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611" r:id="rId2"/>
    <p:sldId id="739" r:id="rId3"/>
    <p:sldId id="743" r:id="rId4"/>
    <p:sldId id="738" r:id="rId5"/>
    <p:sldId id="744" r:id="rId6"/>
    <p:sldId id="745" r:id="rId7"/>
    <p:sldId id="746" r:id="rId8"/>
    <p:sldId id="747" r:id="rId9"/>
    <p:sldId id="741" r:id="rId10"/>
    <p:sldId id="742" r:id="rId11"/>
    <p:sldId id="749" r:id="rId12"/>
    <p:sldId id="750" r:id="rId13"/>
    <p:sldId id="751" r:id="rId14"/>
    <p:sldId id="752" r:id="rId15"/>
    <p:sldId id="718" r:id="rId16"/>
  </p:sldIdLst>
  <p:sldSz cx="9144000" cy="5143500" type="screen16x9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817408-1233-4492-9C32-50B0119E9274}">
          <p14:sldIdLst>
            <p14:sldId id="611"/>
            <p14:sldId id="739"/>
            <p14:sldId id="743"/>
            <p14:sldId id="738"/>
            <p14:sldId id="744"/>
            <p14:sldId id="745"/>
            <p14:sldId id="746"/>
            <p14:sldId id="747"/>
            <p14:sldId id="741"/>
            <p14:sldId id="742"/>
            <p14:sldId id="749"/>
            <p14:sldId id="750"/>
            <p14:sldId id="751"/>
            <p14:sldId id="752"/>
            <p14:sldId id="718"/>
          </p14:sldIdLst>
        </p14:section>
        <p14:section name="Раздел без заголовка" id="{7F8D7348-F0E8-4978-ABE1-6C108D3F710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53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DB5"/>
    <a:srgbClr val="CDE5E2"/>
    <a:srgbClr val="1EABB2"/>
    <a:srgbClr val="3F8791"/>
    <a:srgbClr val="0BC1C5"/>
    <a:srgbClr val="8FFB53"/>
    <a:srgbClr val="369896"/>
    <a:srgbClr val="3A9684"/>
    <a:srgbClr val="379799"/>
    <a:srgbClr val="A2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3" autoAdjust="0"/>
    <p:restoredTop sz="94160" autoAdjust="0"/>
  </p:normalViewPr>
  <p:slideViewPr>
    <p:cSldViewPr snapToGrid="0">
      <p:cViewPr>
        <p:scale>
          <a:sx n="156" d="100"/>
          <a:sy n="156" d="100"/>
        </p:scale>
        <p:origin x="-72" y="936"/>
      </p:cViewPr>
      <p:guideLst>
        <p:guide orient="horz" pos="165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EAEE14FE-9CF5-4E0F-A008-58B1F01B3A7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D811E780-CF36-43B3-AF60-E83A34BC7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5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5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6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3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4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7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4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7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5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81F8-9AC8-44B6-B20D-35710A06296C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8687" y="1785032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ДОКЛАД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Начальника межрегионального отдела государственной экологической экспертизы, разрешительной деятельности и администрирования платежей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Межрегионального управления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Росприроднадзора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Астраханской и Волгоградской областям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Сарсенгалиевой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Анастасии Алексеевны</a:t>
            </a:r>
            <a:endParaRPr lang="en-US" sz="2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«РАЗРЕШИТЕЛЬНАЯ И ЭКОЛОГИЧЕСКАЯ ДОКУМЕНТАЦИЯ НА ПРЕДПРИЯТИИ»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614" y="160512"/>
            <a:ext cx="329077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Межрегиональное управление Федеральной службы </a:t>
            </a: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надзору </a:t>
            </a: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природопользования</a:t>
            </a:r>
          </a:p>
          <a:p>
            <a:pPr algn="ctr">
              <a:lnSpc>
                <a:spcPts val="1100"/>
              </a:lnSpc>
            </a:pPr>
            <a:r>
              <a:rPr lang="ru-RU" sz="1100" b="1" dirty="0" smtClean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Астраханской и Волгоградской областям</a:t>
            </a: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Группа 255"/>
          <p:cNvGrpSpPr/>
          <p:nvPr/>
        </p:nvGrpSpPr>
        <p:grpSpPr>
          <a:xfrm>
            <a:off x="-2614" y="654418"/>
            <a:ext cx="9150856" cy="1021982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/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/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59" name="Freeform 11"/>
              <p:cNvSpPr/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0" name="Freeform 12"/>
              <p:cNvSpPr/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1" name="Freeform 13"/>
              <p:cNvSpPr/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2" name="Freeform 14"/>
              <p:cNvSpPr/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3" name="Freeform 15"/>
              <p:cNvSpPr/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4" name="Freeform 16"/>
              <p:cNvSpPr/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5" name="Freeform 17"/>
              <p:cNvSpPr/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6" name="Freeform 18"/>
              <p:cNvSpPr/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7" name="Freeform 19"/>
              <p:cNvSpPr/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8" name="Freeform 20"/>
              <p:cNvSpPr/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9" name="Freeform 21"/>
              <p:cNvSpPr/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0" name="Freeform 22"/>
              <p:cNvSpPr/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1" name="Freeform 23"/>
              <p:cNvSpPr/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2" name="Freeform 24"/>
              <p:cNvSpPr/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3" name="Freeform 25"/>
              <p:cNvSpPr/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4" name="Freeform 26"/>
              <p:cNvSpPr/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5" name="Freeform 27"/>
              <p:cNvSpPr/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6" name="Freeform 28"/>
              <p:cNvSpPr/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7" name="Freeform 29"/>
              <p:cNvSpPr/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8" name="Freeform 30"/>
              <p:cNvSpPr/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9" name="Freeform 31"/>
              <p:cNvSpPr/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0" name="Freeform 32"/>
              <p:cNvSpPr/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1" name="Freeform 33"/>
              <p:cNvSpPr/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2" name="Freeform 34"/>
              <p:cNvSpPr/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3" name="Freeform 35"/>
              <p:cNvSpPr/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4" name="Freeform 36"/>
              <p:cNvSpPr/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5" name="Freeform 37"/>
              <p:cNvSpPr/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6" name="Freeform 38"/>
              <p:cNvSpPr/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7" name="Freeform 39"/>
              <p:cNvSpPr/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8" name="Freeform 40"/>
              <p:cNvSpPr/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9" name="Freeform 41"/>
              <p:cNvSpPr/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0" name="Freeform 42"/>
              <p:cNvSpPr/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1" name="Freeform 43"/>
              <p:cNvSpPr/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2" name="Freeform 44"/>
              <p:cNvSpPr/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3" name="Freeform 45"/>
              <p:cNvSpPr/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4" name="Freeform 46"/>
              <p:cNvSpPr/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5" name="Freeform 47"/>
              <p:cNvSpPr/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6" name="Freeform 48"/>
              <p:cNvSpPr/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7" name="Freeform 49"/>
              <p:cNvSpPr/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8" name="Freeform 50"/>
              <p:cNvSpPr/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9" name="Freeform 51"/>
              <p:cNvSpPr/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0" name="Freeform 52"/>
              <p:cNvSpPr/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1" name="Freeform 53"/>
              <p:cNvSpPr/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2" name="Freeform 54"/>
              <p:cNvSpPr/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3" name="Freeform 55"/>
              <p:cNvSpPr/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4" name="Freeform 56"/>
              <p:cNvSpPr/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5" name="Freeform 57"/>
              <p:cNvSpPr/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6" name="Freeform 58"/>
              <p:cNvSpPr/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7" name="Freeform 59"/>
              <p:cNvSpPr/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8" name="Freeform 60"/>
              <p:cNvSpPr/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9" name="Freeform 61"/>
              <p:cNvSpPr/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0" name="Freeform 62"/>
              <p:cNvSpPr/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1" name="Freeform 63"/>
              <p:cNvSpPr/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2" name="Freeform 64"/>
              <p:cNvSpPr/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3" name="Freeform 65"/>
              <p:cNvSpPr/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4" name="Freeform 66"/>
              <p:cNvSpPr/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5" name="Freeform 67"/>
              <p:cNvSpPr/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6" name="Freeform 68"/>
              <p:cNvSpPr/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7" name="Freeform 69"/>
              <p:cNvSpPr/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8" name="Freeform 70"/>
              <p:cNvSpPr/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9" name="Freeform 71"/>
              <p:cNvSpPr/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0" name="Freeform 72"/>
              <p:cNvSpPr/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1" name="Freeform 73"/>
              <p:cNvSpPr/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2" name="Freeform 74"/>
              <p:cNvSpPr/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3" name="Freeform 75"/>
              <p:cNvSpPr/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4" name="Freeform 76"/>
              <p:cNvSpPr/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5" name="Freeform 77"/>
              <p:cNvSpPr/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6" name="Freeform 78"/>
              <p:cNvSpPr/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7" name="Freeform 79"/>
              <p:cNvSpPr/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8" name="Freeform 80"/>
              <p:cNvSpPr/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9" name="Freeform 81"/>
              <p:cNvSpPr/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0" name="Freeform 82"/>
              <p:cNvSpPr/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1" name="Freeform 83"/>
              <p:cNvSpPr/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2" name="Freeform 84"/>
              <p:cNvSpPr/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3" name="Freeform 85"/>
              <p:cNvSpPr/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4" name="Freeform 86"/>
              <p:cNvSpPr/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5" name="Freeform 87"/>
              <p:cNvSpPr/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6" name="Freeform 88"/>
              <p:cNvSpPr/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7" name="Freeform 89"/>
              <p:cNvSpPr/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8" name="Freeform 90"/>
              <p:cNvSpPr/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9" name="Freeform 91"/>
              <p:cNvSpPr/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0" name="Freeform 92"/>
              <p:cNvSpPr/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1" name="Freeform 93"/>
              <p:cNvSpPr/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2" name="Freeform 94"/>
              <p:cNvSpPr/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3" name="Freeform 95"/>
              <p:cNvSpPr/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4" name="Freeform 96"/>
              <p:cNvSpPr/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5" name="Freeform 97"/>
              <p:cNvSpPr/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6" name="Freeform 98"/>
              <p:cNvSpPr/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7" name="Freeform 99"/>
              <p:cNvSpPr/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8" name="Freeform 100"/>
              <p:cNvSpPr/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9" name="Freeform 101"/>
              <p:cNvSpPr/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0" name="Freeform 102"/>
              <p:cNvSpPr/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1" name="Freeform 103"/>
              <p:cNvSpPr/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2" name="Freeform 104"/>
              <p:cNvSpPr/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3" name="Freeform 105"/>
              <p:cNvSpPr/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4" name="Freeform 106"/>
              <p:cNvSpPr/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5" name="Freeform 107"/>
              <p:cNvSpPr/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6" name="Freeform 108"/>
              <p:cNvSpPr/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-1" fmla="*/ 0 w 3176453"/>
                  <a:gd name="connsiteY0-2" fmla="*/ 0 h 59059"/>
                  <a:gd name="connsiteX1-3" fmla="*/ 3083648 w 3176453"/>
                  <a:gd name="connsiteY1-4" fmla="*/ 16874 h 59059"/>
                  <a:gd name="connsiteX2-5" fmla="*/ 3176453 w 3176453"/>
                  <a:gd name="connsiteY2-6" fmla="*/ 59059 h 59059"/>
                  <a:gd name="connsiteX3-7" fmla="*/ 0 w 3176453"/>
                  <a:gd name="connsiteY3-8" fmla="*/ 59059 h 59059"/>
                  <a:gd name="connsiteX4-9" fmla="*/ 0 w 3176453"/>
                  <a:gd name="connsiteY4-10" fmla="*/ 0 h 59059"/>
                  <a:gd name="connsiteX0-11" fmla="*/ 0 w 3176453"/>
                  <a:gd name="connsiteY0-12" fmla="*/ 4218 h 63277"/>
                  <a:gd name="connsiteX1-13" fmla="*/ 3045683 w 3176453"/>
                  <a:gd name="connsiteY1-14" fmla="*/ 0 h 63277"/>
                  <a:gd name="connsiteX2-15" fmla="*/ 3176453 w 3176453"/>
                  <a:gd name="connsiteY2-16" fmla="*/ 63277 h 63277"/>
                  <a:gd name="connsiteX3-17" fmla="*/ 0 w 3176453"/>
                  <a:gd name="connsiteY3-18" fmla="*/ 63277 h 63277"/>
                  <a:gd name="connsiteX4-19" fmla="*/ 0 w 3176453"/>
                  <a:gd name="connsiteY4-20" fmla="*/ 4218 h 6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5" name="Рисунок 114" descr="оре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1756" y="186600"/>
            <a:ext cx="1074944" cy="1069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218931" y="214076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Статья </a:t>
            </a:r>
            <a:r>
              <a:rPr lang="ru-RU" sz="1400" b="1" i="1" dirty="0"/>
              <a:t>67 Федерального закона от 10.01.2002 № 7-ФЗ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8934" y="291165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Приказ </a:t>
            </a:r>
            <a:r>
              <a:rPr lang="ru-RU" sz="1400" b="1" i="1" dirty="0"/>
              <a:t>Минприроды России   от 28.02.2018 № </a:t>
            </a:r>
            <a:r>
              <a:rPr lang="ru-RU" sz="1400" b="1" i="1" dirty="0" smtClean="0"/>
              <a:t>74</a:t>
            </a:r>
            <a:endParaRPr lang="ru-RU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6930" y="80427"/>
            <a:ext cx="910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Объекты НВОС </a:t>
            </a:r>
            <a:r>
              <a:rPr lang="en-US" dirty="0"/>
              <a:t>I</a:t>
            </a:r>
            <a:r>
              <a:rPr lang="en-US" dirty="0" smtClean="0"/>
              <a:t>II </a:t>
            </a:r>
            <a:r>
              <a:rPr lang="ru-RU" dirty="0"/>
              <a:t>категории и их обязанности по разработке экологической документации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4154" y="751012"/>
            <a:ext cx="278094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Объект НВОС </a:t>
            </a:r>
            <a:r>
              <a:rPr lang="en-US" sz="1400" b="1" i="1" dirty="0" smtClean="0"/>
              <a:t>I</a:t>
            </a:r>
            <a:r>
              <a:rPr lang="en-US" sz="1400" b="1" i="1" dirty="0"/>
              <a:t>I</a:t>
            </a:r>
            <a:r>
              <a:rPr lang="en-US" sz="1400" b="1" i="1" dirty="0" smtClean="0"/>
              <a:t>I </a:t>
            </a:r>
            <a:r>
              <a:rPr lang="ru-RU" sz="1400" b="1" i="1" dirty="0" smtClean="0"/>
              <a:t>категории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8934" y="1398778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Программа производственного</a:t>
            </a:r>
          </a:p>
          <a:p>
            <a:pPr lvl="0" algn="ctr"/>
            <a:r>
              <a:rPr lang="ru-RU" sz="1400" b="1" i="1" dirty="0"/>
              <a:t>э</a:t>
            </a:r>
            <a:r>
              <a:rPr lang="ru-RU" sz="1400" b="1" i="1" dirty="0" smtClean="0"/>
              <a:t>кологического контроля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8933" y="367470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Приказ </a:t>
            </a:r>
            <a:r>
              <a:rPr lang="ru-RU" sz="1400" b="1" i="1" dirty="0"/>
              <a:t>Минприроды России от 14.06.2018 № 261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932" y="4437759"/>
            <a:ext cx="2780941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Приказ </a:t>
            </a:r>
            <a:r>
              <a:rPr lang="ru-RU" sz="1400" b="1" i="1" dirty="0"/>
              <a:t>Минприроды России от 16.10.2018 N 522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775149" y="904900"/>
            <a:ext cx="1609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75149" y="904900"/>
            <a:ext cx="0" cy="37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0" idx="2"/>
            <a:endCxn id="19" idx="0"/>
          </p:cNvCxnSpPr>
          <p:nvPr/>
        </p:nvCxnSpPr>
        <p:spPr>
          <a:xfrm flipH="1">
            <a:off x="1609402" y="1921998"/>
            <a:ext cx="2" cy="218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09403" y="2631447"/>
            <a:ext cx="0" cy="280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09402" y="3434879"/>
            <a:ext cx="1" cy="239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609402" y="4197929"/>
            <a:ext cx="2" cy="239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84154" y="1397510"/>
            <a:ext cx="2780940" cy="2246769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Расчеты нормативов </a:t>
            </a:r>
            <a:r>
              <a:rPr lang="ru-RU" sz="1400" b="1" i="1" dirty="0"/>
              <a:t>допустимых выбросов, </a:t>
            </a:r>
            <a:r>
              <a:rPr lang="ru-RU" sz="1400" b="1" i="1" dirty="0" smtClean="0"/>
              <a:t>нормативов </a:t>
            </a:r>
            <a:r>
              <a:rPr lang="ru-RU" sz="1400" b="1" i="1" dirty="0"/>
              <a:t>допустимых сбросов радиоактивных, высокотоксичных веществ, веществ, обладающих канцерогенными, мутагенными свойствами (веществ I, II класса опасности) при наличии таких выбросов и сбросов</a:t>
            </a:r>
            <a:endParaRPr lang="ru-RU" sz="1400" i="1" dirty="0"/>
          </a:p>
        </p:txBody>
      </p:sp>
      <p:cxnSp>
        <p:nvCxnSpPr>
          <p:cNvPr id="39" name="Прямая со стрелкой 38"/>
          <p:cNvCxnSpPr>
            <a:stCxn id="17" idx="2"/>
            <a:endCxn id="35" idx="0"/>
          </p:cNvCxnSpPr>
          <p:nvPr/>
        </p:nvCxnSpPr>
        <p:spPr>
          <a:xfrm>
            <a:off x="4774624" y="1058789"/>
            <a:ext cx="0" cy="33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18496" y="1397510"/>
            <a:ext cx="2569465" cy="95410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Отчетность </a:t>
            </a:r>
            <a:r>
              <a:rPr lang="ru-RU" sz="1400" b="1" i="1" dirty="0"/>
              <a:t>об образовании, использовании, обезвреживании, о размещении отходов</a:t>
            </a:r>
            <a:endParaRPr lang="ru-RU" sz="1400" i="1" dirty="0"/>
          </a:p>
        </p:txBody>
      </p:sp>
      <p:cxnSp>
        <p:nvCxnSpPr>
          <p:cNvPr id="41" name="Прямая соединительная линия 40"/>
          <p:cNvCxnSpPr>
            <a:stCxn id="17" idx="3"/>
          </p:cNvCxnSpPr>
          <p:nvPr/>
        </p:nvCxnSpPr>
        <p:spPr>
          <a:xfrm flipV="1">
            <a:off x="6165094" y="904900"/>
            <a:ext cx="15311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696200" y="904900"/>
            <a:ext cx="0" cy="49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amureco.ru/sites/default/files/gallery/zemlya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62" y="3168572"/>
            <a:ext cx="2746131" cy="18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686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990955" y="80427"/>
            <a:ext cx="716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Содержание  программы производственного экологического контроля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790" y="702242"/>
            <a:ext cx="278094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Программа ПЭК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5790" y="1200404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об </a:t>
            </a:r>
            <a:r>
              <a:rPr lang="ru-RU" sz="1400" b="1" i="1" dirty="0"/>
              <a:t>инвентаризации выбросов загрязняющих веществ в атмосферный воздух и их источников</a:t>
            </a:r>
            <a:endParaRPr lang="ru-RU" sz="1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5790" y="1924968"/>
            <a:ext cx="837616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об </a:t>
            </a:r>
            <a:r>
              <a:rPr lang="ru-RU" sz="1400" b="1" i="1" dirty="0"/>
              <a:t>инвентаризации сбросов загрязняющих веществ в окружающую среду и их источников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5790" y="2423191"/>
            <a:ext cx="837616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об </a:t>
            </a:r>
            <a:r>
              <a:rPr lang="ru-RU" sz="1400" b="1" i="1" dirty="0"/>
              <a:t>инвентаризации отходов производства и потребления и объектов их размещения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790" y="2906962"/>
            <a:ext cx="837616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</a:t>
            </a:r>
            <a:r>
              <a:rPr lang="ru-RU" sz="1400" b="1" i="1" dirty="0" smtClean="0"/>
              <a:t>о </a:t>
            </a:r>
            <a:r>
              <a:rPr lang="ru-RU" sz="1400" b="1" i="1" dirty="0"/>
              <a:t>подразделениях и (или) должностных лицах, отвечающих за осуществление </a:t>
            </a:r>
            <a:r>
              <a:rPr lang="ru-RU" sz="1400" b="1" i="1" dirty="0" smtClean="0"/>
              <a:t>ПЭК</a:t>
            </a:r>
            <a:endParaRPr lang="ru-RU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5790" y="3429790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</a:t>
            </a:r>
            <a:r>
              <a:rPr lang="ru-RU" sz="1400" b="1" i="1" dirty="0" smtClean="0"/>
              <a:t>о </a:t>
            </a:r>
            <a:r>
              <a:rPr lang="ru-RU" sz="1400" b="1" i="1" dirty="0"/>
              <a:t>периодичности и методах осуществления </a:t>
            </a:r>
            <a:r>
              <a:rPr lang="ru-RU" sz="1400" b="1" i="1" dirty="0" smtClean="0"/>
              <a:t>ПЭК, </a:t>
            </a:r>
            <a:r>
              <a:rPr lang="ru-RU" sz="1400" b="1" i="1" dirty="0"/>
              <a:t>местах отбора проб и методиках (методах) измерений</a:t>
            </a:r>
            <a:endParaRPr lang="ru-RU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5790" y="4171113"/>
            <a:ext cx="8376162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</a:t>
            </a:r>
            <a:r>
              <a:rPr lang="ru-RU" sz="1400" b="1" i="1" dirty="0" smtClean="0"/>
              <a:t>о </a:t>
            </a:r>
            <a:r>
              <a:rPr lang="ru-RU" sz="1400" b="1" i="1" dirty="0"/>
              <a:t>собственных и (или) привлекаемых испытательных лабораториях (центрах), аккредитованных в соответствии с законодательством Российской Федерации об аккредитации в национальной системе аккредитации</a:t>
            </a:r>
            <a:endParaRPr lang="ru-RU" sz="1400" i="1" dirty="0"/>
          </a:p>
        </p:txBody>
      </p:sp>
      <p:cxnSp>
        <p:nvCxnSpPr>
          <p:cNvPr id="6" name="Прямая соединительная линия 5"/>
          <p:cNvCxnSpPr>
            <a:stCxn id="17" idx="1"/>
          </p:cNvCxnSpPr>
          <p:nvPr/>
        </p:nvCxnSpPr>
        <p:spPr>
          <a:xfrm flipH="1" flipV="1">
            <a:off x="218934" y="856130"/>
            <a:ext cx="2868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8934" y="856130"/>
            <a:ext cx="0" cy="368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18934" y="4540445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0" idx="1"/>
          </p:cNvCxnSpPr>
          <p:nvPr/>
        </p:nvCxnSpPr>
        <p:spPr>
          <a:xfrm flipH="1">
            <a:off x="218934" y="1462014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18934" y="2078856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18934" y="2577079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Прямая соединительная линия 7168"/>
          <p:cNvCxnSpPr/>
          <p:nvPr/>
        </p:nvCxnSpPr>
        <p:spPr>
          <a:xfrm flipH="1">
            <a:off x="218934" y="3060850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Прямая соединительная линия 7171"/>
          <p:cNvCxnSpPr>
            <a:stCxn id="30" idx="1"/>
          </p:cNvCxnSpPr>
          <p:nvPr/>
        </p:nvCxnSpPr>
        <p:spPr>
          <a:xfrm flipH="1">
            <a:off x="218934" y="3691400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337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33554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344674" y="80427"/>
            <a:ext cx="645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Сведения об инвентаризации выбросов загрязняющих </a:t>
            </a:r>
            <a:r>
              <a:rPr lang="ru-RU" dirty="0" smtClean="0"/>
              <a:t>веществ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4360" y="643289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об </a:t>
            </a:r>
            <a:r>
              <a:rPr lang="ru-RU" sz="1400" b="1" i="1" dirty="0"/>
              <a:t>инвентаризации выбросов загрязняющих веществ в атмосферный воздух и их источников</a:t>
            </a:r>
            <a:endParaRPr lang="ru-RU" sz="1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4584" y="1523668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</a:t>
            </a:r>
            <a:r>
              <a:rPr lang="ru-RU" sz="1400" b="1" i="1" dirty="0"/>
              <a:t>об инвентаризации выбросов загрязняющих веществ в атмосферный </a:t>
            </a:r>
            <a:r>
              <a:rPr lang="ru-RU" sz="1400" b="1" i="1" dirty="0" smtClean="0"/>
              <a:t>воздух, </a:t>
            </a:r>
            <a:r>
              <a:rPr lang="ru-RU" sz="1400" b="1" i="1" dirty="0"/>
              <a:t>ее последней корректировке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4584" y="2495510"/>
            <a:ext cx="8376162" cy="95410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показатель </a:t>
            </a:r>
            <a:r>
              <a:rPr lang="ru-RU" sz="1400" b="1" i="1" dirty="0"/>
              <a:t>суммарной массы выбросов отдельно по каждому загрязняющему веществу по каждому источнику и по объекту в целом, в том числе с указанием загрязняющих веществ, характеризующих применяемые технологии и особенности производственного процесса на объекте, так называемые маркерные вещества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5790" y="3856510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сроки </a:t>
            </a:r>
            <a:r>
              <a:rPr lang="ru-RU" sz="1400" b="1" i="1" dirty="0"/>
              <a:t>проведения инвентаризации выбросов и их стационарных источников, корректировки ее данных</a:t>
            </a:r>
            <a:endParaRPr lang="ru-RU" sz="1400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7504" y="904899"/>
            <a:ext cx="1430" cy="3213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0" idx="1"/>
          </p:cNvCxnSpPr>
          <p:nvPr/>
        </p:nvCxnSpPr>
        <p:spPr>
          <a:xfrm flipH="1">
            <a:off x="217504" y="904899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27728" y="1785278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17504" y="2982470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Прямая соединительная линия 7171"/>
          <p:cNvCxnSpPr>
            <a:stCxn id="30" idx="1"/>
          </p:cNvCxnSpPr>
          <p:nvPr/>
        </p:nvCxnSpPr>
        <p:spPr>
          <a:xfrm flipH="1">
            <a:off x="218934" y="4118120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085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33554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023401" y="80427"/>
            <a:ext cx="709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Производственный контроль в области охраны атмосферного воздуха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8656" y="756226"/>
            <a:ext cx="6266688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Производственный контроль в области охраны атмосферного воздуха</a:t>
            </a:r>
            <a:endParaRPr lang="ru-RU" sz="1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15302" y="1340123"/>
            <a:ext cx="2475498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план-график </a:t>
            </a:r>
            <a:r>
              <a:rPr lang="ru-RU" sz="1400" b="1" i="1" dirty="0"/>
              <a:t>контроля стационарных источников выбросов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05384" y="1340123"/>
            <a:ext cx="2515128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план-график </a:t>
            </a:r>
            <a:r>
              <a:rPr lang="ru-RU" sz="1400" b="1" i="1" dirty="0"/>
              <a:t>проведения наблюдений за загрязнением атмосферного воздуха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54578" y="1334359"/>
            <a:ext cx="2874792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перечень </a:t>
            </a:r>
            <a:r>
              <a:rPr lang="ru-RU" sz="1400" b="1" i="1" dirty="0"/>
              <a:t>нормативных документов, стандартов организации, регламентирующих требования к методам производственного контроля в области охраны атмосферного воздуха</a:t>
            </a:r>
            <a:endParaRPr lang="ru-RU" sz="1400" i="1" dirty="0"/>
          </a:p>
        </p:txBody>
      </p:sp>
      <p:pic>
        <p:nvPicPr>
          <p:cNvPr id="32" name="Picture 2" descr="https://static.wixstatic.com/media/cfb362_15ee526ac08d4256a9f0681c51b13ba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12" y="2305970"/>
            <a:ext cx="2580341" cy="254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136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33554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147088" y="80427"/>
            <a:ext cx="684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Сведения об инвентаризации отходов производства и </a:t>
            </a:r>
            <a:r>
              <a:rPr lang="ru-RU" dirty="0" smtClean="0"/>
              <a:t>потребления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4360" y="751010"/>
            <a:ext cx="837616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/>
              <a:t>Сведения об инвентаризации отходов производства и потребления и объектов их размещения</a:t>
            </a:r>
            <a:endParaRPr lang="ru-RU" sz="1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4584" y="1262058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</a:t>
            </a:r>
            <a:r>
              <a:rPr lang="ru-RU" sz="1400" b="1" i="1" dirty="0"/>
              <a:t>об отходах, образующихся в процессе хозяйственной и (или) иной деятельности, в соответствии с федеральным классификационным каталогом отходов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7788" y="2008823"/>
            <a:ext cx="8376162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</a:t>
            </a:r>
            <a:r>
              <a:rPr lang="ru-RU" sz="1400" b="1" i="1" dirty="0"/>
              <a:t>об объектах размещения отходов на данном объекте в соответствии с государственным реестром объектов размещения отходов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360" y="2772691"/>
            <a:ext cx="8376162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сведения </a:t>
            </a:r>
            <a:r>
              <a:rPr lang="ru-RU" sz="1400" b="1" i="1" dirty="0"/>
              <a:t>об инвентаризации объектов размещения отходов в соответствии с Правилами инвентаризации объектов размещения отходов, утвержденными приказом Минприроды России от 25 февраля 2010 г. N 49</a:t>
            </a:r>
            <a:endParaRPr lang="ru-RU" sz="1400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7504" y="904899"/>
            <a:ext cx="1430" cy="3276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0" idx="1"/>
          </p:cNvCxnSpPr>
          <p:nvPr/>
        </p:nvCxnSpPr>
        <p:spPr>
          <a:xfrm flipH="1" flipV="1">
            <a:off x="227728" y="904898"/>
            <a:ext cx="2766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20932" y="1510626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17504" y="2270433"/>
            <a:ext cx="286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Прямая соединительная линия 7171"/>
          <p:cNvCxnSpPr>
            <a:stCxn id="30" idx="1"/>
          </p:cNvCxnSpPr>
          <p:nvPr/>
        </p:nvCxnSpPr>
        <p:spPr>
          <a:xfrm flipH="1">
            <a:off x="227728" y="3142023"/>
            <a:ext cx="276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4360" y="3812246"/>
            <a:ext cx="8376162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сроки </a:t>
            </a:r>
            <a:r>
              <a:rPr lang="ru-RU" sz="1400" b="1" i="1" dirty="0"/>
              <a:t>проведения инвентаризации объектов размещения отходов в соответствии с Правилами инвентаризации объектов размещения отходов, утвержденными приказом Минприроды России от 25 февраля 2010 г. N 49</a:t>
            </a:r>
          </a:p>
        </p:txBody>
      </p:sp>
      <p:cxnSp>
        <p:nvCxnSpPr>
          <p:cNvPr id="10" name="Прямая соединительная линия 9"/>
          <p:cNvCxnSpPr>
            <a:stCxn id="21" idx="1"/>
          </p:cNvCxnSpPr>
          <p:nvPr/>
        </p:nvCxnSpPr>
        <p:spPr>
          <a:xfrm flipH="1">
            <a:off x="218934" y="4181578"/>
            <a:ext cx="285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564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41" y="1821469"/>
            <a:ext cx="8229600" cy="221237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ru-RU" alt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 algn="ctr">
              <a:buNone/>
            </a:pPr>
            <a:r>
              <a:rPr lang="ru-RU" altLang="en-US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alt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grpSp>
        <p:nvGrpSpPr>
          <p:cNvPr id="256" name="Группа 255"/>
          <p:cNvGrpSpPr/>
          <p:nvPr/>
        </p:nvGrpSpPr>
        <p:grpSpPr>
          <a:xfrm>
            <a:off x="16436" y="356603"/>
            <a:ext cx="9150856" cy="1021982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/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/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59" name="Freeform 11"/>
              <p:cNvSpPr/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0" name="Freeform 12"/>
              <p:cNvSpPr/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1" name="Freeform 13"/>
              <p:cNvSpPr/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2" name="Freeform 14"/>
              <p:cNvSpPr/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3" name="Freeform 15"/>
              <p:cNvSpPr/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4" name="Freeform 16"/>
              <p:cNvSpPr/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5" name="Freeform 17"/>
              <p:cNvSpPr/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6" name="Freeform 18"/>
              <p:cNvSpPr/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7" name="Freeform 19"/>
              <p:cNvSpPr/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8" name="Freeform 20"/>
              <p:cNvSpPr/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69" name="Freeform 21"/>
              <p:cNvSpPr/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0" name="Freeform 22"/>
              <p:cNvSpPr/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1" name="Freeform 23"/>
              <p:cNvSpPr/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2" name="Freeform 24"/>
              <p:cNvSpPr/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3" name="Freeform 25"/>
              <p:cNvSpPr/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4" name="Freeform 26"/>
              <p:cNvSpPr/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5" name="Freeform 27"/>
              <p:cNvSpPr/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6" name="Freeform 28"/>
              <p:cNvSpPr/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7" name="Freeform 29"/>
              <p:cNvSpPr/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8" name="Freeform 30"/>
              <p:cNvSpPr/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79" name="Freeform 31"/>
              <p:cNvSpPr/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0" name="Freeform 32"/>
              <p:cNvSpPr/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1" name="Freeform 33"/>
              <p:cNvSpPr/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2" name="Freeform 34"/>
              <p:cNvSpPr/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3" name="Freeform 35"/>
              <p:cNvSpPr/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4" name="Freeform 36"/>
              <p:cNvSpPr/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5" name="Freeform 37"/>
              <p:cNvSpPr/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6" name="Freeform 38"/>
              <p:cNvSpPr/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7" name="Freeform 39"/>
              <p:cNvSpPr/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8" name="Freeform 40"/>
              <p:cNvSpPr/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89" name="Freeform 41"/>
              <p:cNvSpPr/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0" name="Freeform 42"/>
              <p:cNvSpPr/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1" name="Freeform 43"/>
              <p:cNvSpPr/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2" name="Freeform 44"/>
              <p:cNvSpPr/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3" name="Freeform 45"/>
              <p:cNvSpPr/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4" name="Freeform 46"/>
              <p:cNvSpPr/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5" name="Freeform 47"/>
              <p:cNvSpPr/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6" name="Freeform 48"/>
              <p:cNvSpPr/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7" name="Freeform 49"/>
              <p:cNvSpPr/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8" name="Freeform 50"/>
              <p:cNvSpPr/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099" name="Freeform 51"/>
              <p:cNvSpPr/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0" name="Freeform 52"/>
              <p:cNvSpPr/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1" name="Freeform 53"/>
              <p:cNvSpPr/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2" name="Freeform 54"/>
              <p:cNvSpPr/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3" name="Freeform 55"/>
              <p:cNvSpPr/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4" name="Freeform 56"/>
              <p:cNvSpPr/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5" name="Freeform 57"/>
              <p:cNvSpPr/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6" name="Freeform 58"/>
              <p:cNvSpPr/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7" name="Freeform 59"/>
              <p:cNvSpPr/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8" name="Freeform 60"/>
              <p:cNvSpPr/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09" name="Freeform 61"/>
              <p:cNvSpPr/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0" name="Freeform 62"/>
              <p:cNvSpPr/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1" name="Freeform 63"/>
              <p:cNvSpPr/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2" name="Freeform 64"/>
              <p:cNvSpPr/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3" name="Freeform 65"/>
              <p:cNvSpPr/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4" name="Freeform 66"/>
              <p:cNvSpPr/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5" name="Freeform 67"/>
              <p:cNvSpPr/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6" name="Freeform 68"/>
              <p:cNvSpPr/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7" name="Freeform 69"/>
              <p:cNvSpPr/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8" name="Freeform 70"/>
              <p:cNvSpPr/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19" name="Freeform 71"/>
              <p:cNvSpPr/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0" name="Freeform 72"/>
              <p:cNvSpPr/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1" name="Freeform 73"/>
              <p:cNvSpPr/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2" name="Freeform 74"/>
              <p:cNvSpPr/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3" name="Freeform 75"/>
              <p:cNvSpPr/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4" name="Freeform 76"/>
              <p:cNvSpPr/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5" name="Freeform 77"/>
              <p:cNvSpPr/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6" name="Freeform 78"/>
              <p:cNvSpPr/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7" name="Freeform 79"/>
              <p:cNvSpPr/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8" name="Freeform 80"/>
              <p:cNvSpPr/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29" name="Freeform 81"/>
              <p:cNvSpPr/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0" name="Freeform 82"/>
              <p:cNvSpPr/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1" name="Freeform 83"/>
              <p:cNvSpPr/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2" name="Freeform 84"/>
              <p:cNvSpPr/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3" name="Freeform 85"/>
              <p:cNvSpPr/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4" name="Freeform 86"/>
              <p:cNvSpPr/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5" name="Freeform 87"/>
              <p:cNvSpPr/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6" name="Freeform 88"/>
              <p:cNvSpPr/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7" name="Freeform 89"/>
              <p:cNvSpPr/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8" name="Freeform 90"/>
              <p:cNvSpPr/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39" name="Freeform 91"/>
              <p:cNvSpPr/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0" name="Freeform 92"/>
              <p:cNvSpPr/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1" name="Freeform 93"/>
              <p:cNvSpPr/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2" name="Freeform 94"/>
              <p:cNvSpPr/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3" name="Freeform 95"/>
              <p:cNvSpPr/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4" name="Freeform 96"/>
              <p:cNvSpPr/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5" name="Freeform 97"/>
              <p:cNvSpPr/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6" name="Freeform 98"/>
              <p:cNvSpPr/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7" name="Freeform 99"/>
              <p:cNvSpPr/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8" name="Freeform 100"/>
              <p:cNvSpPr/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49" name="Freeform 101"/>
              <p:cNvSpPr/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0" name="Freeform 102"/>
              <p:cNvSpPr/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1" name="Freeform 103"/>
              <p:cNvSpPr/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2" name="Freeform 104"/>
              <p:cNvSpPr/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3" name="Freeform 105"/>
              <p:cNvSpPr/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4" name="Freeform 106"/>
              <p:cNvSpPr/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5" name="Freeform 107"/>
              <p:cNvSpPr/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6" name="Freeform 108"/>
              <p:cNvSpPr/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-1" fmla="*/ 0 w 3176453"/>
                  <a:gd name="connsiteY0-2" fmla="*/ 0 h 59059"/>
                  <a:gd name="connsiteX1-3" fmla="*/ 3083648 w 3176453"/>
                  <a:gd name="connsiteY1-4" fmla="*/ 16874 h 59059"/>
                  <a:gd name="connsiteX2-5" fmla="*/ 3176453 w 3176453"/>
                  <a:gd name="connsiteY2-6" fmla="*/ 59059 h 59059"/>
                  <a:gd name="connsiteX3-7" fmla="*/ 0 w 3176453"/>
                  <a:gd name="connsiteY3-8" fmla="*/ 59059 h 59059"/>
                  <a:gd name="connsiteX4-9" fmla="*/ 0 w 3176453"/>
                  <a:gd name="connsiteY4-10" fmla="*/ 0 h 59059"/>
                  <a:gd name="connsiteX0-11" fmla="*/ 0 w 3176453"/>
                  <a:gd name="connsiteY0-12" fmla="*/ 4218 h 63277"/>
                  <a:gd name="connsiteX1-13" fmla="*/ 3045683 w 3176453"/>
                  <a:gd name="connsiteY1-14" fmla="*/ 0 h 63277"/>
                  <a:gd name="connsiteX2-15" fmla="*/ 3176453 w 3176453"/>
                  <a:gd name="connsiteY2-16" fmla="*/ 63277 h 63277"/>
                  <a:gd name="connsiteX3-17" fmla="*/ 0 w 3176453"/>
                  <a:gd name="connsiteY3-18" fmla="*/ 63277 h 63277"/>
                  <a:gd name="connsiteX4-19" fmla="*/ 0 w 3176453"/>
                  <a:gd name="connsiteY4-20" fmla="*/ 4218 h 6327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05" y="152052"/>
            <a:ext cx="648072" cy="6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64720" y="83448"/>
            <a:ext cx="878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Обязанность по получению КЭР, подаче декларации о ВОС, разработке программы ПЭК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4256" y="745937"/>
            <a:ext cx="8522051" cy="33855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/>
              <a:t>Объекты НВОС</a:t>
            </a:r>
            <a:endParaRPr lang="ru-RU" sz="1600" i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015469" y="1075250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8538" y="1425236"/>
            <a:ext cx="1606760" cy="31501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1" dirty="0" smtClean="0"/>
              <a:t>I </a:t>
            </a:r>
            <a:r>
              <a:rPr lang="ru-RU" sz="1400" b="1" i="1" dirty="0" smtClean="0"/>
              <a:t>категория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59308" y="1443231"/>
            <a:ext cx="1706417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1" dirty="0" smtClean="0"/>
              <a:t>II </a:t>
            </a:r>
            <a:r>
              <a:rPr lang="ru-RU" sz="1400" b="1" i="1" dirty="0" smtClean="0"/>
              <a:t>категория</a:t>
            </a:r>
            <a:endParaRPr lang="ru-RU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66032" y="1432473"/>
            <a:ext cx="1638133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1" dirty="0" smtClean="0"/>
              <a:t>III </a:t>
            </a:r>
            <a:r>
              <a:rPr lang="ru-RU" sz="1400" b="1" i="1" dirty="0" smtClean="0"/>
              <a:t>категория</a:t>
            </a:r>
            <a:endParaRPr lang="ru-RU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78175" y="1443230"/>
            <a:ext cx="1638133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1" dirty="0" smtClean="0"/>
              <a:t>IV </a:t>
            </a:r>
            <a:r>
              <a:rPr lang="ru-RU" sz="1400" b="1" i="1" dirty="0" smtClean="0"/>
              <a:t>категория</a:t>
            </a:r>
            <a:endParaRPr lang="ru-RU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4440" y="2007393"/>
            <a:ext cx="1600616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КЭР</a:t>
            </a:r>
            <a:endParaRPr lang="ru-RU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71507" y="2007393"/>
            <a:ext cx="1694217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Декларация о ВОС</a:t>
            </a:r>
            <a:endParaRPr lang="ru-RU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64165" y="2001824"/>
            <a:ext cx="1639999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ПЭК + Расчет нормативов</a:t>
            </a:r>
            <a:endParaRPr lang="ru-RU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04367" y="2001824"/>
            <a:ext cx="1611471" cy="33855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/>
              <a:t>-</a:t>
            </a:r>
            <a:endParaRPr lang="ru-RU" sz="16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489" y="2652104"/>
            <a:ext cx="2169965" cy="186204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о результатах ПЭК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Отчёт 2-ТП (воздух)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2-ТП (отходы)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2-ТП (рекультивация)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Декларация о плате за НВОС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Информация о реализации программы экологической эффективности</a:t>
            </a:r>
            <a:endParaRPr lang="ru-RU" sz="1150" i="1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943674" y="1090315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711285" y="1072713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3247858" y="1093666"/>
            <a:ext cx="322004" cy="336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354232" y="2646895"/>
            <a:ext cx="2180859" cy="16850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о результатах ПЭК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Отчёт 2-ТП (воздух)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2-ТП (отходы)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2-ТП (рекультивация)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Декларация о плате за НВОС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Информация о реализации плана мероприятий ООС</a:t>
            </a:r>
            <a:endParaRPr lang="ru-RU" sz="1150" i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097241" y="1765724"/>
            <a:ext cx="0" cy="23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2" idx="2"/>
            <a:endCxn id="30" idx="0"/>
          </p:cNvCxnSpPr>
          <p:nvPr/>
        </p:nvCxnSpPr>
        <p:spPr>
          <a:xfrm flipH="1">
            <a:off x="5884165" y="1740250"/>
            <a:ext cx="934" cy="261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74741" y="1762581"/>
            <a:ext cx="1730" cy="22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627869" y="2646895"/>
            <a:ext cx="2595045" cy="2392963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о результатах ПЭК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Отчёт 2-ТП (воздух)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2-ТП (отходы)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2-ТП (рекультивация)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Декларация о плате за НВОС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об образовании, использовании, обезвреживании, о размещении отходов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/>
              <a:t>Информация о реализации плана мероприятий </a:t>
            </a:r>
            <a:r>
              <a:rPr lang="ru-RU" sz="1150" b="1" i="1" dirty="0" smtClean="0"/>
              <a:t>ООС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Отчетность о выбросах вредных загрязняющих веществ в атмосферный воздух</a:t>
            </a:r>
            <a:endParaRPr lang="ru-RU" sz="115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7315691" y="2646896"/>
            <a:ext cx="1755573" cy="646331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Отчёт 2-ТП (воздух)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b="1" i="1" dirty="0" smtClean="0"/>
              <a:t>Отчет 2-ТП (отходы)</a:t>
            </a: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1164748" y="2315170"/>
            <a:ext cx="0" cy="331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394160" y="1740250"/>
            <a:ext cx="0" cy="27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394160" y="2315170"/>
            <a:ext cx="0" cy="331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endCxn id="30" idx="2"/>
          </p:cNvCxnSpPr>
          <p:nvPr/>
        </p:nvCxnSpPr>
        <p:spPr>
          <a:xfrm flipV="1">
            <a:off x="5884164" y="2525044"/>
            <a:ext cx="1" cy="121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8104676" y="2322537"/>
            <a:ext cx="0" cy="324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035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9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6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4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18934" y="80427"/>
            <a:ext cx="899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Объекты НВОС </a:t>
            </a:r>
            <a:r>
              <a:rPr lang="en-US" dirty="0" smtClean="0"/>
              <a:t>I </a:t>
            </a:r>
            <a:r>
              <a:rPr lang="ru-RU" dirty="0" smtClean="0"/>
              <a:t>категории и их обязанность по разработке экологической документации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1911" y="781184"/>
            <a:ext cx="2382799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Объект НВОС </a:t>
            </a:r>
            <a:r>
              <a:rPr lang="en-US" sz="1400" b="1" i="1" dirty="0" smtClean="0"/>
              <a:t>I </a:t>
            </a:r>
            <a:r>
              <a:rPr lang="ru-RU" sz="1400" b="1" i="1" dirty="0" smtClean="0"/>
              <a:t>категории</a:t>
            </a:r>
            <a:endParaRPr lang="ru-RU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934" y="1451936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Комплексное экологическое разрешение</a:t>
            </a:r>
            <a:endParaRPr lang="ru-RU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75240" y="1459167"/>
            <a:ext cx="2793520" cy="1815882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Оснащение автоматическими </a:t>
            </a:r>
            <a:r>
              <a:rPr lang="ru-RU" sz="1400" b="1" i="1" dirty="0"/>
              <a:t>средствами измерения и учета объема или массы выбросов загрязняющих веществ, сбросов загрязняющих веществ и концентрации загрязняющих веществ стационарные источники</a:t>
            </a:r>
            <a:endParaRPr lang="ru-RU" sz="1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599163" y="918335"/>
            <a:ext cx="1802507" cy="16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09404" y="935072"/>
            <a:ext cx="0" cy="51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798099" y="926703"/>
            <a:ext cx="1798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93663" y="899721"/>
            <a:ext cx="3555" cy="54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8934" y="3302150"/>
            <a:ext cx="2780940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Порядок выдачи КЭР, их переоформления, пересмотра, внесения в них изменений, а также отзыва, утвержден Постановлением Правительства РФ от 13.02.2019 №143</a:t>
            </a:r>
            <a:endParaRPr lang="ru-RU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8934" y="2160706"/>
            <a:ext cx="2780940" cy="95589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Форма </a:t>
            </a:r>
            <a:r>
              <a:rPr lang="ru-RU" sz="1400" b="1" i="1" dirty="0" smtClean="0"/>
              <a:t>заявки и КЭР </a:t>
            </a:r>
            <a:r>
              <a:rPr lang="ru-RU" sz="1400" b="1" i="1" dirty="0"/>
              <a:t>утверждены приказом Минприроды России от 11.10.2018 №510</a:t>
            </a:r>
            <a:endParaRPr lang="ru-RU" sz="1400" i="1" dirty="0"/>
          </a:p>
        </p:txBody>
      </p:sp>
      <p:pic>
        <p:nvPicPr>
          <p:cNvPr id="1026" name="Picture 2" descr="http://www.kaspiy.az/photos/Grass_wave_main_render_03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30" y="3596650"/>
            <a:ext cx="567944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609404" y="1975156"/>
            <a:ext cx="0" cy="18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85951" y="3116600"/>
            <a:ext cx="0" cy="18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4126" y="1451936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Программа производственного</a:t>
            </a:r>
          </a:p>
          <a:p>
            <a:pPr lvl="0" algn="ctr"/>
            <a:r>
              <a:rPr lang="ru-RU" sz="1400" b="1" i="1" dirty="0"/>
              <a:t>э</a:t>
            </a:r>
            <a:r>
              <a:rPr lang="ru-RU" sz="1400" b="1" i="1" dirty="0" smtClean="0"/>
              <a:t>кологического контроля</a:t>
            </a:r>
            <a:endParaRPr lang="ru-RU" sz="1400" i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599757" y="1108456"/>
            <a:ext cx="3554" cy="33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4137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323642" y="65840"/>
            <a:ext cx="609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Сроки получения комплексного экологического разрешения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328057" y="678652"/>
            <a:ext cx="2087326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Срок получения КЭР</a:t>
            </a:r>
            <a:endParaRPr lang="ru-RU" sz="1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54249" y="1294206"/>
            <a:ext cx="2273808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01.01.2019 – 31.12.2022</a:t>
            </a:r>
            <a:endParaRPr lang="ru-RU" sz="1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15383" y="1294206"/>
            <a:ext cx="2273808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01.01.2019 – 31.12.2025</a:t>
            </a:r>
            <a:endParaRPr lang="ru-RU" sz="1400" b="1" i="1" dirty="0"/>
          </a:p>
        </p:txBody>
      </p:sp>
      <p:cxnSp>
        <p:nvCxnSpPr>
          <p:cNvPr id="7" name="Прямая соединительная линия 6"/>
          <p:cNvCxnSpPr>
            <a:stCxn id="24" idx="1"/>
          </p:cNvCxnSpPr>
          <p:nvPr/>
        </p:nvCxnSpPr>
        <p:spPr>
          <a:xfrm flipH="1">
            <a:off x="2191153" y="832541"/>
            <a:ext cx="1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0"/>
          </p:cNvCxnSpPr>
          <p:nvPr/>
        </p:nvCxnSpPr>
        <p:spPr>
          <a:xfrm>
            <a:off x="2191153" y="832541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15383" y="832540"/>
            <a:ext cx="1136904" cy="4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6552287" y="837006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26" idx="2"/>
          </p:cNvCxnSpPr>
          <p:nvPr/>
        </p:nvCxnSpPr>
        <p:spPr>
          <a:xfrm>
            <a:off x="2191153" y="1601983"/>
            <a:ext cx="0" cy="54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561072" y="1601982"/>
            <a:ext cx="0" cy="543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4682" y="2145791"/>
            <a:ext cx="3644774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юридические </a:t>
            </a:r>
            <a:r>
              <a:rPr lang="ru-RU" sz="1400" b="1" i="1" dirty="0"/>
              <a:t>лица и индивидуальные предприниматели, осуществляющие хозяйственную и (или) иную деятельность на объектах I категории, </a:t>
            </a:r>
            <a:r>
              <a:rPr lang="ru-RU" sz="1400" b="1" i="1" dirty="0" smtClean="0"/>
              <a:t>включенных </a:t>
            </a:r>
            <a:r>
              <a:rPr lang="ru-RU" sz="1400" b="1" i="1" dirty="0"/>
              <a:t>в утвержденный </a:t>
            </a:r>
            <a:r>
              <a:rPr lang="ru-RU" sz="1400" b="1" i="1" dirty="0" smtClean="0"/>
              <a:t>приказом </a:t>
            </a:r>
            <a:r>
              <a:rPr lang="ru-RU" sz="1400" b="1" i="1" dirty="0"/>
              <a:t>Минприроды России от 18.04.2018 N </a:t>
            </a:r>
            <a:r>
              <a:rPr lang="ru-RU" sz="1400" b="1" i="1" dirty="0" smtClean="0"/>
              <a:t>154 перечень объектов (ТОП-300)</a:t>
            </a:r>
            <a:endParaRPr lang="ru-RU" sz="14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4730496" y="2145792"/>
            <a:ext cx="3700272" cy="1169551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остальные </a:t>
            </a:r>
            <a:r>
              <a:rPr lang="ru-RU" sz="1400" b="1" i="1" dirty="0"/>
              <a:t>юридические лица и индивидуальные предприниматели, осуществляющие хозяйственную и (или) иную деятельность на объектах I категории</a:t>
            </a:r>
          </a:p>
        </p:txBody>
      </p:sp>
      <p:pic>
        <p:nvPicPr>
          <p:cNvPr id="50" name="Picture 8" descr="https://cdn.pixabay.com/photo/2016/05/13/11/09/earth-1389715__4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85" y="3527674"/>
            <a:ext cx="2300881" cy="130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433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94284" y="50342"/>
            <a:ext cx="555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Продление комплексного экологического разрешения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647209" y="750167"/>
            <a:ext cx="1849582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Условия продления</a:t>
            </a:r>
            <a:endParaRPr lang="ru-RU" sz="1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47209" y="1236296"/>
            <a:ext cx="1849582" cy="95410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Соблюдение </a:t>
            </a:r>
            <a:r>
              <a:rPr lang="ru-RU" sz="1400" b="1" i="1" dirty="0"/>
              <a:t>установленных технологических нормативов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47209" y="2371501"/>
            <a:ext cx="1849582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Отсутствие </a:t>
            </a:r>
            <a:r>
              <a:rPr lang="ru-RU" sz="1400" b="1" i="1" dirty="0"/>
              <a:t>задолженности по плате за </a:t>
            </a:r>
            <a:r>
              <a:rPr lang="ru-RU" sz="1400" b="1" i="1" dirty="0" smtClean="0"/>
              <a:t>НВОС</a:t>
            </a:r>
            <a:endParaRPr lang="ru-RU" sz="1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47209" y="3288517"/>
            <a:ext cx="1849582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Своевременное представление отчетности</a:t>
            </a:r>
            <a:endParaRPr lang="ru-RU" sz="1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47209" y="4207840"/>
            <a:ext cx="1849582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Выполнения </a:t>
            </a:r>
            <a:r>
              <a:rPr lang="ru-RU" sz="1400" b="1" i="1" dirty="0"/>
              <a:t>программы </a:t>
            </a:r>
            <a:r>
              <a:rPr lang="ru-RU" sz="1400" b="1" i="1" dirty="0" smtClean="0"/>
              <a:t>ПЭЭ </a:t>
            </a:r>
          </a:p>
          <a:p>
            <a:pPr lvl="0" algn="ctr"/>
            <a:r>
              <a:rPr lang="ru-RU" sz="1400" b="1" i="1" dirty="0" smtClean="0"/>
              <a:t>(при ее наличии)</a:t>
            </a:r>
            <a:endParaRPr lang="ru-RU" sz="1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5265" y="1754717"/>
            <a:ext cx="1890420" cy="1169551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Подача заявки </a:t>
            </a:r>
          </a:p>
          <a:p>
            <a:pPr lvl="0" algn="ctr"/>
            <a:r>
              <a:rPr lang="ru-RU" sz="1400" b="1" i="1" dirty="0" smtClean="0"/>
              <a:t>не </a:t>
            </a:r>
            <a:r>
              <a:rPr lang="ru-RU" sz="1400" b="1" i="1" dirty="0"/>
              <a:t>позднее чем за 4 месяца до истечения срока действия разрешения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58311" y="2077881"/>
            <a:ext cx="189042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Продление КЭР на 7 лет</a:t>
            </a:r>
            <a:endParaRPr lang="ru-RU" sz="1400" b="1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1057944"/>
            <a:ext cx="0" cy="17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72000" y="2190403"/>
            <a:ext cx="0" cy="17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568536" y="3110165"/>
            <a:ext cx="0" cy="17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54681" y="4027181"/>
            <a:ext cx="0" cy="17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9" idx="1"/>
          </p:cNvCxnSpPr>
          <p:nvPr/>
        </p:nvCxnSpPr>
        <p:spPr>
          <a:xfrm flipH="1" flipV="1">
            <a:off x="2951018" y="904055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951018" y="1713259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2951017" y="2740832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2951016" y="3657848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2951015" y="4574863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51015" y="904055"/>
            <a:ext cx="0" cy="367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6" idx="3"/>
          </p:cNvCxnSpPr>
          <p:nvPr/>
        </p:nvCxnSpPr>
        <p:spPr>
          <a:xfrm>
            <a:off x="2185685" y="2339493"/>
            <a:ext cx="765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496791" y="904055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5496790" y="1713258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5496790" y="2739458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5489861" y="3657847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5496790" y="4574862"/>
            <a:ext cx="696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92981" y="904054"/>
            <a:ext cx="0" cy="367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186052" y="2339491"/>
            <a:ext cx="765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vcci.com.ua/wp-content/uploads/2017/09/SHZ3-1080x6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" y="3199341"/>
            <a:ext cx="2560865" cy="15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o.tatarstan.ru/rus/file/news/32_1293674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199341"/>
            <a:ext cx="2628900" cy="13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185685" y="2339491"/>
            <a:ext cx="7653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92982" y="2339491"/>
            <a:ext cx="76532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860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06340" y="50342"/>
            <a:ext cx="553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Пересмотр комплексного экологического разрешения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04103" y="896007"/>
            <a:ext cx="3335794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Причина пересмотра</a:t>
            </a:r>
            <a:endParaRPr lang="ru-RU" sz="1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04103" y="1497091"/>
            <a:ext cx="3335794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Установленные </a:t>
            </a:r>
            <a:r>
              <a:rPr lang="ru-RU" sz="1400" b="1" i="1" dirty="0"/>
              <a:t>объемы или массы выбросов загрязняющих веществ, сбросов загрязняющих веществ, лимитов на размещение отходов производства и потребления увеличились не более чем на 70 процентов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04103" y="3375044"/>
            <a:ext cx="3335794" cy="1600438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Установленные объемы или массы выбросов загрязняющих веществ, сбросов загрязняющих веществ, лимитов на размещение отходов производства и потребления </a:t>
            </a:r>
            <a:r>
              <a:rPr lang="ru-RU" sz="1400" b="1" i="1" dirty="0" smtClean="0"/>
              <a:t>увеличились </a:t>
            </a:r>
            <a:r>
              <a:rPr lang="ru-RU" sz="1400" b="1" i="1" dirty="0"/>
              <a:t>более чем на 70 процентов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934" y="2830009"/>
            <a:ext cx="1727496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Подача заявки</a:t>
            </a:r>
          </a:p>
          <a:p>
            <a:pPr lvl="0" algn="ctr"/>
            <a:r>
              <a:rPr lang="ru-RU" sz="1400" b="1" i="1" dirty="0"/>
              <a:t>п</a:t>
            </a:r>
            <a:r>
              <a:rPr lang="ru-RU" sz="1400" b="1" i="1" dirty="0" smtClean="0"/>
              <a:t>о утвержденной форме</a:t>
            </a:r>
            <a:endParaRPr lang="ru-RU" sz="14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45207" y="2018473"/>
            <a:ext cx="189042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Частичный пересмотр КЭР</a:t>
            </a:r>
            <a:endParaRPr lang="ru-RU" sz="1400" b="1" i="1" dirty="0"/>
          </a:p>
        </p:txBody>
      </p:sp>
      <p:cxnSp>
        <p:nvCxnSpPr>
          <p:cNvPr id="11" name="Прямая соединительная линия 10"/>
          <p:cNvCxnSpPr>
            <a:stCxn id="28" idx="1"/>
          </p:cNvCxnSpPr>
          <p:nvPr/>
        </p:nvCxnSpPr>
        <p:spPr>
          <a:xfrm flipH="1">
            <a:off x="2566555" y="2297310"/>
            <a:ext cx="337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2566555" y="4138146"/>
            <a:ext cx="337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566555" y="2297310"/>
            <a:ext cx="1" cy="184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6" idx="3"/>
          </p:cNvCxnSpPr>
          <p:nvPr/>
        </p:nvCxnSpPr>
        <p:spPr>
          <a:xfrm>
            <a:off x="1946430" y="3199341"/>
            <a:ext cx="62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46887" y="4051642"/>
            <a:ext cx="189042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Выдача нового КЭР</a:t>
            </a:r>
            <a:endParaRPr lang="ru-RU" sz="1400" b="1" i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239897" y="2297310"/>
            <a:ext cx="805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239897" y="4205530"/>
            <a:ext cx="805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9" idx="2"/>
            <a:endCxn id="28" idx="0"/>
          </p:cNvCxnSpPr>
          <p:nvPr/>
        </p:nvCxnSpPr>
        <p:spPr>
          <a:xfrm>
            <a:off x="4572000" y="1203784"/>
            <a:ext cx="0" cy="29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572000" y="3097529"/>
            <a:ext cx="0" cy="29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084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45155" y="50342"/>
            <a:ext cx="505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Отзыв комплексного экологического разрешения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2240" y="941251"/>
            <a:ext cx="2727769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Причина отзыва</a:t>
            </a:r>
            <a:endParaRPr lang="ru-RU" sz="1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2238" y="1648603"/>
            <a:ext cx="2727769" cy="1169551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Нарушение </a:t>
            </a:r>
            <a:r>
              <a:rPr lang="ru-RU" sz="1400" b="1" i="1" dirty="0"/>
              <a:t>в течение шести месяцев и более установленных комплексным экологическим разрешением обязательных требований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2239" y="3244182"/>
            <a:ext cx="2727769" cy="1202169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Снятие объекта НВОС с </a:t>
            </a:r>
            <a:r>
              <a:rPr lang="ru-RU" sz="1400" b="1" i="1" dirty="0"/>
              <a:t>государственного учета объектов, оказывающих негативное воздействие на окружающую среду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5317" y="1648603"/>
            <a:ext cx="2477353" cy="1169551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Обращение в суд территориального органа </a:t>
            </a:r>
            <a:r>
              <a:rPr lang="ru-RU" sz="1400" b="1" i="1" dirty="0" err="1"/>
              <a:t>Росприроднадзора</a:t>
            </a:r>
            <a:r>
              <a:rPr lang="ru-RU" sz="1400" b="1" i="1" dirty="0"/>
              <a:t> </a:t>
            </a:r>
            <a:r>
              <a:rPr lang="ru-RU" sz="1400" b="1" i="1" dirty="0" smtClean="0"/>
              <a:t>с </a:t>
            </a:r>
            <a:r>
              <a:rPr lang="ru-RU" sz="1400" b="1" i="1" dirty="0"/>
              <a:t>требованием об отзыве разрешения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45207" y="2079489"/>
            <a:ext cx="189042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Отзыв КЭР</a:t>
            </a:r>
            <a:endParaRPr lang="ru-RU" sz="1400" b="1" i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190007" y="2233378"/>
            <a:ext cx="805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190007" y="3845266"/>
            <a:ext cx="805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826122" y="1246211"/>
            <a:ext cx="0" cy="40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19980" y="2818154"/>
            <a:ext cx="0" cy="40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72670" y="2233377"/>
            <a:ext cx="572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95317" y="3583656"/>
            <a:ext cx="2477353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Подача заявки о снятии объекта НВОС</a:t>
            </a:r>
            <a:endParaRPr lang="ru-RU" sz="14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045207" y="3691377"/>
            <a:ext cx="189042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Отзыв КЭР</a:t>
            </a:r>
            <a:endParaRPr lang="ru-RU" sz="1400" b="1" i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472670" y="3845265"/>
            <a:ext cx="572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4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9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6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4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1106" y="80427"/>
            <a:ext cx="910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Объекты НВОС </a:t>
            </a:r>
            <a:r>
              <a:rPr lang="en-US" dirty="0" smtClean="0"/>
              <a:t>II </a:t>
            </a:r>
            <a:r>
              <a:rPr lang="ru-RU" dirty="0"/>
              <a:t>категории и их </a:t>
            </a:r>
            <a:r>
              <a:rPr lang="ru-RU" dirty="0" smtClean="0"/>
              <a:t>обязанность </a:t>
            </a:r>
            <a:r>
              <a:rPr lang="ru-RU" dirty="0"/>
              <a:t>по разработке экологической документации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154" y="793159"/>
            <a:ext cx="2382799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Объект НВОС </a:t>
            </a:r>
            <a:r>
              <a:rPr lang="en-US" sz="1400" b="1" i="1" dirty="0" smtClean="0"/>
              <a:t>II </a:t>
            </a:r>
            <a:r>
              <a:rPr lang="ru-RU" sz="1400" b="1" i="1" dirty="0" smtClean="0"/>
              <a:t>категории</a:t>
            </a:r>
            <a:endParaRPr lang="ru-RU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934" y="1411636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Комплексное экологическое разрешение</a:t>
            </a:r>
            <a:endParaRPr lang="ru-RU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1614" y="1411636"/>
            <a:ext cx="2680855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Декларация о воздействии на окружающую среду</a:t>
            </a:r>
            <a:endParaRPr lang="ru-RU" sz="14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609404" y="947048"/>
            <a:ext cx="1774750" cy="1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09404" y="946546"/>
            <a:ext cx="0" cy="48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766953" y="946547"/>
            <a:ext cx="1774749" cy="2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41702" y="953563"/>
            <a:ext cx="0" cy="48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8934" y="2265376"/>
            <a:ext cx="2780940" cy="1384995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При </a:t>
            </a:r>
            <a:r>
              <a:rPr lang="ru-RU" sz="1400" b="1" i="1" dirty="0"/>
              <a:t>наличии соответствующих отраслевых информационно-технических справочников по наилучшим доступным технологиям вправе </a:t>
            </a:r>
            <a:r>
              <a:rPr lang="ru-RU" sz="1400" b="1" i="1"/>
              <a:t>получить </a:t>
            </a:r>
            <a:r>
              <a:rPr lang="ru-RU" sz="1400" b="1" i="1" smtClean="0"/>
              <a:t>разрешение</a:t>
            </a:r>
            <a:endParaRPr lang="ru-RU" sz="1400" b="1" i="1" dirty="0"/>
          </a:p>
        </p:txBody>
      </p:sp>
      <p:cxnSp>
        <p:nvCxnSpPr>
          <p:cNvPr id="17" name="Прямая соединительная линия 16"/>
          <p:cNvCxnSpPr>
            <a:stCxn id="13" idx="2"/>
          </p:cNvCxnSpPr>
          <p:nvPr/>
        </p:nvCxnSpPr>
        <p:spPr>
          <a:xfrm>
            <a:off x="1609404" y="1934856"/>
            <a:ext cx="0" cy="33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07021" y="1417467"/>
            <a:ext cx="278094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/>
              <a:t>Программа производственного</a:t>
            </a:r>
          </a:p>
          <a:p>
            <a:pPr lvl="0" algn="ctr"/>
            <a:r>
              <a:rPr lang="ru-RU" sz="1400" b="1" i="1" dirty="0"/>
              <a:t>э</a:t>
            </a:r>
            <a:r>
              <a:rPr lang="ru-RU" sz="1400" b="1" i="1" dirty="0" smtClean="0"/>
              <a:t>кологического контроля</a:t>
            </a:r>
            <a:endParaRPr lang="ru-RU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81614" y="2265376"/>
            <a:ext cx="2680855" cy="1395333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/>
              <a:t>Форма декларации о воздействии на окружающую среду и порядок ее заполнения, утверждены приказом Минприроды России от 11.01.2019 № 509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622041" y="1934856"/>
            <a:ext cx="0" cy="33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71999" y="1100936"/>
            <a:ext cx="0" cy="31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gorod24.online/uploads/image/news_thrumbs/11184/bigphoto_11184_29294_1000_0.jpg?look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32" y="2265376"/>
            <a:ext cx="2499878" cy="2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815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2"/>
          <p:cNvGrpSpPr/>
          <p:nvPr/>
        </p:nvGrpSpPr>
        <p:grpSpPr>
          <a:xfrm>
            <a:off x="0" y="52173"/>
            <a:ext cx="9144000" cy="525947"/>
            <a:chOff x="0" y="86743"/>
            <a:chExt cx="12192000" cy="701262"/>
          </a:xfrm>
        </p:grpSpPr>
        <p:grpSp>
          <p:nvGrpSpPr>
            <p:cNvPr id="4" name="Группа 15"/>
            <p:cNvGrpSpPr/>
            <p:nvPr/>
          </p:nvGrpSpPr>
          <p:grpSpPr>
            <a:xfrm>
              <a:off x="0" y="86743"/>
              <a:ext cx="12192000" cy="701262"/>
              <a:chOff x="3716977" y="98980"/>
              <a:chExt cx="5284519" cy="322399"/>
            </a:xfrm>
          </p:grpSpPr>
          <p:grpSp>
            <p:nvGrpSpPr>
              <p:cNvPr id="5" name="Группа 36"/>
              <p:cNvGrpSpPr/>
              <p:nvPr/>
            </p:nvGrpSpPr>
            <p:grpSpPr>
              <a:xfrm>
                <a:off x="3716977" y="98980"/>
                <a:ext cx="5284519" cy="301068"/>
                <a:chOff x="-3797613" y="1323353"/>
                <a:chExt cx="17035976" cy="970585"/>
              </a:xfrm>
            </p:grpSpPr>
            <p:sp>
              <p:nvSpPr>
                <p:cNvPr id="118" name="Freeform 8"/>
                <p:cNvSpPr>
                  <a:spLocks noEditPoints="1"/>
                </p:cNvSpPr>
                <p:nvPr/>
              </p:nvSpPr>
              <p:spPr bwMode="auto">
                <a:xfrm>
                  <a:off x="9328150" y="1665288"/>
                  <a:ext cx="3619500" cy="628650"/>
                </a:xfrm>
                <a:custGeom>
                  <a:avLst/>
                  <a:gdLst/>
                  <a:ahLst/>
                  <a:cxnLst>
                    <a:cxn ang="0">
                      <a:pos x="358" y="45"/>
                    </a:cxn>
                    <a:cxn ang="0">
                      <a:pos x="344" y="40"/>
                    </a:cxn>
                    <a:cxn ang="0">
                      <a:pos x="315" y="58"/>
                    </a:cxn>
                    <a:cxn ang="0">
                      <a:pos x="307" y="41"/>
                    </a:cxn>
                    <a:cxn ang="0">
                      <a:pos x="304" y="0"/>
                    </a:cxn>
                    <a:cxn ang="0">
                      <a:pos x="295" y="41"/>
                    </a:cxn>
                    <a:cxn ang="0">
                      <a:pos x="287" y="1"/>
                    </a:cxn>
                    <a:cxn ang="0">
                      <a:pos x="277" y="3"/>
                    </a:cxn>
                    <a:cxn ang="0">
                      <a:pos x="236" y="41"/>
                    </a:cxn>
                    <a:cxn ang="0">
                      <a:pos x="199" y="36"/>
                    </a:cxn>
                    <a:cxn ang="0">
                      <a:pos x="175" y="58"/>
                    </a:cxn>
                    <a:cxn ang="0">
                      <a:pos x="148" y="27"/>
                    </a:cxn>
                    <a:cxn ang="0">
                      <a:pos x="132" y="43"/>
                    </a:cxn>
                    <a:cxn ang="0">
                      <a:pos x="115" y="40"/>
                    </a:cxn>
                    <a:cxn ang="0">
                      <a:pos x="103" y="58"/>
                    </a:cxn>
                    <a:cxn ang="0">
                      <a:pos x="72" y="43"/>
                    </a:cxn>
                    <a:cxn ang="0">
                      <a:pos x="64" y="34"/>
                    </a:cxn>
                    <a:cxn ang="0">
                      <a:pos x="63" y="34"/>
                    </a:cxn>
                    <a:cxn ang="0">
                      <a:pos x="57" y="35"/>
                    </a:cxn>
                    <a:cxn ang="0">
                      <a:pos x="52" y="56"/>
                    </a:cxn>
                    <a:cxn ang="0">
                      <a:pos x="35" y="58"/>
                    </a:cxn>
                    <a:cxn ang="0">
                      <a:pos x="7" y="63"/>
                    </a:cxn>
                    <a:cxn ang="0">
                      <a:pos x="380" y="66"/>
                    </a:cxn>
                    <a:cxn ang="0">
                      <a:pos x="65" y="43"/>
                    </a:cxn>
                    <a:cxn ang="0">
                      <a:pos x="63" y="46"/>
                    </a:cxn>
                    <a:cxn ang="0">
                      <a:pos x="64" y="41"/>
                    </a:cxn>
                    <a:cxn ang="0">
                      <a:pos x="63" y="35"/>
                    </a:cxn>
                    <a:cxn ang="0">
                      <a:pos x="63" y="41"/>
                    </a:cxn>
                    <a:cxn ang="0">
                      <a:pos x="53" y="56"/>
                    </a:cxn>
                    <a:cxn ang="0">
                      <a:pos x="62" y="39"/>
                    </a:cxn>
                    <a:cxn ang="0">
                      <a:pos x="59" y="52"/>
                    </a:cxn>
                    <a:cxn ang="0">
                      <a:pos x="70" y="51"/>
                    </a:cxn>
                    <a:cxn ang="0">
                      <a:pos x="187" y="58"/>
                    </a:cxn>
                    <a:cxn ang="0">
                      <a:pos x="189" y="45"/>
                    </a:cxn>
                    <a:cxn ang="0">
                      <a:pos x="194" y="58"/>
                    </a:cxn>
                    <a:cxn ang="0">
                      <a:pos x="199" y="54"/>
                    </a:cxn>
                    <a:cxn ang="0">
                      <a:pos x="191" y="58"/>
                    </a:cxn>
                    <a:cxn ang="0">
                      <a:pos x="205" y="58"/>
                    </a:cxn>
                    <a:cxn ang="0">
                      <a:pos x="208" y="58"/>
                    </a:cxn>
                    <a:cxn ang="0">
                      <a:pos x="201" y="58"/>
                    </a:cxn>
                    <a:cxn ang="0">
                      <a:pos x="208" y="52"/>
                    </a:cxn>
                    <a:cxn ang="0">
                      <a:pos x="212" y="44"/>
                    </a:cxn>
                    <a:cxn ang="0">
                      <a:pos x="219" y="58"/>
                    </a:cxn>
                    <a:cxn ang="0">
                      <a:pos x="221" y="58"/>
                    </a:cxn>
                    <a:cxn ang="0">
                      <a:pos x="215" y="58"/>
                    </a:cxn>
                    <a:cxn ang="0">
                      <a:pos x="227" y="58"/>
                    </a:cxn>
                    <a:cxn ang="0">
                      <a:pos x="230" y="58"/>
                    </a:cxn>
                    <a:cxn ang="0">
                      <a:pos x="224" y="58"/>
                    </a:cxn>
                    <a:cxn ang="0">
                      <a:pos x="230" y="52"/>
                    </a:cxn>
                    <a:cxn ang="0">
                      <a:pos x="236" y="44"/>
                    </a:cxn>
                    <a:cxn ang="0">
                      <a:pos x="247" y="41"/>
                    </a:cxn>
                    <a:cxn ang="0">
                      <a:pos x="262" y="41"/>
                    </a:cxn>
                    <a:cxn ang="0">
                      <a:pos x="267" y="41"/>
                    </a:cxn>
                    <a:cxn ang="0">
                      <a:pos x="361" y="49"/>
                    </a:cxn>
                  </a:cxnLst>
                  <a:rect l="0" t="0" r="r" b="b"/>
                  <a:pathLst>
                    <a:path w="380" h="66">
                      <a:moveTo>
                        <a:pt x="377" y="53"/>
                      </a:moveTo>
                      <a:cubicBezTo>
                        <a:pt x="377" y="53"/>
                        <a:pt x="376" y="53"/>
                        <a:pt x="376" y="53"/>
                      </a:cubicBezTo>
                      <a:cubicBezTo>
                        <a:pt x="372" y="53"/>
                        <a:pt x="369" y="53"/>
                        <a:pt x="365" y="53"/>
                      </a:cubicBezTo>
                      <a:lnTo>
                        <a:pt x="365" y="47"/>
                      </a:lnTo>
                      <a:cubicBezTo>
                        <a:pt x="365" y="46"/>
                        <a:pt x="363" y="45"/>
                        <a:pt x="362" y="45"/>
                      </a:cubicBezTo>
                      <a:lnTo>
                        <a:pt x="358" y="45"/>
                      </a:lnTo>
                      <a:lnTo>
                        <a:pt x="358" y="44"/>
                      </a:lnTo>
                      <a:lnTo>
                        <a:pt x="352" y="40"/>
                      </a:lnTo>
                      <a:lnTo>
                        <a:pt x="351" y="40"/>
                      </a:lnTo>
                      <a:lnTo>
                        <a:pt x="351" y="44"/>
                      </a:lnTo>
                      <a:lnTo>
                        <a:pt x="345" y="40"/>
                      </a:lnTo>
                      <a:lnTo>
                        <a:pt x="344" y="40"/>
                      </a:lnTo>
                      <a:lnTo>
                        <a:pt x="344" y="44"/>
                      </a:lnTo>
                      <a:lnTo>
                        <a:pt x="339" y="40"/>
                      </a:lnTo>
                      <a:lnTo>
                        <a:pt x="339" y="33"/>
                      </a:lnTo>
                      <a:lnTo>
                        <a:pt x="318" y="33"/>
                      </a:lnTo>
                      <a:lnTo>
                        <a:pt x="318" y="58"/>
                      </a:lnTo>
                      <a:lnTo>
                        <a:pt x="315" y="58"/>
                      </a:lnTo>
                      <a:cubicBezTo>
                        <a:pt x="315" y="57"/>
                        <a:pt x="315" y="56"/>
                        <a:pt x="315" y="56"/>
                      </a:cubicBezTo>
                      <a:lnTo>
                        <a:pt x="315" y="56"/>
                      </a:lnTo>
                      <a:lnTo>
                        <a:pt x="315" y="42"/>
                      </a:lnTo>
                      <a:lnTo>
                        <a:pt x="315" y="42"/>
                      </a:lnTo>
                      <a:cubicBezTo>
                        <a:pt x="315" y="41"/>
                        <a:pt x="315" y="41"/>
                        <a:pt x="315" y="41"/>
                      </a:cubicBezTo>
                      <a:cubicBezTo>
                        <a:pt x="312" y="41"/>
                        <a:pt x="310" y="41"/>
                        <a:pt x="307" y="41"/>
                      </a:cubicBezTo>
                      <a:cubicBezTo>
                        <a:pt x="307" y="29"/>
                        <a:pt x="307" y="17"/>
                        <a:pt x="307" y="5"/>
                      </a:cubicBezTo>
                      <a:cubicBezTo>
                        <a:pt x="307" y="3"/>
                        <a:pt x="307" y="3"/>
                        <a:pt x="307" y="2"/>
                      </a:cubicBezTo>
                      <a:lnTo>
                        <a:pt x="307" y="2"/>
                      </a:lnTo>
                      <a:cubicBezTo>
                        <a:pt x="307" y="2"/>
                        <a:pt x="307" y="1"/>
                        <a:pt x="307" y="1"/>
                      </a:cubicBezTo>
                      <a:cubicBezTo>
                        <a:pt x="307" y="1"/>
                        <a:pt x="307" y="1"/>
                        <a:pt x="306" y="1"/>
                      </a:cubicBezTo>
                      <a:cubicBezTo>
                        <a:pt x="306" y="0"/>
                        <a:pt x="305" y="0"/>
                        <a:pt x="304" y="0"/>
                      </a:cubicBezTo>
                      <a:lnTo>
                        <a:pt x="299" y="0"/>
                      </a:lnTo>
                      <a:cubicBezTo>
                        <a:pt x="298" y="0"/>
                        <a:pt x="297" y="0"/>
                        <a:pt x="297" y="1"/>
                      </a:cubicBezTo>
                      <a:cubicBezTo>
                        <a:pt x="297" y="1"/>
                        <a:pt x="296" y="1"/>
                        <a:pt x="296" y="1"/>
                      </a:cubicBezTo>
                      <a:cubicBezTo>
                        <a:pt x="296" y="1"/>
                        <a:pt x="295" y="2"/>
                        <a:pt x="295" y="2"/>
                      </a:cubicBezTo>
                      <a:cubicBezTo>
                        <a:pt x="295" y="2"/>
                        <a:pt x="295" y="3"/>
                        <a:pt x="295" y="3"/>
                      </a:cubicBezTo>
                      <a:cubicBezTo>
                        <a:pt x="295" y="16"/>
                        <a:pt x="295" y="29"/>
                        <a:pt x="295" y="41"/>
                      </a:cubicBezTo>
                      <a:cubicBezTo>
                        <a:pt x="293" y="41"/>
                        <a:pt x="291" y="41"/>
                        <a:pt x="289" y="41"/>
                      </a:cubicBezTo>
                      <a:cubicBezTo>
                        <a:pt x="289" y="29"/>
                        <a:pt x="289" y="17"/>
                        <a:pt x="289" y="5"/>
                      </a:cubicBezTo>
                      <a:cubicBezTo>
                        <a:pt x="289" y="3"/>
                        <a:pt x="289" y="3"/>
                        <a:pt x="288" y="2"/>
                      </a:cubicBezTo>
                      <a:lnTo>
                        <a:pt x="288" y="2"/>
                      </a:lnTo>
                      <a:cubicBezTo>
                        <a:pt x="288" y="2"/>
                        <a:pt x="288" y="1"/>
                        <a:pt x="288" y="1"/>
                      </a:cubicBezTo>
                      <a:cubicBezTo>
                        <a:pt x="288" y="1"/>
                        <a:pt x="288" y="1"/>
                        <a:pt x="287" y="1"/>
                      </a:cubicBezTo>
                      <a:cubicBezTo>
                        <a:pt x="287" y="0"/>
                        <a:pt x="286" y="0"/>
                        <a:pt x="285" y="0"/>
                      </a:cubicBezTo>
                      <a:lnTo>
                        <a:pt x="280" y="0"/>
                      </a:lnTo>
                      <a:cubicBezTo>
                        <a:pt x="279" y="0"/>
                        <a:pt x="279" y="0"/>
                        <a:pt x="278" y="1"/>
                      </a:cubicBezTo>
                      <a:cubicBezTo>
                        <a:pt x="278" y="1"/>
                        <a:pt x="278" y="1"/>
                        <a:pt x="277" y="1"/>
                      </a:cubicBezTo>
                      <a:cubicBezTo>
                        <a:pt x="277" y="1"/>
                        <a:pt x="277" y="2"/>
                        <a:pt x="277" y="2"/>
                      </a:cubicBezTo>
                      <a:cubicBezTo>
                        <a:pt x="277" y="2"/>
                        <a:pt x="277" y="3"/>
                        <a:pt x="277" y="3"/>
                      </a:cubicBezTo>
                      <a:cubicBezTo>
                        <a:pt x="277" y="16"/>
                        <a:pt x="277" y="29"/>
                        <a:pt x="277" y="41"/>
                      </a:cubicBezTo>
                      <a:cubicBezTo>
                        <a:pt x="276" y="41"/>
                        <a:pt x="275" y="41"/>
                        <a:pt x="274" y="41"/>
                      </a:cubicBezTo>
                      <a:cubicBezTo>
                        <a:pt x="274" y="39"/>
                        <a:pt x="274" y="38"/>
                        <a:pt x="274" y="36"/>
                      </a:cubicBezTo>
                      <a:cubicBezTo>
                        <a:pt x="263" y="36"/>
                        <a:pt x="252" y="36"/>
                        <a:pt x="241" y="36"/>
                      </a:cubicBezTo>
                      <a:cubicBezTo>
                        <a:pt x="241" y="38"/>
                        <a:pt x="241" y="40"/>
                        <a:pt x="241" y="41"/>
                      </a:cubicBezTo>
                      <a:cubicBezTo>
                        <a:pt x="239" y="41"/>
                        <a:pt x="238" y="41"/>
                        <a:pt x="236" y="41"/>
                      </a:cubicBezTo>
                      <a:lnTo>
                        <a:pt x="236" y="43"/>
                      </a:lnTo>
                      <a:cubicBezTo>
                        <a:pt x="235" y="43"/>
                        <a:pt x="233" y="43"/>
                        <a:pt x="231" y="43"/>
                      </a:cubicBezTo>
                      <a:cubicBezTo>
                        <a:pt x="230" y="39"/>
                        <a:pt x="226" y="36"/>
                        <a:pt x="222" y="36"/>
                      </a:cubicBezTo>
                      <a:cubicBezTo>
                        <a:pt x="217" y="36"/>
                        <a:pt x="213" y="39"/>
                        <a:pt x="212" y="43"/>
                      </a:cubicBezTo>
                      <a:lnTo>
                        <a:pt x="209" y="43"/>
                      </a:lnTo>
                      <a:cubicBezTo>
                        <a:pt x="208" y="39"/>
                        <a:pt x="204" y="36"/>
                        <a:pt x="199" y="36"/>
                      </a:cubicBezTo>
                      <a:cubicBezTo>
                        <a:pt x="194" y="36"/>
                        <a:pt x="190" y="39"/>
                        <a:pt x="190" y="44"/>
                      </a:cubicBezTo>
                      <a:lnTo>
                        <a:pt x="183" y="44"/>
                      </a:lnTo>
                      <a:cubicBezTo>
                        <a:pt x="182" y="44"/>
                        <a:pt x="181" y="45"/>
                        <a:pt x="181" y="46"/>
                      </a:cubicBezTo>
                      <a:lnTo>
                        <a:pt x="181" y="51"/>
                      </a:lnTo>
                      <a:cubicBezTo>
                        <a:pt x="178" y="51"/>
                        <a:pt x="175" y="53"/>
                        <a:pt x="175" y="56"/>
                      </a:cubicBezTo>
                      <a:lnTo>
                        <a:pt x="175" y="58"/>
                      </a:lnTo>
                      <a:lnTo>
                        <a:pt x="168" y="58"/>
                      </a:lnTo>
                      <a:lnTo>
                        <a:pt x="169" y="27"/>
                      </a:lnTo>
                      <a:lnTo>
                        <a:pt x="164" y="27"/>
                      </a:lnTo>
                      <a:lnTo>
                        <a:pt x="164" y="25"/>
                      </a:lnTo>
                      <a:lnTo>
                        <a:pt x="148" y="25"/>
                      </a:lnTo>
                      <a:lnTo>
                        <a:pt x="148" y="27"/>
                      </a:lnTo>
                      <a:lnTo>
                        <a:pt x="143" y="27"/>
                      </a:lnTo>
                      <a:lnTo>
                        <a:pt x="143" y="51"/>
                      </a:lnTo>
                      <a:lnTo>
                        <a:pt x="136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9" y="43"/>
                      </a:lnTo>
                      <a:lnTo>
                        <a:pt x="129" y="53"/>
                      </a:lnTo>
                      <a:lnTo>
                        <a:pt x="126" y="53"/>
                      </a:lnTo>
                      <a:lnTo>
                        <a:pt x="126" y="42"/>
                      </a:lnTo>
                      <a:lnTo>
                        <a:pt x="115" y="40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05" y="45"/>
                      </a:lnTo>
                      <a:lnTo>
                        <a:pt x="105" y="51"/>
                      </a:lnTo>
                      <a:lnTo>
                        <a:pt x="105" y="58"/>
                      </a:lnTo>
                      <a:lnTo>
                        <a:pt x="103" y="58"/>
                      </a:lnTo>
                      <a:lnTo>
                        <a:pt x="98" y="53"/>
                      </a:lnTo>
                      <a:lnTo>
                        <a:pt x="81" y="47"/>
                      </a:lnTo>
                      <a:cubicBezTo>
                        <a:pt x="77" y="48"/>
                        <a:pt x="78" y="49"/>
                        <a:pt x="74" y="50"/>
                      </a:cubicBezTo>
                      <a:lnTo>
                        <a:pt x="74" y="47"/>
                      </a:lnTo>
                      <a:lnTo>
                        <a:pt x="72" y="47"/>
                      </a:lnTo>
                      <a:lnTo>
                        <a:pt x="72" y="43"/>
                      </a:lnTo>
                      <a:lnTo>
                        <a:pt x="74" y="44"/>
                      </a:lnTo>
                      <a:lnTo>
                        <a:pt x="74" y="42"/>
                      </a:lnTo>
                      <a:lnTo>
                        <a:pt x="65" y="38"/>
                      </a:lnTo>
                      <a:lnTo>
                        <a:pt x="64" y="34"/>
                      </a:ln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cubicBezTo>
                        <a:pt x="63" y="34"/>
                        <a:pt x="63" y="34"/>
                        <a:pt x="63" y="34"/>
                      </a:cubicBez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62" y="37"/>
                      </a:lnTo>
                      <a:lnTo>
                        <a:pt x="57" y="35"/>
                      </a:lnTo>
                      <a:lnTo>
                        <a:pt x="58" y="32"/>
                      </a:lnTo>
                      <a:lnTo>
                        <a:pt x="56" y="28"/>
                      </a:lnTo>
                      <a:cubicBezTo>
                        <a:pt x="49" y="31"/>
                        <a:pt x="52" y="42"/>
                        <a:pt x="52" y="42"/>
                      </a:cubicBezTo>
                      <a:cubicBezTo>
                        <a:pt x="52" y="42"/>
                        <a:pt x="52" y="42"/>
                        <a:pt x="52" y="43"/>
                      </a:cubicBezTo>
                      <a:lnTo>
                        <a:pt x="52" y="46"/>
                      </a:lnTo>
                      <a:lnTo>
                        <a:pt x="52" y="56"/>
                      </a:lnTo>
                      <a:lnTo>
                        <a:pt x="48" y="58"/>
                      </a:lnTo>
                      <a:lnTo>
                        <a:pt x="37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35" y="58"/>
                      </a:lnTo>
                      <a:lnTo>
                        <a:pt x="26" y="58"/>
                      </a:lnTo>
                      <a:lnTo>
                        <a:pt x="13" y="58"/>
                      </a:lnTo>
                      <a:cubicBezTo>
                        <a:pt x="12" y="58"/>
                        <a:pt x="10" y="58"/>
                        <a:pt x="9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lnTo>
                        <a:pt x="0" y="63"/>
                      </a:lnTo>
                      <a:cubicBezTo>
                        <a:pt x="2" y="62"/>
                        <a:pt x="5" y="63"/>
                        <a:pt x="7" y="63"/>
                      </a:cubicBezTo>
                      <a:lnTo>
                        <a:pt x="26" y="66"/>
                      </a:lnTo>
                      <a:lnTo>
                        <a:pt x="51" y="66"/>
                      </a:lnTo>
                      <a:lnTo>
                        <a:pt x="152" y="66"/>
                      </a:lnTo>
                      <a:lnTo>
                        <a:pt x="334" y="66"/>
                      </a:lnTo>
                      <a:lnTo>
                        <a:pt x="347" y="66"/>
                      </a:lnTo>
                      <a:lnTo>
                        <a:pt x="380" y="66"/>
                      </a:lnTo>
                      <a:lnTo>
                        <a:pt x="380" y="56"/>
                      </a:lnTo>
                      <a:cubicBezTo>
                        <a:pt x="379" y="55"/>
                        <a:pt x="378" y="54"/>
                        <a:pt x="377" y="53"/>
                      </a:cubicBezTo>
                      <a:close/>
                      <a:moveTo>
                        <a:pt x="63" y="46"/>
                      </a:moveTo>
                      <a:lnTo>
                        <a:pt x="62" y="43"/>
                      </a:lnTo>
                      <a:lnTo>
                        <a:pt x="63" y="41"/>
                      </a:lnTo>
                      <a:lnTo>
                        <a:pt x="65" y="43"/>
                      </a:lnTo>
                      <a:lnTo>
                        <a:pt x="63" y="46"/>
                      </a:lnTo>
                      <a:close/>
                      <a:moveTo>
                        <a:pt x="66" y="44"/>
                      </a:moveTo>
                      <a:lnTo>
                        <a:pt x="67" y="51"/>
                      </a:lnTo>
                      <a:lnTo>
                        <a:pt x="64" y="46"/>
                      </a:lnTo>
                      <a:lnTo>
                        <a:pt x="66" y="44"/>
                      </a:lnTo>
                      <a:close/>
                      <a:moveTo>
                        <a:pt x="63" y="46"/>
                      </a:moveTo>
                      <a:lnTo>
                        <a:pt x="59" y="51"/>
                      </a:lnTo>
                      <a:lnTo>
                        <a:pt x="61" y="44"/>
                      </a:lnTo>
                      <a:lnTo>
                        <a:pt x="63" y="46"/>
                      </a:lnTo>
                      <a:close/>
                      <a:moveTo>
                        <a:pt x="65" y="40"/>
                      </a:moveTo>
                      <a:lnTo>
                        <a:pt x="65" y="42"/>
                      </a:lnTo>
                      <a:lnTo>
                        <a:pt x="64" y="41"/>
                      </a:lnTo>
                      <a:lnTo>
                        <a:pt x="64" y="40"/>
                      </a:lnTo>
                      <a:lnTo>
                        <a:pt x="65" y="40"/>
                      </a:lnTo>
                      <a:close/>
                      <a:moveTo>
                        <a:pt x="63" y="35"/>
                      </a:move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5"/>
                      </a:lnTo>
                      <a:close/>
                      <a:moveTo>
                        <a:pt x="64" y="40"/>
                      </a:moveTo>
                      <a:lnTo>
                        <a:pt x="63" y="40"/>
                      </a:lnTo>
                      <a:lnTo>
                        <a:pt x="63" y="39"/>
                      </a:lnTo>
                      <a:lnTo>
                        <a:pt x="64" y="40"/>
                      </a:lnTo>
                      <a:close/>
                      <a:moveTo>
                        <a:pt x="62" y="40"/>
                      </a:moveTo>
                      <a:lnTo>
                        <a:pt x="63" y="41"/>
                      </a:lnTo>
                      <a:lnTo>
                        <a:pt x="62" y="42"/>
                      </a:lnTo>
                      <a:lnTo>
                        <a:pt x="62" y="40"/>
                      </a:lnTo>
                      <a:close/>
                      <a:moveTo>
                        <a:pt x="56" y="55"/>
                      </a:moveTo>
                      <a:lnTo>
                        <a:pt x="55" y="55"/>
                      </a:lnTo>
                      <a:lnTo>
                        <a:pt x="55" y="56"/>
                      </a:lnTo>
                      <a:lnTo>
                        <a:pt x="53" y="56"/>
                      </a:lnTo>
                      <a:lnTo>
                        <a:pt x="53" y="46"/>
                      </a:lnTo>
                      <a:lnTo>
                        <a:pt x="53" y="42"/>
                      </a:lnTo>
                      <a:cubicBezTo>
                        <a:pt x="53" y="42"/>
                        <a:pt x="53" y="42"/>
                        <a:pt x="53" y="42"/>
                      </a:cubicBezTo>
                      <a:lnTo>
                        <a:pt x="56" y="37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62" y="39"/>
                      </a:lnTo>
                      <a:lnTo>
                        <a:pt x="58" y="55"/>
                      </a:lnTo>
                      <a:lnTo>
                        <a:pt x="56" y="55"/>
                      </a:lnTo>
                      <a:close/>
                      <a:moveTo>
                        <a:pt x="60" y="54"/>
                      </a:moveTo>
                      <a:lnTo>
                        <a:pt x="58" y="54"/>
                      </a:lnTo>
                      <a:lnTo>
                        <a:pt x="59" y="52"/>
                      </a:lnTo>
                      <a:lnTo>
                        <a:pt x="63" y="47"/>
                      </a:lnTo>
                      <a:lnTo>
                        <a:pt x="67" y="52"/>
                      </a:lnTo>
                      <a:lnTo>
                        <a:pt x="60" y="54"/>
                      </a:lnTo>
                      <a:close/>
                      <a:moveTo>
                        <a:pt x="72" y="47"/>
                      </a:moveTo>
                      <a:lnTo>
                        <a:pt x="70" y="47"/>
                      </a:lnTo>
                      <a:lnTo>
                        <a:pt x="70" y="51"/>
                      </a:lnTo>
                      <a:lnTo>
                        <a:pt x="68" y="52"/>
                      </a:lnTo>
                      <a:lnTo>
                        <a:pt x="65" y="40"/>
                      </a:lnTo>
                      <a:lnTo>
                        <a:pt x="72" y="43"/>
                      </a:lnTo>
                      <a:lnTo>
                        <a:pt x="72" y="47"/>
                      </a:lnTo>
                      <a:close/>
                      <a:moveTo>
                        <a:pt x="190" y="58"/>
                      </a:moveTo>
                      <a:lnTo>
                        <a:pt x="187" y="58"/>
                      </a:lnTo>
                      <a:lnTo>
                        <a:pt x="187" y="56"/>
                      </a:lnTo>
                      <a:cubicBezTo>
                        <a:pt x="187" y="53"/>
                        <a:pt x="185" y="51"/>
                        <a:pt x="182" y="51"/>
                      </a:cubicBezTo>
                      <a:lnTo>
                        <a:pt x="182" y="46"/>
                      </a:lnTo>
                      <a:cubicBezTo>
                        <a:pt x="182" y="45"/>
                        <a:pt x="183" y="45"/>
                        <a:pt x="183" y="45"/>
                      </a:cubicBezTo>
                      <a:lnTo>
                        <a:pt x="189" y="45"/>
                      </a:lnTo>
                      <a:cubicBezTo>
                        <a:pt x="189" y="45"/>
                        <a:pt x="189" y="45"/>
                        <a:pt x="189" y="45"/>
                      </a:cubicBezTo>
                      <a:cubicBezTo>
                        <a:pt x="189" y="45"/>
                        <a:pt x="189" y="46"/>
                        <a:pt x="190" y="46"/>
                      </a:cubicBezTo>
                      <a:lnTo>
                        <a:pt x="190" y="58"/>
                      </a:lnTo>
                      <a:close/>
                      <a:moveTo>
                        <a:pt x="194" y="58"/>
                      </a:moveTo>
                      <a:lnTo>
                        <a:pt x="196" y="57"/>
                      </a:lnTo>
                      <a:lnTo>
                        <a:pt x="197" y="58"/>
                      </a:lnTo>
                      <a:lnTo>
                        <a:pt x="194" y="58"/>
                      </a:lnTo>
                      <a:close/>
                      <a:moveTo>
                        <a:pt x="199" y="58"/>
                      </a:moveTo>
                      <a:lnTo>
                        <a:pt x="198" y="58"/>
                      </a:lnTo>
                      <a:lnTo>
                        <a:pt x="196" y="57"/>
                      </a:lnTo>
                      <a:lnTo>
                        <a:pt x="199" y="55"/>
                      </a:lnTo>
                      <a:lnTo>
                        <a:pt x="199" y="58"/>
                      </a:lnTo>
                      <a:close/>
                      <a:moveTo>
                        <a:pt x="199" y="54"/>
                      </a:moveTo>
                      <a:lnTo>
                        <a:pt x="196" y="56"/>
                      </a:lnTo>
                      <a:lnTo>
                        <a:pt x="191" y="52"/>
                      </a:lnTo>
                      <a:lnTo>
                        <a:pt x="191" y="53"/>
                      </a:lnTo>
                      <a:lnTo>
                        <a:pt x="195" y="57"/>
                      </a:lnTo>
                      <a:lnTo>
                        <a:pt x="193" y="58"/>
                      </a:lnTo>
                      <a:lnTo>
                        <a:pt x="191" y="58"/>
                      </a:lnTo>
                      <a:lnTo>
                        <a:pt x="191" y="50"/>
                      </a:lnTo>
                      <a:cubicBezTo>
                        <a:pt x="193" y="52"/>
                        <a:pt x="195" y="54"/>
                        <a:pt x="199" y="54"/>
                      </a:cubicBezTo>
                      <a:lnTo>
                        <a:pt x="199" y="54"/>
                      </a:lnTo>
                      <a:close/>
                      <a:moveTo>
                        <a:pt x="203" y="58"/>
                      </a:moveTo>
                      <a:lnTo>
                        <a:pt x="204" y="57"/>
                      </a:lnTo>
                      <a:lnTo>
                        <a:pt x="205" y="58"/>
                      </a:lnTo>
                      <a:lnTo>
                        <a:pt x="203" y="58"/>
                      </a:lnTo>
                      <a:close/>
                      <a:moveTo>
                        <a:pt x="208" y="58"/>
                      </a:moveTo>
                      <a:lnTo>
                        <a:pt x="206" y="58"/>
                      </a:lnTo>
                      <a:lnTo>
                        <a:pt x="204" y="56"/>
                      </a:lnTo>
                      <a:lnTo>
                        <a:pt x="208" y="53"/>
                      </a:lnTo>
                      <a:lnTo>
                        <a:pt x="208" y="58"/>
                      </a:lnTo>
                      <a:close/>
                      <a:moveTo>
                        <a:pt x="208" y="52"/>
                      </a:moveTo>
                      <a:lnTo>
                        <a:pt x="204" y="56"/>
                      </a:lnTo>
                      <a:lnTo>
                        <a:pt x="201" y="54"/>
                      </a:lnTo>
                      <a:lnTo>
                        <a:pt x="201" y="55"/>
                      </a:lnTo>
                      <a:lnTo>
                        <a:pt x="203" y="57"/>
                      </a:lnTo>
                      <a:lnTo>
                        <a:pt x="201" y="58"/>
                      </a:lnTo>
                      <a:lnTo>
                        <a:pt x="200" y="58"/>
                      </a:lnTo>
                      <a:lnTo>
                        <a:pt x="200" y="48"/>
                      </a:lnTo>
                      <a:cubicBezTo>
                        <a:pt x="201" y="53"/>
                        <a:pt x="202" y="54"/>
                        <a:pt x="202" y="54"/>
                      </a:cubicBezTo>
                      <a:lnTo>
                        <a:pt x="202" y="54"/>
                      </a:lnTo>
                      <a:cubicBezTo>
                        <a:pt x="204" y="53"/>
                        <a:pt x="207" y="52"/>
                        <a:pt x="208" y="50"/>
                      </a:cubicBezTo>
                      <a:lnTo>
                        <a:pt x="208" y="52"/>
                      </a:lnTo>
                      <a:close/>
                      <a:moveTo>
                        <a:pt x="212" y="58"/>
                      </a:moveTo>
                      <a:lnTo>
                        <a:pt x="209" y="58"/>
                      </a:lnTo>
                      <a:lnTo>
                        <a:pt x="209" y="46"/>
                      </a:lnTo>
                      <a:cubicBezTo>
                        <a:pt x="209" y="46"/>
                        <a:pt x="210" y="45"/>
                        <a:pt x="210" y="45"/>
                      </a:cubicBezTo>
                      <a:cubicBezTo>
                        <a:pt x="210" y="44"/>
                        <a:pt x="209" y="44"/>
                        <a:pt x="209" y="44"/>
                      </a:cubicBezTo>
                      <a:lnTo>
                        <a:pt x="212" y="44"/>
                      </a:lnTo>
                      <a:cubicBezTo>
                        <a:pt x="212" y="44"/>
                        <a:pt x="212" y="44"/>
                        <a:pt x="212" y="45"/>
                      </a:cubicBezTo>
                      <a:cubicBezTo>
                        <a:pt x="212" y="45"/>
                        <a:pt x="212" y="46"/>
                        <a:pt x="212" y="46"/>
                      </a:cubicBezTo>
                      <a:lnTo>
                        <a:pt x="212" y="58"/>
                      </a:lnTo>
                      <a:close/>
                      <a:moveTo>
                        <a:pt x="216" y="58"/>
                      </a:moveTo>
                      <a:lnTo>
                        <a:pt x="218" y="57"/>
                      </a:lnTo>
                      <a:lnTo>
                        <a:pt x="219" y="58"/>
                      </a:lnTo>
                      <a:lnTo>
                        <a:pt x="216" y="58"/>
                      </a:lnTo>
                      <a:close/>
                      <a:moveTo>
                        <a:pt x="221" y="58"/>
                      </a:moveTo>
                      <a:lnTo>
                        <a:pt x="220" y="58"/>
                      </a:lnTo>
                      <a:lnTo>
                        <a:pt x="219" y="57"/>
                      </a:lnTo>
                      <a:lnTo>
                        <a:pt x="221" y="55"/>
                      </a:lnTo>
                      <a:lnTo>
                        <a:pt x="221" y="58"/>
                      </a:lnTo>
                      <a:close/>
                      <a:moveTo>
                        <a:pt x="221" y="54"/>
                      </a:moveTo>
                      <a:lnTo>
                        <a:pt x="218" y="56"/>
                      </a:lnTo>
                      <a:lnTo>
                        <a:pt x="214" y="52"/>
                      </a:lnTo>
                      <a:lnTo>
                        <a:pt x="214" y="53"/>
                      </a:lnTo>
                      <a:lnTo>
                        <a:pt x="217" y="57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13" y="50"/>
                      </a:lnTo>
                      <a:cubicBezTo>
                        <a:pt x="215" y="52"/>
                        <a:pt x="218" y="54"/>
                        <a:pt x="221" y="54"/>
                      </a:cubicBezTo>
                      <a:close/>
                      <a:moveTo>
                        <a:pt x="225" y="58"/>
                      </a:moveTo>
                      <a:lnTo>
                        <a:pt x="226" y="57"/>
                      </a:lnTo>
                      <a:lnTo>
                        <a:pt x="227" y="58"/>
                      </a:lnTo>
                      <a:lnTo>
                        <a:pt x="225" y="58"/>
                      </a:lnTo>
                      <a:close/>
                      <a:moveTo>
                        <a:pt x="230" y="58"/>
                      </a:moveTo>
                      <a:lnTo>
                        <a:pt x="229" y="58"/>
                      </a:lnTo>
                      <a:lnTo>
                        <a:pt x="226" y="56"/>
                      </a:lnTo>
                      <a:lnTo>
                        <a:pt x="230" y="53"/>
                      </a:lnTo>
                      <a:lnTo>
                        <a:pt x="230" y="58"/>
                      </a:lnTo>
                      <a:close/>
                      <a:moveTo>
                        <a:pt x="230" y="52"/>
                      </a:moveTo>
                      <a:lnTo>
                        <a:pt x="226" y="56"/>
                      </a:lnTo>
                      <a:lnTo>
                        <a:pt x="223" y="54"/>
                      </a:lnTo>
                      <a:lnTo>
                        <a:pt x="223" y="55"/>
                      </a:lnTo>
                      <a:lnTo>
                        <a:pt x="225" y="57"/>
                      </a:lnTo>
                      <a:lnTo>
                        <a:pt x="224" y="58"/>
                      </a:lnTo>
                      <a:lnTo>
                        <a:pt x="222" y="58"/>
                      </a:lnTo>
                      <a:lnTo>
                        <a:pt x="222" y="48"/>
                      </a:lnTo>
                      <a:cubicBezTo>
                        <a:pt x="223" y="53"/>
                        <a:pt x="224" y="54"/>
                        <a:pt x="224" y="54"/>
                      </a:cubicBezTo>
                      <a:lnTo>
                        <a:pt x="224" y="54"/>
                      </a:lnTo>
                      <a:cubicBezTo>
                        <a:pt x="227" y="53"/>
                        <a:pt x="229" y="52"/>
                        <a:pt x="230" y="50"/>
                      </a:cubicBezTo>
                      <a:lnTo>
                        <a:pt x="230" y="52"/>
                      </a:lnTo>
                      <a:close/>
                      <a:moveTo>
                        <a:pt x="236" y="58"/>
                      </a:moveTo>
                      <a:lnTo>
                        <a:pt x="232" y="58"/>
                      </a:lnTo>
                      <a:lnTo>
                        <a:pt x="232" y="46"/>
                      </a:lnTo>
                      <a:cubicBezTo>
                        <a:pt x="232" y="46"/>
                        <a:pt x="232" y="45"/>
                        <a:pt x="232" y="45"/>
                      </a:cubicBezTo>
                      <a:cubicBezTo>
                        <a:pt x="232" y="45"/>
                        <a:pt x="232" y="44"/>
                        <a:pt x="232" y="44"/>
                      </a:cubicBezTo>
                      <a:cubicBezTo>
                        <a:pt x="233" y="44"/>
                        <a:pt x="235" y="44"/>
                        <a:pt x="236" y="44"/>
                      </a:cubicBezTo>
                      <a:lnTo>
                        <a:pt x="236" y="58"/>
                      </a:lnTo>
                      <a:close/>
                      <a:moveTo>
                        <a:pt x="247" y="41"/>
                      </a:moveTo>
                      <a:cubicBezTo>
                        <a:pt x="246" y="41"/>
                        <a:pt x="245" y="41"/>
                        <a:pt x="244" y="41"/>
                      </a:cubicBezTo>
                      <a:cubicBezTo>
                        <a:pt x="244" y="40"/>
                        <a:pt x="244" y="39"/>
                        <a:pt x="244" y="38"/>
                      </a:cubicBezTo>
                      <a:cubicBezTo>
                        <a:pt x="245" y="38"/>
                        <a:pt x="246" y="38"/>
                        <a:pt x="247" y="38"/>
                      </a:cubicBezTo>
                      <a:cubicBezTo>
                        <a:pt x="247" y="39"/>
                        <a:pt x="247" y="40"/>
                        <a:pt x="247" y="41"/>
                      </a:cubicBezTo>
                      <a:close/>
                      <a:moveTo>
                        <a:pt x="254" y="41"/>
                      </a:moveTo>
                      <a:cubicBezTo>
                        <a:pt x="253" y="41"/>
                        <a:pt x="253" y="41"/>
                        <a:pt x="252" y="41"/>
                      </a:cubicBezTo>
                      <a:cubicBezTo>
                        <a:pt x="252" y="40"/>
                        <a:pt x="252" y="39"/>
                        <a:pt x="252" y="38"/>
                      </a:cubicBezTo>
                      <a:cubicBezTo>
                        <a:pt x="253" y="38"/>
                        <a:pt x="253" y="38"/>
                        <a:pt x="254" y="38"/>
                      </a:cubicBezTo>
                      <a:cubicBezTo>
                        <a:pt x="254" y="39"/>
                        <a:pt x="254" y="40"/>
                        <a:pt x="254" y="41"/>
                      </a:cubicBezTo>
                      <a:close/>
                      <a:moveTo>
                        <a:pt x="262" y="41"/>
                      </a:moveTo>
                      <a:cubicBezTo>
                        <a:pt x="261" y="41"/>
                        <a:pt x="260" y="41"/>
                        <a:pt x="259" y="41"/>
                      </a:cubicBezTo>
                      <a:cubicBezTo>
                        <a:pt x="259" y="40"/>
                        <a:pt x="259" y="39"/>
                        <a:pt x="259" y="38"/>
                      </a:cubicBezTo>
                      <a:cubicBezTo>
                        <a:pt x="260" y="38"/>
                        <a:pt x="261" y="38"/>
                        <a:pt x="262" y="38"/>
                      </a:cubicBezTo>
                      <a:cubicBezTo>
                        <a:pt x="262" y="39"/>
                        <a:pt x="262" y="40"/>
                        <a:pt x="262" y="41"/>
                      </a:cubicBezTo>
                      <a:close/>
                      <a:moveTo>
                        <a:pt x="269" y="41"/>
                      </a:moveTo>
                      <a:cubicBezTo>
                        <a:pt x="268" y="41"/>
                        <a:pt x="268" y="41"/>
                        <a:pt x="267" y="41"/>
                      </a:cubicBezTo>
                      <a:cubicBezTo>
                        <a:pt x="267" y="40"/>
                        <a:pt x="267" y="39"/>
                        <a:pt x="267" y="38"/>
                      </a:cubicBezTo>
                      <a:cubicBezTo>
                        <a:pt x="267" y="38"/>
                        <a:pt x="268" y="38"/>
                        <a:pt x="269" y="38"/>
                      </a:cubicBezTo>
                      <a:cubicBezTo>
                        <a:pt x="269" y="39"/>
                        <a:pt x="269" y="40"/>
                        <a:pt x="269" y="41"/>
                      </a:cubicBezTo>
                      <a:close/>
                      <a:moveTo>
                        <a:pt x="364" y="53"/>
                      </a:moveTo>
                      <a:cubicBezTo>
                        <a:pt x="363" y="53"/>
                        <a:pt x="362" y="53"/>
                        <a:pt x="361" y="53"/>
                      </a:cubicBezTo>
                      <a:lnTo>
                        <a:pt x="361" y="49"/>
                      </a:lnTo>
                      <a:lnTo>
                        <a:pt x="358" y="49"/>
                      </a:lnTo>
                      <a:lnTo>
                        <a:pt x="358" y="46"/>
                      </a:lnTo>
                      <a:lnTo>
                        <a:pt x="362" y="46"/>
                      </a:lnTo>
                      <a:cubicBezTo>
                        <a:pt x="363" y="46"/>
                        <a:pt x="364" y="47"/>
                        <a:pt x="364" y="47"/>
                      </a:cubicBezTo>
                      <a:lnTo>
                        <a:pt x="364" y="53"/>
                      </a:lnTo>
                      <a:close/>
                    </a:path>
                  </a:pathLst>
                </a:custGeom>
                <a:solidFill>
                  <a:srgbClr val="55D7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-3797613" y="2216029"/>
                  <a:ext cx="17035976" cy="77909"/>
                </a:xfrm>
                <a:prstGeom prst="rect">
                  <a:avLst/>
                </a:prstGeom>
                <a:solidFill>
                  <a:srgbClr val="55D7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394"/>
                </a:p>
              </p:txBody>
            </p:sp>
            <p:sp>
              <p:nvSpPr>
                <p:cNvPr id="121" name="Freeform 117"/>
                <p:cNvSpPr>
                  <a:spLocks/>
                </p:cNvSpPr>
                <p:nvPr/>
              </p:nvSpPr>
              <p:spPr bwMode="auto">
                <a:xfrm>
                  <a:off x="9962092" y="1323353"/>
                  <a:ext cx="789000" cy="380664"/>
                </a:xfrm>
                <a:custGeom>
                  <a:avLst/>
                  <a:gdLst>
                    <a:gd name="T0" fmla="*/ 43 w 1004"/>
                    <a:gd name="T1" fmla="*/ 68 h 485"/>
                    <a:gd name="T2" fmla="*/ 115 w 1004"/>
                    <a:gd name="T3" fmla="*/ 102 h 485"/>
                    <a:gd name="T4" fmla="*/ 197 w 1004"/>
                    <a:gd name="T5" fmla="*/ 137 h 485"/>
                    <a:gd name="T6" fmla="*/ 261 w 1004"/>
                    <a:gd name="T7" fmla="*/ 166 h 485"/>
                    <a:gd name="T8" fmla="*/ 323 w 1004"/>
                    <a:gd name="T9" fmla="*/ 193 h 485"/>
                    <a:gd name="T10" fmla="*/ 389 w 1004"/>
                    <a:gd name="T11" fmla="*/ 223 h 485"/>
                    <a:gd name="T12" fmla="*/ 397 w 1004"/>
                    <a:gd name="T13" fmla="*/ 234 h 485"/>
                    <a:gd name="T14" fmla="*/ 354 w 1004"/>
                    <a:gd name="T15" fmla="*/ 251 h 485"/>
                    <a:gd name="T16" fmla="*/ 342 w 1004"/>
                    <a:gd name="T17" fmla="*/ 260 h 485"/>
                    <a:gd name="T18" fmla="*/ 323 w 1004"/>
                    <a:gd name="T19" fmla="*/ 295 h 485"/>
                    <a:gd name="T20" fmla="*/ 309 w 1004"/>
                    <a:gd name="T21" fmla="*/ 302 h 485"/>
                    <a:gd name="T22" fmla="*/ 302 w 1004"/>
                    <a:gd name="T23" fmla="*/ 304 h 485"/>
                    <a:gd name="T24" fmla="*/ 313 w 1004"/>
                    <a:gd name="T25" fmla="*/ 311 h 485"/>
                    <a:gd name="T26" fmla="*/ 310 w 1004"/>
                    <a:gd name="T27" fmla="*/ 375 h 485"/>
                    <a:gd name="T28" fmla="*/ 298 w 1004"/>
                    <a:gd name="T29" fmla="*/ 400 h 485"/>
                    <a:gd name="T30" fmla="*/ 327 w 1004"/>
                    <a:gd name="T31" fmla="*/ 391 h 485"/>
                    <a:gd name="T32" fmla="*/ 311 w 1004"/>
                    <a:gd name="T33" fmla="*/ 412 h 485"/>
                    <a:gd name="T34" fmla="*/ 302 w 1004"/>
                    <a:gd name="T35" fmla="*/ 436 h 485"/>
                    <a:gd name="T36" fmla="*/ 330 w 1004"/>
                    <a:gd name="T37" fmla="*/ 456 h 485"/>
                    <a:gd name="T38" fmla="*/ 351 w 1004"/>
                    <a:gd name="T39" fmla="*/ 431 h 485"/>
                    <a:gd name="T40" fmla="*/ 377 w 1004"/>
                    <a:gd name="T41" fmla="*/ 442 h 485"/>
                    <a:gd name="T42" fmla="*/ 395 w 1004"/>
                    <a:gd name="T43" fmla="*/ 456 h 485"/>
                    <a:gd name="T44" fmla="*/ 414 w 1004"/>
                    <a:gd name="T45" fmla="*/ 460 h 485"/>
                    <a:gd name="T46" fmla="*/ 417 w 1004"/>
                    <a:gd name="T47" fmla="*/ 433 h 485"/>
                    <a:gd name="T48" fmla="*/ 419 w 1004"/>
                    <a:gd name="T49" fmla="*/ 458 h 485"/>
                    <a:gd name="T50" fmla="*/ 451 w 1004"/>
                    <a:gd name="T51" fmla="*/ 464 h 485"/>
                    <a:gd name="T52" fmla="*/ 434 w 1004"/>
                    <a:gd name="T53" fmla="*/ 423 h 485"/>
                    <a:gd name="T54" fmla="*/ 451 w 1004"/>
                    <a:gd name="T55" fmla="*/ 401 h 485"/>
                    <a:gd name="T56" fmla="*/ 470 w 1004"/>
                    <a:gd name="T57" fmla="*/ 430 h 485"/>
                    <a:gd name="T58" fmla="*/ 501 w 1004"/>
                    <a:gd name="T59" fmla="*/ 396 h 485"/>
                    <a:gd name="T60" fmla="*/ 514 w 1004"/>
                    <a:gd name="T61" fmla="*/ 354 h 485"/>
                    <a:gd name="T62" fmla="*/ 523 w 1004"/>
                    <a:gd name="T63" fmla="*/ 318 h 485"/>
                    <a:gd name="T64" fmla="*/ 548 w 1004"/>
                    <a:gd name="T65" fmla="*/ 320 h 485"/>
                    <a:gd name="T66" fmla="*/ 563 w 1004"/>
                    <a:gd name="T67" fmla="*/ 309 h 485"/>
                    <a:gd name="T68" fmla="*/ 599 w 1004"/>
                    <a:gd name="T69" fmla="*/ 317 h 485"/>
                    <a:gd name="T70" fmla="*/ 637 w 1004"/>
                    <a:gd name="T71" fmla="*/ 335 h 485"/>
                    <a:gd name="T72" fmla="*/ 687 w 1004"/>
                    <a:gd name="T73" fmla="*/ 356 h 485"/>
                    <a:gd name="T74" fmla="*/ 769 w 1004"/>
                    <a:gd name="T75" fmla="*/ 393 h 485"/>
                    <a:gd name="T76" fmla="*/ 809 w 1004"/>
                    <a:gd name="T77" fmla="*/ 411 h 485"/>
                    <a:gd name="T78" fmla="*/ 888 w 1004"/>
                    <a:gd name="T79" fmla="*/ 446 h 485"/>
                    <a:gd name="T80" fmla="*/ 972 w 1004"/>
                    <a:gd name="T81" fmla="*/ 485 h 485"/>
                    <a:gd name="T82" fmla="*/ 989 w 1004"/>
                    <a:gd name="T83" fmla="*/ 408 h 485"/>
                    <a:gd name="T84" fmla="*/ 1004 w 1004"/>
                    <a:gd name="T85" fmla="*/ 356 h 485"/>
                    <a:gd name="T86" fmla="*/ 941 w 1004"/>
                    <a:gd name="T87" fmla="*/ 333 h 485"/>
                    <a:gd name="T88" fmla="*/ 850 w 1004"/>
                    <a:gd name="T89" fmla="*/ 292 h 485"/>
                    <a:gd name="T90" fmla="*/ 722 w 1004"/>
                    <a:gd name="T91" fmla="*/ 242 h 485"/>
                    <a:gd name="T92" fmla="*/ 691 w 1004"/>
                    <a:gd name="T93" fmla="*/ 229 h 485"/>
                    <a:gd name="T94" fmla="*/ 575 w 1004"/>
                    <a:gd name="T95" fmla="*/ 178 h 485"/>
                    <a:gd name="T96" fmla="*/ 545 w 1004"/>
                    <a:gd name="T97" fmla="*/ 200 h 485"/>
                    <a:gd name="T98" fmla="*/ 527 w 1004"/>
                    <a:gd name="T99" fmla="*/ 188 h 485"/>
                    <a:gd name="T100" fmla="*/ 541 w 1004"/>
                    <a:gd name="T101" fmla="*/ 184 h 485"/>
                    <a:gd name="T102" fmla="*/ 525 w 1004"/>
                    <a:gd name="T103" fmla="*/ 169 h 485"/>
                    <a:gd name="T104" fmla="*/ 515 w 1004"/>
                    <a:gd name="T105" fmla="*/ 159 h 485"/>
                    <a:gd name="T106" fmla="*/ 507 w 1004"/>
                    <a:gd name="T107" fmla="*/ 174 h 485"/>
                    <a:gd name="T108" fmla="*/ 487 w 1004"/>
                    <a:gd name="T109" fmla="*/ 158 h 485"/>
                    <a:gd name="T110" fmla="*/ 469 w 1004"/>
                    <a:gd name="T111" fmla="*/ 136 h 485"/>
                    <a:gd name="T112" fmla="*/ 360 w 1004"/>
                    <a:gd name="T113" fmla="*/ 88 h 485"/>
                    <a:gd name="T114" fmla="*/ 303 w 1004"/>
                    <a:gd name="T115" fmla="*/ 67 h 485"/>
                    <a:gd name="T116" fmla="*/ 245 w 1004"/>
                    <a:gd name="T117" fmla="*/ 40 h 485"/>
                    <a:gd name="T118" fmla="*/ 145 w 1004"/>
                    <a:gd name="T119" fmla="*/ 1 h 485"/>
                    <a:gd name="T120" fmla="*/ 94 w 1004"/>
                    <a:gd name="T121" fmla="*/ 16 h 485"/>
                    <a:gd name="T122" fmla="*/ 10 w 1004"/>
                    <a:gd name="T123" fmla="*/ 45 h 485"/>
                    <a:gd name="T124" fmla="*/ 0 w 1004"/>
                    <a:gd name="T125" fmla="*/ 48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4" h="485">
                      <a:moveTo>
                        <a:pt x="5" y="52"/>
                      </a:moveTo>
                      <a:cubicBezTo>
                        <a:pt x="8" y="54"/>
                        <a:pt x="12" y="54"/>
                        <a:pt x="15" y="56"/>
                      </a:cubicBezTo>
                      <a:cubicBezTo>
                        <a:pt x="24" y="60"/>
                        <a:pt x="34" y="64"/>
                        <a:pt x="43" y="68"/>
                      </a:cubicBezTo>
                      <a:cubicBezTo>
                        <a:pt x="56" y="74"/>
                        <a:pt x="68" y="79"/>
                        <a:pt x="80" y="85"/>
                      </a:cubicBezTo>
                      <a:cubicBezTo>
                        <a:pt x="88" y="88"/>
                        <a:pt x="96" y="92"/>
                        <a:pt x="104" y="96"/>
                      </a:cubicBezTo>
                      <a:cubicBezTo>
                        <a:pt x="108" y="97"/>
                        <a:pt x="111" y="100"/>
                        <a:pt x="115" y="102"/>
                      </a:cubicBezTo>
                      <a:cubicBezTo>
                        <a:pt x="120" y="104"/>
                        <a:pt x="126" y="105"/>
                        <a:pt x="131" y="108"/>
                      </a:cubicBezTo>
                      <a:cubicBezTo>
                        <a:pt x="139" y="111"/>
                        <a:pt x="147" y="114"/>
                        <a:pt x="155" y="118"/>
                      </a:cubicBezTo>
                      <a:cubicBezTo>
                        <a:pt x="169" y="124"/>
                        <a:pt x="183" y="130"/>
                        <a:pt x="197" y="137"/>
                      </a:cubicBezTo>
                      <a:cubicBezTo>
                        <a:pt x="207" y="141"/>
                        <a:pt x="218" y="146"/>
                        <a:pt x="228" y="151"/>
                      </a:cubicBezTo>
                      <a:cubicBezTo>
                        <a:pt x="231" y="152"/>
                        <a:pt x="234" y="155"/>
                        <a:pt x="237" y="156"/>
                      </a:cubicBezTo>
                      <a:cubicBezTo>
                        <a:pt x="245" y="159"/>
                        <a:pt x="253" y="162"/>
                        <a:pt x="261" y="166"/>
                      </a:cubicBezTo>
                      <a:cubicBezTo>
                        <a:pt x="271" y="170"/>
                        <a:pt x="282" y="175"/>
                        <a:pt x="293" y="180"/>
                      </a:cubicBezTo>
                      <a:cubicBezTo>
                        <a:pt x="298" y="182"/>
                        <a:pt x="302" y="185"/>
                        <a:pt x="307" y="187"/>
                      </a:cubicBezTo>
                      <a:cubicBezTo>
                        <a:pt x="312" y="189"/>
                        <a:pt x="318" y="191"/>
                        <a:pt x="323" y="193"/>
                      </a:cubicBezTo>
                      <a:cubicBezTo>
                        <a:pt x="333" y="197"/>
                        <a:pt x="342" y="202"/>
                        <a:pt x="352" y="206"/>
                      </a:cubicBezTo>
                      <a:cubicBezTo>
                        <a:pt x="355" y="207"/>
                        <a:pt x="358" y="209"/>
                        <a:pt x="361" y="210"/>
                      </a:cubicBezTo>
                      <a:lnTo>
                        <a:pt x="389" y="223"/>
                      </a:lnTo>
                      <a:lnTo>
                        <a:pt x="391" y="225"/>
                      </a:lnTo>
                      <a:cubicBezTo>
                        <a:pt x="393" y="228"/>
                        <a:pt x="395" y="231"/>
                        <a:pt x="398" y="233"/>
                      </a:cubicBezTo>
                      <a:cubicBezTo>
                        <a:pt x="398" y="234"/>
                        <a:pt x="398" y="234"/>
                        <a:pt x="397" y="234"/>
                      </a:cubicBezTo>
                      <a:cubicBezTo>
                        <a:pt x="397" y="234"/>
                        <a:pt x="369" y="241"/>
                        <a:pt x="369" y="242"/>
                      </a:cubicBezTo>
                      <a:cubicBezTo>
                        <a:pt x="366" y="243"/>
                        <a:pt x="364" y="245"/>
                        <a:pt x="361" y="246"/>
                      </a:cubicBezTo>
                      <a:cubicBezTo>
                        <a:pt x="359" y="248"/>
                        <a:pt x="357" y="250"/>
                        <a:pt x="354" y="251"/>
                      </a:cubicBezTo>
                      <a:cubicBezTo>
                        <a:pt x="354" y="251"/>
                        <a:pt x="354" y="252"/>
                        <a:pt x="354" y="252"/>
                      </a:cubicBezTo>
                      <a:cubicBezTo>
                        <a:pt x="349" y="255"/>
                        <a:pt x="346" y="258"/>
                        <a:pt x="346" y="258"/>
                      </a:cubicBezTo>
                      <a:cubicBezTo>
                        <a:pt x="344" y="259"/>
                        <a:pt x="343" y="260"/>
                        <a:pt x="342" y="260"/>
                      </a:cubicBezTo>
                      <a:cubicBezTo>
                        <a:pt x="338" y="261"/>
                        <a:pt x="336" y="264"/>
                        <a:pt x="336" y="269"/>
                      </a:cubicBezTo>
                      <a:cubicBezTo>
                        <a:pt x="335" y="273"/>
                        <a:pt x="334" y="278"/>
                        <a:pt x="334" y="283"/>
                      </a:cubicBezTo>
                      <a:cubicBezTo>
                        <a:pt x="333" y="290"/>
                        <a:pt x="330" y="294"/>
                        <a:pt x="323" y="295"/>
                      </a:cubicBezTo>
                      <a:cubicBezTo>
                        <a:pt x="322" y="296"/>
                        <a:pt x="320" y="297"/>
                        <a:pt x="318" y="298"/>
                      </a:cubicBezTo>
                      <a:cubicBezTo>
                        <a:pt x="317" y="298"/>
                        <a:pt x="316" y="298"/>
                        <a:pt x="315" y="298"/>
                      </a:cubicBezTo>
                      <a:cubicBezTo>
                        <a:pt x="310" y="296"/>
                        <a:pt x="308" y="297"/>
                        <a:pt x="309" y="302"/>
                      </a:cubicBezTo>
                      <a:cubicBezTo>
                        <a:pt x="309" y="303"/>
                        <a:pt x="309" y="303"/>
                        <a:pt x="309" y="304"/>
                      </a:cubicBezTo>
                      <a:cubicBezTo>
                        <a:pt x="308" y="304"/>
                        <a:pt x="308" y="304"/>
                        <a:pt x="307" y="304"/>
                      </a:cubicBezTo>
                      <a:cubicBezTo>
                        <a:pt x="305" y="302"/>
                        <a:pt x="303" y="302"/>
                        <a:pt x="302" y="304"/>
                      </a:cubicBezTo>
                      <a:cubicBezTo>
                        <a:pt x="300" y="306"/>
                        <a:pt x="302" y="307"/>
                        <a:pt x="303" y="309"/>
                      </a:cubicBezTo>
                      <a:cubicBezTo>
                        <a:pt x="305" y="311"/>
                        <a:pt x="307" y="314"/>
                        <a:pt x="311" y="312"/>
                      </a:cubicBezTo>
                      <a:cubicBezTo>
                        <a:pt x="311" y="311"/>
                        <a:pt x="312" y="311"/>
                        <a:pt x="313" y="311"/>
                      </a:cubicBezTo>
                      <a:cubicBezTo>
                        <a:pt x="308" y="322"/>
                        <a:pt x="307" y="333"/>
                        <a:pt x="308" y="344"/>
                      </a:cubicBezTo>
                      <a:cubicBezTo>
                        <a:pt x="309" y="355"/>
                        <a:pt x="312" y="366"/>
                        <a:pt x="317" y="376"/>
                      </a:cubicBezTo>
                      <a:cubicBezTo>
                        <a:pt x="315" y="376"/>
                        <a:pt x="311" y="376"/>
                        <a:pt x="310" y="375"/>
                      </a:cubicBezTo>
                      <a:cubicBezTo>
                        <a:pt x="307" y="370"/>
                        <a:pt x="302" y="368"/>
                        <a:pt x="298" y="367"/>
                      </a:cubicBezTo>
                      <a:cubicBezTo>
                        <a:pt x="290" y="366"/>
                        <a:pt x="286" y="367"/>
                        <a:pt x="284" y="373"/>
                      </a:cubicBezTo>
                      <a:cubicBezTo>
                        <a:pt x="280" y="385"/>
                        <a:pt x="286" y="397"/>
                        <a:pt x="298" y="400"/>
                      </a:cubicBezTo>
                      <a:cubicBezTo>
                        <a:pt x="308" y="402"/>
                        <a:pt x="315" y="400"/>
                        <a:pt x="315" y="387"/>
                      </a:cubicBezTo>
                      <a:cubicBezTo>
                        <a:pt x="315" y="386"/>
                        <a:pt x="315" y="385"/>
                        <a:pt x="316" y="385"/>
                      </a:cubicBezTo>
                      <a:cubicBezTo>
                        <a:pt x="322" y="383"/>
                        <a:pt x="325" y="385"/>
                        <a:pt x="327" y="391"/>
                      </a:cubicBezTo>
                      <a:cubicBezTo>
                        <a:pt x="326" y="392"/>
                        <a:pt x="325" y="394"/>
                        <a:pt x="324" y="395"/>
                      </a:cubicBezTo>
                      <a:cubicBezTo>
                        <a:pt x="323" y="396"/>
                        <a:pt x="322" y="397"/>
                        <a:pt x="320" y="398"/>
                      </a:cubicBezTo>
                      <a:cubicBezTo>
                        <a:pt x="312" y="399"/>
                        <a:pt x="309" y="404"/>
                        <a:pt x="311" y="412"/>
                      </a:cubicBezTo>
                      <a:cubicBezTo>
                        <a:pt x="311" y="414"/>
                        <a:pt x="312" y="417"/>
                        <a:pt x="311" y="419"/>
                      </a:cubicBezTo>
                      <a:cubicBezTo>
                        <a:pt x="308" y="424"/>
                        <a:pt x="305" y="429"/>
                        <a:pt x="302" y="433"/>
                      </a:cubicBezTo>
                      <a:cubicBezTo>
                        <a:pt x="301" y="434"/>
                        <a:pt x="301" y="436"/>
                        <a:pt x="302" y="436"/>
                      </a:cubicBezTo>
                      <a:cubicBezTo>
                        <a:pt x="304" y="440"/>
                        <a:pt x="306" y="443"/>
                        <a:pt x="311" y="444"/>
                      </a:cubicBezTo>
                      <a:cubicBezTo>
                        <a:pt x="314" y="444"/>
                        <a:pt x="316" y="446"/>
                        <a:pt x="317" y="447"/>
                      </a:cubicBezTo>
                      <a:cubicBezTo>
                        <a:pt x="322" y="450"/>
                        <a:pt x="326" y="453"/>
                        <a:pt x="330" y="456"/>
                      </a:cubicBezTo>
                      <a:cubicBezTo>
                        <a:pt x="333" y="459"/>
                        <a:pt x="336" y="458"/>
                        <a:pt x="338" y="455"/>
                      </a:cubicBezTo>
                      <a:cubicBezTo>
                        <a:pt x="339" y="452"/>
                        <a:pt x="340" y="448"/>
                        <a:pt x="342" y="445"/>
                      </a:cubicBezTo>
                      <a:cubicBezTo>
                        <a:pt x="345" y="440"/>
                        <a:pt x="348" y="436"/>
                        <a:pt x="351" y="431"/>
                      </a:cubicBezTo>
                      <a:cubicBezTo>
                        <a:pt x="352" y="433"/>
                        <a:pt x="353" y="435"/>
                        <a:pt x="354" y="436"/>
                      </a:cubicBezTo>
                      <a:cubicBezTo>
                        <a:pt x="359" y="440"/>
                        <a:pt x="364" y="442"/>
                        <a:pt x="370" y="441"/>
                      </a:cubicBezTo>
                      <a:cubicBezTo>
                        <a:pt x="372" y="441"/>
                        <a:pt x="375" y="441"/>
                        <a:pt x="377" y="442"/>
                      </a:cubicBezTo>
                      <a:cubicBezTo>
                        <a:pt x="382" y="444"/>
                        <a:pt x="386" y="446"/>
                        <a:pt x="391" y="448"/>
                      </a:cubicBezTo>
                      <a:cubicBezTo>
                        <a:pt x="392" y="449"/>
                        <a:pt x="393" y="450"/>
                        <a:pt x="394" y="451"/>
                      </a:cubicBezTo>
                      <a:cubicBezTo>
                        <a:pt x="395" y="452"/>
                        <a:pt x="395" y="454"/>
                        <a:pt x="395" y="456"/>
                      </a:cubicBezTo>
                      <a:cubicBezTo>
                        <a:pt x="396" y="462"/>
                        <a:pt x="400" y="465"/>
                        <a:pt x="407" y="463"/>
                      </a:cubicBezTo>
                      <a:cubicBezTo>
                        <a:pt x="409" y="463"/>
                        <a:pt x="410" y="462"/>
                        <a:pt x="412" y="461"/>
                      </a:cubicBezTo>
                      <a:cubicBezTo>
                        <a:pt x="413" y="460"/>
                        <a:pt x="413" y="460"/>
                        <a:pt x="414" y="460"/>
                      </a:cubicBezTo>
                      <a:cubicBezTo>
                        <a:pt x="419" y="455"/>
                        <a:pt x="421" y="446"/>
                        <a:pt x="416" y="444"/>
                      </a:cubicBezTo>
                      <a:cubicBezTo>
                        <a:pt x="412" y="440"/>
                        <a:pt x="413" y="438"/>
                        <a:pt x="416" y="435"/>
                      </a:cubicBezTo>
                      <a:cubicBezTo>
                        <a:pt x="416" y="435"/>
                        <a:pt x="416" y="434"/>
                        <a:pt x="417" y="433"/>
                      </a:cubicBezTo>
                      <a:cubicBezTo>
                        <a:pt x="418" y="433"/>
                        <a:pt x="419" y="432"/>
                        <a:pt x="420" y="433"/>
                      </a:cubicBezTo>
                      <a:cubicBezTo>
                        <a:pt x="422" y="435"/>
                        <a:pt x="424" y="437"/>
                        <a:pt x="423" y="440"/>
                      </a:cubicBezTo>
                      <a:cubicBezTo>
                        <a:pt x="422" y="446"/>
                        <a:pt x="420" y="452"/>
                        <a:pt x="419" y="458"/>
                      </a:cubicBezTo>
                      <a:cubicBezTo>
                        <a:pt x="419" y="464"/>
                        <a:pt x="427" y="472"/>
                        <a:pt x="435" y="473"/>
                      </a:cubicBezTo>
                      <a:cubicBezTo>
                        <a:pt x="440" y="473"/>
                        <a:pt x="443" y="472"/>
                        <a:pt x="448" y="470"/>
                      </a:cubicBezTo>
                      <a:cubicBezTo>
                        <a:pt x="449" y="470"/>
                        <a:pt x="451" y="465"/>
                        <a:pt x="451" y="464"/>
                      </a:cubicBezTo>
                      <a:cubicBezTo>
                        <a:pt x="455" y="455"/>
                        <a:pt x="450" y="444"/>
                        <a:pt x="441" y="442"/>
                      </a:cubicBezTo>
                      <a:cubicBezTo>
                        <a:pt x="433" y="439"/>
                        <a:pt x="431" y="435"/>
                        <a:pt x="433" y="428"/>
                      </a:cubicBezTo>
                      <a:cubicBezTo>
                        <a:pt x="433" y="426"/>
                        <a:pt x="433" y="425"/>
                        <a:pt x="434" y="423"/>
                      </a:cubicBezTo>
                      <a:cubicBezTo>
                        <a:pt x="435" y="419"/>
                        <a:pt x="436" y="416"/>
                        <a:pt x="440" y="414"/>
                      </a:cubicBezTo>
                      <a:cubicBezTo>
                        <a:pt x="441" y="414"/>
                        <a:pt x="442" y="413"/>
                        <a:pt x="443" y="412"/>
                      </a:cubicBezTo>
                      <a:cubicBezTo>
                        <a:pt x="446" y="408"/>
                        <a:pt x="448" y="405"/>
                        <a:pt x="451" y="401"/>
                      </a:cubicBezTo>
                      <a:cubicBezTo>
                        <a:pt x="452" y="402"/>
                        <a:pt x="452" y="402"/>
                        <a:pt x="452" y="403"/>
                      </a:cubicBezTo>
                      <a:cubicBezTo>
                        <a:pt x="454" y="412"/>
                        <a:pt x="459" y="421"/>
                        <a:pt x="464" y="429"/>
                      </a:cubicBezTo>
                      <a:cubicBezTo>
                        <a:pt x="466" y="432"/>
                        <a:pt x="468" y="433"/>
                        <a:pt x="470" y="430"/>
                      </a:cubicBezTo>
                      <a:cubicBezTo>
                        <a:pt x="474" y="426"/>
                        <a:pt x="477" y="422"/>
                        <a:pt x="481" y="418"/>
                      </a:cubicBezTo>
                      <a:lnTo>
                        <a:pt x="481" y="418"/>
                      </a:lnTo>
                      <a:cubicBezTo>
                        <a:pt x="485" y="414"/>
                        <a:pt x="501" y="396"/>
                        <a:pt x="501" y="396"/>
                      </a:cubicBezTo>
                      <a:cubicBezTo>
                        <a:pt x="500" y="396"/>
                        <a:pt x="516" y="379"/>
                        <a:pt x="521" y="374"/>
                      </a:cubicBezTo>
                      <a:cubicBezTo>
                        <a:pt x="524" y="371"/>
                        <a:pt x="524" y="369"/>
                        <a:pt x="522" y="367"/>
                      </a:cubicBezTo>
                      <a:cubicBezTo>
                        <a:pt x="519" y="363"/>
                        <a:pt x="516" y="359"/>
                        <a:pt x="514" y="354"/>
                      </a:cubicBezTo>
                      <a:cubicBezTo>
                        <a:pt x="511" y="347"/>
                        <a:pt x="509" y="340"/>
                        <a:pt x="508" y="332"/>
                      </a:cubicBezTo>
                      <a:cubicBezTo>
                        <a:pt x="508" y="329"/>
                        <a:pt x="509" y="327"/>
                        <a:pt x="512" y="327"/>
                      </a:cubicBezTo>
                      <a:cubicBezTo>
                        <a:pt x="517" y="325"/>
                        <a:pt x="521" y="322"/>
                        <a:pt x="523" y="318"/>
                      </a:cubicBezTo>
                      <a:cubicBezTo>
                        <a:pt x="524" y="316"/>
                        <a:pt x="526" y="315"/>
                        <a:pt x="527" y="315"/>
                      </a:cubicBezTo>
                      <a:cubicBezTo>
                        <a:pt x="532" y="317"/>
                        <a:pt x="537" y="319"/>
                        <a:pt x="543" y="320"/>
                      </a:cubicBezTo>
                      <a:cubicBezTo>
                        <a:pt x="544" y="321"/>
                        <a:pt x="546" y="320"/>
                        <a:pt x="548" y="320"/>
                      </a:cubicBezTo>
                      <a:cubicBezTo>
                        <a:pt x="549" y="319"/>
                        <a:pt x="551" y="317"/>
                        <a:pt x="552" y="316"/>
                      </a:cubicBezTo>
                      <a:cubicBezTo>
                        <a:pt x="553" y="314"/>
                        <a:pt x="555" y="313"/>
                        <a:pt x="558" y="313"/>
                      </a:cubicBezTo>
                      <a:cubicBezTo>
                        <a:pt x="561" y="314"/>
                        <a:pt x="562" y="312"/>
                        <a:pt x="563" y="309"/>
                      </a:cubicBezTo>
                      <a:cubicBezTo>
                        <a:pt x="563" y="308"/>
                        <a:pt x="563" y="306"/>
                        <a:pt x="563" y="305"/>
                      </a:cubicBezTo>
                      <a:cubicBezTo>
                        <a:pt x="564" y="302"/>
                        <a:pt x="565" y="301"/>
                        <a:pt x="568" y="303"/>
                      </a:cubicBezTo>
                      <a:cubicBezTo>
                        <a:pt x="578" y="307"/>
                        <a:pt x="589" y="312"/>
                        <a:pt x="599" y="317"/>
                      </a:cubicBezTo>
                      <a:cubicBezTo>
                        <a:pt x="608" y="321"/>
                        <a:pt x="618" y="323"/>
                        <a:pt x="625" y="330"/>
                      </a:cubicBezTo>
                      <a:cubicBezTo>
                        <a:pt x="625" y="330"/>
                        <a:pt x="626" y="331"/>
                        <a:pt x="626" y="331"/>
                      </a:cubicBezTo>
                      <a:cubicBezTo>
                        <a:pt x="630" y="332"/>
                        <a:pt x="633" y="334"/>
                        <a:pt x="637" y="335"/>
                      </a:cubicBezTo>
                      <a:cubicBezTo>
                        <a:pt x="640" y="336"/>
                        <a:pt x="644" y="337"/>
                        <a:pt x="647" y="338"/>
                      </a:cubicBezTo>
                      <a:cubicBezTo>
                        <a:pt x="652" y="340"/>
                        <a:pt x="657" y="343"/>
                        <a:pt x="663" y="345"/>
                      </a:cubicBezTo>
                      <a:cubicBezTo>
                        <a:pt x="671" y="349"/>
                        <a:pt x="679" y="352"/>
                        <a:pt x="687" y="356"/>
                      </a:cubicBezTo>
                      <a:cubicBezTo>
                        <a:pt x="695" y="360"/>
                        <a:pt x="703" y="364"/>
                        <a:pt x="711" y="367"/>
                      </a:cubicBezTo>
                      <a:cubicBezTo>
                        <a:pt x="718" y="371"/>
                        <a:pt x="725" y="373"/>
                        <a:pt x="732" y="376"/>
                      </a:cubicBezTo>
                      <a:cubicBezTo>
                        <a:pt x="745" y="381"/>
                        <a:pt x="757" y="387"/>
                        <a:pt x="769" y="393"/>
                      </a:cubicBezTo>
                      <a:cubicBezTo>
                        <a:pt x="774" y="395"/>
                        <a:pt x="780" y="396"/>
                        <a:pt x="783" y="399"/>
                      </a:cubicBezTo>
                      <a:cubicBezTo>
                        <a:pt x="787" y="403"/>
                        <a:pt x="791" y="404"/>
                        <a:pt x="796" y="406"/>
                      </a:cubicBezTo>
                      <a:cubicBezTo>
                        <a:pt x="800" y="408"/>
                        <a:pt x="805" y="409"/>
                        <a:pt x="809" y="411"/>
                      </a:cubicBezTo>
                      <a:cubicBezTo>
                        <a:pt x="817" y="414"/>
                        <a:pt x="825" y="418"/>
                        <a:pt x="833" y="421"/>
                      </a:cubicBezTo>
                      <a:cubicBezTo>
                        <a:pt x="843" y="425"/>
                        <a:pt x="852" y="430"/>
                        <a:pt x="862" y="434"/>
                      </a:cubicBezTo>
                      <a:cubicBezTo>
                        <a:pt x="871" y="438"/>
                        <a:pt x="879" y="442"/>
                        <a:pt x="888" y="446"/>
                      </a:cubicBezTo>
                      <a:cubicBezTo>
                        <a:pt x="900" y="451"/>
                        <a:pt x="911" y="456"/>
                        <a:pt x="923" y="461"/>
                      </a:cubicBezTo>
                      <a:cubicBezTo>
                        <a:pt x="938" y="469"/>
                        <a:pt x="955" y="473"/>
                        <a:pt x="969" y="485"/>
                      </a:cubicBezTo>
                      <a:cubicBezTo>
                        <a:pt x="970" y="485"/>
                        <a:pt x="971" y="485"/>
                        <a:pt x="972" y="485"/>
                      </a:cubicBezTo>
                      <a:cubicBezTo>
                        <a:pt x="973" y="484"/>
                        <a:pt x="974" y="483"/>
                        <a:pt x="973" y="482"/>
                      </a:cubicBezTo>
                      <a:cubicBezTo>
                        <a:pt x="971" y="477"/>
                        <a:pt x="972" y="472"/>
                        <a:pt x="974" y="467"/>
                      </a:cubicBezTo>
                      <a:cubicBezTo>
                        <a:pt x="979" y="447"/>
                        <a:pt x="984" y="428"/>
                        <a:pt x="989" y="408"/>
                      </a:cubicBezTo>
                      <a:cubicBezTo>
                        <a:pt x="991" y="399"/>
                        <a:pt x="994" y="389"/>
                        <a:pt x="996" y="380"/>
                      </a:cubicBezTo>
                      <a:cubicBezTo>
                        <a:pt x="998" y="373"/>
                        <a:pt x="999" y="365"/>
                        <a:pt x="1004" y="359"/>
                      </a:cubicBezTo>
                      <a:cubicBezTo>
                        <a:pt x="1004" y="359"/>
                        <a:pt x="1004" y="357"/>
                        <a:pt x="1004" y="356"/>
                      </a:cubicBezTo>
                      <a:cubicBezTo>
                        <a:pt x="1003" y="355"/>
                        <a:pt x="1001" y="355"/>
                        <a:pt x="1000" y="355"/>
                      </a:cubicBezTo>
                      <a:cubicBezTo>
                        <a:pt x="997" y="354"/>
                        <a:pt x="994" y="355"/>
                        <a:pt x="992" y="354"/>
                      </a:cubicBezTo>
                      <a:cubicBezTo>
                        <a:pt x="975" y="347"/>
                        <a:pt x="958" y="340"/>
                        <a:pt x="941" y="333"/>
                      </a:cubicBezTo>
                      <a:cubicBezTo>
                        <a:pt x="916" y="323"/>
                        <a:pt x="891" y="312"/>
                        <a:pt x="866" y="302"/>
                      </a:cubicBezTo>
                      <a:cubicBezTo>
                        <a:pt x="862" y="300"/>
                        <a:pt x="857" y="298"/>
                        <a:pt x="854" y="293"/>
                      </a:cubicBezTo>
                      <a:cubicBezTo>
                        <a:pt x="854" y="292"/>
                        <a:pt x="852" y="292"/>
                        <a:pt x="850" y="292"/>
                      </a:cubicBezTo>
                      <a:cubicBezTo>
                        <a:pt x="847" y="291"/>
                        <a:pt x="843" y="292"/>
                        <a:pt x="840" y="290"/>
                      </a:cubicBezTo>
                      <a:cubicBezTo>
                        <a:pt x="817" y="281"/>
                        <a:pt x="795" y="272"/>
                        <a:pt x="772" y="263"/>
                      </a:cubicBezTo>
                      <a:cubicBezTo>
                        <a:pt x="756" y="256"/>
                        <a:pt x="739" y="249"/>
                        <a:pt x="722" y="242"/>
                      </a:cubicBezTo>
                      <a:cubicBezTo>
                        <a:pt x="718" y="240"/>
                        <a:pt x="713" y="238"/>
                        <a:pt x="711" y="234"/>
                      </a:cubicBezTo>
                      <a:cubicBezTo>
                        <a:pt x="710" y="233"/>
                        <a:pt x="709" y="232"/>
                        <a:pt x="708" y="232"/>
                      </a:cubicBezTo>
                      <a:cubicBezTo>
                        <a:pt x="702" y="234"/>
                        <a:pt x="697" y="231"/>
                        <a:pt x="691" y="229"/>
                      </a:cubicBezTo>
                      <a:cubicBezTo>
                        <a:pt x="674" y="222"/>
                        <a:pt x="657" y="214"/>
                        <a:pt x="640" y="207"/>
                      </a:cubicBezTo>
                      <a:cubicBezTo>
                        <a:pt x="622" y="199"/>
                        <a:pt x="604" y="192"/>
                        <a:pt x="586" y="185"/>
                      </a:cubicBezTo>
                      <a:cubicBezTo>
                        <a:pt x="582" y="183"/>
                        <a:pt x="578" y="182"/>
                        <a:pt x="575" y="178"/>
                      </a:cubicBezTo>
                      <a:cubicBezTo>
                        <a:pt x="574" y="175"/>
                        <a:pt x="572" y="176"/>
                        <a:pt x="570" y="178"/>
                      </a:cubicBezTo>
                      <a:cubicBezTo>
                        <a:pt x="568" y="180"/>
                        <a:pt x="566" y="182"/>
                        <a:pt x="563" y="184"/>
                      </a:cubicBezTo>
                      <a:cubicBezTo>
                        <a:pt x="557" y="189"/>
                        <a:pt x="551" y="194"/>
                        <a:pt x="545" y="200"/>
                      </a:cubicBezTo>
                      <a:cubicBezTo>
                        <a:pt x="544" y="200"/>
                        <a:pt x="542" y="201"/>
                        <a:pt x="541" y="201"/>
                      </a:cubicBezTo>
                      <a:cubicBezTo>
                        <a:pt x="536" y="199"/>
                        <a:pt x="532" y="197"/>
                        <a:pt x="528" y="196"/>
                      </a:cubicBezTo>
                      <a:cubicBezTo>
                        <a:pt x="524" y="194"/>
                        <a:pt x="526" y="191"/>
                        <a:pt x="527" y="188"/>
                      </a:cubicBezTo>
                      <a:cubicBezTo>
                        <a:pt x="527" y="186"/>
                        <a:pt x="528" y="187"/>
                        <a:pt x="530" y="186"/>
                      </a:cubicBezTo>
                      <a:cubicBezTo>
                        <a:pt x="533" y="186"/>
                        <a:pt x="535" y="186"/>
                        <a:pt x="537" y="185"/>
                      </a:cubicBezTo>
                      <a:cubicBezTo>
                        <a:pt x="538" y="185"/>
                        <a:pt x="539" y="184"/>
                        <a:pt x="541" y="184"/>
                      </a:cubicBezTo>
                      <a:cubicBezTo>
                        <a:pt x="546" y="182"/>
                        <a:pt x="547" y="179"/>
                        <a:pt x="545" y="174"/>
                      </a:cubicBezTo>
                      <a:cubicBezTo>
                        <a:pt x="544" y="170"/>
                        <a:pt x="541" y="168"/>
                        <a:pt x="537" y="170"/>
                      </a:cubicBezTo>
                      <a:cubicBezTo>
                        <a:pt x="532" y="172"/>
                        <a:pt x="528" y="171"/>
                        <a:pt x="525" y="169"/>
                      </a:cubicBezTo>
                      <a:cubicBezTo>
                        <a:pt x="523" y="168"/>
                        <a:pt x="522" y="167"/>
                        <a:pt x="521" y="167"/>
                      </a:cubicBezTo>
                      <a:cubicBezTo>
                        <a:pt x="518" y="167"/>
                        <a:pt x="518" y="166"/>
                        <a:pt x="518" y="164"/>
                      </a:cubicBezTo>
                      <a:cubicBezTo>
                        <a:pt x="519" y="161"/>
                        <a:pt x="518" y="160"/>
                        <a:pt x="515" y="159"/>
                      </a:cubicBezTo>
                      <a:cubicBezTo>
                        <a:pt x="512" y="158"/>
                        <a:pt x="509" y="157"/>
                        <a:pt x="507" y="160"/>
                      </a:cubicBezTo>
                      <a:cubicBezTo>
                        <a:pt x="506" y="164"/>
                        <a:pt x="503" y="167"/>
                        <a:pt x="506" y="171"/>
                      </a:cubicBezTo>
                      <a:cubicBezTo>
                        <a:pt x="507" y="171"/>
                        <a:pt x="507" y="172"/>
                        <a:pt x="507" y="174"/>
                      </a:cubicBezTo>
                      <a:cubicBezTo>
                        <a:pt x="501" y="172"/>
                        <a:pt x="496" y="171"/>
                        <a:pt x="490" y="170"/>
                      </a:cubicBezTo>
                      <a:cubicBezTo>
                        <a:pt x="490" y="170"/>
                        <a:pt x="489" y="168"/>
                        <a:pt x="489" y="168"/>
                      </a:cubicBezTo>
                      <a:cubicBezTo>
                        <a:pt x="488" y="164"/>
                        <a:pt x="488" y="161"/>
                        <a:pt x="487" y="158"/>
                      </a:cubicBezTo>
                      <a:cubicBezTo>
                        <a:pt x="486" y="153"/>
                        <a:pt x="484" y="148"/>
                        <a:pt x="483" y="143"/>
                      </a:cubicBezTo>
                      <a:cubicBezTo>
                        <a:pt x="483" y="138"/>
                        <a:pt x="482" y="138"/>
                        <a:pt x="478" y="138"/>
                      </a:cubicBezTo>
                      <a:cubicBezTo>
                        <a:pt x="475" y="138"/>
                        <a:pt x="472" y="137"/>
                        <a:pt x="469" y="136"/>
                      </a:cubicBezTo>
                      <a:cubicBezTo>
                        <a:pt x="456" y="131"/>
                        <a:pt x="443" y="126"/>
                        <a:pt x="430" y="120"/>
                      </a:cubicBezTo>
                      <a:cubicBezTo>
                        <a:pt x="411" y="112"/>
                        <a:pt x="391" y="104"/>
                        <a:pt x="371" y="96"/>
                      </a:cubicBezTo>
                      <a:cubicBezTo>
                        <a:pt x="367" y="94"/>
                        <a:pt x="363" y="92"/>
                        <a:pt x="360" y="88"/>
                      </a:cubicBezTo>
                      <a:cubicBezTo>
                        <a:pt x="360" y="87"/>
                        <a:pt x="358" y="87"/>
                        <a:pt x="357" y="87"/>
                      </a:cubicBezTo>
                      <a:cubicBezTo>
                        <a:pt x="352" y="88"/>
                        <a:pt x="348" y="86"/>
                        <a:pt x="343" y="84"/>
                      </a:cubicBezTo>
                      <a:cubicBezTo>
                        <a:pt x="330" y="78"/>
                        <a:pt x="316" y="73"/>
                        <a:pt x="303" y="67"/>
                      </a:cubicBezTo>
                      <a:cubicBezTo>
                        <a:pt x="289" y="61"/>
                        <a:pt x="276" y="56"/>
                        <a:pt x="262" y="50"/>
                      </a:cubicBezTo>
                      <a:cubicBezTo>
                        <a:pt x="257" y="48"/>
                        <a:pt x="251" y="46"/>
                        <a:pt x="247" y="41"/>
                      </a:cubicBezTo>
                      <a:cubicBezTo>
                        <a:pt x="247" y="40"/>
                        <a:pt x="246" y="40"/>
                        <a:pt x="245" y="40"/>
                      </a:cubicBezTo>
                      <a:cubicBezTo>
                        <a:pt x="237" y="41"/>
                        <a:pt x="230" y="37"/>
                        <a:pt x="223" y="34"/>
                      </a:cubicBezTo>
                      <a:cubicBezTo>
                        <a:pt x="212" y="30"/>
                        <a:pt x="202" y="25"/>
                        <a:pt x="191" y="20"/>
                      </a:cubicBezTo>
                      <a:cubicBezTo>
                        <a:pt x="175" y="14"/>
                        <a:pt x="160" y="8"/>
                        <a:pt x="145" y="1"/>
                      </a:cubicBezTo>
                      <a:cubicBezTo>
                        <a:pt x="141" y="0"/>
                        <a:pt x="139" y="0"/>
                        <a:pt x="136" y="1"/>
                      </a:cubicBezTo>
                      <a:cubicBezTo>
                        <a:pt x="132" y="3"/>
                        <a:pt x="129" y="4"/>
                        <a:pt x="125" y="6"/>
                      </a:cubicBezTo>
                      <a:cubicBezTo>
                        <a:pt x="115" y="9"/>
                        <a:pt x="104" y="13"/>
                        <a:pt x="94" y="16"/>
                      </a:cubicBezTo>
                      <a:cubicBezTo>
                        <a:pt x="83" y="20"/>
                        <a:pt x="71" y="24"/>
                        <a:pt x="59" y="28"/>
                      </a:cubicBezTo>
                      <a:cubicBezTo>
                        <a:pt x="47" y="32"/>
                        <a:pt x="35" y="37"/>
                        <a:pt x="23" y="41"/>
                      </a:cubicBezTo>
                      <a:cubicBezTo>
                        <a:pt x="18" y="42"/>
                        <a:pt x="14" y="44"/>
                        <a:pt x="10" y="45"/>
                      </a:cubicBezTo>
                      <a:cubicBezTo>
                        <a:pt x="8" y="45"/>
                        <a:pt x="7" y="44"/>
                        <a:pt x="5" y="44"/>
                      </a:cubicBezTo>
                      <a:cubicBezTo>
                        <a:pt x="4" y="44"/>
                        <a:pt x="3" y="43"/>
                        <a:pt x="2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1" y="49"/>
                        <a:pt x="3" y="51"/>
                        <a:pt x="5" y="52"/>
                      </a:cubicBezTo>
                      <a:close/>
                    </a:path>
                  </a:pathLst>
                </a:custGeom>
                <a:solidFill>
                  <a:srgbClr val="80DC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04255" tIns="52128" rIns="104255" bIns="5212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394"/>
                </a:p>
              </p:txBody>
            </p:sp>
          </p:grpSp>
          <p:sp>
            <p:nvSpPr>
              <p:cNvPr id="117" name="Rectangle 115"/>
              <p:cNvSpPr>
                <a:spLocks noChangeArrowheads="1"/>
              </p:cNvSpPr>
              <p:nvPr/>
            </p:nvSpPr>
            <p:spPr bwMode="auto">
              <a:xfrm>
                <a:off x="3716977" y="410579"/>
                <a:ext cx="5284519" cy="10800"/>
              </a:xfrm>
              <a:prstGeom prst="rect">
                <a:avLst/>
              </a:prstGeom>
              <a:solidFill>
                <a:srgbClr val="97BBCD"/>
              </a:solidFill>
              <a:ln>
                <a:noFill/>
              </a:ln>
            </p:spPr>
            <p:txBody>
              <a:bodyPr vert="horz" wrap="square" lIns="104255" tIns="52128" rIns="104255" bIns="52128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394"/>
              </a:p>
            </p:txBody>
          </p:sp>
        </p:grpSp>
        <p:pic>
          <p:nvPicPr>
            <p:cNvPr id="115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" y="104965"/>
              <a:ext cx="441995" cy="43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958505" y="78881"/>
            <a:ext cx="512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Декларация о воздействии на окружающую среду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0071" y="674314"/>
            <a:ext cx="8764938" cy="33855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/>
              <a:t>Декларация о ВОС</a:t>
            </a:r>
            <a:endParaRPr lang="ru-RU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3618" y="1122385"/>
            <a:ext cx="801139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i="1" dirty="0" smtClean="0"/>
              <a:t>Основные сведения о заявителе и объекте</a:t>
            </a:r>
            <a:endParaRPr lang="ru-RU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93618" y="2524095"/>
            <a:ext cx="8011390" cy="523220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План повышения экологической эффективности (</a:t>
            </a:r>
            <a:r>
              <a:rPr lang="ru-RU" sz="1400" b="1" i="1" dirty="0"/>
              <a:t>при временно разрешенных выбросах/сбросах) и информация о </a:t>
            </a:r>
            <a:r>
              <a:rPr lang="ru-RU" sz="1400" b="1" i="1" dirty="0" smtClean="0"/>
              <a:t>его реализации</a:t>
            </a:r>
            <a:endParaRPr lang="ru-RU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904007" y="3243444"/>
            <a:ext cx="801139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Обоснование нормативов образования отходов и лимитов на их размещение</a:t>
            </a:r>
            <a:endParaRPr lang="ru-RU" sz="1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93618" y="1591555"/>
            <a:ext cx="8011390" cy="738664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Расчет нормативов допустимых выбросов/сбросов радиоактивных, высокотоксичных веществ, веществ обладающих канцерогенными, мутагенными свойствами (веществ </a:t>
            </a:r>
            <a:r>
              <a:rPr lang="en-US" sz="1400" b="1" i="1" dirty="0" smtClean="0"/>
              <a:t>I </a:t>
            </a:r>
            <a:r>
              <a:rPr lang="ru-RU" sz="1400" b="1" i="1" dirty="0" smtClean="0"/>
              <a:t>и </a:t>
            </a:r>
            <a:r>
              <a:rPr lang="en-US" sz="1400" b="1" i="1" dirty="0" smtClean="0"/>
              <a:t>II</a:t>
            </a:r>
            <a:r>
              <a:rPr lang="ru-RU" sz="1400" b="1" i="1" dirty="0" smtClean="0"/>
              <a:t> классов опасности) при наличии таких веществ в выбросах/сбросах загрязняющих веществ</a:t>
            </a:r>
            <a:endParaRPr lang="ru-RU" sz="1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904007" y="3846866"/>
            <a:ext cx="8011390" cy="307777"/>
          </a:xfrm>
          <a:prstGeom prst="rect">
            <a:avLst/>
          </a:prstGeom>
          <a:noFill/>
          <a:ln>
            <a:solidFill>
              <a:srgbClr val="3F87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/>
              <a:t>Программа производственного экологического контроля</a:t>
            </a:r>
            <a:endParaRPr lang="ru-RU" sz="1400" b="1" i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92" y="1012868"/>
            <a:ext cx="20779" cy="2987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9" idx="1"/>
          </p:cNvCxnSpPr>
          <p:nvPr/>
        </p:nvCxnSpPr>
        <p:spPr>
          <a:xfrm flipH="1">
            <a:off x="477982" y="1276274"/>
            <a:ext cx="415636" cy="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88371" y="4000754"/>
            <a:ext cx="415636" cy="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67592" y="1960887"/>
            <a:ext cx="426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77982" y="2677983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477982" y="3392023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251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1094</Words>
  <Application>Microsoft Office PowerPoint</Application>
  <PresentationFormat>Экран (16:9)</PresentationFormat>
  <Paragraphs>144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Гизатулина Лилия Наилевна</dc:creator>
  <cp:lastModifiedBy>User</cp:lastModifiedBy>
  <cp:revision>1599</cp:revision>
  <cp:lastPrinted>2017-04-27T12:46:08Z</cp:lastPrinted>
  <dcterms:created xsi:type="dcterms:W3CDTF">2014-01-22T08:38:00Z</dcterms:created>
  <dcterms:modified xsi:type="dcterms:W3CDTF">2019-11-13T06:59:04Z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