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39" r:id="rId3"/>
    <p:sldId id="412" r:id="rId4"/>
    <p:sldId id="420" r:id="rId5"/>
    <p:sldId id="422" r:id="rId6"/>
    <p:sldId id="415" r:id="rId7"/>
    <p:sldId id="414" r:id="rId8"/>
    <p:sldId id="416" r:id="rId9"/>
    <p:sldId id="440" r:id="rId10"/>
    <p:sldId id="426" r:id="rId11"/>
    <p:sldId id="441" r:id="rId12"/>
    <p:sldId id="430" r:id="rId13"/>
    <p:sldId id="435" r:id="rId14"/>
    <p:sldId id="436" r:id="rId15"/>
    <p:sldId id="434" r:id="rId16"/>
    <p:sldId id="413" r:id="rId17"/>
    <p:sldId id="433" r:id="rId18"/>
    <p:sldId id="335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AA3749-28CB-4789-BF03-10E4AD24D18D}">
          <p14:sldIdLst>
            <p14:sldId id="256"/>
            <p14:sldId id="439"/>
            <p14:sldId id="412"/>
            <p14:sldId id="420"/>
            <p14:sldId id="422"/>
            <p14:sldId id="415"/>
            <p14:sldId id="414"/>
            <p14:sldId id="416"/>
            <p14:sldId id="440"/>
            <p14:sldId id="426"/>
            <p14:sldId id="441"/>
            <p14:sldId id="430"/>
            <p14:sldId id="435"/>
            <p14:sldId id="436"/>
            <p14:sldId id="434"/>
            <p14:sldId id="413"/>
            <p14:sldId id="43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A3E"/>
    <a:srgbClr val="4A9D86"/>
    <a:srgbClr val="008080"/>
    <a:srgbClr val="99CCFF"/>
    <a:srgbClr val="99FF33"/>
    <a:srgbClr val="FF5050"/>
    <a:srgbClr val="00CC00"/>
    <a:srgbClr val="FFFF66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9228" autoAdjust="0"/>
  </p:normalViewPr>
  <p:slideViewPr>
    <p:cSldViewPr>
      <p:cViewPr varScale="1">
        <p:scale>
          <a:sx n="135" d="100"/>
          <a:sy n="135" d="100"/>
        </p:scale>
        <p:origin x="103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5A647-7C4F-4536-950E-B5BE32AF912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E8C5E55-4590-4216-8C97-F12553320BCF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</a:t>
          </a: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утилизации, обезвреживании, размещении отходов производства и потребления; сведения об образовании и передаче ТКО региональному оператору</a:t>
          </a:r>
        </a:p>
      </dgm:t>
    </dgm:pt>
    <dgm:pt modelId="{FB37757B-CEEC-4D34-BB61-3C3AB92A803B}" type="parTrans" cxnId="{7E4CFF57-1814-4324-9E68-16E7870A8D0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25DD8-A6E2-4C50-AD95-B0A33D5E60B4}" type="sibTrans" cxnId="{7E4CFF57-1814-4324-9E68-16E7870A8D09}">
      <dgm:prSet/>
      <dgm:spPr>
        <a:ln>
          <a:solidFill>
            <a:srgbClr val="4A9D86"/>
          </a:solidFill>
        </a:ln>
      </dgm:spPr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72CAB-CA88-48A9-8BBB-D698C81B2ABB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 утилизации, обезвреживании, размещении отходов производства и потребления, представляемые региональными операторами, осуществляющими деятельность с ТКО</a:t>
          </a:r>
        </a:p>
      </dgm:t>
    </dgm:pt>
    <dgm:pt modelId="{3C866432-FD0C-4E58-9775-C2205E477582}" type="parTrans" cxnId="{D701A6DF-78E9-4F38-B8EA-D43B4D92BFA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854A8-132B-44C6-9B82-A5F67BFB03B4}" type="sibTrans" cxnId="{D701A6DF-78E9-4F38-B8EA-D43B4D92BFA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1C62B-A6CC-4AE1-B63A-A423A5BA09AC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эксплуатируемых объектах размещения отходов</a:t>
          </a:r>
        </a:p>
      </dgm:t>
    </dgm:pt>
    <dgm:pt modelId="{9BFAAA7C-F557-4938-AF3D-99699AA35D71}" type="parTrans" cxnId="{3979FB39-F8CB-429C-A499-69E5FF9EFC8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5F3B4-79D0-4117-87A9-CDD667983E3B}" type="sibTrans" cxnId="{3979FB39-F8CB-429C-A499-69E5FF9EFC8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F0618-30D8-41B2-88BD-F3EB328CC6CA}" type="pres">
      <dgm:prSet presAssocID="{7565A647-7C4F-4536-950E-B5BE32AF912C}" presName="Name0" presStyleCnt="0">
        <dgm:presLayoutVars>
          <dgm:chMax val="7"/>
          <dgm:chPref val="7"/>
          <dgm:dir/>
        </dgm:presLayoutVars>
      </dgm:prSet>
      <dgm:spPr/>
    </dgm:pt>
    <dgm:pt modelId="{F7635165-7E75-41FE-A79B-133FCFBF245E}" type="pres">
      <dgm:prSet presAssocID="{7565A647-7C4F-4536-950E-B5BE32AF912C}" presName="Name1" presStyleCnt="0"/>
      <dgm:spPr/>
    </dgm:pt>
    <dgm:pt modelId="{890DEED6-6692-4D32-978F-10817C0264B0}" type="pres">
      <dgm:prSet presAssocID="{7565A647-7C4F-4536-950E-B5BE32AF912C}" presName="cycle" presStyleCnt="0"/>
      <dgm:spPr/>
    </dgm:pt>
    <dgm:pt modelId="{3DDBB6A1-0352-4486-9112-52192EE78C67}" type="pres">
      <dgm:prSet presAssocID="{7565A647-7C4F-4536-950E-B5BE32AF912C}" presName="srcNode" presStyleLbl="node1" presStyleIdx="0" presStyleCnt="3"/>
      <dgm:spPr/>
    </dgm:pt>
    <dgm:pt modelId="{532F9F25-33EC-4785-B921-5DC06756B5C5}" type="pres">
      <dgm:prSet presAssocID="{7565A647-7C4F-4536-950E-B5BE32AF912C}" presName="conn" presStyleLbl="parChTrans1D2" presStyleIdx="0" presStyleCnt="1"/>
      <dgm:spPr/>
    </dgm:pt>
    <dgm:pt modelId="{BF907C90-2A32-4610-8E72-52B09B75509B}" type="pres">
      <dgm:prSet presAssocID="{7565A647-7C4F-4536-950E-B5BE32AF912C}" presName="extraNode" presStyleLbl="node1" presStyleIdx="0" presStyleCnt="3"/>
      <dgm:spPr/>
    </dgm:pt>
    <dgm:pt modelId="{BA6C4E34-264C-45D7-AAE5-ABEA3BC93D64}" type="pres">
      <dgm:prSet presAssocID="{7565A647-7C4F-4536-950E-B5BE32AF912C}" presName="dstNode" presStyleLbl="node1" presStyleIdx="0" presStyleCnt="3"/>
      <dgm:spPr/>
    </dgm:pt>
    <dgm:pt modelId="{58EF401A-387F-43CE-B826-72425AFE65C8}" type="pres">
      <dgm:prSet presAssocID="{3E8C5E55-4590-4216-8C97-F12553320BCF}" presName="text_1" presStyleLbl="node1" presStyleIdx="0" presStyleCnt="3" custScaleY="114815">
        <dgm:presLayoutVars>
          <dgm:bulletEnabled val="1"/>
        </dgm:presLayoutVars>
      </dgm:prSet>
      <dgm:spPr>
        <a:prstGeom prst="roundRect">
          <a:avLst/>
        </a:prstGeom>
      </dgm:spPr>
    </dgm:pt>
    <dgm:pt modelId="{F204E5D3-9226-4F27-8E58-9F4AC9791285}" type="pres">
      <dgm:prSet presAssocID="{3E8C5E55-4590-4216-8C97-F12553320BCF}" presName="accent_1" presStyleCnt="0"/>
      <dgm:spPr/>
    </dgm:pt>
    <dgm:pt modelId="{8D911692-242E-46D6-A6DC-BA8588EA4512}" type="pres">
      <dgm:prSet presAssocID="{3E8C5E55-4590-4216-8C97-F12553320BCF}" presName="accentRepeatNode" presStyleLbl="solidFgAcc1" presStyleIdx="0" presStyleCnt="3"/>
      <dgm:spPr>
        <a:ln>
          <a:solidFill>
            <a:srgbClr val="207A3E"/>
          </a:solidFill>
        </a:ln>
      </dgm:spPr>
    </dgm:pt>
    <dgm:pt modelId="{D71D96B1-5E5B-43EC-AB76-AC072730135B}" type="pres">
      <dgm:prSet presAssocID="{8DE72CAB-CA88-48A9-8BBB-D698C81B2ABB}" presName="text_2" presStyleLbl="node1" presStyleIdx="1" presStyleCnt="3" custScaleY="111111">
        <dgm:presLayoutVars>
          <dgm:bulletEnabled val="1"/>
        </dgm:presLayoutVars>
      </dgm:prSet>
      <dgm:spPr>
        <a:prstGeom prst="roundRect">
          <a:avLst/>
        </a:prstGeom>
      </dgm:spPr>
    </dgm:pt>
    <dgm:pt modelId="{5A84397D-E2BD-4746-BDA7-F692497B2805}" type="pres">
      <dgm:prSet presAssocID="{8DE72CAB-CA88-48A9-8BBB-D698C81B2ABB}" presName="accent_2" presStyleCnt="0"/>
      <dgm:spPr/>
    </dgm:pt>
    <dgm:pt modelId="{0DD9D413-5F65-4EB8-9AE9-1E90FD47537B}" type="pres">
      <dgm:prSet presAssocID="{8DE72CAB-CA88-48A9-8BBB-D698C81B2ABB}" presName="accentRepeatNode" presStyleLbl="solidFgAcc1" presStyleIdx="1" presStyleCnt="3"/>
      <dgm:spPr>
        <a:ln>
          <a:solidFill>
            <a:srgbClr val="207A3E"/>
          </a:solidFill>
        </a:ln>
      </dgm:spPr>
    </dgm:pt>
    <dgm:pt modelId="{BB368E09-3BA9-42A9-B944-F89E66FD0BE9}" type="pres">
      <dgm:prSet presAssocID="{4D01C62B-A6CC-4AE1-B63A-A423A5BA09AC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A007A1AD-0D3F-4820-BA3B-46A59C52A2B0}" type="pres">
      <dgm:prSet presAssocID="{4D01C62B-A6CC-4AE1-B63A-A423A5BA09AC}" presName="accent_3" presStyleCnt="0"/>
      <dgm:spPr/>
    </dgm:pt>
    <dgm:pt modelId="{F5B9C813-E3A2-4A57-8655-13A6ADF2AD0B}" type="pres">
      <dgm:prSet presAssocID="{4D01C62B-A6CC-4AE1-B63A-A423A5BA09AC}" presName="accentRepeatNode" presStyleLbl="solidFgAcc1" presStyleIdx="2" presStyleCnt="3"/>
      <dgm:spPr>
        <a:ln>
          <a:solidFill>
            <a:srgbClr val="207A3E"/>
          </a:solidFill>
        </a:ln>
      </dgm:spPr>
    </dgm:pt>
  </dgm:ptLst>
  <dgm:cxnLst>
    <dgm:cxn modelId="{8621ED0C-4281-46EA-A898-FE9066FFFE68}" type="presOf" srcId="{8DE72CAB-CA88-48A9-8BBB-D698C81B2ABB}" destId="{D71D96B1-5E5B-43EC-AB76-AC072730135B}" srcOrd="0" destOrd="0" presId="urn:microsoft.com/office/officeart/2008/layout/VerticalCurvedList"/>
    <dgm:cxn modelId="{3979FB39-F8CB-429C-A499-69E5FF9EFC81}" srcId="{7565A647-7C4F-4536-950E-B5BE32AF912C}" destId="{4D01C62B-A6CC-4AE1-B63A-A423A5BA09AC}" srcOrd="2" destOrd="0" parTransId="{9BFAAA7C-F557-4938-AF3D-99699AA35D71}" sibTransId="{33A5F3B4-79D0-4117-87A9-CDD667983E3B}"/>
    <dgm:cxn modelId="{7E4CFF57-1814-4324-9E68-16E7870A8D09}" srcId="{7565A647-7C4F-4536-950E-B5BE32AF912C}" destId="{3E8C5E55-4590-4216-8C97-F12553320BCF}" srcOrd="0" destOrd="0" parTransId="{FB37757B-CEEC-4D34-BB61-3C3AB92A803B}" sibTransId="{87025DD8-A6E2-4C50-AD95-B0A33D5E60B4}"/>
    <dgm:cxn modelId="{8D4E3D58-61F3-4DA6-A8EF-29E55B0874CB}" type="presOf" srcId="{4D01C62B-A6CC-4AE1-B63A-A423A5BA09AC}" destId="{BB368E09-3BA9-42A9-B944-F89E66FD0BE9}" srcOrd="0" destOrd="0" presId="urn:microsoft.com/office/officeart/2008/layout/VerticalCurvedList"/>
    <dgm:cxn modelId="{48D63888-632D-49B7-BA16-992ED49864C2}" type="presOf" srcId="{87025DD8-A6E2-4C50-AD95-B0A33D5E60B4}" destId="{532F9F25-33EC-4785-B921-5DC06756B5C5}" srcOrd="0" destOrd="0" presId="urn:microsoft.com/office/officeart/2008/layout/VerticalCurvedList"/>
    <dgm:cxn modelId="{010D849A-84D1-4F68-A10D-79ED80855DED}" type="presOf" srcId="{3E8C5E55-4590-4216-8C97-F12553320BCF}" destId="{58EF401A-387F-43CE-B826-72425AFE65C8}" srcOrd="0" destOrd="0" presId="urn:microsoft.com/office/officeart/2008/layout/VerticalCurvedList"/>
    <dgm:cxn modelId="{DBAE8FAE-D120-4FB4-95EB-E06EAC87A0F8}" type="presOf" srcId="{7565A647-7C4F-4536-950E-B5BE32AF912C}" destId="{E30F0618-30D8-41B2-88BD-F3EB328CC6CA}" srcOrd="0" destOrd="0" presId="urn:microsoft.com/office/officeart/2008/layout/VerticalCurvedList"/>
    <dgm:cxn modelId="{D701A6DF-78E9-4F38-B8EA-D43B4D92BFAD}" srcId="{7565A647-7C4F-4536-950E-B5BE32AF912C}" destId="{8DE72CAB-CA88-48A9-8BBB-D698C81B2ABB}" srcOrd="1" destOrd="0" parTransId="{3C866432-FD0C-4E58-9775-C2205E477582}" sibTransId="{7BE854A8-132B-44C6-9B82-A5F67BFB03B4}"/>
    <dgm:cxn modelId="{CD12692A-FADF-4649-8698-C5D8D277681F}" type="presParOf" srcId="{E30F0618-30D8-41B2-88BD-F3EB328CC6CA}" destId="{F7635165-7E75-41FE-A79B-133FCFBF245E}" srcOrd="0" destOrd="0" presId="urn:microsoft.com/office/officeart/2008/layout/VerticalCurvedList"/>
    <dgm:cxn modelId="{3BCD0457-53D2-47FB-B45E-87BCEFC513AC}" type="presParOf" srcId="{F7635165-7E75-41FE-A79B-133FCFBF245E}" destId="{890DEED6-6692-4D32-978F-10817C0264B0}" srcOrd="0" destOrd="0" presId="urn:microsoft.com/office/officeart/2008/layout/VerticalCurvedList"/>
    <dgm:cxn modelId="{4BF2BFEE-5396-4680-8B7F-BB156D833BB5}" type="presParOf" srcId="{890DEED6-6692-4D32-978F-10817C0264B0}" destId="{3DDBB6A1-0352-4486-9112-52192EE78C67}" srcOrd="0" destOrd="0" presId="urn:microsoft.com/office/officeart/2008/layout/VerticalCurvedList"/>
    <dgm:cxn modelId="{D47E967A-F826-4178-A369-4385242AD0C6}" type="presParOf" srcId="{890DEED6-6692-4D32-978F-10817C0264B0}" destId="{532F9F25-33EC-4785-B921-5DC06756B5C5}" srcOrd="1" destOrd="0" presId="urn:microsoft.com/office/officeart/2008/layout/VerticalCurvedList"/>
    <dgm:cxn modelId="{A6830D30-67E6-4924-978C-53E4C231ECC2}" type="presParOf" srcId="{890DEED6-6692-4D32-978F-10817C0264B0}" destId="{BF907C90-2A32-4610-8E72-52B09B75509B}" srcOrd="2" destOrd="0" presId="urn:microsoft.com/office/officeart/2008/layout/VerticalCurvedList"/>
    <dgm:cxn modelId="{3620F4EC-BED8-43B8-B073-3263824C452B}" type="presParOf" srcId="{890DEED6-6692-4D32-978F-10817C0264B0}" destId="{BA6C4E34-264C-45D7-AAE5-ABEA3BC93D64}" srcOrd="3" destOrd="0" presId="urn:microsoft.com/office/officeart/2008/layout/VerticalCurvedList"/>
    <dgm:cxn modelId="{FE472C1B-1C09-43DD-974A-CC7EA24FD939}" type="presParOf" srcId="{F7635165-7E75-41FE-A79B-133FCFBF245E}" destId="{58EF401A-387F-43CE-B826-72425AFE65C8}" srcOrd="1" destOrd="0" presId="urn:microsoft.com/office/officeart/2008/layout/VerticalCurvedList"/>
    <dgm:cxn modelId="{F1E860E7-4AA9-402C-AF82-02156DB94BD0}" type="presParOf" srcId="{F7635165-7E75-41FE-A79B-133FCFBF245E}" destId="{F204E5D3-9226-4F27-8E58-9F4AC9791285}" srcOrd="2" destOrd="0" presId="urn:microsoft.com/office/officeart/2008/layout/VerticalCurvedList"/>
    <dgm:cxn modelId="{D2D65443-FEC1-4D69-8066-3C882767F4FD}" type="presParOf" srcId="{F204E5D3-9226-4F27-8E58-9F4AC9791285}" destId="{8D911692-242E-46D6-A6DC-BA8588EA4512}" srcOrd="0" destOrd="0" presId="urn:microsoft.com/office/officeart/2008/layout/VerticalCurvedList"/>
    <dgm:cxn modelId="{5D3C2767-0FFF-417E-9CD1-29E974ADC430}" type="presParOf" srcId="{F7635165-7E75-41FE-A79B-133FCFBF245E}" destId="{D71D96B1-5E5B-43EC-AB76-AC072730135B}" srcOrd="3" destOrd="0" presId="urn:microsoft.com/office/officeart/2008/layout/VerticalCurvedList"/>
    <dgm:cxn modelId="{17056A79-EAF2-4F4D-ADAF-ADFD0C3C6A5C}" type="presParOf" srcId="{F7635165-7E75-41FE-A79B-133FCFBF245E}" destId="{5A84397D-E2BD-4746-BDA7-F692497B2805}" srcOrd="4" destOrd="0" presId="urn:microsoft.com/office/officeart/2008/layout/VerticalCurvedList"/>
    <dgm:cxn modelId="{2A0690D6-C675-42C5-804B-EBADF1FBDDD7}" type="presParOf" srcId="{5A84397D-E2BD-4746-BDA7-F692497B2805}" destId="{0DD9D413-5F65-4EB8-9AE9-1E90FD47537B}" srcOrd="0" destOrd="0" presId="urn:microsoft.com/office/officeart/2008/layout/VerticalCurvedList"/>
    <dgm:cxn modelId="{13ECD7D5-2E26-4D4D-A044-35B349005B53}" type="presParOf" srcId="{F7635165-7E75-41FE-A79B-133FCFBF245E}" destId="{BB368E09-3BA9-42A9-B944-F89E66FD0BE9}" srcOrd="5" destOrd="0" presId="urn:microsoft.com/office/officeart/2008/layout/VerticalCurvedList"/>
    <dgm:cxn modelId="{43323563-F930-4A67-90A5-57A5B3A6FDCC}" type="presParOf" srcId="{F7635165-7E75-41FE-A79B-133FCFBF245E}" destId="{A007A1AD-0D3F-4820-BA3B-46A59C52A2B0}" srcOrd="6" destOrd="0" presId="urn:microsoft.com/office/officeart/2008/layout/VerticalCurvedList"/>
    <dgm:cxn modelId="{6C8E43A0-9949-4E56-99BA-D72C9B515C87}" type="presParOf" srcId="{A007A1AD-0D3F-4820-BA3B-46A59C52A2B0}" destId="{F5B9C813-E3A2-4A57-8655-13A6ADF2AD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9F25-33EC-4785-B921-5DC06756B5C5}">
      <dsp:nvSpPr>
        <dsp:cNvPr id="0" name=""/>
        <dsp:cNvSpPr/>
      </dsp:nvSpPr>
      <dsp:spPr>
        <a:xfrm>
          <a:off x="-439570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rgbClr val="4A9D8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401A-387F-43CE-B826-72425AFE65C8}">
      <dsp:nvSpPr>
        <dsp:cNvPr id="0" name=""/>
        <dsp:cNvSpPr/>
      </dsp:nvSpPr>
      <dsp:spPr>
        <a:xfrm>
          <a:off x="540961" y="331236"/>
          <a:ext cx="6535417" cy="892900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</a:t>
          </a: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утилизации, обезвреживании, размещении отходов производства и потребления; сведения об образовании и передаче ТКО региональному оператору</a:t>
          </a:r>
        </a:p>
      </dsp:txBody>
      <dsp:txXfrm>
        <a:off x="584549" y="374824"/>
        <a:ext cx="6448241" cy="805724"/>
      </dsp:txXfrm>
    </dsp:sp>
    <dsp:sp modelId="{8D911692-242E-46D6-A6DC-BA8588EA4512}">
      <dsp:nvSpPr>
        <dsp:cNvPr id="0" name=""/>
        <dsp:cNvSpPr/>
      </dsp:nvSpPr>
      <dsp:spPr>
        <a:xfrm>
          <a:off x="54907" y="291632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1D96B1-5E5B-43EC-AB76-AC072730135B}">
      <dsp:nvSpPr>
        <dsp:cNvPr id="0" name=""/>
        <dsp:cNvSpPr/>
      </dsp:nvSpPr>
      <dsp:spPr>
        <a:xfrm>
          <a:off x="823650" y="1512168"/>
          <a:ext cx="6252728" cy="864095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 утилизации, обезвреживании, размещении отходов производства и потребления, представляемые региональными операторами, осуществляющими деятельность с ТКО</a:t>
          </a:r>
        </a:p>
      </dsp:txBody>
      <dsp:txXfrm>
        <a:off x="865832" y="1554350"/>
        <a:ext cx="6168364" cy="779731"/>
      </dsp:txXfrm>
    </dsp:sp>
    <dsp:sp modelId="{0DD9D413-5F65-4EB8-9AE9-1E90FD47537B}">
      <dsp:nvSpPr>
        <dsp:cNvPr id="0" name=""/>
        <dsp:cNvSpPr/>
      </dsp:nvSpPr>
      <dsp:spPr>
        <a:xfrm>
          <a:off x="337596" y="1458162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368E09-3BA9-42A9-B944-F89E66FD0BE9}">
      <dsp:nvSpPr>
        <dsp:cNvPr id="0" name=""/>
        <dsp:cNvSpPr/>
      </dsp:nvSpPr>
      <dsp:spPr>
        <a:xfrm>
          <a:off x="540961" y="2721902"/>
          <a:ext cx="6535417" cy="777686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эксплуатируемых объектах размещения отходов</a:t>
          </a:r>
        </a:p>
      </dsp:txBody>
      <dsp:txXfrm>
        <a:off x="578925" y="2759866"/>
        <a:ext cx="6459489" cy="701758"/>
      </dsp:txXfrm>
    </dsp:sp>
    <dsp:sp modelId="{F5B9C813-E3A2-4A57-8655-13A6ADF2AD0B}">
      <dsp:nvSpPr>
        <dsp:cNvPr id="0" name=""/>
        <dsp:cNvSpPr/>
      </dsp:nvSpPr>
      <dsp:spPr>
        <a:xfrm>
          <a:off x="54907" y="2624691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r">
              <a:defRPr sz="1200"/>
            </a:lvl1pPr>
          </a:lstStyle>
          <a:p>
            <a:fld id="{1B7AD78F-E9B4-4B4E-8FBE-0456B6995D69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2" tIns="46051" rIns="92102" bIns="460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2" tIns="46051" rIns="92102" bIns="460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r">
              <a:defRPr sz="1200"/>
            </a:lvl1pPr>
          </a:lstStyle>
          <a:p>
            <a:fld id="{708ACFEE-CE4D-4017-A761-25AE0BEA8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7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028-9E47-4311-A0FF-7124C932FBBB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3FA2-53AA-4227-B3B8-EA22FF8B4624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4004-7CB9-43B3-A042-488A39E3112C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F1D-2C47-4D14-B871-A5DBAD58A8D3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8742-134A-44BF-8CA6-99F8E627598D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672F-29AC-4A4E-8E2B-5DB85F93AA1B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D0E-4A96-4548-9E55-F2179803D28D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5DE5-AFBB-4F7E-80D6-3B678FD556DF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AED4-C59F-486A-83CC-C433FD4BCB32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D779-017C-4C73-92C7-87F4E3D2EA51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2989-4AA6-413F-90D5-52FC119496D4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BB87-1749-4E0E-ABD2-36D28C9F39F8}" type="datetime1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7494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Федеральная служба по надзору в сфере природопользования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99568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Gothic" pitchFamily="34" charset="0"/>
                <a:cs typeface="Gotham Pro Light" pitchFamily="2" charset="0"/>
              </a:rPr>
              <a:t>Порядок предоставления форм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 государственной статистической отчетности № 2-ТП (отходы) за 2023 год</a:t>
            </a:r>
            <a:endParaRPr lang="ru-RU" sz="2400" b="1" dirty="0">
              <a:solidFill>
                <a:srgbClr val="0070C0"/>
              </a:solidFill>
              <a:latin typeface="Century Gothic" pitchFamily="34" charset="0"/>
              <a:cs typeface="Gotham Pro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554257"/>
            <a:ext cx="599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Татаркина Юлия Андреевна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ведущий специалист-эксперт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отдела государственной экологической экспертизы, администрирования платежей и разрешительной деятельности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Западно-Уральского межрегионального управления Росприроднадзора</a:t>
            </a:r>
            <a:endParaRPr lang="ru-RU" sz="1400" dirty="0">
              <a:solidFill>
                <a:srgbClr val="207A3E"/>
              </a:solidFill>
              <a:latin typeface="Century Gothic" pitchFamily="34" charset="0"/>
              <a:cs typeface="Gotham Pro 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4804946"/>
            <a:ext cx="2285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 Light" pitchFamily="2" charset="0"/>
              </a:rPr>
              <a:t>г. Пермь, 07.12.2023 </a:t>
            </a:r>
          </a:p>
        </p:txBody>
      </p:sp>
      <p:pic>
        <p:nvPicPr>
          <p:cNvPr id="8" name="Рисунок 7" descr="rp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72000"/>
            <a:ext cx="986292" cy="1008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5616" y="2102267"/>
            <a:ext cx="25200" cy="1008000"/>
          </a:xfrm>
          <a:prstGeom prst="rect">
            <a:avLst/>
          </a:prstGeom>
          <a:solidFill>
            <a:srgbClr val="4A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40816" y="3507854"/>
            <a:ext cx="2184" cy="1477803"/>
          </a:xfrm>
          <a:prstGeom prst="line">
            <a:avLst/>
          </a:prstGeom>
          <a:ln w="19050">
            <a:solidFill>
              <a:srgbClr val="207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  <a:t>II</a:t>
            </a:r>
            <a:endParaRPr lang="ru-RU" sz="2000" b="1" dirty="0">
              <a:solidFill>
                <a:srgbClr val="008080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9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94377"/>
            <a:ext cx="91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0" y="686340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Региональными операторами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Операторами в субъекте Российской Федерации, в котором не выбран региональный оператор и (или) региональный оператор не осуществляет деятельность  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Юридическими лицами, в результате деятельности которых образуются ТКО, не заключившие договоры с региональным оператором в случае наличия в их собственности или на ином законном основании объекта размещения отходов, расположенного в границах земельного участка, на территории которого образуются такие ТКО, или на смежном земельном участке по отношению к земельному участку, на территории которого образуются такие ТКО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Операторами, осуществляющими обработку ТКО, заключившими договор на оказание услуг по утилизации, обезвреживанию, захоронению отходов после обработки ТКО (код ФККО 7 41 110 00 00 0) с другим оператором, осуществляющим деятельность по утилизации, обезвреживанию, захоронению отходов после обработки ТКО в соответствии с гражданским законодательством Российской Федерации, либо самостоятельно утилизирующий, обезвреживающий,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захоранивающий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отходы после обработки ТКО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686" y="686340"/>
            <a:ext cx="2621946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</a:t>
            </a:r>
          </a:p>
          <a:p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Баланс обращения ТКО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061" y="1055672"/>
            <a:ext cx="3124537" cy="39703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20000"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имеющие собственные объекты размещения (операторы ТКО) заполняют информацию только в отношении образовавшихся ТКО.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Операторы, не передающие отходы после обработки ТКО Региональному оператору, заполняют информацию только для группы ФККО 741110* и заполняют только граф 1, 6, 9, 12-15, 18-27, 29.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оператор или Оператор в случае отсутствия Регионального оператора указывают группу ФККО 741110* (с заполнением граф 1, 6-8, 12-15, 18-27, 29) и 74111* ( с заполнением всех граф кроме 2, 4, 10, 11, 16, 17).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79231"/>
            <a:ext cx="464908" cy="4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10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0" y="1165998"/>
            <a:ext cx="91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8" y="79176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Баланс массы ТКО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80" t="20469" r="40591" b="17517"/>
          <a:stretch/>
        </p:blipFill>
        <p:spPr>
          <a:xfrm>
            <a:off x="2339752" y="699542"/>
            <a:ext cx="6624736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63" y="1678620"/>
            <a:ext cx="22037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20000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Отражаются только виды отходов,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относящиеся к ТКО.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576746"/>
            <a:ext cx="526960" cy="4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208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III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11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71550"/>
            <a:ext cx="2304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Данные об объектах размещения отходов (хранения и захоронения)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Эксплуатирующими объекты размещения организациями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12" t="29329" r="40038" b="11609"/>
          <a:stretch/>
        </p:blipFill>
        <p:spPr>
          <a:xfrm>
            <a:off x="2507974" y="771550"/>
            <a:ext cx="6624938" cy="4138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8424" y="771550"/>
            <a:ext cx="57606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792" y="3345007"/>
            <a:ext cx="2288976" cy="16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Вместимость и площадь объектов размещения отходов указывается согласно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299942"/>
            <a:ext cx="3672408" cy="610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Пояснительная записка к форме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12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7534"/>
            <a:ext cx="88937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форме № 2-ТП (отходы) необходимо подготовить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пояснительную записку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содержащую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624" y="1419622"/>
            <a:ext cx="771533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Адрес организации (территориально обособленного подразделения);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Реквизиты лицензии на осуществление деятельности по сбору, обработке, утилизации, обезвреживании и размещении отходов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I-IV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классов опасности, лимитов на размещение отходов (№, срок действия);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реорганизации или ликвидации (консервации) организации (или отдельных структурных единиц);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объемах основного производства (тонн);</a:t>
            </a: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Образец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42259"/>
              </p:ext>
            </p:extLst>
          </p:nvPr>
        </p:nvGraphicFramePr>
        <p:xfrm>
          <a:off x="1187624" y="3901515"/>
          <a:ext cx="7696336" cy="67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г.-202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г.)</a:t>
                      </a:r>
                    </a:p>
                  </a:txBody>
                  <a:tcPr marL="91447" marR="91447" marT="45748" marB="45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88"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endParaRPr lang="ru-RU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48" marB="45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4" y="1203598"/>
            <a:ext cx="7704856" cy="20882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Пояснительная записка к форме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13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7534"/>
            <a:ext cx="88937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форме № 2-ТП (отходы) необходимо подготовить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пояснительную записку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содержащую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265515"/>
            <a:ext cx="80010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(снижения) образования отходов в сравнении с 202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годом;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объектах размещения отходов - информация об извлечении отходов из объекта с целью их использования, обезвреживания, реализации в качестве товара (сырья или готовой продукции), тонн;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использовании, обезвреживании отходов (при наличии установок) (наименование установки, мощность (т/год), вид обращения с отходами; вид права на установку (собственность, аренда);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 по снижению негативного воздействия на ОС при размещении отходов в 202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году.</a:t>
            </a: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29632"/>
              </p:ext>
            </p:extLst>
          </p:nvPr>
        </p:nvGraphicFramePr>
        <p:xfrm>
          <a:off x="928662" y="4071948"/>
          <a:ext cx="8001055" cy="804736"/>
        </p:xfrm>
        <a:graphic>
          <a:graphicData uri="http://schemas.openxmlformats.org/drawingml/2006/table">
            <a:tbl>
              <a:tblPr/>
              <a:tblGrid>
                <a:gridCol w="194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отхода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 экологический эффект 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1265515"/>
            <a:ext cx="8001056" cy="22423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Предоставление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14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788" y="744773"/>
            <a:ext cx="806489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прием статистической отчетности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только в электронном виде</a:t>
            </a:r>
          </a:p>
        </p:txBody>
      </p:sp>
      <p:grpSp>
        <p:nvGrpSpPr>
          <p:cNvPr id="9" name="Группа 13"/>
          <p:cNvGrpSpPr/>
          <p:nvPr/>
        </p:nvGrpSpPr>
        <p:grpSpPr>
          <a:xfrm>
            <a:off x="174025" y="3190131"/>
            <a:ext cx="642942" cy="473102"/>
            <a:chOff x="4465377" y="2674867"/>
            <a:chExt cx="387336" cy="330226"/>
          </a:xfrm>
          <a:solidFill>
            <a:srgbClr val="4A9D86"/>
          </a:solidFill>
        </p:grpSpPr>
        <p:sp>
          <p:nvSpPr>
            <p:cNvPr id="10" name="Freeform 860"/>
            <p:cNvSpPr>
              <a:spLocks/>
            </p:cNvSpPr>
            <p:nvPr/>
          </p:nvSpPr>
          <p:spPr bwMode="auto">
            <a:xfrm>
              <a:off x="4649180" y="2798442"/>
              <a:ext cx="203533" cy="179651"/>
            </a:xfrm>
            <a:custGeom>
              <a:avLst/>
              <a:gdLst>
                <a:gd name="T0" fmla="*/ 421 w 862"/>
                <a:gd name="T1" fmla="*/ 0 h 762"/>
                <a:gd name="T2" fmla="*/ 421 w 862"/>
                <a:gd name="T3" fmla="*/ 286 h 762"/>
                <a:gd name="T4" fmla="*/ 0 w 862"/>
                <a:gd name="T5" fmla="*/ 286 h 762"/>
                <a:gd name="T6" fmla="*/ 0 w 862"/>
                <a:gd name="T7" fmla="*/ 476 h 762"/>
                <a:gd name="T8" fmla="*/ 421 w 862"/>
                <a:gd name="T9" fmla="*/ 476 h 762"/>
                <a:gd name="T10" fmla="*/ 421 w 862"/>
                <a:gd name="T11" fmla="*/ 762 h 762"/>
                <a:gd name="T12" fmla="*/ 862 w 862"/>
                <a:gd name="T13" fmla="*/ 381 h 762"/>
                <a:gd name="T14" fmla="*/ 421 w 862"/>
                <a:gd name="T1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762">
                  <a:moveTo>
                    <a:pt x="421" y="0"/>
                  </a:moveTo>
                  <a:lnTo>
                    <a:pt x="421" y="286"/>
                  </a:lnTo>
                  <a:lnTo>
                    <a:pt x="0" y="286"/>
                  </a:lnTo>
                  <a:lnTo>
                    <a:pt x="0" y="476"/>
                  </a:lnTo>
                  <a:lnTo>
                    <a:pt x="421" y="476"/>
                  </a:lnTo>
                  <a:lnTo>
                    <a:pt x="421" y="762"/>
                  </a:lnTo>
                  <a:lnTo>
                    <a:pt x="862" y="381"/>
                  </a:lnTo>
                  <a:lnTo>
                    <a:pt x="4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61"/>
            <p:cNvSpPr>
              <a:spLocks/>
            </p:cNvSpPr>
            <p:nvPr/>
          </p:nvSpPr>
          <p:spPr bwMode="auto">
            <a:xfrm>
              <a:off x="4465377" y="2674867"/>
              <a:ext cx="252340" cy="330226"/>
            </a:xfrm>
            <a:custGeom>
              <a:avLst/>
              <a:gdLst>
                <a:gd name="T0" fmla="*/ 1006 w 1072"/>
                <a:gd name="T1" fmla="*/ 1102 h 1400"/>
                <a:gd name="T2" fmla="*/ 1006 w 1072"/>
                <a:gd name="T3" fmla="*/ 1303 h 1400"/>
                <a:gd name="T4" fmla="*/ 976 w 1072"/>
                <a:gd name="T5" fmla="*/ 1334 h 1400"/>
                <a:gd name="T6" fmla="*/ 96 w 1072"/>
                <a:gd name="T7" fmla="*/ 1334 h 1400"/>
                <a:gd name="T8" fmla="*/ 66 w 1072"/>
                <a:gd name="T9" fmla="*/ 1303 h 1400"/>
                <a:gd name="T10" fmla="*/ 66 w 1072"/>
                <a:gd name="T11" fmla="*/ 97 h 1400"/>
                <a:gd name="T12" fmla="*/ 96 w 1072"/>
                <a:gd name="T13" fmla="*/ 66 h 1400"/>
                <a:gd name="T14" fmla="*/ 594 w 1072"/>
                <a:gd name="T15" fmla="*/ 66 h 1400"/>
                <a:gd name="T16" fmla="*/ 594 w 1072"/>
                <a:gd name="T17" fmla="*/ 486 h 1400"/>
                <a:gd name="T18" fmla="*/ 1006 w 1072"/>
                <a:gd name="T19" fmla="*/ 486 h 1400"/>
                <a:gd name="T20" fmla="*/ 1006 w 1072"/>
                <a:gd name="T21" fmla="*/ 726 h 1400"/>
                <a:gd name="T22" fmla="*/ 1072 w 1072"/>
                <a:gd name="T23" fmla="*/ 726 h 1400"/>
                <a:gd name="T24" fmla="*/ 1072 w 1072"/>
                <a:gd name="T25" fmla="*/ 471 h 1400"/>
                <a:gd name="T26" fmla="*/ 1026 w 1072"/>
                <a:gd name="T27" fmla="*/ 382 h 1400"/>
                <a:gd name="T28" fmla="*/ 1022 w 1072"/>
                <a:gd name="T29" fmla="*/ 378 h 1400"/>
                <a:gd name="T30" fmla="*/ 718 w 1072"/>
                <a:gd name="T31" fmla="*/ 74 h 1400"/>
                <a:gd name="T32" fmla="*/ 686 w 1072"/>
                <a:gd name="T33" fmla="*/ 45 h 1400"/>
                <a:gd name="T34" fmla="*/ 606 w 1072"/>
                <a:gd name="T35" fmla="*/ 0 h 1400"/>
                <a:gd name="T36" fmla="*/ 96 w 1072"/>
                <a:gd name="T37" fmla="*/ 0 h 1400"/>
                <a:gd name="T38" fmla="*/ 0 w 1072"/>
                <a:gd name="T39" fmla="*/ 97 h 1400"/>
                <a:gd name="T40" fmla="*/ 0 w 1072"/>
                <a:gd name="T41" fmla="*/ 1303 h 1400"/>
                <a:gd name="T42" fmla="*/ 96 w 1072"/>
                <a:gd name="T43" fmla="*/ 1400 h 1400"/>
                <a:gd name="T44" fmla="*/ 976 w 1072"/>
                <a:gd name="T45" fmla="*/ 1400 h 1400"/>
                <a:gd name="T46" fmla="*/ 1072 w 1072"/>
                <a:gd name="T47" fmla="*/ 1303 h 1400"/>
                <a:gd name="T48" fmla="*/ 1072 w 1072"/>
                <a:gd name="T49" fmla="*/ 1102 h 1400"/>
                <a:gd name="T50" fmla="*/ 1006 w 1072"/>
                <a:gd name="T51" fmla="*/ 110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2" h="1400">
                  <a:moveTo>
                    <a:pt x="1006" y="1102"/>
                  </a:moveTo>
                  <a:lnTo>
                    <a:pt x="1006" y="1303"/>
                  </a:lnTo>
                  <a:cubicBezTo>
                    <a:pt x="1006" y="1320"/>
                    <a:pt x="992" y="1334"/>
                    <a:pt x="976" y="1334"/>
                  </a:cubicBezTo>
                  <a:lnTo>
                    <a:pt x="96" y="1334"/>
                  </a:lnTo>
                  <a:cubicBezTo>
                    <a:pt x="79" y="1334"/>
                    <a:pt x="66" y="1320"/>
                    <a:pt x="66" y="1303"/>
                  </a:cubicBezTo>
                  <a:lnTo>
                    <a:pt x="66" y="97"/>
                  </a:lnTo>
                  <a:cubicBezTo>
                    <a:pt x="66" y="80"/>
                    <a:pt x="79" y="66"/>
                    <a:pt x="96" y="66"/>
                  </a:cubicBezTo>
                  <a:lnTo>
                    <a:pt x="594" y="66"/>
                  </a:lnTo>
                  <a:lnTo>
                    <a:pt x="594" y="486"/>
                  </a:lnTo>
                  <a:lnTo>
                    <a:pt x="1006" y="486"/>
                  </a:lnTo>
                  <a:lnTo>
                    <a:pt x="1006" y="726"/>
                  </a:lnTo>
                  <a:lnTo>
                    <a:pt x="1072" y="726"/>
                  </a:lnTo>
                  <a:lnTo>
                    <a:pt x="1072" y="471"/>
                  </a:lnTo>
                  <a:cubicBezTo>
                    <a:pt x="1071" y="456"/>
                    <a:pt x="1064" y="420"/>
                    <a:pt x="1026" y="382"/>
                  </a:cubicBezTo>
                  <a:cubicBezTo>
                    <a:pt x="1025" y="381"/>
                    <a:pt x="1023" y="379"/>
                    <a:pt x="1022" y="378"/>
                  </a:cubicBezTo>
                  <a:lnTo>
                    <a:pt x="718" y="74"/>
                  </a:lnTo>
                  <a:cubicBezTo>
                    <a:pt x="707" y="64"/>
                    <a:pt x="696" y="55"/>
                    <a:pt x="686" y="45"/>
                  </a:cubicBezTo>
                  <a:cubicBezTo>
                    <a:pt x="654" y="13"/>
                    <a:pt x="623" y="3"/>
                    <a:pt x="606" y="0"/>
                  </a:cubicBez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1303"/>
                  </a:lnTo>
                  <a:cubicBezTo>
                    <a:pt x="0" y="1357"/>
                    <a:pt x="43" y="1400"/>
                    <a:pt x="96" y="1400"/>
                  </a:cubicBezTo>
                  <a:lnTo>
                    <a:pt x="976" y="1400"/>
                  </a:lnTo>
                  <a:cubicBezTo>
                    <a:pt x="1029" y="1400"/>
                    <a:pt x="1072" y="1357"/>
                    <a:pt x="1072" y="1303"/>
                  </a:cubicBezTo>
                  <a:lnTo>
                    <a:pt x="1072" y="1102"/>
                  </a:lnTo>
                  <a:lnTo>
                    <a:pt x="1006" y="1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13"/>
          <p:cNvGrpSpPr/>
          <p:nvPr/>
        </p:nvGrpSpPr>
        <p:grpSpPr>
          <a:xfrm>
            <a:off x="151498" y="4091458"/>
            <a:ext cx="642942" cy="473102"/>
            <a:chOff x="4465377" y="2674867"/>
            <a:chExt cx="387336" cy="330226"/>
          </a:xfrm>
          <a:solidFill>
            <a:srgbClr val="4A9D86"/>
          </a:solidFill>
        </p:grpSpPr>
        <p:sp>
          <p:nvSpPr>
            <p:cNvPr id="13" name="Freeform 860"/>
            <p:cNvSpPr>
              <a:spLocks/>
            </p:cNvSpPr>
            <p:nvPr/>
          </p:nvSpPr>
          <p:spPr bwMode="auto">
            <a:xfrm>
              <a:off x="4649180" y="2798442"/>
              <a:ext cx="203533" cy="179651"/>
            </a:xfrm>
            <a:custGeom>
              <a:avLst/>
              <a:gdLst>
                <a:gd name="T0" fmla="*/ 421 w 862"/>
                <a:gd name="T1" fmla="*/ 0 h 762"/>
                <a:gd name="T2" fmla="*/ 421 w 862"/>
                <a:gd name="T3" fmla="*/ 286 h 762"/>
                <a:gd name="T4" fmla="*/ 0 w 862"/>
                <a:gd name="T5" fmla="*/ 286 h 762"/>
                <a:gd name="T6" fmla="*/ 0 w 862"/>
                <a:gd name="T7" fmla="*/ 476 h 762"/>
                <a:gd name="T8" fmla="*/ 421 w 862"/>
                <a:gd name="T9" fmla="*/ 476 h 762"/>
                <a:gd name="T10" fmla="*/ 421 w 862"/>
                <a:gd name="T11" fmla="*/ 762 h 762"/>
                <a:gd name="T12" fmla="*/ 862 w 862"/>
                <a:gd name="T13" fmla="*/ 381 h 762"/>
                <a:gd name="T14" fmla="*/ 421 w 862"/>
                <a:gd name="T1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762">
                  <a:moveTo>
                    <a:pt x="421" y="0"/>
                  </a:moveTo>
                  <a:lnTo>
                    <a:pt x="421" y="286"/>
                  </a:lnTo>
                  <a:lnTo>
                    <a:pt x="0" y="286"/>
                  </a:lnTo>
                  <a:lnTo>
                    <a:pt x="0" y="476"/>
                  </a:lnTo>
                  <a:lnTo>
                    <a:pt x="421" y="476"/>
                  </a:lnTo>
                  <a:lnTo>
                    <a:pt x="421" y="762"/>
                  </a:lnTo>
                  <a:lnTo>
                    <a:pt x="862" y="381"/>
                  </a:lnTo>
                  <a:lnTo>
                    <a:pt x="4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61"/>
            <p:cNvSpPr>
              <a:spLocks/>
            </p:cNvSpPr>
            <p:nvPr/>
          </p:nvSpPr>
          <p:spPr bwMode="auto">
            <a:xfrm>
              <a:off x="4465377" y="2674867"/>
              <a:ext cx="252340" cy="330226"/>
            </a:xfrm>
            <a:custGeom>
              <a:avLst/>
              <a:gdLst>
                <a:gd name="T0" fmla="*/ 1006 w 1072"/>
                <a:gd name="T1" fmla="*/ 1102 h 1400"/>
                <a:gd name="T2" fmla="*/ 1006 w 1072"/>
                <a:gd name="T3" fmla="*/ 1303 h 1400"/>
                <a:gd name="T4" fmla="*/ 976 w 1072"/>
                <a:gd name="T5" fmla="*/ 1334 h 1400"/>
                <a:gd name="T6" fmla="*/ 96 w 1072"/>
                <a:gd name="T7" fmla="*/ 1334 h 1400"/>
                <a:gd name="T8" fmla="*/ 66 w 1072"/>
                <a:gd name="T9" fmla="*/ 1303 h 1400"/>
                <a:gd name="T10" fmla="*/ 66 w 1072"/>
                <a:gd name="T11" fmla="*/ 97 h 1400"/>
                <a:gd name="T12" fmla="*/ 96 w 1072"/>
                <a:gd name="T13" fmla="*/ 66 h 1400"/>
                <a:gd name="T14" fmla="*/ 594 w 1072"/>
                <a:gd name="T15" fmla="*/ 66 h 1400"/>
                <a:gd name="T16" fmla="*/ 594 w 1072"/>
                <a:gd name="T17" fmla="*/ 486 h 1400"/>
                <a:gd name="T18" fmla="*/ 1006 w 1072"/>
                <a:gd name="T19" fmla="*/ 486 h 1400"/>
                <a:gd name="T20" fmla="*/ 1006 w 1072"/>
                <a:gd name="T21" fmla="*/ 726 h 1400"/>
                <a:gd name="T22" fmla="*/ 1072 w 1072"/>
                <a:gd name="T23" fmla="*/ 726 h 1400"/>
                <a:gd name="T24" fmla="*/ 1072 w 1072"/>
                <a:gd name="T25" fmla="*/ 471 h 1400"/>
                <a:gd name="T26" fmla="*/ 1026 w 1072"/>
                <a:gd name="T27" fmla="*/ 382 h 1400"/>
                <a:gd name="T28" fmla="*/ 1022 w 1072"/>
                <a:gd name="T29" fmla="*/ 378 h 1400"/>
                <a:gd name="T30" fmla="*/ 718 w 1072"/>
                <a:gd name="T31" fmla="*/ 74 h 1400"/>
                <a:gd name="T32" fmla="*/ 686 w 1072"/>
                <a:gd name="T33" fmla="*/ 45 h 1400"/>
                <a:gd name="T34" fmla="*/ 606 w 1072"/>
                <a:gd name="T35" fmla="*/ 0 h 1400"/>
                <a:gd name="T36" fmla="*/ 96 w 1072"/>
                <a:gd name="T37" fmla="*/ 0 h 1400"/>
                <a:gd name="T38" fmla="*/ 0 w 1072"/>
                <a:gd name="T39" fmla="*/ 97 h 1400"/>
                <a:gd name="T40" fmla="*/ 0 w 1072"/>
                <a:gd name="T41" fmla="*/ 1303 h 1400"/>
                <a:gd name="T42" fmla="*/ 96 w 1072"/>
                <a:gd name="T43" fmla="*/ 1400 h 1400"/>
                <a:gd name="T44" fmla="*/ 976 w 1072"/>
                <a:gd name="T45" fmla="*/ 1400 h 1400"/>
                <a:gd name="T46" fmla="*/ 1072 w 1072"/>
                <a:gd name="T47" fmla="*/ 1303 h 1400"/>
                <a:gd name="T48" fmla="*/ 1072 w 1072"/>
                <a:gd name="T49" fmla="*/ 1102 h 1400"/>
                <a:gd name="T50" fmla="*/ 1006 w 1072"/>
                <a:gd name="T51" fmla="*/ 110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2" h="1400">
                  <a:moveTo>
                    <a:pt x="1006" y="1102"/>
                  </a:moveTo>
                  <a:lnTo>
                    <a:pt x="1006" y="1303"/>
                  </a:lnTo>
                  <a:cubicBezTo>
                    <a:pt x="1006" y="1320"/>
                    <a:pt x="992" y="1334"/>
                    <a:pt x="976" y="1334"/>
                  </a:cubicBezTo>
                  <a:lnTo>
                    <a:pt x="96" y="1334"/>
                  </a:lnTo>
                  <a:cubicBezTo>
                    <a:pt x="79" y="1334"/>
                    <a:pt x="66" y="1320"/>
                    <a:pt x="66" y="1303"/>
                  </a:cubicBezTo>
                  <a:lnTo>
                    <a:pt x="66" y="97"/>
                  </a:lnTo>
                  <a:cubicBezTo>
                    <a:pt x="66" y="80"/>
                    <a:pt x="79" y="66"/>
                    <a:pt x="96" y="66"/>
                  </a:cubicBezTo>
                  <a:lnTo>
                    <a:pt x="594" y="66"/>
                  </a:lnTo>
                  <a:lnTo>
                    <a:pt x="594" y="486"/>
                  </a:lnTo>
                  <a:lnTo>
                    <a:pt x="1006" y="486"/>
                  </a:lnTo>
                  <a:lnTo>
                    <a:pt x="1006" y="726"/>
                  </a:lnTo>
                  <a:lnTo>
                    <a:pt x="1072" y="726"/>
                  </a:lnTo>
                  <a:lnTo>
                    <a:pt x="1072" y="471"/>
                  </a:lnTo>
                  <a:cubicBezTo>
                    <a:pt x="1071" y="456"/>
                    <a:pt x="1064" y="420"/>
                    <a:pt x="1026" y="382"/>
                  </a:cubicBezTo>
                  <a:cubicBezTo>
                    <a:pt x="1025" y="381"/>
                    <a:pt x="1023" y="379"/>
                    <a:pt x="1022" y="378"/>
                  </a:cubicBezTo>
                  <a:lnTo>
                    <a:pt x="718" y="74"/>
                  </a:lnTo>
                  <a:cubicBezTo>
                    <a:pt x="707" y="64"/>
                    <a:pt x="696" y="55"/>
                    <a:pt x="686" y="45"/>
                  </a:cubicBezTo>
                  <a:cubicBezTo>
                    <a:pt x="654" y="13"/>
                    <a:pt x="623" y="3"/>
                    <a:pt x="606" y="0"/>
                  </a:cubicBez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1303"/>
                  </a:lnTo>
                  <a:cubicBezTo>
                    <a:pt x="0" y="1357"/>
                    <a:pt x="43" y="1400"/>
                    <a:pt x="96" y="1400"/>
                  </a:cubicBezTo>
                  <a:lnTo>
                    <a:pt x="976" y="1400"/>
                  </a:lnTo>
                  <a:cubicBezTo>
                    <a:pt x="1029" y="1400"/>
                    <a:pt x="1072" y="1357"/>
                    <a:pt x="1072" y="1303"/>
                  </a:cubicBezTo>
                  <a:lnTo>
                    <a:pt x="1072" y="1102"/>
                  </a:lnTo>
                  <a:lnTo>
                    <a:pt x="1006" y="1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9"/>
          <p:cNvGrpSpPr/>
          <p:nvPr/>
        </p:nvGrpSpPr>
        <p:grpSpPr>
          <a:xfrm>
            <a:off x="2087043" y="1523528"/>
            <a:ext cx="807564" cy="676559"/>
            <a:chOff x="6255272" y="3276320"/>
            <a:chExt cx="410176" cy="329179"/>
          </a:xfrm>
          <a:solidFill>
            <a:schemeClr val="accent5">
              <a:lumMod val="75000"/>
            </a:schemeClr>
          </a:solidFill>
        </p:grpSpPr>
        <p:grpSp>
          <p:nvGrpSpPr>
            <p:cNvPr id="16" name="Группа 17"/>
            <p:cNvGrpSpPr/>
            <p:nvPr/>
          </p:nvGrpSpPr>
          <p:grpSpPr>
            <a:xfrm>
              <a:off x="6255272" y="3326164"/>
              <a:ext cx="410176" cy="279335"/>
              <a:chOff x="6255272" y="3326164"/>
              <a:chExt cx="410176" cy="279335"/>
            </a:xfrm>
            <a:grpFill/>
          </p:grpSpPr>
          <p:sp>
            <p:nvSpPr>
              <p:cNvPr id="18" name="Freeform 1263"/>
              <p:cNvSpPr>
                <a:spLocks noEditPoints="1"/>
              </p:cNvSpPr>
              <p:nvPr/>
            </p:nvSpPr>
            <p:spPr bwMode="auto">
              <a:xfrm>
                <a:off x="6404804" y="3424814"/>
                <a:ext cx="110072" cy="118380"/>
              </a:xfrm>
              <a:custGeom>
                <a:avLst/>
                <a:gdLst>
                  <a:gd name="T0" fmla="*/ 73 w 466"/>
                  <a:gd name="T1" fmla="*/ 96 h 501"/>
                  <a:gd name="T2" fmla="*/ 98 w 466"/>
                  <a:gd name="T3" fmla="*/ 125 h 501"/>
                  <a:gd name="T4" fmla="*/ 141 w 466"/>
                  <a:gd name="T5" fmla="*/ 108 h 501"/>
                  <a:gd name="T6" fmla="*/ 143 w 466"/>
                  <a:gd name="T7" fmla="*/ 139 h 501"/>
                  <a:gd name="T8" fmla="*/ 143 w 466"/>
                  <a:gd name="T9" fmla="*/ 161 h 501"/>
                  <a:gd name="T10" fmla="*/ 171 w 466"/>
                  <a:gd name="T11" fmla="*/ 196 h 501"/>
                  <a:gd name="T12" fmla="*/ 161 w 466"/>
                  <a:gd name="T13" fmla="*/ 209 h 501"/>
                  <a:gd name="T14" fmla="*/ 106 w 466"/>
                  <a:gd name="T15" fmla="*/ 157 h 501"/>
                  <a:gd name="T16" fmla="*/ 24 w 466"/>
                  <a:gd name="T17" fmla="*/ 117 h 501"/>
                  <a:gd name="T18" fmla="*/ 28 w 466"/>
                  <a:gd name="T19" fmla="*/ 181 h 501"/>
                  <a:gd name="T20" fmla="*/ 8 w 466"/>
                  <a:gd name="T21" fmla="*/ 235 h 501"/>
                  <a:gd name="T22" fmla="*/ 56 w 466"/>
                  <a:gd name="T23" fmla="*/ 306 h 501"/>
                  <a:gd name="T24" fmla="*/ 118 w 466"/>
                  <a:gd name="T25" fmla="*/ 321 h 501"/>
                  <a:gd name="T26" fmla="*/ 130 w 466"/>
                  <a:gd name="T27" fmla="*/ 334 h 501"/>
                  <a:gd name="T28" fmla="*/ 137 w 466"/>
                  <a:gd name="T29" fmla="*/ 356 h 501"/>
                  <a:gd name="T30" fmla="*/ 140 w 466"/>
                  <a:gd name="T31" fmla="*/ 359 h 501"/>
                  <a:gd name="T32" fmla="*/ 142 w 466"/>
                  <a:gd name="T33" fmla="*/ 362 h 501"/>
                  <a:gd name="T34" fmla="*/ 162 w 466"/>
                  <a:gd name="T35" fmla="*/ 362 h 501"/>
                  <a:gd name="T36" fmla="*/ 150 w 466"/>
                  <a:gd name="T37" fmla="*/ 386 h 501"/>
                  <a:gd name="T38" fmla="*/ 133 w 466"/>
                  <a:gd name="T39" fmla="*/ 408 h 501"/>
                  <a:gd name="T40" fmla="*/ 133 w 466"/>
                  <a:gd name="T41" fmla="*/ 484 h 501"/>
                  <a:gd name="T42" fmla="*/ 175 w 466"/>
                  <a:gd name="T43" fmla="*/ 484 h 501"/>
                  <a:gd name="T44" fmla="*/ 254 w 466"/>
                  <a:gd name="T45" fmla="*/ 490 h 501"/>
                  <a:gd name="T46" fmla="*/ 324 w 466"/>
                  <a:gd name="T47" fmla="*/ 479 h 501"/>
                  <a:gd name="T48" fmla="*/ 347 w 466"/>
                  <a:gd name="T49" fmla="*/ 430 h 501"/>
                  <a:gd name="T50" fmla="*/ 306 w 466"/>
                  <a:gd name="T51" fmla="*/ 404 h 501"/>
                  <a:gd name="T52" fmla="*/ 292 w 466"/>
                  <a:gd name="T53" fmla="*/ 385 h 501"/>
                  <a:gd name="T54" fmla="*/ 319 w 466"/>
                  <a:gd name="T55" fmla="*/ 366 h 501"/>
                  <a:gd name="T56" fmla="*/ 325 w 466"/>
                  <a:gd name="T57" fmla="*/ 360 h 501"/>
                  <a:gd name="T58" fmla="*/ 328 w 466"/>
                  <a:gd name="T59" fmla="*/ 358 h 501"/>
                  <a:gd name="T60" fmla="*/ 338 w 466"/>
                  <a:gd name="T61" fmla="*/ 343 h 501"/>
                  <a:gd name="T62" fmla="*/ 331 w 466"/>
                  <a:gd name="T63" fmla="*/ 324 h 501"/>
                  <a:gd name="T64" fmla="*/ 390 w 466"/>
                  <a:gd name="T65" fmla="*/ 320 h 501"/>
                  <a:gd name="T66" fmla="*/ 427 w 466"/>
                  <a:gd name="T67" fmla="*/ 269 h 501"/>
                  <a:gd name="T68" fmla="*/ 441 w 466"/>
                  <a:gd name="T69" fmla="*/ 203 h 501"/>
                  <a:gd name="T70" fmla="*/ 440 w 466"/>
                  <a:gd name="T71" fmla="*/ 152 h 501"/>
                  <a:gd name="T72" fmla="*/ 386 w 466"/>
                  <a:gd name="T73" fmla="*/ 137 h 501"/>
                  <a:gd name="T74" fmla="*/ 314 w 466"/>
                  <a:gd name="T75" fmla="*/ 221 h 501"/>
                  <a:gd name="T76" fmla="*/ 296 w 466"/>
                  <a:gd name="T77" fmla="*/ 198 h 501"/>
                  <a:gd name="T78" fmla="*/ 320 w 466"/>
                  <a:gd name="T79" fmla="*/ 154 h 501"/>
                  <a:gd name="T80" fmla="*/ 334 w 466"/>
                  <a:gd name="T81" fmla="*/ 145 h 501"/>
                  <a:gd name="T82" fmla="*/ 325 w 466"/>
                  <a:gd name="T83" fmla="*/ 110 h 501"/>
                  <a:gd name="T84" fmla="*/ 367 w 466"/>
                  <a:gd name="T85" fmla="*/ 111 h 501"/>
                  <a:gd name="T86" fmla="*/ 397 w 466"/>
                  <a:gd name="T87" fmla="*/ 112 h 501"/>
                  <a:gd name="T88" fmla="*/ 337 w 466"/>
                  <a:gd name="T89" fmla="*/ 63 h 501"/>
                  <a:gd name="T90" fmla="*/ 312 w 466"/>
                  <a:gd name="T91" fmla="*/ 79 h 501"/>
                  <a:gd name="T92" fmla="*/ 304 w 466"/>
                  <a:gd name="T93" fmla="*/ 55 h 501"/>
                  <a:gd name="T94" fmla="*/ 301 w 466"/>
                  <a:gd name="T95" fmla="*/ 76 h 501"/>
                  <a:gd name="T96" fmla="*/ 268 w 466"/>
                  <a:gd name="T97" fmla="*/ 41 h 501"/>
                  <a:gd name="T98" fmla="*/ 241 w 466"/>
                  <a:gd name="T99" fmla="*/ 6 h 501"/>
                  <a:gd name="T100" fmla="*/ 222 w 466"/>
                  <a:gd name="T101" fmla="*/ 18 h 501"/>
                  <a:gd name="T102" fmla="*/ 207 w 466"/>
                  <a:gd name="T103" fmla="*/ 85 h 501"/>
                  <a:gd name="T104" fmla="*/ 161 w 466"/>
                  <a:gd name="T105" fmla="*/ 72 h 501"/>
                  <a:gd name="T106" fmla="*/ 155 w 466"/>
                  <a:gd name="T107" fmla="*/ 58 h 501"/>
                  <a:gd name="T108" fmla="*/ 152 w 466"/>
                  <a:gd name="T109" fmla="*/ 79 h 501"/>
                  <a:gd name="T110" fmla="*/ 140 w 466"/>
                  <a:gd name="T111" fmla="*/ 356 h 501"/>
                  <a:gd name="T112" fmla="*/ 160 w 466"/>
                  <a:gd name="T113" fmla="*/ 358 h 501"/>
                  <a:gd name="T114" fmla="*/ 326 w 466"/>
                  <a:gd name="T115" fmla="*/ 355 h 501"/>
                  <a:gd name="T116" fmla="*/ 307 w 466"/>
                  <a:gd name="T117" fmla="*/ 356 h 501"/>
                  <a:gd name="T118" fmla="*/ 225 w 466"/>
                  <a:gd name="T119" fmla="*/ 89 h 501"/>
                  <a:gd name="T120" fmla="*/ 257 w 466"/>
                  <a:gd name="T121" fmla="*/ 114 h 501"/>
                  <a:gd name="T122" fmla="*/ 218 w 466"/>
                  <a:gd name="T123" fmla="*/ 137 h 501"/>
                  <a:gd name="T124" fmla="*/ 213 w 466"/>
                  <a:gd name="T125" fmla="*/ 10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6" h="501">
                    <a:moveTo>
                      <a:pt x="129" y="63"/>
                    </a:moveTo>
                    <a:cubicBezTo>
                      <a:pt x="128" y="57"/>
                      <a:pt x="123" y="55"/>
                      <a:pt x="118" y="53"/>
                    </a:cubicBezTo>
                    <a:cubicBezTo>
                      <a:pt x="114" y="52"/>
                      <a:pt x="111" y="50"/>
                      <a:pt x="107" y="51"/>
                    </a:cubicBezTo>
                    <a:cubicBezTo>
                      <a:pt x="97" y="60"/>
                      <a:pt x="86" y="69"/>
                      <a:pt x="74" y="75"/>
                    </a:cubicBezTo>
                    <a:cubicBezTo>
                      <a:pt x="73" y="76"/>
                      <a:pt x="73" y="77"/>
                      <a:pt x="72" y="78"/>
                    </a:cubicBezTo>
                    <a:cubicBezTo>
                      <a:pt x="69" y="87"/>
                      <a:pt x="80" y="89"/>
                      <a:pt x="82" y="96"/>
                    </a:cubicBezTo>
                    <a:cubicBezTo>
                      <a:pt x="83" y="100"/>
                      <a:pt x="74" y="97"/>
                      <a:pt x="73" y="96"/>
                    </a:cubicBezTo>
                    <a:cubicBezTo>
                      <a:pt x="66" y="98"/>
                      <a:pt x="63" y="106"/>
                      <a:pt x="69" y="111"/>
                    </a:cubicBezTo>
                    <a:cubicBezTo>
                      <a:pt x="70" y="112"/>
                      <a:pt x="73" y="114"/>
                      <a:pt x="74" y="113"/>
                    </a:cubicBezTo>
                    <a:cubicBezTo>
                      <a:pt x="75" y="111"/>
                      <a:pt x="74" y="109"/>
                      <a:pt x="75" y="108"/>
                    </a:cubicBezTo>
                    <a:cubicBezTo>
                      <a:pt x="80" y="108"/>
                      <a:pt x="84" y="109"/>
                      <a:pt x="88" y="106"/>
                    </a:cubicBezTo>
                    <a:cubicBezTo>
                      <a:pt x="88" y="109"/>
                      <a:pt x="84" y="113"/>
                      <a:pt x="86" y="116"/>
                    </a:cubicBezTo>
                    <a:cubicBezTo>
                      <a:pt x="87" y="120"/>
                      <a:pt x="89" y="123"/>
                      <a:pt x="92" y="124"/>
                    </a:cubicBezTo>
                    <a:cubicBezTo>
                      <a:pt x="94" y="125"/>
                      <a:pt x="97" y="126"/>
                      <a:pt x="98" y="125"/>
                    </a:cubicBezTo>
                    <a:cubicBezTo>
                      <a:pt x="96" y="119"/>
                      <a:pt x="94" y="116"/>
                      <a:pt x="99" y="110"/>
                    </a:cubicBezTo>
                    <a:cubicBezTo>
                      <a:pt x="100" y="109"/>
                      <a:pt x="103" y="105"/>
                      <a:pt x="103" y="104"/>
                    </a:cubicBezTo>
                    <a:cubicBezTo>
                      <a:pt x="107" y="95"/>
                      <a:pt x="91" y="87"/>
                      <a:pt x="95" y="76"/>
                    </a:cubicBezTo>
                    <a:cubicBezTo>
                      <a:pt x="100" y="73"/>
                      <a:pt x="108" y="68"/>
                      <a:pt x="115" y="67"/>
                    </a:cubicBezTo>
                    <a:cubicBezTo>
                      <a:pt x="115" y="68"/>
                      <a:pt x="115" y="68"/>
                      <a:pt x="115" y="70"/>
                    </a:cubicBezTo>
                    <a:cubicBezTo>
                      <a:pt x="111" y="80"/>
                      <a:pt x="113" y="97"/>
                      <a:pt x="123" y="104"/>
                    </a:cubicBezTo>
                    <a:cubicBezTo>
                      <a:pt x="128" y="108"/>
                      <a:pt x="135" y="107"/>
                      <a:pt x="141" y="108"/>
                    </a:cubicBezTo>
                    <a:lnTo>
                      <a:pt x="141" y="109"/>
                    </a:lnTo>
                    <a:cubicBezTo>
                      <a:pt x="140" y="111"/>
                      <a:pt x="139" y="110"/>
                      <a:pt x="138" y="111"/>
                    </a:cubicBezTo>
                    <a:cubicBezTo>
                      <a:pt x="136" y="112"/>
                      <a:pt x="135" y="113"/>
                      <a:pt x="134" y="114"/>
                    </a:cubicBezTo>
                    <a:cubicBezTo>
                      <a:pt x="130" y="114"/>
                      <a:pt x="124" y="117"/>
                      <a:pt x="121" y="119"/>
                    </a:cubicBezTo>
                    <a:cubicBezTo>
                      <a:pt x="115" y="125"/>
                      <a:pt x="114" y="139"/>
                      <a:pt x="123" y="144"/>
                    </a:cubicBezTo>
                    <a:cubicBezTo>
                      <a:pt x="126" y="138"/>
                      <a:pt x="137" y="135"/>
                      <a:pt x="143" y="139"/>
                    </a:cubicBezTo>
                    <a:lnTo>
                      <a:pt x="143" y="139"/>
                    </a:lnTo>
                    <a:cubicBezTo>
                      <a:pt x="142" y="142"/>
                      <a:pt x="134" y="144"/>
                      <a:pt x="132" y="145"/>
                    </a:cubicBezTo>
                    <a:lnTo>
                      <a:pt x="123" y="148"/>
                    </a:lnTo>
                    <a:cubicBezTo>
                      <a:pt x="117" y="148"/>
                      <a:pt x="110" y="147"/>
                      <a:pt x="107" y="143"/>
                    </a:cubicBezTo>
                    <a:lnTo>
                      <a:pt x="106" y="143"/>
                    </a:lnTo>
                    <a:cubicBezTo>
                      <a:pt x="106" y="153"/>
                      <a:pt x="120" y="157"/>
                      <a:pt x="128" y="155"/>
                    </a:cubicBezTo>
                    <a:cubicBezTo>
                      <a:pt x="131" y="155"/>
                      <a:pt x="134" y="153"/>
                      <a:pt x="137" y="152"/>
                    </a:cubicBezTo>
                    <a:cubicBezTo>
                      <a:pt x="138" y="154"/>
                      <a:pt x="139" y="162"/>
                      <a:pt x="143" y="161"/>
                    </a:cubicBezTo>
                    <a:cubicBezTo>
                      <a:pt x="143" y="158"/>
                      <a:pt x="144" y="156"/>
                      <a:pt x="146" y="154"/>
                    </a:cubicBezTo>
                    <a:cubicBezTo>
                      <a:pt x="151" y="149"/>
                      <a:pt x="159" y="149"/>
                      <a:pt x="165" y="151"/>
                    </a:cubicBezTo>
                    <a:cubicBezTo>
                      <a:pt x="170" y="152"/>
                      <a:pt x="173" y="150"/>
                      <a:pt x="177" y="153"/>
                    </a:cubicBezTo>
                    <a:lnTo>
                      <a:pt x="187" y="167"/>
                    </a:lnTo>
                    <a:cubicBezTo>
                      <a:pt x="191" y="175"/>
                      <a:pt x="191" y="184"/>
                      <a:pt x="187" y="192"/>
                    </a:cubicBezTo>
                    <a:cubicBezTo>
                      <a:pt x="185" y="195"/>
                      <a:pt x="184" y="198"/>
                      <a:pt x="180" y="198"/>
                    </a:cubicBezTo>
                    <a:cubicBezTo>
                      <a:pt x="177" y="199"/>
                      <a:pt x="173" y="199"/>
                      <a:pt x="171" y="196"/>
                    </a:cubicBezTo>
                    <a:cubicBezTo>
                      <a:pt x="171" y="196"/>
                      <a:pt x="170" y="197"/>
                      <a:pt x="170" y="197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204"/>
                      <a:pt x="174" y="210"/>
                      <a:pt x="181" y="210"/>
                    </a:cubicBezTo>
                    <a:cubicBezTo>
                      <a:pt x="181" y="215"/>
                      <a:pt x="169" y="216"/>
                      <a:pt x="166" y="214"/>
                    </a:cubicBezTo>
                    <a:lnTo>
                      <a:pt x="162" y="209"/>
                    </a:lnTo>
                    <a:lnTo>
                      <a:pt x="161" y="209"/>
                    </a:lnTo>
                    <a:cubicBezTo>
                      <a:pt x="159" y="212"/>
                      <a:pt x="159" y="216"/>
                      <a:pt x="159" y="220"/>
                    </a:cubicBezTo>
                    <a:cubicBezTo>
                      <a:pt x="159" y="220"/>
                      <a:pt x="159" y="220"/>
                      <a:pt x="159" y="220"/>
                    </a:cubicBezTo>
                    <a:cubicBezTo>
                      <a:pt x="159" y="221"/>
                      <a:pt x="156" y="223"/>
                      <a:pt x="152" y="221"/>
                    </a:cubicBezTo>
                    <a:cubicBezTo>
                      <a:pt x="145" y="217"/>
                      <a:pt x="146" y="205"/>
                      <a:pt x="146" y="204"/>
                    </a:cubicBezTo>
                    <a:cubicBezTo>
                      <a:pt x="146" y="197"/>
                      <a:pt x="142" y="192"/>
                      <a:pt x="137" y="186"/>
                    </a:cubicBezTo>
                    <a:lnTo>
                      <a:pt x="116" y="168"/>
                    </a:lnTo>
                    <a:cubicBezTo>
                      <a:pt x="111" y="164"/>
                      <a:pt x="108" y="160"/>
                      <a:pt x="106" y="157"/>
                    </a:cubicBezTo>
                    <a:lnTo>
                      <a:pt x="103" y="161"/>
                    </a:lnTo>
                    <a:cubicBezTo>
                      <a:pt x="99" y="160"/>
                      <a:pt x="85" y="140"/>
                      <a:pt x="83" y="136"/>
                    </a:cubicBezTo>
                    <a:cubicBezTo>
                      <a:pt x="81" y="136"/>
                      <a:pt x="81" y="137"/>
                      <a:pt x="80" y="137"/>
                    </a:cubicBezTo>
                    <a:cubicBezTo>
                      <a:pt x="64" y="121"/>
                      <a:pt x="50" y="96"/>
                      <a:pt x="39" y="78"/>
                    </a:cubicBezTo>
                    <a:cubicBezTo>
                      <a:pt x="29" y="77"/>
                      <a:pt x="30" y="95"/>
                      <a:pt x="30" y="101"/>
                    </a:cubicBezTo>
                    <a:cubicBezTo>
                      <a:pt x="32" y="108"/>
                      <a:pt x="36" y="124"/>
                      <a:pt x="43" y="132"/>
                    </a:cubicBezTo>
                    <a:lnTo>
                      <a:pt x="24" y="117"/>
                    </a:lnTo>
                    <a:cubicBezTo>
                      <a:pt x="21" y="115"/>
                      <a:pt x="18" y="113"/>
                      <a:pt x="15" y="114"/>
                    </a:cubicBezTo>
                    <a:cubicBezTo>
                      <a:pt x="13" y="115"/>
                      <a:pt x="14" y="119"/>
                      <a:pt x="14" y="121"/>
                    </a:cubicBezTo>
                    <a:cubicBezTo>
                      <a:pt x="15" y="132"/>
                      <a:pt x="20" y="142"/>
                      <a:pt x="26" y="152"/>
                    </a:cubicBezTo>
                    <a:lnTo>
                      <a:pt x="26" y="153"/>
                    </a:lnTo>
                    <a:cubicBezTo>
                      <a:pt x="19" y="151"/>
                      <a:pt x="13" y="150"/>
                      <a:pt x="7" y="149"/>
                    </a:cubicBezTo>
                    <a:cubicBezTo>
                      <a:pt x="6" y="150"/>
                      <a:pt x="6" y="151"/>
                      <a:pt x="6" y="151"/>
                    </a:cubicBezTo>
                    <a:cubicBezTo>
                      <a:pt x="7" y="166"/>
                      <a:pt x="19" y="173"/>
                      <a:pt x="28" y="181"/>
                    </a:cubicBezTo>
                    <a:cubicBezTo>
                      <a:pt x="21" y="180"/>
                      <a:pt x="7" y="177"/>
                      <a:pt x="1" y="181"/>
                    </a:cubicBezTo>
                    <a:cubicBezTo>
                      <a:pt x="1" y="182"/>
                      <a:pt x="0" y="183"/>
                      <a:pt x="1" y="184"/>
                    </a:cubicBezTo>
                    <a:cubicBezTo>
                      <a:pt x="7" y="194"/>
                      <a:pt x="12" y="199"/>
                      <a:pt x="25" y="203"/>
                    </a:cubicBezTo>
                    <a:cubicBezTo>
                      <a:pt x="22" y="203"/>
                      <a:pt x="8" y="205"/>
                      <a:pt x="5" y="208"/>
                    </a:cubicBezTo>
                    <a:cubicBezTo>
                      <a:pt x="4" y="209"/>
                      <a:pt x="5" y="210"/>
                      <a:pt x="5" y="211"/>
                    </a:cubicBezTo>
                    <a:cubicBezTo>
                      <a:pt x="6" y="216"/>
                      <a:pt x="22" y="224"/>
                      <a:pt x="26" y="226"/>
                    </a:cubicBezTo>
                    <a:cubicBezTo>
                      <a:pt x="21" y="229"/>
                      <a:pt x="12" y="231"/>
                      <a:pt x="8" y="235"/>
                    </a:cubicBezTo>
                    <a:cubicBezTo>
                      <a:pt x="8" y="242"/>
                      <a:pt x="23" y="247"/>
                      <a:pt x="31" y="247"/>
                    </a:cubicBezTo>
                    <a:cubicBezTo>
                      <a:pt x="28" y="249"/>
                      <a:pt x="19" y="257"/>
                      <a:pt x="20" y="263"/>
                    </a:cubicBezTo>
                    <a:cubicBezTo>
                      <a:pt x="25" y="267"/>
                      <a:pt x="36" y="270"/>
                      <a:pt x="39" y="269"/>
                    </a:cubicBezTo>
                    <a:cubicBezTo>
                      <a:pt x="38" y="272"/>
                      <a:pt x="32" y="279"/>
                      <a:pt x="35" y="285"/>
                    </a:cubicBezTo>
                    <a:cubicBezTo>
                      <a:pt x="39" y="289"/>
                      <a:pt x="46" y="289"/>
                      <a:pt x="54" y="287"/>
                    </a:cubicBezTo>
                    <a:lnTo>
                      <a:pt x="61" y="282"/>
                    </a:lnTo>
                    <a:cubicBezTo>
                      <a:pt x="59" y="288"/>
                      <a:pt x="52" y="294"/>
                      <a:pt x="56" y="306"/>
                    </a:cubicBezTo>
                    <a:cubicBezTo>
                      <a:pt x="62" y="307"/>
                      <a:pt x="67" y="307"/>
                      <a:pt x="76" y="297"/>
                    </a:cubicBezTo>
                    <a:cubicBezTo>
                      <a:pt x="77" y="296"/>
                      <a:pt x="78" y="295"/>
                      <a:pt x="79" y="295"/>
                    </a:cubicBezTo>
                    <a:cubicBezTo>
                      <a:pt x="74" y="301"/>
                      <a:pt x="69" y="308"/>
                      <a:pt x="76" y="320"/>
                    </a:cubicBezTo>
                    <a:cubicBezTo>
                      <a:pt x="81" y="321"/>
                      <a:pt x="89" y="319"/>
                      <a:pt x="93" y="314"/>
                    </a:cubicBezTo>
                    <a:cubicBezTo>
                      <a:pt x="96" y="310"/>
                      <a:pt x="100" y="305"/>
                      <a:pt x="102" y="299"/>
                    </a:cubicBezTo>
                    <a:cubicBezTo>
                      <a:pt x="99" y="309"/>
                      <a:pt x="97" y="323"/>
                      <a:pt x="104" y="329"/>
                    </a:cubicBezTo>
                    <a:cubicBezTo>
                      <a:pt x="109" y="328"/>
                      <a:pt x="115" y="326"/>
                      <a:pt x="118" y="321"/>
                    </a:cubicBezTo>
                    <a:cubicBezTo>
                      <a:pt x="123" y="314"/>
                      <a:pt x="124" y="305"/>
                      <a:pt x="126" y="296"/>
                    </a:cubicBezTo>
                    <a:cubicBezTo>
                      <a:pt x="125" y="305"/>
                      <a:pt x="122" y="317"/>
                      <a:pt x="132" y="323"/>
                    </a:cubicBezTo>
                    <a:cubicBezTo>
                      <a:pt x="133" y="324"/>
                      <a:pt x="134" y="324"/>
                      <a:pt x="135" y="324"/>
                    </a:cubicBezTo>
                    <a:cubicBezTo>
                      <a:pt x="134" y="325"/>
                      <a:pt x="132" y="326"/>
                      <a:pt x="131" y="327"/>
                    </a:cubicBezTo>
                    <a:lnTo>
                      <a:pt x="130" y="328"/>
                    </a:lnTo>
                    <a:cubicBezTo>
                      <a:pt x="129" y="329"/>
                      <a:pt x="129" y="331"/>
                      <a:pt x="130" y="333"/>
                    </a:cubicBezTo>
                    <a:cubicBezTo>
                      <a:pt x="130" y="334"/>
                      <a:pt x="130" y="334"/>
                      <a:pt x="130" y="334"/>
                    </a:cubicBezTo>
                    <a:cubicBezTo>
                      <a:pt x="130" y="335"/>
                      <a:pt x="129" y="336"/>
                      <a:pt x="128" y="337"/>
                    </a:cubicBezTo>
                    <a:cubicBezTo>
                      <a:pt x="128" y="339"/>
                      <a:pt x="128" y="341"/>
                      <a:pt x="129" y="342"/>
                    </a:cubicBezTo>
                    <a:cubicBezTo>
                      <a:pt x="129" y="342"/>
                      <a:pt x="128" y="343"/>
                      <a:pt x="128" y="343"/>
                    </a:cubicBezTo>
                    <a:cubicBezTo>
                      <a:pt x="126" y="346"/>
                      <a:pt x="127" y="349"/>
                      <a:pt x="129" y="351"/>
                    </a:cubicBezTo>
                    <a:cubicBezTo>
                      <a:pt x="131" y="352"/>
                      <a:pt x="134" y="355"/>
                      <a:pt x="136" y="355"/>
                    </a:cubicBezTo>
                    <a:cubicBezTo>
                      <a:pt x="136" y="356"/>
                      <a:pt x="137" y="356"/>
                      <a:pt x="137" y="356"/>
                    </a:cubicBezTo>
                    <a:cubicBezTo>
                      <a:pt x="137" y="356"/>
                      <a:pt x="137" y="356"/>
                      <a:pt x="137" y="356"/>
                    </a:cubicBezTo>
                    <a:lnTo>
                      <a:pt x="138" y="356"/>
                    </a:lnTo>
                    <a:cubicBezTo>
                      <a:pt x="138" y="356"/>
                      <a:pt x="138" y="356"/>
                      <a:pt x="138" y="357"/>
                    </a:cubicBezTo>
                    <a:lnTo>
                      <a:pt x="138" y="358"/>
                    </a:lnTo>
                    <a:lnTo>
                      <a:pt x="140" y="359"/>
                    </a:lnTo>
                    <a:cubicBezTo>
                      <a:pt x="140" y="359"/>
                      <a:pt x="140" y="359"/>
                      <a:pt x="140" y="359"/>
                    </a:cubicBezTo>
                    <a:cubicBezTo>
                      <a:pt x="140" y="359"/>
                      <a:pt x="140" y="359"/>
                      <a:pt x="140" y="359"/>
                    </a:cubicBezTo>
                    <a:cubicBezTo>
                      <a:pt x="140" y="359"/>
                      <a:pt x="140" y="359"/>
                      <a:pt x="140" y="359"/>
                    </a:cubicBezTo>
                    <a:lnTo>
                      <a:pt x="140" y="359"/>
                    </a:lnTo>
                    <a:cubicBezTo>
                      <a:pt x="141" y="359"/>
                      <a:pt x="141" y="360"/>
                      <a:pt x="141" y="360"/>
                    </a:cubicBezTo>
                    <a:lnTo>
                      <a:pt x="141" y="360"/>
                    </a:lnTo>
                    <a:lnTo>
                      <a:pt x="141" y="360"/>
                    </a:lnTo>
                    <a:cubicBezTo>
                      <a:pt x="142" y="360"/>
                      <a:pt x="142" y="361"/>
                      <a:pt x="142" y="361"/>
                    </a:cubicBezTo>
                    <a:lnTo>
                      <a:pt x="142" y="361"/>
                    </a:lnTo>
                    <a:lnTo>
                      <a:pt x="142" y="362"/>
                    </a:lnTo>
                    <a:cubicBezTo>
                      <a:pt x="143" y="363"/>
                      <a:pt x="145" y="364"/>
                      <a:pt x="146" y="365"/>
                    </a:cubicBezTo>
                    <a:lnTo>
                      <a:pt x="146" y="365"/>
                    </a:lnTo>
                    <a:cubicBezTo>
                      <a:pt x="146" y="365"/>
                      <a:pt x="147" y="365"/>
                      <a:pt x="147" y="366"/>
                    </a:cubicBezTo>
                    <a:cubicBezTo>
                      <a:pt x="147" y="366"/>
                      <a:pt x="148" y="366"/>
                      <a:pt x="148" y="366"/>
                    </a:cubicBezTo>
                    <a:cubicBezTo>
                      <a:pt x="149" y="366"/>
                      <a:pt x="151" y="366"/>
                      <a:pt x="152" y="365"/>
                    </a:cubicBezTo>
                    <a:cubicBezTo>
                      <a:pt x="153" y="365"/>
                      <a:pt x="154" y="365"/>
                      <a:pt x="155" y="365"/>
                    </a:cubicBezTo>
                    <a:cubicBezTo>
                      <a:pt x="158" y="365"/>
                      <a:pt x="160" y="364"/>
                      <a:pt x="162" y="362"/>
                    </a:cubicBezTo>
                    <a:lnTo>
                      <a:pt x="163" y="362"/>
                    </a:lnTo>
                    <a:cubicBezTo>
                      <a:pt x="167" y="369"/>
                      <a:pt x="172" y="376"/>
                      <a:pt x="178" y="382"/>
                    </a:cubicBezTo>
                    <a:cubicBezTo>
                      <a:pt x="177" y="383"/>
                      <a:pt x="176" y="384"/>
                      <a:pt x="175" y="385"/>
                    </a:cubicBezTo>
                    <a:lnTo>
                      <a:pt x="174" y="385"/>
                    </a:lnTo>
                    <a:lnTo>
                      <a:pt x="174" y="385"/>
                    </a:lnTo>
                    <a:cubicBezTo>
                      <a:pt x="172" y="387"/>
                      <a:pt x="169" y="388"/>
                      <a:pt x="164" y="388"/>
                    </a:cubicBezTo>
                    <a:cubicBezTo>
                      <a:pt x="159" y="388"/>
                      <a:pt x="154" y="387"/>
                      <a:pt x="150" y="386"/>
                    </a:cubicBezTo>
                    <a:lnTo>
                      <a:pt x="143" y="384"/>
                    </a:lnTo>
                    <a:lnTo>
                      <a:pt x="147" y="391"/>
                    </a:lnTo>
                    <a:cubicBezTo>
                      <a:pt x="148" y="395"/>
                      <a:pt x="153" y="400"/>
                      <a:pt x="160" y="404"/>
                    </a:cubicBezTo>
                    <a:cubicBezTo>
                      <a:pt x="159" y="405"/>
                      <a:pt x="158" y="406"/>
                      <a:pt x="156" y="407"/>
                    </a:cubicBezTo>
                    <a:cubicBezTo>
                      <a:pt x="150" y="413"/>
                      <a:pt x="144" y="418"/>
                      <a:pt x="139" y="418"/>
                    </a:cubicBezTo>
                    <a:cubicBezTo>
                      <a:pt x="139" y="418"/>
                      <a:pt x="138" y="418"/>
                      <a:pt x="138" y="417"/>
                    </a:cubicBezTo>
                    <a:cubicBezTo>
                      <a:pt x="135" y="417"/>
                      <a:pt x="133" y="413"/>
                      <a:pt x="133" y="408"/>
                    </a:cubicBezTo>
                    <a:lnTo>
                      <a:pt x="134" y="402"/>
                    </a:lnTo>
                    <a:lnTo>
                      <a:pt x="128" y="405"/>
                    </a:lnTo>
                    <a:cubicBezTo>
                      <a:pt x="120" y="410"/>
                      <a:pt x="116" y="422"/>
                      <a:pt x="119" y="430"/>
                    </a:cubicBezTo>
                    <a:cubicBezTo>
                      <a:pt x="121" y="435"/>
                      <a:pt x="123" y="437"/>
                      <a:pt x="125" y="439"/>
                    </a:cubicBezTo>
                    <a:cubicBezTo>
                      <a:pt x="118" y="443"/>
                      <a:pt x="116" y="449"/>
                      <a:pt x="115" y="458"/>
                    </a:cubicBezTo>
                    <a:cubicBezTo>
                      <a:pt x="115" y="468"/>
                      <a:pt x="120" y="476"/>
                      <a:pt x="129" y="481"/>
                    </a:cubicBezTo>
                    <a:lnTo>
                      <a:pt x="133" y="484"/>
                    </a:lnTo>
                    <a:lnTo>
                      <a:pt x="134" y="479"/>
                    </a:lnTo>
                    <a:cubicBezTo>
                      <a:pt x="135" y="473"/>
                      <a:pt x="137" y="470"/>
                      <a:pt x="138" y="467"/>
                    </a:cubicBezTo>
                    <a:cubicBezTo>
                      <a:pt x="139" y="471"/>
                      <a:pt x="140" y="475"/>
                      <a:pt x="142" y="479"/>
                    </a:cubicBezTo>
                    <a:lnTo>
                      <a:pt x="142" y="479"/>
                    </a:lnTo>
                    <a:cubicBezTo>
                      <a:pt x="148" y="486"/>
                      <a:pt x="153" y="490"/>
                      <a:pt x="159" y="490"/>
                    </a:cubicBezTo>
                    <a:cubicBezTo>
                      <a:pt x="165" y="490"/>
                      <a:pt x="170" y="487"/>
                      <a:pt x="175" y="484"/>
                    </a:cubicBezTo>
                    <a:cubicBezTo>
                      <a:pt x="175" y="484"/>
                      <a:pt x="175" y="484"/>
                      <a:pt x="175" y="484"/>
                    </a:cubicBezTo>
                    <a:cubicBezTo>
                      <a:pt x="176" y="484"/>
                      <a:pt x="176" y="484"/>
                      <a:pt x="176" y="484"/>
                    </a:cubicBezTo>
                    <a:cubicBezTo>
                      <a:pt x="181" y="491"/>
                      <a:pt x="188" y="494"/>
                      <a:pt x="196" y="494"/>
                    </a:cubicBezTo>
                    <a:lnTo>
                      <a:pt x="196" y="494"/>
                    </a:lnTo>
                    <a:cubicBezTo>
                      <a:pt x="202" y="494"/>
                      <a:pt x="207" y="492"/>
                      <a:pt x="212" y="490"/>
                    </a:cubicBezTo>
                    <a:cubicBezTo>
                      <a:pt x="215" y="494"/>
                      <a:pt x="219" y="498"/>
                      <a:pt x="226" y="500"/>
                    </a:cubicBezTo>
                    <a:cubicBezTo>
                      <a:pt x="229" y="501"/>
                      <a:pt x="237" y="501"/>
                      <a:pt x="240" y="500"/>
                    </a:cubicBezTo>
                    <a:cubicBezTo>
                      <a:pt x="247" y="498"/>
                      <a:pt x="252" y="494"/>
                      <a:pt x="254" y="490"/>
                    </a:cubicBezTo>
                    <a:cubicBezTo>
                      <a:pt x="259" y="492"/>
                      <a:pt x="264" y="494"/>
                      <a:pt x="270" y="494"/>
                    </a:cubicBezTo>
                    <a:cubicBezTo>
                      <a:pt x="278" y="494"/>
                      <a:pt x="285" y="491"/>
                      <a:pt x="290" y="484"/>
                    </a:cubicBezTo>
                    <a:cubicBezTo>
                      <a:pt x="290" y="484"/>
                      <a:pt x="290" y="484"/>
                      <a:pt x="291" y="484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6" y="487"/>
                      <a:pt x="301" y="490"/>
                      <a:pt x="306" y="490"/>
                    </a:cubicBezTo>
                    <a:cubicBezTo>
                      <a:pt x="313" y="490"/>
                      <a:pt x="318" y="486"/>
                      <a:pt x="324" y="479"/>
                    </a:cubicBezTo>
                    <a:lnTo>
                      <a:pt x="324" y="479"/>
                    </a:lnTo>
                    <a:cubicBezTo>
                      <a:pt x="326" y="475"/>
                      <a:pt x="327" y="471"/>
                      <a:pt x="328" y="467"/>
                    </a:cubicBezTo>
                    <a:cubicBezTo>
                      <a:pt x="329" y="470"/>
                      <a:pt x="331" y="473"/>
                      <a:pt x="332" y="479"/>
                    </a:cubicBezTo>
                    <a:lnTo>
                      <a:pt x="333" y="484"/>
                    </a:lnTo>
                    <a:lnTo>
                      <a:pt x="337" y="481"/>
                    </a:lnTo>
                    <a:cubicBezTo>
                      <a:pt x="346" y="476"/>
                      <a:pt x="351" y="468"/>
                      <a:pt x="351" y="458"/>
                    </a:cubicBezTo>
                    <a:cubicBezTo>
                      <a:pt x="350" y="449"/>
                      <a:pt x="348" y="443"/>
                      <a:pt x="340" y="439"/>
                    </a:cubicBezTo>
                    <a:cubicBezTo>
                      <a:pt x="343" y="437"/>
                      <a:pt x="345" y="435"/>
                      <a:pt x="347" y="430"/>
                    </a:cubicBezTo>
                    <a:cubicBezTo>
                      <a:pt x="350" y="422"/>
                      <a:pt x="346" y="410"/>
                      <a:pt x="338" y="405"/>
                    </a:cubicBezTo>
                    <a:lnTo>
                      <a:pt x="333" y="402"/>
                    </a:lnTo>
                    <a:lnTo>
                      <a:pt x="333" y="408"/>
                    </a:lnTo>
                    <a:cubicBezTo>
                      <a:pt x="333" y="413"/>
                      <a:pt x="331" y="417"/>
                      <a:pt x="328" y="417"/>
                    </a:cubicBezTo>
                    <a:cubicBezTo>
                      <a:pt x="328" y="418"/>
                      <a:pt x="327" y="418"/>
                      <a:pt x="327" y="418"/>
                    </a:cubicBezTo>
                    <a:cubicBezTo>
                      <a:pt x="322" y="418"/>
                      <a:pt x="316" y="413"/>
                      <a:pt x="310" y="407"/>
                    </a:cubicBezTo>
                    <a:cubicBezTo>
                      <a:pt x="308" y="406"/>
                      <a:pt x="307" y="405"/>
                      <a:pt x="306" y="404"/>
                    </a:cubicBezTo>
                    <a:cubicBezTo>
                      <a:pt x="313" y="400"/>
                      <a:pt x="318" y="395"/>
                      <a:pt x="320" y="391"/>
                    </a:cubicBezTo>
                    <a:lnTo>
                      <a:pt x="323" y="384"/>
                    </a:lnTo>
                    <a:lnTo>
                      <a:pt x="316" y="386"/>
                    </a:lnTo>
                    <a:cubicBezTo>
                      <a:pt x="312" y="387"/>
                      <a:pt x="307" y="388"/>
                      <a:pt x="302" y="388"/>
                    </a:cubicBezTo>
                    <a:cubicBezTo>
                      <a:pt x="297" y="388"/>
                      <a:pt x="294" y="387"/>
                      <a:pt x="292" y="385"/>
                    </a:cubicBezTo>
                    <a:lnTo>
                      <a:pt x="292" y="385"/>
                    </a:lnTo>
                    <a:lnTo>
                      <a:pt x="292" y="385"/>
                    </a:lnTo>
                    <a:cubicBezTo>
                      <a:pt x="290" y="384"/>
                      <a:pt x="289" y="383"/>
                      <a:pt x="288" y="382"/>
                    </a:cubicBezTo>
                    <a:cubicBezTo>
                      <a:pt x="294" y="376"/>
                      <a:pt x="299" y="369"/>
                      <a:pt x="303" y="362"/>
                    </a:cubicBezTo>
                    <a:lnTo>
                      <a:pt x="304" y="362"/>
                    </a:lnTo>
                    <a:cubicBezTo>
                      <a:pt x="306" y="364"/>
                      <a:pt x="308" y="365"/>
                      <a:pt x="311" y="365"/>
                    </a:cubicBezTo>
                    <a:cubicBezTo>
                      <a:pt x="312" y="365"/>
                      <a:pt x="313" y="365"/>
                      <a:pt x="314" y="365"/>
                    </a:cubicBezTo>
                    <a:cubicBezTo>
                      <a:pt x="315" y="366"/>
                      <a:pt x="317" y="366"/>
                      <a:pt x="318" y="366"/>
                    </a:cubicBezTo>
                    <a:cubicBezTo>
                      <a:pt x="318" y="366"/>
                      <a:pt x="319" y="366"/>
                      <a:pt x="319" y="366"/>
                    </a:cubicBezTo>
                    <a:cubicBezTo>
                      <a:pt x="319" y="365"/>
                      <a:pt x="320" y="365"/>
                      <a:pt x="320" y="365"/>
                    </a:cubicBezTo>
                    <a:lnTo>
                      <a:pt x="320" y="365"/>
                    </a:lnTo>
                    <a:cubicBezTo>
                      <a:pt x="322" y="364"/>
                      <a:pt x="323" y="363"/>
                      <a:pt x="324" y="362"/>
                    </a:cubicBezTo>
                    <a:lnTo>
                      <a:pt x="324" y="361"/>
                    </a:lnTo>
                    <a:lnTo>
                      <a:pt x="324" y="361"/>
                    </a:lnTo>
                    <a:cubicBezTo>
                      <a:pt x="324" y="361"/>
                      <a:pt x="324" y="360"/>
                      <a:pt x="325" y="360"/>
                    </a:cubicBezTo>
                    <a:lnTo>
                      <a:pt x="325" y="360"/>
                    </a:lnTo>
                    <a:lnTo>
                      <a:pt x="325" y="360"/>
                    </a:lnTo>
                    <a:cubicBezTo>
                      <a:pt x="325" y="360"/>
                      <a:pt x="325" y="359"/>
                      <a:pt x="326" y="359"/>
                    </a:cubicBezTo>
                    <a:lnTo>
                      <a:pt x="326" y="359"/>
                    </a:lnTo>
                    <a:cubicBezTo>
                      <a:pt x="326" y="359"/>
                      <a:pt x="326" y="359"/>
                      <a:pt x="326" y="359"/>
                    </a:cubicBezTo>
                    <a:cubicBezTo>
                      <a:pt x="326" y="359"/>
                      <a:pt x="326" y="359"/>
                      <a:pt x="326" y="359"/>
                    </a:cubicBezTo>
                    <a:cubicBezTo>
                      <a:pt x="326" y="359"/>
                      <a:pt x="326" y="359"/>
                      <a:pt x="326" y="359"/>
                    </a:cubicBezTo>
                    <a:lnTo>
                      <a:pt x="328" y="358"/>
                    </a:lnTo>
                    <a:lnTo>
                      <a:pt x="328" y="357"/>
                    </a:lnTo>
                    <a:cubicBezTo>
                      <a:pt x="328" y="356"/>
                      <a:pt x="328" y="356"/>
                      <a:pt x="328" y="356"/>
                    </a:cubicBezTo>
                    <a:lnTo>
                      <a:pt x="329" y="356"/>
                    </a:ln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29" y="356"/>
                      <a:pt x="330" y="356"/>
                      <a:pt x="330" y="355"/>
                    </a:cubicBezTo>
                    <a:cubicBezTo>
                      <a:pt x="332" y="355"/>
                      <a:pt x="335" y="352"/>
                      <a:pt x="337" y="351"/>
                    </a:cubicBezTo>
                    <a:cubicBezTo>
                      <a:pt x="339" y="349"/>
                      <a:pt x="340" y="346"/>
                      <a:pt x="338" y="343"/>
                    </a:cubicBezTo>
                    <a:cubicBezTo>
                      <a:pt x="338" y="343"/>
                      <a:pt x="337" y="342"/>
                      <a:pt x="337" y="342"/>
                    </a:cubicBezTo>
                    <a:cubicBezTo>
                      <a:pt x="338" y="341"/>
                      <a:pt x="338" y="339"/>
                      <a:pt x="338" y="337"/>
                    </a:cubicBezTo>
                    <a:cubicBezTo>
                      <a:pt x="337" y="336"/>
                      <a:pt x="336" y="335"/>
                      <a:pt x="336" y="334"/>
                    </a:cubicBezTo>
                    <a:cubicBezTo>
                      <a:pt x="336" y="334"/>
                      <a:pt x="336" y="334"/>
                      <a:pt x="336" y="333"/>
                    </a:cubicBezTo>
                    <a:cubicBezTo>
                      <a:pt x="337" y="331"/>
                      <a:pt x="337" y="329"/>
                      <a:pt x="336" y="328"/>
                    </a:cubicBezTo>
                    <a:lnTo>
                      <a:pt x="335" y="327"/>
                    </a:lnTo>
                    <a:cubicBezTo>
                      <a:pt x="334" y="326"/>
                      <a:pt x="333" y="325"/>
                      <a:pt x="331" y="324"/>
                    </a:cubicBezTo>
                    <a:cubicBezTo>
                      <a:pt x="332" y="324"/>
                      <a:pt x="333" y="324"/>
                      <a:pt x="334" y="323"/>
                    </a:cubicBezTo>
                    <a:cubicBezTo>
                      <a:pt x="344" y="317"/>
                      <a:pt x="341" y="305"/>
                      <a:pt x="340" y="296"/>
                    </a:cubicBezTo>
                    <a:cubicBezTo>
                      <a:pt x="342" y="305"/>
                      <a:pt x="343" y="315"/>
                      <a:pt x="348" y="321"/>
                    </a:cubicBezTo>
                    <a:cubicBezTo>
                      <a:pt x="351" y="326"/>
                      <a:pt x="357" y="328"/>
                      <a:pt x="362" y="329"/>
                    </a:cubicBezTo>
                    <a:cubicBezTo>
                      <a:pt x="369" y="323"/>
                      <a:pt x="367" y="309"/>
                      <a:pt x="364" y="300"/>
                    </a:cubicBezTo>
                    <a:cubicBezTo>
                      <a:pt x="366" y="305"/>
                      <a:pt x="370" y="310"/>
                      <a:pt x="374" y="315"/>
                    </a:cubicBezTo>
                    <a:cubicBezTo>
                      <a:pt x="377" y="319"/>
                      <a:pt x="385" y="321"/>
                      <a:pt x="390" y="320"/>
                    </a:cubicBezTo>
                    <a:cubicBezTo>
                      <a:pt x="397" y="308"/>
                      <a:pt x="392" y="301"/>
                      <a:pt x="387" y="295"/>
                    </a:cubicBezTo>
                    <a:cubicBezTo>
                      <a:pt x="388" y="296"/>
                      <a:pt x="389" y="296"/>
                      <a:pt x="390" y="297"/>
                    </a:cubicBezTo>
                    <a:cubicBezTo>
                      <a:pt x="399" y="308"/>
                      <a:pt x="404" y="307"/>
                      <a:pt x="410" y="306"/>
                    </a:cubicBezTo>
                    <a:cubicBezTo>
                      <a:pt x="414" y="294"/>
                      <a:pt x="407" y="288"/>
                      <a:pt x="405" y="282"/>
                    </a:cubicBezTo>
                    <a:lnTo>
                      <a:pt x="412" y="287"/>
                    </a:lnTo>
                    <a:cubicBezTo>
                      <a:pt x="420" y="289"/>
                      <a:pt x="427" y="289"/>
                      <a:pt x="431" y="285"/>
                    </a:cubicBezTo>
                    <a:cubicBezTo>
                      <a:pt x="434" y="279"/>
                      <a:pt x="428" y="272"/>
                      <a:pt x="427" y="269"/>
                    </a:cubicBezTo>
                    <a:cubicBezTo>
                      <a:pt x="430" y="270"/>
                      <a:pt x="441" y="267"/>
                      <a:pt x="446" y="263"/>
                    </a:cubicBezTo>
                    <a:cubicBezTo>
                      <a:pt x="447" y="257"/>
                      <a:pt x="438" y="250"/>
                      <a:pt x="435" y="247"/>
                    </a:cubicBezTo>
                    <a:cubicBezTo>
                      <a:pt x="443" y="247"/>
                      <a:pt x="458" y="242"/>
                      <a:pt x="458" y="235"/>
                    </a:cubicBezTo>
                    <a:cubicBezTo>
                      <a:pt x="454" y="231"/>
                      <a:pt x="445" y="229"/>
                      <a:pt x="440" y="226"/>
                    </a:cubicBezTo>
                    <a:cubicBezTo>
                      <a:pt x="444" y="225"/>
                      <a:pt x="460" y="216"/>
                      <a:pt x="461" y="211"/>
                    </a:cubicBezTo>
                    <a:cubicBezTo>
                      <a:pt x="461" y="211"/>
                      <a:pt x="462" y="209"/>
                      <a:pt x="461" y="209"/>
                    </a:cubicBezTo>
                    <a:cubicBezTo>
                      <a:pt x="458" y="205"/>
                      <a:pt x="444" y="203"/>
                      <a:pt x="441" y="203"/>
                    </a:cubicBezTo>
                    <a:cubicBezTo>
                      <a:pt x="454" y="199"/>
                      <a:pt x="459" y="194"/>
                      <a:pt x="465" y="184"/>
                    </a:cubicBezTo>
                    <a:cubicBezTo>
                      <a:pt x="466" y="183"/>
                      <a:pt x="465" y="182"/>
                      <a:pt x="465" y="181"/>
                    </a:cubicBezTo>
                    <a:cubicBezTo>
                      <a:pt x="459" y="177"/>
                      <a:pt x="445" y="180"/>
                      <a:pt x="438" y="181"/>
                    </a:cubicBezTo>
                    <a:cubicBezTo>
                      <a:pt x="447" y="173"/>
                      <a:pt x="459" y="166"/>
                      <a:pt x="460" y="151"/>
                    </a:cubicBezTo>
                    <a:cubicBezTo>
                      <a:pt x="460" y="151"/>
                      <a:pt x="460" y="150"/>
                      <a:pt x="459" y="150"/>
                    </a:cubicBezTo>
                    <a:cubicBezTo>
                      <a:pt x="453" y="150"/>
                      <a:pt x="447" y="151"/>
                      <a:pt x="440" y="153"/>
                    </a:cubicBezTo>
                    <a:lnTo>
                      <a:pt x="440" y="152"/>
                    </a:lnTo>
                    <a:cubicBezTo>
                      <a:pt x="446" y="142"/>
                      <a:pt x="451" y="132"/>
                      <a:pt x="452" y="121"/>
                    </a:cubicBezTo>
                    <a:cubicBezTo>
                      <a:pt x="452" y="120"/>
                      <a:pt x="453" y="115"/>
                      <a:pt x="451" y="114"/>
                    </a:cubicBezTo>
                    <a:cubicBezTo>
                      <a:pt x="448" y="113"/>
                      <a:pt x="445" y="115"/>
                      <a:pt x="442" y="117"/>
                    </a:cubicBezTo>
                    <a:lnTo>
                      <a:pt x="423" y="132"/>
                    </a:lnTo>
                    <a:cubicBezTo>
                      <a:pt x="430" y="124"/>
                      <a:pt x="434" y="108"/>
                      <a:pt x="436" y="101"/>
                    </a:cubicBezTo>
                    <a:cubicBezTo>
                      <a:pt x="436" y="96"/>
                      <a:pt x="437" y="77"/>
                      <a:pt x="427" y="78"/>
                    </a:cubicBezTo>
                    <a:cubicBezTo>
                      <a:pt x="416" y="96"/>
                      <a:pt x="402" y="122"/>
                      <a:pt x="386" y="137"/>
                    </a:cubicBezTo>
                    <a:cubicBezTo>
                      <a:pt x="385" y="137"/>
                      <a:pt x="385" y="136"/>
                      <a:pt x="383" y="136"/>
                    </a:cubicBezTo>
                    <a:cubicBezTo>
                      <a:pt x="381" y="140"/>
                      <a:pt x="367" y="160"/>
                      <a:pt x="363" y="161"/>
                    </a:cubicBezTo>
                    <a:lnTo>
                      <a:pt x="360" y="157"/>
                    </a:lnTo>
                    <a:cubicBezTo>
                      <a:pt x="358" y="160"/>
                      <a:pt x="355" y="164"/>
                      <a:pt x="350" y="168"/>
                    </a:cubicBezTo>
                    <a:lnTo>
                      <a:pt x="329" y="186"/>
                    </a:lnTo>
                    <a:cubicBezTo>
                      <a:pt x="324" y="192"/>
                      <a:pt x="320" y="197"/>
                      <a:pt x="320" y="204"/>
                    </a:cubicBezTo>
                    <a:cubicBezTo>
                      <a:pt x="320" y="205"/>
                      <a:pt x="321" y="218"/>
                      <a:pt x="314" y="221"/>
                    </a:cubicBezTo>
                    <a:cubicBezTo>
                      <a:pt x="310" y="223"/>
                      <a:pt x="307" y="221"/>
                      <a:pt x="307" y="220"/>
                    </a:cubicBezTo>
                    <a:cubicBezTo>
                      <a:pt x="307" y="220"/>
                      <a:pt x="307" y="220"/>
                      <a:pt x="307" y="220"/>
                    </a:cubicBezTo>
                    <a:cubicBezTo>
                      <a:pt x="307" y="216"/>
                      <a:pt x="307" y="213"/>
                      <a:pt x="305" y="209"/>
                    </a:cubicBezTo>
                    <a:lnTo>
                      <a:pt x="304" y="209"/>
                    </a:lnTo>
                    <a:lnTo>
                      <a:pt x="300" y="214"/>
                    </a:lnTo>
                    <a:cubicBezTo>
                      <a:pt x="297" y="216"/>
                      <a:pt x="285" y="215"/>
                      <a:pt x="285" y="210"/>
                    </a:cubicBezTo>
                    <a:cubicBezTo>
                      <a:pt x="292" y="210"/>
                      <a:pt x="296" y="204"/>
                      <a:pt x="296" y="198"/>
                    </a:cubicBezTo>
                    <a:cubicBezTo>
                      <a:pt x="296" y="198"/>
                      <a:pt x="295" y="196"/>
                      <a:pt x="295" y="196"/>
                    </a:cubicBezTo>
                    <a:cubicBezTo>
                      <a:pt x="293" y="199"/>
                      <a:pt x="290" y="199"/>
                      <a:pt x="286" y="199"/>
                    </a:cubicBezTo>
                    <a:cubicBezTo>
                      <a:pt x="283" y="198"/>
                      <a:pt x="281" y="195"/>
                      <a:pt x="279" y="193"/>
                    </a:cubicBezTo>
                    <a:cubicBezTo>
                      <a:pt x="275" y="185"/>
                      <a:pt x="275" y="176"/>
                      <a:pt x="279" y="167"/>
                    </a:cubicBezTo>
                    <a:lnTo>
                      <a:pt x="289" y="153"/>
                    </a:lnTo>
                    <a:cubicBezTo>
                      <a:pt x="293" y="151"/>
                      <a:pt x="297" y="153"/>
                      <a:pt x="301" y="151"/>
                    </a:cubicBezTo>
                    <a:cubicBezTo>
                      <a:pt x="307" y="150"/>
                      <a:pt x="315" y="149"/>
                      <a:pt x="320" y="154"/>
                    </a:cubicBezTo>
                    <a:cubicBezTo>
                      <a:pt x="322" y="156"/>
                      <a:pt x="323" y="159"/>
                      <a:pt x="323" y="162"/>
                    </a:cubicBezTo>
                    <a:cubicBezTo>
                      <a:pt x="327" y="162"/>
                      <a:pt x="328" y="155"/>
                      <a:pt x="329" y="152"/>
                    </a:cubicBezTo>
                    <a:cubicBezTo>
                      <a:pt x="332" y="153"/>
                      <a:pt x="335" y="155"/>
                      <a:pt x="339" y="156"/>
                    </a:cubicBezTo>
                    <a:cubicBezTo>
                      <a:pt x="346" y="158"/>
                      <a:pt x="360" y="153"/>
                      <a:pt x="360" y="143"/>
                    </a:cubicBezTo>
                    <a:lnTo>
                      <a:pt x="359" y="143"/>
                    </a:lnTo>
                    <a:cubicBezTo>
                      <a:pt x="356" y="148"/>
                      <a:pt x="349" y="149"/>
                      <a:pt x="343" y="148"/>
                    </a:cubicBezTo>
                    <a:lnTo>
                      <a:pt x="334" y="145"/>
                    </a:lnTo>
                    <a:cubicBezTo>
                      <a:pt x="332" y="144"/>
                      <a:pt x="325" y="142"/>
                      <a:pt x="323" y="140"/>
                    </a:cubicBezTo>
                    <a:lnTo>
                      <a:pt x="323" y="139"/>
                    </a:lnTo>
                    <a:cubicBezTo>
                      <a:pt x="329" y="136"/>
                      <a:pt x="340" y="138"/>
                      <a:pt x="343" y="144"/>
                    </a:cubicBezTo>
                    <a:cubicBezTo>
                      <a:pt x="352" y="140"/>
                      <a:pt x="351" y="125"/>
                      <a:pt x="345" y="119"/>
                    </a:cubicBezTo>
                    <a:cubicBezTo>
                      <a:pt x="342" y="117"/>
                      <a:pt x="336" y="114"/>
                      <a:pt x="332" y="115"/>
                    </a:cubicBezTo>
                    <a:cubicBezTo>
                      <a:pt x="331" y="114"/>
                      <a:pt x="330" y="112"/>
                      <a:pt x="329" y="111"/>
                    </a:cubicBezTo>
                    <a:cubicBezTo>
                      <a:pt x="327" y="110"/>
                      <a:pt x="326" y="111"/>
                      <a:pt x="325" y="110"/>
                    </a:cubicBezTo>
                    <a:lnTo>
                      <a:pt x="326" y="109"/>
                    </a:lnTo>
                    <a:cubicBezTo>
                      <a:pt x="331" y="107"/>
                      <a:pt x="338" y="108"/>
                      <a:pt x="343" y="105"/>
                    </a:cubicBezTo>
                    <a:cubicBezTo>
                      <a:pt x="353" y="97"/>
                      <a:pt x="355" y="81"/>
                      <a:pt x="351" y="70"/>
                    </a:cubicBezTo>
                    <a:cubicBezTo>
                      <a:pt x="351" y="69"/>
                      <a:pt x="351" y="68"/>
                      <a:pt x="352" y="67"/>
                    </a:cubicBezTo>
                    <a:cubicBezTo>
                      <a:pt x="358" y="68"/>
                      <a:pt x="366" y="73"/>
                      <a:pt x="371" y="77"/>
                    </a:cubicBezTo>
                    <a:cubicBezTo>
                      <a:pt x="375" y="88"/>
                      <a:pt x="359" y="95"/>
                      <a:pt x="363" y="104"/>
                    </a:cubicBezTo>
                    <a:cubicBezTo>
                      <a:pt x="363" y="106"/>
                      <a:pt x="367" y="110"/>
                      <a:pt x="367" y="111"/>
                    </a:cubicBezTo>
                    <a:cubicBezTo>
                      <a:pt x="372" y="117"/>
                      <a:pt x="370" y="119"/>
                      <a:pt x="368" y="125"/>
                    </a:cubicBezTo>
                    <a:cubicBezTo>
                      <a:pt x="370" y="127"/>
                      <a:pt x="372" y="125"/>
                      <a:pt x="374" y="125"/>
                    </a:cubicBezTo>
                    <a:cubicBezTo>
                      <a:pt x="377" y="123"/>
                      <a:pt x="379" y="121"/>
                      <a:pt x="380" y="117"/>
                    </a:cubicBezTo>
                    <a:cubicBezTo>
                      <a:pt x="382" y="113"/>
                      <a:pt x="378" y="110"/>
                      <a:pt x="378" y="107"/>
                    </a:cubicBezTo>
                    <a:cubicBezTo>
                      <a:pt x="382" y="109"/>
                      <a:pt x="386" y="109"/>
                      <a:pt x="391" y="109"/>
                    </a:cubicBezTo>
                    <a:cubicBezTo>
                      <a:pt x="392" y="110"/>
                      <a:pt x="391" y="112"/>
                      <a:pt x="392" y="114"/>
                    </a:cubicBezTo>
                    <a:cubicBezTo>
                      <a:pt x="394" y="115"/>
                      <a:pt x="396" y="112"/>
                      <a:pt x="397" y="112"/>
                    </a:cubicBezTo>
                    <a:cubicBezTo>
                      <a:pt x="403" y="106"/>
                      <a:pt x="400" y="99"/>
                      <a:pt x="393" y="97"/>
                    </a:cubicBezTo>
                    <a:cubicBezTo>
                      <a:pt x="392" y="97"/>
                      <a:pt x="383" y="101"/>
                      <a:pt x="384" y="97"/>
                    </a:cubicBezTo>
                    <a:cubicBezTo>
                      <a:pt x="387" y="90"/>
                      <a:pt x="397" y="88"/>
                      <a:pt x="394" y="78"/>
                    </a:cubicBezTo>
                    <a:cubicBezTo>
                      <a:pt x="393" y="77"/>
                      <a:pt x="393" y="77"/>
                      <a:pt x="392" y="76"/>
                    </a:cubicBezTo>
                    <a:cubicBezTo>
                      <a:pt x="380" y="69"/>
                      <a:pt x="369" y="61"/>
                      <a:pt x="359" y="51"/>
                    </a:cubicBezTo>
                    <a:cubicBezTo>
                      <a:pt x="355" y="50"/>
                      <a:pt x="352" y="53"/>
                      <a:pt x="348" y="54"/>
                    </a:cubicBezTo>
                    <a:cubicBezTo>
                      <a:pt x="343" y="56"/>
                      <a:pt x="338" y="57"/>
                      <a:pt x="337" y="63"/>
                    </a:cubicBezTo>
                    <a:cubicBezTo>
                      <a:pt x="334" y="75"/>
                      <a:pt x="343" y="86"/>
                      <a:pt x="340" y="98"/>
                    </a:cubicBezTo>
                    <a:cubicBezTo>
                      <a:pt x="337" y="102"/>
                      <a:pt x="331" y="104"/>
                      <a:pt x="324" y="106"/>
                    </a:cubicBezTo>
                    <a:cubicBezTo>
                      <a:pt x="324" y="106"/>
                      <a:pt x="323" y="106"/>
                      <a:pt x="323" y="105"/>
                    </a:cubicBezTo>
                    <a:cubicBezTo>
                      <a:pt x="324" y="98"/>
                      <a:pt x="331" y="89"/>
                      <a:pt x="327" y="82"/>
                    </a:cubicBezTo>
                    <a:cubicBezTo>
                      <a:pt x="325" y="78"/>
                      <a:pt x="314" y="72"/>
                      <a:pt x="314" y="79"/>
                    </a:cubicBezTo>
                    <a:lnTo>
                      <a:pt x="314" y="80"/>
                    </a:lnTo>
                    <a:lnTo>
                      <a:pt x="312" y="79"/>
                    </a:lnTo>
                    <a:cubicBezTo>
                      <a:pt x="313" y="76"/>
                      <a:pt x="311" y="73"/>
                      <a:pt x="311" y="69"/>
                    </a:cubicBezTo>
                    <a:cubicBezTo>
                      <a:pt x="311" y="68"/>
                      <a:pt x="312" y="66"/>
                      <a:pt x="311" y="64"/>
                    </a:cubicBezTo>
                    <a:cubicBezTo>
                      <a:pt x="312" y="64"/>
                      <a:pt x="313" y="65"/>
                      <a:pt x="314" y="65"/>
                    </a:cubicBezTo>
                    <a:cubicBezTo>
                      <a:pt x="315" y="63"/>
                      <a:pt x="314" y="60"/>
                      <a:pt x="315" y="58"/>
                    </a:cubicBezTo>
                    <a:cubicBezTo>
                      <a:pt x="313" y="57"/>
                      <a:pt x="312" y="59"/>
                      <a:pt x="311" y="59"/>
                    </a:cubicBezTo>
                    <a:cubicBezTo>
                      <a:pt x="310" y="57"/>
                      <a:pt x="312" y="56"/>
                      <a:pt x="312" y="55"/>
                    </a:cubicBezTo>
                    <a:lnTo>
                      <a:pt x="304" y="55"/>
                    </a:lnTo>
                    <a:cubicBezTo>
                      <a:pt x="304" y="56"/>
                      <a:pt x="306" y="58"/>
                      <a:pt x="305" y="59"/>
                    </a:cubicBezTo>
                    <a:cubicBezTo>
                      <a:pt x="304" y="58"/>
                      <a:pt x="303" y="58"/>
                      <a:pt x="302" y="58"/>
                    </a:cubicBezTo>
                    <a:cubicBezTo>
                      <a:pt x="301" y="60"/>
                      <a:pt x="302" y="63"/>
                      <a:pt x="301" y="65"/>
                    </a:cubicBezTo>
                    <a:cubicBezTo>
                      <a:pt x="302" y="66"/>
                      <a:pt x="304" y="64"/>
                      <a:pt x="305" y="65"/>
                    </a:cubicBezTo>
                    <a:cubicBezTo>
                      <a:pt x="304" y="66"/>
                      <a:pt x="305" y="71"/>
                      <a:pt x="305" y="73"/>
                    </a:cubicBezTo>
                    <a:cubicBezTo>
                      <a:pt x="302" y="75"/>
                      <a:pt x="305" y="77"/>
                      <a:pt x="303" y="79"/>
                    </a:cubicBezTo>
                    <a:cubicBezTo>
                      <a:pt x="300" y="79"/>
                      <a:pt x="303" y="77"/>
                      <a:pt x="301" y="76"/>
                    </a:cubicBezTo>
                    <a:cubicBezTo>
                      <a:pt x="300" y="73"/>
                      <a:pt x="298" y="74"/>
                      <a:pt x="295" y="75"/>
                    </a:cubicBezTo>
                    <a:cubicBezTo>
                      <a:pt x="283" y="77"/>
                      <a:pt x="288" y="92"/>
                      <a:pt x="290" y="102"/>
                    </a:cubicBezTo>
                    <a:cubicBezTo>
                      <a:pt x="290" y="104"/>
                      <a:pt x="289" y="105"/>
                      <a:pt x="290" y="106"/>
                    </a:cubicBezTo>
                    <a:cubicBezTo>
                      <a:pt x="289" y="106"/>
                      <a:pt x="288" y="106"/>
                      <a:pt x="287" y="105"/>
                    </a:cubicBezTo>
                    <a:cubicBezTo>
                      <a:pt x="285" y="100"/>
                      <a:pt x="271" y="93"/>
                      <a:pt x="260" y="85"/>
                    </a:cubicBezTo>
                    <a:cubicBezTo>
                      <a:pt x="257" y="81"/>
                      <a:pt x="261" y="75"/>
                      <a:pt x="264" y="69"/>
                    </a:cubicBezTo>
                    <a:cubicBezTo>
                      <a:pt x="269" y="61"/>
                      <a:pt x="275" y="51"/>
                      <a:pt x="268" y="41"/>
                    </a:cubicBezTo>
                    <a:cubicBezTo>
                      <a:pt x="264" y="36"/>
                      <a:pt x="253" y="31"/>
                      <a:pt x="244" y="33"/>
                    </a:cubicBezTo>
                    <a:cubicBezTo>
                      <a:pt x="244" y="36"/>
                      <a:pt x="243" y="36"/>
                      <a:pt x="240" y="34"/>
                    </a:cubicBezTo>
                    <a:cubicBezTo>
                      <a:pt x="239" y="31"/>
                      <a:pt x="244" y="29"/>
                      <a:pt x="242" y="25"/>
                    </a:cubicBezTo>
                    <a:cubicBezTo>
                      <a:pt x="241" y="22"/>
                      <a:pt x="238" y="20"/>
                      <a:pt x="240" y="17"/>
                    </a:cubicBezTo>
                    <a:lnTo>
                      <a:pt x="245" y="19"/>
                    </a:lnTo>
                    <a:cubicBezTo>
                      <a:pt x="246" y="14"/>
                      <a:pt x="246" y="10"/>
                      <a:pt x="245" y="5"/>
                    </a:cubicBezTo>
                    <a:cubicBezTo>
                      <a:pt x="244" y="5"/>
                      <a:pt x="242" y="6"/>
                      <a:pt x="241" y="6"/>
                    </a:cubicBezTo>
                    <a:lnTo>
                      <a:pt x="240" y="6"/>
                    </a:lnTo>
                    <a:cubicBezTo>
                      <a:pt x="240" y="5"/>
                      <a:pt x="241" y="3"/>
                      <a:pt x="242" y="2"/>
                    </a:cubicBezTo>
                    <a:cubicBezTo>
                      <a:pt x="236" y="0"/>
                      <a:pt x="231" y="0"/>
                      <a:pt x="225" y="2"/>
                    </a:cubicBezTo>
                    <a:cubicBezTo>
                      <a:pt x="225" y="3"/>
                      <a:pt x="226" y="4"/>
                      <a:pt x="226" y="5"/>
                    </a:cubicBezTo>
                    <a:lnTo>
                      <a:pt x="225" y="6"/>
                    </a:lnTo>
                    <a:cubicBezTo>
                      <a:pt x="225" y="5"/>
                      <a:pt x="222" y="5"/>
                      <a:pt x="221" y="5"/>
                    </a:cubicBezTo>
                    <a:cubicBezTo>
                      <a:pt x="221" y="9"/>
                      <a:pt x="221" y="14"/>
                      <a:pt x="222" y="18"/>
                    </a:cubicBezTo>
                    <a:lnTo>
                      <a:pt x="226" y="17"/>
                    </a:lnTo>
                    <a:cubicBezTo>
                      <a:pt x="228" y="19"/>
                      <a:pt x="225" y="22"/>
                      <a:pt x="224" y="24"/>
                    </a:cubicBezTo>
                    <a:cubicBezTo>
                      <a:pt x="222" y="28"/>
                      <a:pt x="227" y="31"/>
                      <a:pt x="226" y="34"/>
                    </a:cubicBezTo>
                    <a:cubicBezTo>
                      <a:pt x="223" y="35"/>
                      <a:pt x="223" y="35"/>
                      <a:pt x="222" y="32"/>
                    </a:cubicBezTo>
                    <a:cubicBezTo>
                      <a:pt x="213" y="31"/>
                      <a:pt x="202" y="36"/>
                      <a:pt x="198" y="41"/>
                    </a:cubicBezTo>
                    <a:cubicBezTo>
                      <a:pt x="191" y="50"/>
                      <a:pt x="197" y="61"/>
                      <a:pt x="202" y="69"/>
                    </a:cubicBezTo>
                    <a:cubicBezTo>
                      <a:pt x="205" y="74"/>
                      <a:pt x="209" y="80"/>
                      <a:pt x="207" y="85"/>
                    </a:cubicBezTo>
                    <a:cubicBezTo>
                      <a:pt x="195" y="93"/>
                      <a:pt x="181" y="99"/>
                      <a:pt x="179" y="105"/>
                    </a:cubicBezTo>
                    <a:cubicBezTo>
                      <a:pt x="178" y="105"/>
                      <a:pt x="177" y="105"/>
                      <a:pt x="177" y="106"/>
                    </a:cubicBezTo>
                    <a:cubicBezTo>
                      <a:pt x="177" y="104"/>
                      <a:pt x="176" y="104"/>
                      <a:pt x="177" y="102"/>
                    </a:cubicBezTo>
                    <a:cubicBezTo>
                      <a:pt x="179" y="92"/>
                      <a:pt x="183" y="77"/>
                      <a:pt x="171" y="74"/>
                    </a:cubicBezTo>
                    <a:cubicBezTo>
                      <a:pt x="169" y="74"/>
                      <a:pt x="166" y="73"/>
                      <a:pt x="165" y="75"/>
                    </a:cubicBezTo>
                    <a:cubicBezTo>
                      <a:pt x="163" y="77"/>
                      <a:pt x="166" y="79"/>
                      <a:pt x="163" y="79"/>
                    </a:cubicBezTo>
                    <a:cubicBezTo>
                      <a:pt x="161" y="76"/>
                      <a:pt x="165" y="75"/>
                      <a:pt x="161" y="72"/>
                    </a:cubicBezTo>
                    <a:cubicBezTo>
                      <a:pt x="161" y="71"/>
                      <a:pt x="162" y="66"/>
                      <a:pt x="161" y="65"/>
                    </a:cubicBezTo>
                    <a:cubicBezTo>
                      <a:pt x="162" y="63"/>
                      <a:pt x="164" y="66"/>
                      <a:pt x="165" y="64"/>
                    </a:cubicBezTo>
                    <a:cubicBezTo>
                      <a:pt x="164" y="62"/>
                      <a:pt x="165" y="59"/>
                      <a:pt x="164" y="57"/>
                    </a:cubicBezTo>
                    <a:cubicBezTo>
                      <a:pt x="163" y="58"/>
                      <a:pt x="162" y="58"/>
                      <a:pt x="161" y="58"/>
                    </a:cubicBezTo>
                    <a:cubicBezTo>
                      <a:pt x="160" y="57"/>
                      <a:pt x="162" y="56"/>
                      <a:pt x="162" y="55"/>
                    </a:cubicBezTo>
                    <a:lnTo>
                      <a:pt x="154" y="54"/>
                    </a:lnTo>
                    <a:cubicBezTo>
                      <a:pt x="154" y="56"/>
                      <a:pt x="156" y="57"/>
                      <a:pt x="155" y="58"/>
                    </a:cubicBezTo>
                    <a:cubicBezTo>
                      <a:pt x="154" y="58"/>
                      <a:pt x="153" y="57"/>
                      <a:pt x="151" y="57"/>
                    </a:cubicBezTo>
                    <a:cubicBezTo>
                      <a:pt x="152" y="60"/>
                      <a:pt x="151" y="63"/>
                      <a:pt x="152" y="65"/>
                    </a:cubicBezTo>
                    <a:cubicBezTo>
                      <a:pt x="153" y="65"/>
                      <a:pt x="154" y="63"/>
                      <a:pt x="155" y="64"/>
                    </a:cubicBezTo>
                    <a:cubicBezTo>
                      <a:pt x="154" y="66"/>
                      <a:pt x="155" y="67"/>
                      <a:pt x="155" y="69"/>
                    </a:cubicBezTo>
                    <a:cubicBezTo>
                      <a:pt x="155" y="72"/>
                      <a:pt x="153" y="75"/>
                      <a:pt x="154" y="79"/>
                    </a:cubicBezTo>
                    <a:lnTo>
                      <a:pt x="153" y="79"/>
                    </a:lnTo>
                    <a:lnTo>
                      <a:pt x="152" y="79"/>
                    </a:lnTo>
                    <a:cubicBezTo>
                      <a:pt x="152" y="71"/>
                      <a:pt x="141" y="77"/>
                      <a:pt x="140" y="81"/>
                    </a:cubicBezTo>
                    <a:cubicBezTo>
                      <a:pt x="135" y="89"/>
                      <a:pt x="142" y="98"/>
                      <a:pt x="143" y="105"/>
                    </a:cubicBezTo>
                    <a:cubicBezTo>
                      <a:pt x="143" y="105"/>
                      <a:pt x="142" y="106"/>
                      <a:pt x="142" y="106"/>
                    </a:cubicBezTo>
                    <a:cubicBezTo>
                      <a:pt x="136" y="104"/>
                      <a:pt x="130" y="102"/>
                      <a:pt x="126" y="97"/>
                    </a:cubicBezTo>
                    <a:cubicBezTo>
                      <a:pt x="123" y="85"/>
                      <a:pt x="133" y="75"/>
                      <a:pt x="129" y="63"/>
                    </a:cubicBezTo>
                    <a:close/>
                    <a:moveTo>
                      <a:pt x="140" y="356"/>
                    </a:moveTo>
                    <a:lnTo>
                      <a:pt x="140" y="356"/>
                    </a:lnTo>
                    <a:lnTo>
                      <a:pt x="140" y="355"/>
                    </a:lnTo>
                    <a:lnTo>
                      <a:pt x="140" y="355"/>
                    </a:lnTo>
                    <a:cubicBezTo>
                      <a:pt x="140" y="355"/>
                      <a:pt x="140" y="356"/>
                      <a:pt x="140" y="356"/>
                    </a:cubicBezTo>
                    <a:cubicBezTo>
                      <a:pt x="140" y="356"/>
                      <a:pt x="140" y="356"/>
                      <a:pt x="140" y="356"/>
                    </a:cubicBezTo>
                    <a:close/>
                    <a:moveTo>
                      <a:pt x="161" y="358"/>
                    </a:moveTo>
                    <a:lnTo>
                      <a:pt x="161" y="358"/>
                    </a:lnTo>
                    <a:cubicBezTo>
                      <a:pt x="161" y="358"/>
                      <a:pt x="161" y="358"/>
                      <a:pt x="160" y="358"/>
                    </a:cubicBezTo>
                    <a:lnTo>
                      <a:pt x="160" y="358"/>
                    </a:lnTo>
                    <a:cubicBezTo>
                      <a:pt x="160" y="358"/>
                      <a:pt x="159" y="357"/>
                      <a:pt x="159" y="357"/>
                    </a:cubicBezTo>
                    <a:lnTo>
                      <a:pt x="159" y="356"/>
                    </a:lnTo>
                    <a:cubicBezTo>
                      <a:pt x="159" y="355"/>
                      <a:pt x="159" y="354"/>
                      <a:pt x="158" y="353"/>
                    </a:cubicBezTo>
                    <a:cubicBezTo>
                      <a:pt x="159" y="355"/>
                      <a:pt x="160" y="356"/>
                      <a:pt x="161" y="358"/>
                    </a:cubicBezTo>
                    <a:close/>
                    <a:moveTo>
                      <a:pt x="326" y="355"/>
                    </a:moveTo>
                    <a:lnTo>
                      <a:pt x="326" y="355"/>
                    </a:lnTo>
                    <a:lnTo>
                      <a:pt x="326" y="355"/>
                    </a:lnTo>
                    <a:lnTo>
                      <a:pt x="326" y="356"/>
                    </a:lnTo>
                    <a:cubicBezTo>
                      <a:pt x="326" y="356"/>
                      <a:pt x="326" y="356"/>
                      <a:pt x="326" y="356"/>
                    </a:cubicBezTo>
                    <a:cubicBezTo>
                      <a:pt x="326" y="356"/>
                      <a:pt x="326" y="355"/>
                      <a:pt x="326" y="355"/>
                    </a:cubicBezTo>
                    <a:close/>
                    <a:moveTo>
                      <a:pt x="308" y="353"/>
                    </a:moveTo>
                    <a:lnTo>
                      <a:pt x="308" y="353"/>
                    </a:lnTo>
                    <a:cubicBezTo>
                      <a:pt x="307" y="354"/>
                      <a:pt x="307" y="355"/>
                      <a:pt x="307" y="356"/>
                    </a:cubicBezTo>
                    <a:lnTo>
                      <a:pt x="307" y="357"/>
                    </a:lnTo>
                    <a:cubicBezTo>
                      <a:pt x="307" y="357"/>
                      <a:pt x="306" y="358"/>
                      <a:pt x="306" y="358"/>
                    </a:cubicBezTo>
                    <a:lnTo>
                      <a:pt x="306" y="358"/>
                    </a:lnTo>
                    <a:cubicBezTo>
                      <a:pt x="305" y="358"/>
                      <a:pt x="305" y="358"/>
                      <a:pt x="305" y="358"/>
                    </a:cubicBezTo>
                    <a:lnTo>
                      <a:pt x="305" y="358"/>
                    </a:lnTo>
                    <a:cubicBezTo>
                      <a:pt x="306" y="356"/>
                      <a:pt x="307" y="355"/>
                      <a:pt x="308" y="353"/>
                    </a:cubicBezTo>
                    <a:close/>
                    <a:moveTo>
                      <a:pt x="225" y="89"/>
                    </a:moveTo>
                    <a:lnTo>
                      <a:pt x="225" y="89"/>
                    </a:lnTo>
                    <a:cubicBezTo>
                      <a:pt x="231" y="88"/>
                      <a:pt x="235" y="88"/>
                      <a:pt x="242" y="90"/>
                    </a:cubicBezTo>
                    <a:cubicBezTo>
                      <a:pt x="247" y="93"/>
                      <a:pt x="257" y="100"/>
                      <a:pt x="263" y="104"/>
                    </a:cubicBezTo>
                    <a:lnTo>
                      <a:pt x="251" y="102"/>
                    </a:lnTo>
                    <a:cubicBezTo>
                      <a:pt x="251" y="103"/>
                      <a:pt x="252" y="105"/>
                      <a:pt x="253" y="106"/>
                    </a:cubicBezTo>
                    <a:cubicBezTo>
                      <a:pt x="257" y="111"/>
                      <a:pt x="261" y="114"/>
                      <a:pt x="267" y="116"/>
                    </a:cubicBezTo>
                    <a:cubicBezTo>
                      <a:pt x="264" y="117"/>
                      <a:pt x="260" y="115"/>
                      <a:pt x="257" y="114"/>
                    </a:cubicBezTo>
                    <a:cubicBezTo>
                      <a:pt x="256" y="115"/>
                      <a:pt x="257" y="115"/>
                      <a:pt x="257" y="116"/>
                    </a:cubicBezTo>
                    <a:cubicBezTo>
                      <a:pt x="258" y="120"/>
                      <a:pt x="262" y="123"/>
                      <a:pt x="266" y="125"/>
                    </a:cubicBezTo>
                    <a:cubicBezTo>
                      <a:pt x="259" y="130"/>
                      <a:pt x="247" y="129"/>
                      <a:pt x="240" y="131"/>
                    </a:cubicBezTo>
                    <a:cubicBezTo>
                      <a:pt x="242" y="137"/>
                      <a:pt x="246" y="137"/>
                      <a:pt x="250" y="138"/>
                    </a:cubicBezTo>
                    <a:cubicBezTo>
                      <a:pt x="244" y="145"/>
                      <a:pt x="240" y="156"/>
                      <a:pt x="237" y="166"/>
                    </a:cubicBezTo>
                    <a:lnTo>
                      <a:pt x="233" y="180"/>
                    </a:lnTo>
                    <a:cubicBezTo>
                      <a:pt x="230" y="166"/>
                      <a:pt x="227" y="150"/>
                      <a:pt x="218" y="137"/>
                    </a:cubicBezTo>
                    <a:cubicBezTo>
                      <a:pt x="220" y="137"/>
                      <a:pt x="227" y="134"/>
                      <a:pt x="226" y="131"/>
                    </a:cubicBezTo>
                    <a:cubicBezTo>
                      <a:pt x="214" y="130"/>
                      <a:pt x="211" y="131"/>
                      <a:pt x="201" y="123"/>
                    </a:cubicBezTo>
                    <a:lnTo>
                      <a:pt x="201" y="123"/>
                    </a:lnTo>
                    <a:cubicBezTo>
                      <a:pt x="203" y="122"/>
                      <a:pt x="211" y="116"/>
                      <a:pt x="208" y="114"/>
                    </a:cubicBezTo>
                    <a:lnTo>
                      <a:pt x="200" y="115"/>
                    </a:lnTo>
                    <a:cubicBezTo>
                      <a:pt x="205" y="112"/>
                      <a:pt x="212" y="110"/>
                      <a:pt x="214" y="104"/>
                    </a:cubicBezTo>
                    <a:cubicBezTo>
                      <a:pt x="213" y="103"/>
                      <a:pt x="213" y="103"/>
                      <a:pt x="213" y="103"/>
                    </a:cubicBezTo>
                    <a:lnTo>
                      <a:pt x="205" y="105"/>
                    </a:lnTo>
                    <a:lnTo>
                      <a:pt x="193" y="108"/>
                    </a:lnTo>
                    <a:cubicBezTo>
                      <a:pt x="205" y="103"/>
                      <a:pt x="214" y="95"/>
                      <a:pt x="225" y="89"/>
                    </a:cubicBezTo>
                    <a:close/>
                  </a:path>
                </a:pathLst>
              </a:custGeom>
              <a:solidFill>
                <a:srgbClr val="4A9D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265"/>
              <p:cNvSpPr>
                <a:spLocks noEditPoints="1"/>
              </p:cNvSpPr>
              <p:nvPr/>
            </p:nvSpPr>
            <p:spPr bwMode="auto">
              <a:xfrm>
                <a:off x="6255272" y="3326164"/>
                <a:ext cx="410176" cy="279335"/>
              </a:xfrm>
              <a:custGeom>
                <a:avLst/>
                <a:gdLst>
                  <a:gd name="T0" fmla="*/ 1628 w 1744"/>
                  <a:gd name="T1" fmla="*/ 0 h 1187"/>
                  <a:gd name="T2" fmla="*/ 1565 w 1744"/>
                  <a:gd name="T3" fmla="*/ 0 h 1187"/>
                  <a:gd name="T4" fmla="*/ 1193 w 1744"/>
                  <a:gd name="T5" fmla="*/ 0 h 1187"/>
                  <a:gd name="T6" fmla="*/ 1086 w 1744"/>
                  <a:gd name="T7" fmla="*/ 0 h 1187"/>
                  <a:gd name="T8" fmla="*/ 971 w 1744"/>
                  <a:gd name="T9" fmla="*/ 0 h 1187"/>
                  <a:gd name="T10" fmla="*/ 625 w 1744"/>
                  <a:gd name="T11" fmla="*/ 0 h 1187"/>
                  <a:gd name="T12" fmla="*/ 625 w 1744"/>
                  <a:gd name="T13" fmla="*/ 56 h 1187"/>
                  <a:gd name="T14" fmla="*/ 913 w 1744"/>
                  <a:gd name="T15" fmla="*/ 56 h 1187"/>
                  <a:gd name="T16" fmla="*/ 732 w 1744"/>
                  <a:gd name="T17" fmla="*/ 265 h 1187"/>
                  <a:gd name="T18" fmla="*/ 1086 w 1744"/>
                  <a:gd name="T19" fmla="*/ 265 h 1187"/>
                  <a:gd name="T20" fmla="*/ 1086 w 1744"/>
                  <a:gd name="T21" fmla="*/ 264 h 1187"/>
                  <a:gd name="T22" fmla="*/ 1642 w 1744"/>
                  <a:gd name="T23" fmla="*/ 265 h 1187"/>
                  <a:gd name="T24" fmla="*/ 1642 w 1744"/>
                  <a:gd name="T25" fmla="*/ 1079 h 1187"/>
                  <a:gd name="T26" fmla="*/ 1628 w 1744"/>
                  <a:gd name="T27" fmla="*/ 1085 h 1187"/>
                  <a:gd name="T28" fmla="*/ 116 w 1744"/>
                  <a:gd name="T29" fmla="*/ 1085 h 1187"/>
                  <a:gd name="T30" fmla="*/ 102 w 1744"/>
                  <a:gd name="T31" fmla="*/ 1079 h 1187"/>
                  <a:gd name="T32" fmla="*/ 102 w 1744"/>
                  <a:gd name="T33" fmla="*/ 265 h 1187"/>
                  <a:gd name="T34" fmla="*/ 299 w 1744"/>
                  <a:gd name="T35" fmla="*/ 265 h 1187"/>
                  <a:gd name="T36" fmla="*/ 118 w 1744"/>
                  <a:gd name="T37" fmla="*/ 56 h 1187"/>
                  <a:gd name="T38" fmla="*/ 406 w 1744"/>
                  <a:gd name="T39" fmla="*/ 56 h 1187"/>
                  <a:gd name="T40" fmla="*/ 406 w 1744"/>
                  <a:gd name="T41" fmla="*/ 0 h 1187"/>
                  <a:gd name="T42" fmla="*/ 116 w 1744"/>
                  <a:gd name="T43" fmla="*/ 0 h 1187"/>
                  <a:gd name="T44" fmla="*/ 0 w 1744"/>
                  <a:gd name="T45" fmla="*/ 109 h 1187"/>
                  <a:gd name="T46" fmla="*/ 0 w 1744"/>
                  <a:gd name="T47" fmla="*/ 265 h 1187"/>
                  <a:gd name="T48" fmla="*/ 0 w 1744"/>
                  <a:gd name="T49" fmla="*/ 1079 h 1187"/>
                  <a:gd name="T50" fmla="*/ 116 w 1744"/>
                  <a:gd name="T51" fmla="*/ 1187 h 1187"/>
                  <a:gd name="T52" fmla="*/ 1628 w 1744"/>
                  <a:gd name="T53" fmla="*/ 1187 h 1187"/>
                  <a:gd name="T54" fmla="*/ 1744 w 1744"/>
                  <a:gd name="T55" fmla="*/ 1079 h 1187"/>
                  <a:gd name="T56" fmla="*/ 1744 w 1744"/>
                  <a:gd name="T57" fmla="*/ 265 h 1187"/>
                  <a:gd name="T58" fmla="*/ 1744 w 1744"/>
                  <a:gd name="T59" fmla="*/ 109 h 1187"/>
                  <a:gd name="T60" fmla="*/ 1628 w 1744"/>
                  <a:gd name="T61" fmla="*/ 0 h 1187"/>
                  <a:gd name="T62" fmla="*/ 1392 w 1744"/>
                  <a:gd name="T63" fmla="*/ 122 h 1187"/>
                  <a:gd name="T64" fmla="*/ 1392 w 1744"/>
                  <a:gd name="T65" fmla="*/ 122 h 1187"/>
                  <a:gd name="T66" fmla="*/ 1360 w 1744"/>
                  <a:gd name="T67" fmla="*/ 89 h 1187"/>
                  <a:gd name="T68" fmla="*/ 1392 w 1744"/>
                  <a:gd name="T69" fmla="*/ 56 h 1187"/>
                  <a:gd name="T70" fmla="*/ 1425 w 1744"/>
                  <a:gd name="T71" fmla="*/ 89 h 1187"/>
                  <a:gd name="T72" fmla="*/ 1392 w 1744"/>
                  <a:gd name="T73" fmla="*/ 122 h 1187"/>
                  <a:gd name="T74" fmla="*/ 1492 w 1744"/>
                  <a:gd name="T75" fmla="*/ 122 h 1187"/>
                  <a:gd name="T76" fmla="*/ 1492 w 1744"/>
                  <a:gd name="T77" fmla="*/ 122 h 1187"/>
                  <a:gd name="T78" fmla="*/ 1459 w 1744"/>
                  <a:gd name="T79" fmla="*/ 89 h 1187"/>
                  <a:gd name="T80" fmla="*/ 1492 w 1744"/>
                  <a:gd name="T81" fmla="*/ 56 h 1187"/>
                  <a:gd name="T82" fmla="*/ 1525 w 1744"/>
                  <a:gd name="T83" fmla="*/ 89 h 1187"/>
                  <a:gd name="T84" fmla="*/ 1492 w 1744"/>
                  <a:gd name="T85" fmla="*/ 122 h 1187"/>
                  <a:gd name="T86" fmla="*/ 1592 w 1744"/>
                  <a:gd name="T87" fmla="*/ 122 h 1187"/>
                  <a:gd name="T88" fmla="*/ 1592 w 1744"/>
                  <a:gd name="T89" fmla="*/ 122 h 1187"/>
                  <a:gd name="T90" fmla="*/ 1559 w 1744"/>
                  <a:gd name="T91" fmla="*/ 89 h 1187"/>
                  <a:gd name="T92" fmla="*/ 1592 w 1744"/>
                  <a:gd name="T93" fmla="*/ 56 h 1187"/>
                  <a:gd name="T94" fmla="*/ 1625 w 1744"/>
                  <a:gd name="T95" fmla="*/ 89 h 1187"/>
                  <a:gd name="T96" fmla="*/ 1592 w 1744"/>
                  <a:gd name="T97" fmla="*/ 122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4" h="1187">
                    <a:moveTo>
                      <a:pt x="1628" y="0"/>
                    </a:moveTo>
                    <a:lnTo>
                      <a:pt x="1565" y="0"/>
                    </a:lnTo>
                    <a:lnTo>
                      <a:pt x="1193" y="0"/>
                    </a:lnTo>
                    <a:lnTo>
                      <a:pt x="1086" y="0"/>
                    </a:lnTo>
                    <a:lnTo>
                      <a:pt x="971" y="0"/>
                    </a:lnTo>
                    <a:lnTo>
                      <a:pt x="625" y="0"/>
                    </a:lnTo>
                    <a:lnTo>
                      <a:pt x="625" y="56"/>
                    </a:lnTo>
                    <a:lnTo>
                      <a:pt x="913" y="56"/>
                    </a:lnTo>
                    <a:lnTo>
                      <a:pt x="732" y="265"/>
                    </a:lnTo>
                    <a:lnTo>
                      <a:pt x="1086" y="265"/>
                    </a:lnTo>
                    <a:lnTo>
                      <a:pt x="1086" y="264"/>
                    </a:lnTo>
                    <a:lnTo>
                      <a:pt x="1642" y="265"/>
                    </a:lnTo>
                    <a:lnTo>
                      <a:pt x="1642" y="1079"/>
                    </a:lnTo>
                    <a:cubicBezTo>
                      <a:pt x="1641" y="1080"/>
                      <a:pt x="1637" y="1085"/>
                      <a:pt x="1628" y="1085"/>
                    </a:cubicBezTo>
                    <a:lnTo>
                      <a:pt x="116" y="1085"/>
                    </a:lnTo>
                    <a:cubicBezTo>
                      <a:pt x="107" y="1085"/>
                      <a:pt x="102" y="1080"/>
                      <a:pt x="102" y="1079"/>
                    </a:cubicBezTo>
                    <a:lnTo>
                      <a:pt x="102" y="265"/>
                    </a:lnTo>
                    <a:lnTo>
                      <a:pt x="299" y="265"/>
                    </a:lnTo>
                    <a:lnTo>
                      <a:pt x="118" y="56"/>
                    </a:lnTo>
                    <a:lnTo>
                      <a:pt x="406" y="56"/>
                    </a:lnTo>
                    <a:lnTo>
                      <a:pt x="406" y="0"/>
                    </a:lnTo>
                    <a:lnTo>
                      <a:pt x="116" y="0"/>
                    </a:lnTo>
                    <a:cubicBezTo>
                      <a:pt x="52" y="0"/>
                      <a:pt x="0" y="49"/>
                      <a:pt x="0" y="109"/>
                    </a:cubicBezTo>
                    <a:lnTo>
                      <a:pt x="0" y="265"/>
                    </a:lnTo>
                    <a:lnTo>
                      <a:pt x="0" y="1079"/>
                    </a:lnTo>
                    <a:cubicBezTo>
                      <a:pt x="0" y="1139"/>
                      <a:pt x="52" y="1187"/>
                      <a:pt x="116" y="1187"/>
                    </a:cubicBezTo>
                    <a:lnTo>
                      <a:pt x="1628" y="1187"/>
                    </a:lnTo>
                    <a:cubicBezTo>
                      <a:pt x="1692" y="1187"/>
                      <a:pt x="1744" y="1139"/>
                      <a:pt x="1744" y="1079"/>
                    </a:cubicBezTo>
                    <a:lnTo>
                      <a:pt x="1744" y="265"/>
                    </a:lnTo>
                    <a:lnTo>
                      <a:pt x="1744" y="109"/>
                    </a:lnTo>
                    <a:cubicBezTo>
                      <a:pt x="1744" y="49"/>
                      <a:pt x="1692" y="0"/>
                      <a:pt x="1628" y="0"/>
                    </a:cubicBezTo>
                    <a:close/>
                    <a:moveTo>
                      <a:pt x="1392" y="122"/>
                    </a:moveTo>
                    <a:lnTo>
                      <a:pt x="1392" y="122"/>
                    </a:lnTo>
                    <a:cubicBezTo>
                      <a:pt x="1374" y="122"/>
                      <a:pt x="1360" y="107"/>
                      <a:pt x="1360" y="89"/>
                    </a:cubicBezTo>
                    <a:cubicBezTo>
                      <a:pt x="1360" y="71"/>
                      <a:pt x="1374" y="56"/>
                      <a:pt x="1392" y="56"/>
                    </a:cubicBezTo>
                    <a:cubicBezTo>
                      <a:pt x="1410" y="56"/>
                      <a:pt x="1425" y="71"/>
                      <a:pt x="1425" y="89"/>
                    </a:cubicBezTo>
                    <a:cubicBezTo>
                      <a:pt x="1425" y="107"/>
                      <a:pt x="1410" y="122"/>
                      <a:pt x="1392" y="122"/>
                    </a:cubicBezTo>
                    <a:close/>
                    <a:moveTo>
                      <a:pt x="1492" y="122"/>
                    </a:moveTo>
                    <a:lnTo>
                      <a:pt x="1492" y="122"/>
                    </a:lnTo>
                    <a:cubicBezTo>
                      <a:pt x="1474" y="122"/>
                      <a:pt x="1459" y="107"/>
                      <a:pt x="1459" y="89"/>
                    </a:cubicBezTo>
                    <a:cubicBezTo>
                      <a:pt x="1459" y="71"/>
                      <a:pt x="1474" y="56"/>
                      <a:pt x="1492" y="56"/>
                    </a:cubicBezTo>
                    <a:cubicBezTo>
                      <a:pt x="1510" y="56"/>
                      <a:pt x="1525" y="71"/>
                      <a:pt x="1525" y="89"/>
                    </a:cubicBezTo>
                    <a:cubicBezTo>
                      <a:pt x="1525" y="107"/>
                      <a:pt x="1510" y="122"/>
                      <a:pt x="1492" y="122"/>
                    </a:cubicBezTo>
                    <a:close/>
                    <a:moveTo>
                      <a:pt x="1592" y="122"/>
                    </a:moveTo>
                    <a:lnTo>
                      <a:pt x="1592" y="122"/>
                    </a:lnTo>
                    <a:cubicBezTo>
                      <a:pt x="1574" y="122"/>
                      <a:pt x="1559" y="107"/>
                      <a:pt x="1559" y="89"/>
                    </a:cubicBezTo>
                    <a:cubicBezTo>
                      <a:pt x="1559" y="71"/>
                      <a:pt x="1574" y="56"/>
                      <a:pt x="1592" y="56"/>
                    </a:cubicBezTo>
                    <a:cubicBezTo>
                      <a:pt x="1610" y="56"/>
                      <a:pt x="1625" y="71"/>
                      <a:pt x="1625" y="89"/>
                    </a:cubicBezTo>
                    <a:cubicBezTo>
                      <a:pt x="1625" y="107"/>
                      <a:pt x="1610" y="122"/>
                      <a:pt x="1592" y="122"/>
                    </a:cubicBezTo>
                    <a:close/>
                  </a:path>
                </a:pathLst>
              </a:custGeom>
              <a:solidFill>
                <a:srgbClr val="4A9D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Freeform 1264"/>
            <p:cNvSpPr>
              <a:spLocks/>
            </p:cNvSpPr>
            <p:nvPr/>
          </p:nvSpPr>
          <p:spPr bwMode="auto">
            <a:xfrm>
              <a:off x="6309270" y="3276320"/>
              <a:ext cx="133956" cy="150571"/>
            </a:xfrm>
            <a:custGeom>
              <a:avLst/>
              <a:gdLst>
                <a:gd name="T0" fmla="*/ 285 w 569"/>
                <a:gd name="T1" fmla="*/ 639 h 639"/>
                <a:gd name="T2" fmla="*/ 569 w 569"/>
                <a:gd name="T3" fmla="*/ 313 h 639"/>
                <a:gd name="T4" fmla="*/ 356 w 569"/>
                <a:gd name="T5" fmla="*/ 313 h 639"/>
                <a:gd name="T6" fmla="*/ 356 w 569"/>
                <a:gd name="T7" fmla="*/ 0 h 639"/>
                <a:gd name="T8" fmla="*/ 214 w 569"/>
                <a:gd name="T9" fmla="*/ 0 h 639"/>
                <a:gd name="T10" fmla="*/ 214 w 569"/>
                <a:gd name="T11" fmla="*/ 313 h 639"/>
                <a:gd name="T12" fmla="*/ 0 w 569"/>
                <a:gd name="T13" fmla="*/ 313 h 639"/>
                <a:gd name="T14" fmla="*/ 285 w 569"/>
                <a:gd name="T1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639">
                  <a:moveTo>
                    <a:pt x="285" y="639"/>
                  </a:moveTo>
                  <a:lnTo>
                    <a:pt x="569" y="313"/>
                  </a:lnTo>
                  <a:lnTo>
                    <a:pt x="356" y="313"/>
                  </a:lnTo>
                  <a:lnTo>
                    <a:pt x="356" y="0"/>
                  </a:lnTo>
                  <a:lnTo>
                    <a:pt x="214" y="0"/>
                  </a:lnTo>
                  <a:lnTo>
                    <a:pt x="214" y="313"/>
                  </a:lnTo>
                  <a:lnTo>
                    <a:pt x="0" y="313"/>
                  </a:lnTo>
                  <a:lnTo>
                    <a:pt x="285" y="639"/>
                  </a:lnTo>
                  <a:close/>
                </a:path>
              </a:pathLst>
            </a:custGeom>
            <a:solidFill>
              <a:srgbClr val="4A9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" y="836270"/>
            <a:ext cx="524301" cy="4633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152" y="2292616"/>
            <a:ext cx="5092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природопользователя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https://lk.rpn.gov.ru/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2324404"/>
            <a:ext cx="3026578" cy="24622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Обращает внимание!</a:t>
            </a:r>
          </a:p>
          <a:p>
            <a:pPr algn="just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Природопользователям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уточнять самостоятельно у операторов электронного документооборота, услугами которых они пользуются, о реализации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их сервисе возможности формирования и направления отчётности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Росприроднадзор.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2242" y="3995901"/>
            <a:ext cx="398082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прав доступа в ЕСИА от имени ЮЛ/ИП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47" y="3219821"/>
            <a:ext cx="3980826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 по логину и пароля гос. услуг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58247" y="3949735"/>
            <a:ext cx="3980826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9554" y="1661879"/>
            <a:ext cx="440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подписывается должностным лицом, ответственным за предоставление статистических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787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Адреса предоставления формы № 2-ТП (отходы) 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15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6909" y="1244619"/>
            <a:ext cx="2857488" cy="646986"/>
          </a:xfrm>
          <a:prstGeom prst="roundRect">
            <a:avLst/>
          </a:prstGeom>
          <a:ln w="12700">
            <a:solidFill>
              <a:srgbClr val="207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Пермь, ул. Крылова, 34 (2 этаж,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№ 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6877" y="2413974"/>
            <a:ext cx="2857520" cy="646986"/>
          </a:xfrm>
          <a:prstGeom prst="roundRect">
            <a:avLst/>
          </a:prstGeom>
          <a:ln w="12700">
            <a:solidFill>
              <a:srgbClr val="207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Ижевск,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ул. Свердлова,26 (4 этаж)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6909" y="3632924"/>
            <a:ext cx="2857488" cy="646986"/>
          </a:xfrm>
          <a:prstGeom prst="roundRect">
            <a:avLst/>
          </a:prstGeom>
          <a:ln w="12700">
            <a:solidFill>
              <a:srgbClr val="207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Киров,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ул. Воровского, 78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60" y="697147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Западно-Уральское межрегиональное управление Росприроднадзора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02227"/>
            <a:ext cx="3456892" cy="830997"/>
          </a:xfrm>
          <a:prstGeom prst="rect">
            <a:avLst/>
          </a:prstGeom>
          <a:noFill/>
          <a:ln>
            <a:solidFill>
              <a:srgbClr val="207A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Хоз. субъекты, осуществляющие деятельность на территории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Пермского края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047" y="2321968"/>
            <a:ext cx="3456892" cy="830997"/>
          </a:xfrm>
          <a:prstGeom prst="rect">
            <a:avLst/>
          </a:prstGeom>
          <a:noFill/>
          <a:ln>
            <a:solidFill>
              <a:srgbClr val="207A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Хоз. субъекты, осуществляющие деятельность на территории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592" y="3540917"/>
            <a:ext cx="3456892" cy="830997"/>
          </a:xfrm>
          <a:prstGeom prst="rect">
            <a:avLst/>
          </a:prstGeom>
          <a:noFill/>
          <a:ln>
            <a:solidFill>
              <a:srgbClr val="207A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Хоз. субъекты, осуществляющие деятельность на территории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715" t="37021" r="46221" b="45673"/>
          <a:stretch/>
        </p:blipFill>
        <p:spPr>
          <a:xfrm>
            <a:off x="4896544" y="1221683"/>
            <a:ext cx="736869" cy="792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733" y="3560140"/>
            <a:ext cx="737680" cy="79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733" y="2346751"/>
            <a:ext cx="737680" cy="792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618" t="35235" r="88187" b="29329"/>
          <a:stretch/>
        </p:blipFill>
        <p:spPr>
          <a:xfrm>
            <a:off x="64427" y="1631332"/>
            <a:ext cx="791669" cy="2192313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4384488" y="1629805"/>
            <a:ext cx="468560" cy="2"/>
          </a:xfrm>
          <a:prstGeom prst="straightConnector1">
            <a:avLst/>
          </a:prstGeom>
          <a:ln w="19050">
            <a:solidFill>
              <a:srgbClr val="207A3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488" y="2655163"/>
            <a:ext cx="548688" cy="164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488" y="3874111"/>
            <a:ext cx="548688" cy="1646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6200000">
            <a:off x="8230488" y="2596682"/>
            <a:ext cx="1217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8"/>
            <a:ext cx="6704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Предоставление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16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158" y="658139"/>
            <a:ext cx="90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Актуальная информация: </a:t>
            </a:r>
            <a:r>
              <a:rPr lang="ru-RU" altLang="ru-RU" sz="1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Сайт Западно-Уральского межрегионального управления Росприроднадзора</a:t>
            </a:r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Разделах</a:t>
            </a:r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                </a:t>
            </a:r>
          </a:p>
          <a:p>
            <a:pPr algn="just"/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06130" y="1978498"/>
            <a:ext cx="5758158" cy="2979277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Пермь: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+7(342)206-13-28 (доб. 213)</a:t>
            </a:r>
          </a:p>
          <a:p>
            <a:pPr algn="ctr">
              <a:spcBef>
                <a:spcPct val="30000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Киров: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+7(8332)54-39-00</a:t>
            </a:r>
          </a:p>
          <a:p>
            <a:pPr algn="ctr">
              <a:spcBef>
                <a:spcPct val="30000"/>
              </a:spcBef>
            </a:pPr>
            <a:endParaRPr lang="ru-RU" altLang="ru-RU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Ижевск: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 +7 (3412)78-00-17</a:t>
            </a: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7" y="2044293"/>
            <a:ext cx="737680" cy="792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6131" y="2283718"/>
            <a:ext cx="4966070" cy="72008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129" y="3249203"/>
            <a:ext cx="4974767" cy="73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225" y="4202289"/>
            <a:ext cx="4974767" cy="7315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8758" y="1163898"/>
            <a:ext cx="8647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«Новости» </a:t>
            </a:r>
            <a:r>
              <a:rPr lang="en-US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https://rpn.gov.ru/regions/59/news/</a:t>
            </a:r>
            <a:endParaRPr lang="ru-RU" altLang="ru-RU" sz="1600" u="sn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«Природопользователям / Статистическая отчетность»</a:t>
            </a:r>
          </a:p>
          <a:p>
            <a:pPr algn="just">
              <a:buClr>
                <a:srgbClr val="207A3E"/>
              </a:buClr>
              <a:buSzPct val="120000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https://rpn.gov.ru/regions/59/for_users/report/2tp-waste/</a:t>
            </a:r>
            <a:r>
              <a:rPr lang="ru-RU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>
              <a:solidFill>
                <a:srgbClr val="207A3E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282247"/>
            <a:ext cx="2448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Важно!</a:t>
            </a:r>
          </a:p>
          <a:p>
            <a:pPr algn="just"/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 заполнению отчетности в электронном виде в Личном кабинете природопользователя размещена по адресу: </a:t>
            </a:r>
            <a:r>
              <a:rPr lang="en-US" sz="1400" b="1" u="sng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https://lk.rpn.gov.ru/instructions/3</a:t>
            </a:r>
            <a:endParaRPr lang="ru-RU" sz="1400" b="1" u="sng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165" y="2131650"/>
            <a:ext cx="57917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4355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>
                <a:solidFill>
                  <a:srgbClr val="009999"/>
                </a:solidFill>
                <a:latin typeface="Century Gothic" pitchFamily="34" charset="0"/>
                <a:cs typeface="Gotham Pro" pitchFamily="2" charset="0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04946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cs typeface="Gotham Pro" pitchFamily="2" charset="0"/>
              </a:rPr>
              <a:t>Западно-Уральское межрегиональное управление Росприроднадзора </a:t>
            </a:r>
          </a:p>
        </p:txBody>
      </p:sp>
      <p:pic>
        <p:nvPicPr>
          <p:cNvPr id="7" name="Рисунок 6" descr="rp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96344"/>
            <a:ext cx="1152128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208" y="2023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Gothic" pitchFamily="34" charset="0"/>
                <a:cs typeface="Gotham Pro Light" pitchFamily="2" charset="0"/>
              </a:rPr>
              <a:t>Порядок предоставления форм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 государственной статистической отчетности № 2-ТП (отходы) </a:t>
            </a:r>
            <a:r>
              <a:rPr lang="ru-RU" altLang="ru-RU" sz="2400" b="1">
                <a:solidFill>
                  <a:srgbClr val="0070C0"/>
                </a:solidFill>
                <a:latin typeface="Century Gothic" pitchFamily="34" charset="0"/>
              </a:rPr>
              <a:t>за 202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3</a:t>
            </a:r>
            <a:r>
              <a:rPr lang="ru-RU" altLang="ru-RU" sz="2400" b="1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год</a:t>
            </a:r>
            <a:endParaRPr lang="ru-RU" sz="2400" b="1" dirty="0">
              <a:solidFill>
                <a:srgbClr val="0070C0"/>
              </a:solidFill>
              <a:latin typeface="Century Gothic" pitchFamily="34" charset="0"/>
              <a:cs typeface="Gotham Pro Ligh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084181"/>
            <a:ext cx="25200" cy="1008000"/>
          </a:xfrm>
          <a:prstGeom prst="rect">
            <a:avLst/>
          </a:prstGeom>
          <a:solidFill>
            <a:srgbClr val="4A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68808" y="3592239"/>
            <a:ext cx="0" cy="1225084"/>
          </a:xfrm>
          <a:prstGeom prst="line">
            <a:avLst/>
          </a:prstGeom>
          <a:ln w="19050">
            <a:solidFill>
              <a:srgbClr val="207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16" y="4804946"/>
            <a:ext cx="2285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 Light" pitchFamily="2" charset="0"/>
              </a:rPr>
              <a:t>г. Пермь, 07.12.2023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1987C-58E8-45A9-A113-A0CDBBA49B6A}"/>
              </a:ext>
            </a:extLst>
          </p:cNvPr>
          <p:cNvSpPr txBox="1"/>
          <p:nvPr/>
        </p:nvSpPr>
        <p:spPr>
          <a:xfrm>
            <a:off x="1187624" y="3512283"/>
            <a:ext cx="599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Татаркина Юлия Андреевна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ведущий специалист-эксперт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отдела государственной экологической экспертизы, администрирования платежей и разрешительной деятельности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Западно-Уральского межрегионального управления Росприроднадзора</a:t>
            </a:r>
            <a:endParaRPr lang="ru-RU" sz="1400" dirty="0">
              <a:solidFill>
                <a:srgbClr val="207A3E"/>
              </a:solidFill>
              <a:latin typeface="Century Gothic" pitchFamily="34" charset="0"/>
              <a:cs typeface="Gotham Pro Black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80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Порядок предоставления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09" y="708585"/>
            <a:ext cx="586118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Приказ Росстата от 09.10.2020 № 627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формы федерального статистического наблюдения с указаниями по ее заполнению для организации федеральной службой по надзору в сфере природопользования федерального статистического наблюдения за отходами производства и потребления»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534" y="2454793"/>
            <a:ext cx="5832648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ИП, Региональные операторы, Операторы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предоставляют отчетность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следующего за отчетным года в территориальный орган Росприроднадзора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4282709"/>
            <a:ext cx="4373586" cy="521288"/>
            <a:chOff x="270422" y="4426726"/>
            <a:chExt cx="4373586" cy="52128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0422" y="4426726"/>
              <a:ext cx="4157562" cy="521288"/>
            </a:xfrm>
            <a:prstGeom prst="roundRect">
              <a:avLst/>
            </a:prstGeom>
            <a:solidFill>
              <a:srgbClr val="4A9D86"/>
            </a:solidFill>
            <a:ln>
              <a:solidFill>
                <a:srgbClr val="20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6" y="4478830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электронном виде 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13080" t="67522" r="80247" b="23127"/>
            <a:stretch/>
          </p:blipFill>
          <p:spPr>
            <a:xfrm>
              <a:off x="388309" y="4453763"/>
              <a:ext cx="969461" cy="44066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17508" y="3813290"/>
            <a:ext cx="58476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Форма предоставления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01.01.2022 можно подать только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508" y="3813290"/>
            <a:ext cx="5861183" cy="11347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4168" y="708585"/>
            <a:ext cx="2956777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ответственность, применяемая 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Росстатом (ст. 13.19. КоАП РФ)</a:t>
            </a:r>
          </a:p>
          <a:p>
            <a:pPr marL="171450" indent="-171450" algn="ctr">
              <a:buFontTx/>
              <a:buChar char="-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в ходе проверочных и иных мероприятий предоставления недостоверной экологической информацией –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Росприроднадзором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(ст. 8.5 КоАП РФ)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286" y="1271255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порядка предоставления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5" y="1866418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Несвоевременное предоставление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5" y="2510176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недостоверных данных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551666" y="2867851"/>
            <a:ext cx="1" cy="2235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732" y="3168741"/>
            <a:ext cx="319646" cy="2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111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787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Обязанность по предоставлению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2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9582"/>
            <a:ext cx="504056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лица, индивидуальные предприниматели, региональные операторы и операторы по обращению с ТКО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подают отчетность в территориальные органы Росприроднадзора по месту нахождения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органы Росприроднадзора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подают отчетность в Центральный аппарат Росприроднадзора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аппарат Росприроднадзора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формирует свод по РФ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82" t="25391" r="38378" b="9641"/>
          <a:stretch/>
        </p:blipFill>
        <p:spPr>
          <a:xfrm>
            <a:off x="5220072" y="1049203"/>
            <a:ext cx="3809709" cy="332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1777" y="2198353"/>
            <a:ext cx="1217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3" y="3210468"/>
            <a:ext cx="2123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марта (1 и 3 раздел)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(2 раздел)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787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Обязанность по предоставлению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3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568863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подавать отчетность могут</a:t>
            </a:r>
          </a:p>
          <a:p>
            <a:pPr algn="just"/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Только ЮЛ и ИП, которые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соблюдают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 условия: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Относятся к малому и среднему предпринимательству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Образуют не более 0,1 тонны ТКО в год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Заключили договор с региональным оператором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работают в области обращения с отходами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168" t="32654" r="46679" b="22247"/>
          <a:stretch/>
        </p:blipFill>
        <p:spPr>
          <a:xfrm>
            <a:off x="179512" y="3095383"/>
            <a:ext cx="2984866" cy="192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5920" y="3236715"/>
            <a:ext cx="2775774" cy="1649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Отчеты подаются отдельно</a:t>
            </a:r>
            <a:endParaRPr lang="ru-RU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80"/>
              </a:lnSpc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территориальное обособленное подразделение (в разрезе кода по ОКТМО)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на головную организацию без обособленных подразделений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6650" y="915566"/>
            <a:ext cx="2984866" cy="39703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неработающие организации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в течение части отчетного периода имели место производство товаров и оказание услуг, форму предоставляют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общих основаниях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указанием, с какого времени они не работают. </a:t>
            </a:r>
          </a:p>
          <a:p>
            <a:pPr algn="just">
              <a:buClr>
                <a:srgbClr val="207A3E"/>
              </a:buClr>
              <a:buSzPct val="12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Организации-банкроты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введено конкурсное производство,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освобождаются от предоставления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указанной формы. Только после вынесения определения арбитражного суда о завершении в отношении организации конкурсного производства и внесения в единый государственный реестр юридических лиц записи о его ликвидации организация-должник считается ликвидированной и освобождается от предоставления сведений по указанной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5440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Титульный лист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4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8" t="16532" r="29523" b="16532"/>
          <a:stretch/>
        </p:blipFill>
        <p:spPr>
          <a:xfrm>
            <a:off x="611560" y="699542"/>
            <a:ext cx="7681868" cy="42816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68145" y="771550"/>
            <a:ext cx="1296144" cy="360040"/>
          </a:xfrm>
          <a:prstGeom prst="roundRect">
            <a:avLst/>
          </a:prstGeom>
          <a:solidFill>
            <a:srgbClr val="4A9D86"/>
          </a:solidFill>
          <a:ln>
            <a:solidFill>
              <a:srgbClr val="20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Фактический адрес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1563638"/>
            <a:ext cx="350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индекса и Субъекта РФ обязательно!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003798"/>
            <a:ext cx="6408712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7" y="3472597"/>
            <a:ext cx="3231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4546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Разделы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5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87688948"/>
              </p:ext>
            </p:extLst>
          </p:nvPr>
        </p:nvGraphicFramePr>
        <p:xfrm>
          <a:off x="1835696" y="843558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1359014"/>
            <a:ext cx="1021556" cy="2857520"/>
          </a:xfrm>
          <a:prstGeom prst="roundRect">
            <a:avLst/>
          </a:prstGeom>
          <a:ln>
            <a:solidFill>
              <a:srgbClr val="207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/>
              <a:t>Форма № 2-ТП (отходы)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35901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0164" y="251624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6486" y="36734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5830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Общие правила заполнения разделов 1 и 2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6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427" y="3765114"/>
            <a:ext cx="8784976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342900"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Учету подлежат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виды отходов производства и потребления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находящиеся в обращении у респондента,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медицинских отходов, биологических и радиоактивных отходов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отходы не регулируются ФЗ-89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Форма заполняется на основании данных учета в области обращения с отходами, проводимого в порядке, установленном приказом Минприроды России от 08.12.2020 №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1028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паспортов отходов I - IV класса опасности, материалов обоснования отнесения отходов к классу опасности для окружающей среды.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398" y="67462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запись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один вид отхода (код ФККО)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65" t="33368" r="43359" b="27867"/>
          <a:stretch/>
        </p:blipFill>
        <p:spPr>
          <a:xfrm>
            <a:off x="303571" y="1028243"/>
            <a:ext cx="4340437" cy="17992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09054" y="648960"/>
            <a:ext cx="3530349" cy="27084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отходов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в тоннах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этом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округление</a:t>
            </a:r>
            <a:r>
              <a:rPr lang="ru-RU" sz="14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производится следующим образом: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I, II, III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классов опасности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3-х знаков: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XX,</a:t>
            </a:r>
            <a:r>
              <a:rPr lang="en-US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IV, V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классов опасности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-ого знака: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XX,</a:t>
            </a:r>
            <a:r>
              <a:rPr lang="en-US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7" y="3050718"/>
            <a:ext cx="323116" cy="286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601" y="2858098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заполнении формы необходимо указать </a:t>
            </a:r>
            <a:r>
              <a:rPr lang="ru-RU" sz="11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фактическую массу отходов.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случае если операция не производилась, </a:t>
            </a:r>
            <a:r>
              <a:rPr lang="ru-RU" sz="11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0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427" y="2827503"/>
            <a:ext cx="4961654" cy="8243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7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54" y="674605"/>
            <a:ext cx="44994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Баланс обращения отходов производства и потребления,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данные о передаче ТКО Региональному оператору.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Юридическими лицами и индивидуальными предпринимателя</a:t>
            </a: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Региональными операторами</a:t>
            </a: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Операторами по обращению с ТКО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56" t="22439" r="28970" b="11609"/>
          <a:stretch/>
        </p:blipFill>
        <p:spPr>
          <a:xfrm>
            <a:off x="4644007" y="1144539"/>
            <a:ext cx="4464356" cy="3738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489" y="7069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Баланс массы отходов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221146"/>
            <a:ext cx="40548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30000"/>
            </a:pP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just">
              <a:buClr>
                <a:srgbClr val="C00000"/>
              </a:buClr>
              <a:buSzPct val="130000"/>
            </a:pP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3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обращению с ТКО заполняют информацию только в отношении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образовавшихся ТКО в гр. 1, 2, 14 и 29, а также в гр. 28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при наличии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собственного объекта размещения отходов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расположенного в границах земельного участка, на территории которого образуются такие ТКО, или на смежном земельном участке по отношению к земельному участку, на территории которого образуются такие ТКО.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7" y="3851277"/>
            <a:ext cx="323116" cy="2865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23" y="3221146"/>
            <a:ext cx="4425214" cy="17798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8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38478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Графа 14 «Передача ТКО региональному оператору»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Отражаются только виды отходов,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относящиеся к ТКО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Перечень групп отходов, относящихся к ТКО, приведен в Приказе Росстата от 09.10.2020 №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627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5605"/>
            <a:ext cx="576064" cy="510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5263" y="3380789"/>
            <a:ext cx="7961653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Согласно ФККО к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относятся все виды отходов подтипа отходов 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«Отходы коммунальные твердые»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(код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7 31 000 00 00 0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 а также другие отходы типа отходов 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«Отходы коммунальные, подобные коммунальным на производстве, отходы при предоставлении услуг населению»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(код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7 30 000 00 00 0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в случае, если в наименовании подтипа отходов или группы отходов указано, что отходы относятся к ТКО, а также группа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41 119 00 00 0 «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Остатки сортировки твердых коммунальных отходов, отнесенные к твердым коммунальным отходам»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целях федерального статистического наблюдения в части обращения с ТКО также учитываются отходы, образующиеся при обработке твердых коммунальных отходов для получения вторичного сырья, входящие в группу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41 110 00 00 0 «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 (остатки) сортировки коммунальных отходов»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" y="3717234"/>
            <a:ext cx="785436" cy="854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5263" y="2402842"/>
            <a:ext cx="7961653" cy="8309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заполнении формы в части количественных характеристик ТКО для перевода объемных величин в количественные (масса, тонны) респонденты руководствуются в том числе Правилами коммерческого учета объема и (или) массы твердых коммунальных отходов, утвержденными постановлением Правительства Российской Федерации от 03.06.2016 № 505</a:t>
            </a:r>
          </a:p>
        </p:txBody>
      </p:sp>
    </p:spTree>
    <p:extLst>
      <p:ext uri="{BB962C8B-B14F-4D97-AF65-F5344CB8AC3E}">
        <p14:creationId xmlns:p14="http://schemas.microsoft.com/office/powerpoint/2010/main" val="301500791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12742</TotalTime>
  <Words>1894</Words>
  <Application>Microsoft Office PowerPoint</Application>
  <PresentationFormat>Экран (16:9)</PresentationFormat>
  <Paragraphs>233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Andrey Azanov</dc:creator>
  <cp:lastModifiedBy>Татаркина Юлия Андреевна</cp:lastModifiedBy>
  <cp:revision>846</cp:revision>
  <cp:lastPrinted>2020-06-22T09:33:57Z</cp:lastPrinted>
  <dcterms:created xsi:type="dcterms:W3CDTF">2017-04-16T10:28:34Z</dcterms:created>
  <dcterms:modified xsi:type="dcterms:W3CDTF">2023-12-05T10:44:39Z</dcterms:modified>
</cp:coreProperties>
</file>