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590" r:id="rId2"/>
    <p:sldId id="594" r:id="rId3"/>
    <p:sldId id="606" r:id="rId4"/>
    <p:sldId id="609" r:id="rId5"/>
    <p:sldId id="610" r:id="rId6"/>
    <p:sldId id="611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6C2"/>
    <a:srgbClr val="507BA2"/>
    <a:srgbClr val="52A887"/>
    <a:srgbClr val="4274B0"/>
    <a:srgbClr val="5AA08A"/>
    <a:srgbClr val="00FF00"/>
    <a:srgbClr val="DE7120"/>
    <a:srgbClr val="214945"/>
    <a:srgbClr val="39A181"/>
    <a:srgbClr val="088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40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1104" y="84"/>
      </p:cViewPr>
      <p:guideLst>
        <p:guide orient="horz" pos="2183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329F1339-AFC8-49AE-A8A0-F921C6CF0B8A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270A5ED-57E7-4FE5-B573-1814A9271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76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5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88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16B5D8CE-39A6-4CEA-AF5B-3429038C13AC}" type="datetimeFigureOut">
              <a:rPr lang="ru-RU" smtClean="0"/>
              <a:pPr/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16"/>
            <a:ext cx="5438140" cy="3908614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5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88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3B4C8C4F-C774-437C-A1B2-1ECD8DE2D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89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18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89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244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953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522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27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2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7B82-04B9-4553-BFD4-0016CC9B0A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5DFD-F615-4AEC-AD9E-8CE8BB236B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4" y="274640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D3-CEDF-471F-8683-D2C882E23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6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/>
              <a:pPr/>
              <a:t>10.02.2022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25399">
              <a:spcBef>
                <a:spcPts val="245"/>
              </a:spcBef>
            </a:pPr>
            <a:fld id="{81D60167-4931-47E6-BA6A-407CBD079E47}" type="slidenum">
              <a:rPr lang="ru-RU" smtClean="0"/>
              <a:pPr marL="25399">
                <a:spcBef>
                  <a:spcPts val="245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4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A8D8-68B1-41AA-8AF0-19E2B65673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5942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885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828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3771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97138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5656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1599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75421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E9EE-8518-4E54-82C9-2A5A162FE9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06C6-5C95-4B29-AF77-F8E1A306E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8F82-3E5D-4787-8BF1-5FF68AD298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E7E-7810-4D6A-9C66-AAE18DDBA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B96-C4B0-4884-AE1B-A2F77FC965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144-82D2-4319-BD34-DF6E12A640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594277" indent="0">
              <a:buNone/>
              <a:defRPr sz="3600"/>
            </a:lvl2pPr>
            <a:lvl3pPr marL="1188553" indent="0">
              <a:buNone/>
              <a:defRPr sz="3067"/>
            </a:lvl3pPr>
            <a:lvl4pPr marL="1782831" indent="0">
              <a:buNone/>
              <a:defRPr sz="2667"/>
            </a:lvl4pPr>
            <a:lvl5pPr marL="2377109" indent="0">
              <a:buNone/>
              <a:defRPr sz="2667"/>
            </a:lvl5pPr>
            <a:lvl6pPr marL="2971383" indent="0">
              <a:buNone/>
              <a:defRPr sz="2667"/>
            </a:lvl6pPr>
            <a:lvl7pPr marL="3565662" indent="0">
              <a:buNone/>
              <a:defRPr sz="2667"/>
            </a:lvl7pPr>
            <a:lvl8pPr marL="4159939" indent="0">
              <a:buNone/>
              <a:defRPr sz="2667"/>
            </a:lvl8pPr>
            <a:lvl9pPr marL="4754214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6956-921C-42A9-8F6B-F9A6A2AF58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 vert="horz" lIns="78191" tIns="39096" rIns="78191" bIns="390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78191" tIns="39096" rIns="78191" bIns="390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5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164239E-8695-4D68-93CD-0370E8C07F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10.02.2022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1188553" rtl="0" eaLnBrk="1" latinLnBrk="0" hangingPunct="1">
        <a:spcBef>
          <a:spcPct val="0"/>
        </a:spcBef>
        <a:buNone/>
        <a:defRPr sz="5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706" indent="-445706" algn="l" defTabSz="1188553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65700" indent="-371423" algn="l" defTabSz="11885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5692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3pPr>
      <a:lvl4pPr marL="2079971" indent="-297139" algn="l" defTabSz="1188553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74244" indent="-297139" algn="l" defTabSz="1188553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26852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862801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457078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05135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277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55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831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10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138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662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993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54214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osfeo.ru/deyatelnost/federalnaya-sxema-i-gis-obrashheniya-s-otxodami-i-ii-lass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1" name="Группа 580"/>
          <p:cNvGrpSpPr/>
          <p:nvPr/>
        </p:nvGrpSpPr>
        <p:grpSpPr>
          <a:xfrm>
            <a:off x="2238830" y="2728142"/>
            <a:ext cx="211072" cy="2595744"/>
            <a:chOff x="2365829" y="2322286"/>
            <a:chExt cx="91440" cy="2264228"/>
          </a:xfrm>
        </p:grpSpPr>
        <p:cxnSp>
          <p:nvCxnSpPr>
            <p:cNvPr id="580" name="Прямая соединительная линия 579"/>
            <p:cNvCxnSpPr/>
            <p:nvPr/>
          </p:nvCxnSpPr>
          <p:spPr>
            <a:xfrm>
              <a:off x="2365829" y="2322286"/>
              <a:ext cx="0" cy="2264228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Прямая соединительная линия 624"/>
            <p:cNvCxnSpPr/>
            <p:nvPr/>
          </p:nvCxnSpPr>
          <p:spPr>
            <a:xfrm>
              <a:off x="2411549" y="2322286"/>
              <a:ext cx="0" cy="2264228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Прямая соединительная линия 625"/>
            <p:cNvCxnSpPr/>
            <p:nvPr/>
          </p:nvCxnSpPr>
          <p:spPr>
            <a:xfrm>
              <a:off x="2457269" y="2322286"/>
              <a:ext cx="0" cy="2264228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8" name="Прямая соединительная линия 627"/>
          <p:cNvCxnSpPr/>
          <p:nvPr/>
        </p:nvCxnSpPr>
        <p:spPr>
          <a:xfrm rot="5400000">
            <a:off x="6085182" y="682722"/>
            <a:ext cx="0" cy="12193200"/>
          </a:xfrm>
          <a:prstGeom prst="line">
            <a:avLst/>
          </a:prstGeom>
          <a:ln w="12700" cap="rnd">
            <a:solidFill>
              <a:srgbClr val="39A1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2661512" y="3556656"/>
            <a:ext cx="7897682" cy="938716"/>
          </a:xfrm>
          <a:prstGeom prst="rect">
            <a:avLst/>
          </a:prstGeom>
          <a:noFill/>
        </p:spPr>
        <p:txBody>
          <a:bodyPr wrap="square" lIns="0" tIns="45719" rIns="0" bIns="45719" rtlCol="0">
            <a:spAutoFit/>
          </a:bodyPr>
          <a:lstStyle>
            <a:defPPr>
              <a:defRPr lang="ru-RU"/>
            </a:defPPr>
            <a:lvl1pPr>
              <a:lnSpc>
                <a:spcPts val="2900"/>
              </a:lnSpc>
              <a:defRPr sz="2400" b="1" spc="100">
                <a:solidFill>
                  <a:srgbClr val="458B7A"/>
                </a:solidFill>
                <a:latin typeface="Arial Narrow" pitchFamily="34" charset="0"/>
                <a:cs typeface="Arial" panose="020B0604020202020204" pitchFamily="34" charset="0"/>
              </a:defRPr>
            </a:lvl1pPr>
            <a:lvl3pPr marL="0" lvl="2">
              <a:lnSpc>
                <a:spcPts val="3700"/>
              </a:lnSpc>
              <a:defRPr sz="3200" b="1" spc="130">
                <a:solidFill>
                  <a:srgbClr val="002060"/>
                </a:solidFill>
                <a:latin typeface="Arial Narrow" pitchFamily="34" charset="0"/>
                <a:cs typeface="Arial" panose="020B0604020202020204" pitchFamily="34" charset="0"/>
              </a:defRPr>
            </a:lvl3pPr>
          </a:lstStyle>
          <a:p>
            <a:pPr lvl="2">
              <a:lnSpc>
                <a:spcPts val="3300"/>
              </a:lnSpc>
            </a:pPr>
            <a:r>
              <a:rPr lang="ru-RU" dirty="0" smtClean="0">
                <a:solidFill>
                  <a:srgbClr val="3EA6C2"/>
                </a:solidFill>
              </a:rPr>
              <a:t>Новая система обращения </a:t>
            </a:r>
            <a:r>
              <a:rPr lang="ru-RU" dirty="0" smtClean="0">
                <a:solidFill>
                  <a:srgbClr val="3EA6C2"/>
                </a:solidFill>
              </a:rPr>
              <a:t>с </a:t>
            </a:r>
            <a:r>
              <a:rPr lang="ru-RU" dirty="0" smtClean="0">
                <a:solidFill>
                  <a:srgbClr val="3EA6C2"/>
                </a:solidFill>
              </a:rPr>
              <a:t>отходами </a:t>
            </a:r>
            <a:r>
              <a:rPr lang="en-US" dirty="0" smtClean="0">
                <a:solidFill>
                  <a:srgbClr val="3EA6C2"/>
                </a:solidFill>
              </a:rPr>
              <a:t>I</a:t>
            </a:r>
            <a:r>
              <a:rPr lang="ru-RU" dirty="0">
                <a:solidFill>
                  <a:srgbClr val="3EA6C2"/>
                </a:solidFill>
              </a:rPr>
              <a:t> </a:t>
            </a:r>
            <a:r>
              <a:rPr lang="ru-RU" dirty="0" smtClean="0">
                <a:solidFill>
                  <a:srgbClr val="3EA6C2"/>
                </a:solidFill>
              </a:rPr>
              <a:t>и </a:t>
            </a:r>
            <a:r>
              <a:rPr lang="en-US" dirty="0">
                <a:solidFill>
                  <a:srgbClr val="3EA6C2"/>
                </a:solidFill>
              </a:rPr>
              <a:t>II </a:t>
            </a:r>
            <a:r>
              <a:rPr lang="ru-RU" dirty="0">
                <a:solidFill>
                  <a:srgbClr val="3EA6C2"/>
                </a:solidFill>
              </a:rPr>
              <a:t>классов </a:t>
            </a:r>
            <a:r>
              <a:rPr lang="ru-RU" dirty="0" smtClean="0">
                <a:solidFill>
                  <a:srgbClr val="3EA6C2"/>
                </a:solidFill>
              </a:rPr>
              <a:t>опасности с 01 марта 2022 года</a:t>
            </a:r>
            <a:endParaRPr lang="ru-RU" spc="200" dirty="0">
              <a:solidFill>
                <a:srgbClr val="3EA6C2"/>
              </a:solidFill>
            </a:endParaRPr>
          </a:p>
        </p:txBody>
      </p:sp>
      <p:grpSp>
        <p:nvGrpSpPr>
          <p:cNvPr id="528" name="Группа 527"/>
          <p:cNvGrpSpPr/>
          <p:nvPr/>
        </p:nvGrpSpPr>
        <p:grpSpPr>
          <a:xfrm>
            <a:off x="1318896" y="575194"/>
            <a:ext cx="2685232" cy="575451"/>
            <a:chOff x="859658" y="300277"/>
            <a:chExt cx="5107510" cy="575451"/>
          </a:xfrm>
        </p:grpSpPr>
        <p:sp>
          <p:nvSpPr>
            <p:cNvPr id="529" name="TextBox 528"/>
            <p:cNvSpPr txBox="1"/>
            <p:nvPr/>
          </p:nvSpPr>
          <p:spPr>
            <a:xfrm>
              <a:off x="859658" y="547435"/>
              <a:ext cx="5107510" cy="328293"/>
            </a:xfrm>
            <a:prstGeom prst="rect">
              <a:avLst/>
            </a:prstGeom>
            <a:noFill/>
          </p:spPr>
          <p:txBody>
            <a:bodyPr wrap="square" lIns="121917" tIns="60959" rIns="121917" bIns="60959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ru-RU" sz="900" b="1" spc="5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Федеральная служба по надзору </a:t>
              </a:r>
            </a:p>
            <a:p>
              <a:pPr>
                <a:lnSpc>
                  <a:spcPts val="800"/>
                </a:lnSpc>
              </a:pPr>
              <a:r>
                <a:rPr lang="ru-RU" sz="900" b="1" spc="70" dirty="0">
                  <a:solidFill>
                    <a:srgbClr val="31547F"/>
                  </a:solidFill>
                  <a:latin typeface="Arial Narrow" pitchFamily="34" charset="0"/>
                  <a:cs typeface="Arial" panose="020B0604020202020204" pitchFamily="34" charset="0"/>
                </a:rPr>
                <a:t>в сфере природопользования</a:t>
              </a:r>
            </a:p>
          </p:txBody>
        </p:sp>
        <p:sp>
          <p:nvSpPr>
            <p:cNvPr id="530" name="TextBox 529"/>
            <p:cNvSpPr txBox="1"/>
            <p:nvPr/>
          </p:nvSpPr>
          <p:spPr>
            <a:xfrm>
              <a:off x="880611" y="300277"/>
              <a:ext cx="3803958" cy="338552"/>
            </a:xfrm>
            <a:prstGeom prst="rect">
              <a:avLst/>
            </a:prstGeom>
            <a:noFill/>
          </p:spPr>
          <p:txBody>
            <a:bodyPr wrap="none" lIns="121917" tIns="60959" rIns="121917" bIns="60959" rtlCol="0">
              <a:spAutoFit/>
            </a:bodyPr>
            <a:lstStyle/>
            <a:p>
              <a:r>
                <a:rPr lang="ru-RU" sz="1400" b="1" spc="100" dirty="0">
                  <a:solidFill>
                    <a:srgbClr val="31547F"/>
                  </a:solidFill>
                  <a:latin typeface="Arial Narrow" pitchFamily="34" charset="0"/>
                </a:rPr>
                <a:t>РОСПРИРОДНАДЗОР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68721" y="413655"/>
            <a:ext cx="754907" cy="962660"/>
            <a:chOff x="468721" y="413655"/>
            <a:chExt cx="754907" cy="962660"/>
          </a:xfrm>
        </p:grpSpPr>
        <p:sp>
          <p:nvSpPr>
            <p:cNvPr id="847" name="Freeform 50"/>
            <p:cNvSpPr>
              <a:spLocks noEditPoints="1"/>
            </p:cNvSpPr>
            <p:nvPr/>
          </p:nvSpPr>
          <p:spPr bwMode="auto">
            <a:xfrm>
              <a:off x="468721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48" name="Группа 847"/>
            <p:cNvGrpSpPr/>
            <p:nvPr/>
          </p:nvGrpSpPr>
          <p:grpSpPr>
            <a:xfrm>
              <a:off x="610028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849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0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1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2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3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4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5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6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7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8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9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0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1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2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3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4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5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6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7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8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9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0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1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2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3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4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5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6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7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8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9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0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1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2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3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4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5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6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7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8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9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0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1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2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3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4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5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3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5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6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7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8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9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0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1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2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3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4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5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6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7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8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9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0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1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2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3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4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5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6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7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8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9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0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1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2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3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4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5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6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7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8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9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0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3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4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5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6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7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0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1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2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3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4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5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6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7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8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9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3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4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5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0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1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2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3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4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5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8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9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1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2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3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4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5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6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7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9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0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1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7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07" name="Группа 1006"/>
          <p:cNvGrpSpPr/>
          <p:nvPr/>
        </p:nvGrpSpPr>
        <p:grpSpPr>
          <a:xfrm>
            <a:off x="3465282" y="420913"/>
            <a:ext cx="2434808" cy="734784"/>
            <a:chOff x="3276600" y="413655"/>
            <a:chExt cx="2314576" cy="698500"/>
          </a:xfrm>
        </p:grpSpPr>
        <p:sp>
          <p:nvSpPr>
            <p:cNvPr id="1008" name="Freeform 54"/>
            <p:cNvSpPr>
              <a:spLocks/>
            </p:cNvSpPr>
            <p:nvPr/>
          </p:nvSpPr>
          <p:spPr bwMode="auto">
            <a:xfrm>
              <a:off x="4348163" y="615268"/>
              <a:ext cx="104775" cy="92075"/>
            </a:xfrm>
            <a:custGeom>
              <a:avLst/>
              <a:gdLst>
                <a:gd name="T0" fmla="*/ 66 w 66"/>
                <a:gd name="T1" fmla="*/ 58 h 58"/>
                <a:gd name="T2" fmla="*/ 0 w 66"/>
                <a:gd name="T3" fmla="*/ 58 h 58"/>
                <a:gd name="T4" fmla="*/ 0 w 66"/>
                <a:gd name="T5" fmla="*/ 0 h 58"/>
                <a:gd name="T6" fmla="*/ 11 w 66"/>
                <a:gd name="T7" fmla="*/ 0 h 58"/>
                <a:gd name="T8" fmla="*/ 11 w 66"/>
                <a:gd name="T9" fmla="*/ 48 h 58"/>
                <a:gd name="T10" fmla="*/ 66 w 66"/>
                <a:gd name="T11" fmla="*/ 48 h 58"/>
                <a:gd name="T12" fmla="*/ 66 w 66"/>
                <a:gd name="T13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8">
                  <a:moveTo>
                    <a:pt x="66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48"/>
                  </a:lnTo>
                  <a:lnTo>
                    <a:pt x="66" y="4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9" name="Freeform 55"/>
            <p:cNvSpPr>
              <a:spLocks/>
            </p:cNvSpPr>
            <p:nvPr/>
          </p:nvSpPr>
          <p:spPr bwMode="auto">
            <a:xfrm>
              <a:off x="3382963" y="413655"/>
              <a:ext cx="519113" cy="339725"/>
            </a:xfrm>
            <a:custGeom>
              <a:avLst/>
              <a:gdLst>
                <a:gd name="T0" fmla="*/ 25 w 138"/>
                <a:gd name="T1" fmla="*/ 89 h 89"/>
                <a:gd name="T2" fmla="*/ 0 w 138"/>
                <a:gd name="T3" fmla="*/ 64 h 89"/>
                <a:gd name="T4" fmla="*/ 21 w 138"/>
                <a:gd name="T5" fmla="*/ 40 h 89"/>
                <a:gd name="T6" fmla="*/ 19 w 138"/>
                <a:gd name="T7" fmla="*/ 29 h 89"/>
                <a:gd name="T8" fmla="*/ 49 w 138"/>
                <a:gd name="T9" fmla="*/ 0 h 89"/>
                <a:gd name="T10" fmla="*/ 76 w 138"/>
                <a:gd name="T11" fmla="*/ 18 h 89"/>
                <a:gd name="T12" fmla="*/ 82 w 138"/>
                <a:gd name="T13" fmla="*/ 17 h 89"/>
                <a:gd name="T14" fmla="*/ 101 w 138"/>
                <a:gd name="T15" fmla="*/ 32 h 89"/>
                <a:gd name="T16" fmla="*/ 114 w 138"/>
                <a:gd name="T17" fmla="*/ 29 h 89"/>
                <a:gd name="T18" fmla="*/ 138 w 138"/>
                <a:gd name="T19" fmla="*/ 53 h 89"/>
                <a:gd name="T20" fmla="*/ 114 w 138"/>
                <a:gd name="T21" fmla="*/ 78 h 89"/>
                <a:gd name="T22" fmla="*/ 114 w 138"/>
                <a:gd name="T23" fmla="*/ 73 h 89"/>
                <a:gd name="T24" fmla="*/ 134 w 138"/>
                <a:gd name="T25" fmla="*/ 53 h 89"/>
                <a:gd name="T26" fmla="*/ 114 w 138"/>
                <a:gd name="T27" fmla="*/ 33 h 89"/>
                <a:gd name="T28" fmla="*/ 101 w 138"/>
                <a:gd name="T29" fmla="*/ 38 h 89"/>
                <a:gd name="T30" fmla="*/ 97 w 138"/>
                <a:gd name="T31" fmla="*/ 41 h 89"/>
                <a:gd name="T32" fmla="*/ 97 w 138"/>
                <a:gd name="T33" fmla="*/ 36 h 89"/>
                <a:gd name="T34" fmla="*/ 82 w 138"/>
                <a:gd name="T35" fmla="*/ 22 h 89"/>
                <a:gd name="T36" fmla="*/ 76 w 138"/>
                <a:gd name="T37" fmla="*/ 23 h 89"/>
                <a:gd name="T38" fmla="*/ 73 w 138"/>
                <a:gd name="T39" fmla="*/ 24 h 89"/>
                <a:gd name="T40" fmla="*/ 73 w 138"/>
                <a:gd name="T41" fmla="*/ 22 h 89"/>
                <a:gd name="T42" fmla="*/ 49 w 138"/>
                <a:gd name="T43" fmla="*/ 4 h 89"/>
                <a:gd name="T44" fmla="*/ 24 w 138"/>
                <a:gd name="T45" fmla="*/ 29 h 89"/>
                <a:gd name="T46" fmla="*/ 26 w 138"/>
                <a:gd name="T47" fmla="*/ 41 h 89"/>
                <a:gd name="T48" fmla="*/ 28 w 138"/>
                <a:gd name="T49" fmla="*/ 44 h 89"/>
                <a:gd name="T50" fmla="*/ 24 w 138"/>
                <a:gd name="T51" fmla="*/ 44 h 89"/>
                <a:gd name="T52" fmla="*/ 5 w 138"/>
                <a:gd name="T53" fmla="*/ 64 h 89"/>
                <a:gd name="T54" fmla="*/ 25 w 138"/>
                <a:gd name="T55" fmla="*/ 84 h 89"/>
                <a:gd name="T56" fmla="*/ 25 w 138"/>
                <a:gd name="T5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8" h="89">
                  <a:moveTo>
                    <a:pt x="25" y="89"/>
                  </a:moveTo>
                  <a:cubicBezTo>
                    <a:pt x="11" y="89"/>
                    <a:pt x="0" y="78"/>
                    <a:pt x="0" y="64"/>
                  </a:cubicBezTo>
                  <a:cubicBezTo>
                    <a:pt x="0" y="52"/>
                    <a:pt x="9" y="41"/>
                    <a:pt x="21" y="40"/>
                  </a:cubicBezTo>
                  <a:cubicBezTo>
                    <a:pt x="20" y="36"/>
                    <a:pt x="19" y="33"/>
                    <a:pt x="19" y="29"/>
                  </a:cubicBezTo>
                  <a:cubicBezTo>
                    <a:pt x="19" y="13"/>
                    <a:pt x="32" y="0"/>
                    <a:pt x="49" y="0"/>
                  </a:cubicBezTo>
                  <a:cubicBezTo>
                    <a:pt x="61" y="0"/>
                    <a:pt x="72" y="7"/>
                    <a:pt x="76" y="18"/>
                  </a:cubicBezTo>
                  <a:cubicBezTo>
                    <a:pt x="78" y="18"/>
                    <a:pt x="80" y="17"/>
                    <a:pt x="82" y="17"/>
                  </a:cubicBezTo>
                  <a:cubicBezTo>
                    <a:pt x="91" y="17"/>
                    <a:pt x="99" y="24"/>
                    <a:pt x="101" y="32"/>
                  </a:cubicBezTo>
                  <a:cubicBezTo>
                    <a:pt x="105" y="30"/>
                    <a:pt x="109" y="29"/>
                    <a:pt x="114" y="29"/>
                  </a:cubicBezTo>
                  <a:cubicBezTo>
                    <a:pt x="127" y="29"/>
                    <a:pt x="138" y="40"/>
                    <a:pt x="138" y="53"/>
                  </a:cubicBezTo>
                  <a:cubicBezTo>
                    <a:pt x="138" y="67"/>
                    <a:pt x="127" y="78"/>
                    <a:pt x="114" y="78"/>
                  </a:cubicBezTo>
                  <a:cubicBezTo>
                    <a:pt x="114" y="73"/>
                    <a:pt x="114" y="73"/>
                    <a:pt x="114" y="73"/>
                  </a:cubicBezTo>
                  <a:cubicBezTo>
                    <a:pt x="125" y="73"/>
                    <a:pt x="134" y="64"/>
                    <a:pt x="134" y="53"/>
                  </a:cubicBezTo>
                  <a:cubicBezTo>
                    <a:pt x="134" y="42"/>
                    <a:pt x="125" y="33"/>
                    <a:pt x="114" y="33"/>
                  </a:cubicBezTo>
                  <a:cubicBezTo>
                    <a:pt x="109" y="33"/>
                    <a:pt x="104" y="35"/>
                    <a:pt x="101" y="38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7" y="28"/>
                    <a:pt x="90" y="22"/>
                    <a:pt x="82" y="22"/>
                  </a:cubicBezTo>
                  <a:cubicBezTo>
                    <a:pt x="80" y="22"/>
                    <a:pt x="78" y="22"/>
                    <a:pt x="76" y="23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69" y="11"/>
                    <a:pt x="60" y="4"/>
                    <a:pt x="49" y="4"/>
                  </a:cubicBezTo>
                  <a:cubicBezTo>
                    <a:pt x="35" y="4"/>
                    <a:pt x="24" y="16"/>
                    <a:pt x="24" y="29"/>
                  </a:cubicBezTo>
                  <a:cubicBezTo>
                    <a:pt x="24" y="33"/>
                    <a:pt x="25" y="37"/>
                    <a:pt x="26" y="41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4" y="44"/>
                    <a:pt x="5" y="53"/>
                    <a:pt x="5" y="64"/>
                  </a:cubicBezTo>
                  <a:cubicBezTo>
                    <a:pt x="5" y="75"/>
                    <a:pt x="14" y="84"/>
                    <a:pt x="25" y="84"/>
                  </a:cubicBezTo>
                  <a:lnTo>
                    <a:pt x="25" y="89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0" name="Freeform 56"/>
            <p:cNvSpPr>
              <a:spLocks/>
            </p:cNvSpPr>
            <p:nvPr/>
          </p:nvSpPr>
          <p:spPr bwMode="auto">
            <a:xfrm>
              <a:off x="3794125" y="570818"/>
              <a:ext cx="36513" cy="38100"/>
            </a:xfrm>
            <a:custGeom>
              <a:avLst/>
              <a:gdLst>
                <a:gd name="T0" fmla="*/ 16 w 23"/>
                <a:gd name="T1" fmla="*/ 24 h 24"/>
                <a:gd name="T2" fmla="*/ 0 w 23"/>
                <a:gd name="T3" fmla="*/ 9 h 24"/>
                <a:gd name="T4" fmla="*/ 7 w 23"/>
                <a:gd name="T5" fmla="*/ 0 h 24"/>
                <a:gd name="T6" fmla="*/ 23 w 23"/>
                <a:gd name="T7" fmla="*/ 14 h 24"/>
                <a:gd name="T8" fmla="*/ 16 w 2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4">
                  <a:moveTo>
                    <a:pt x="16" y="24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23" y="14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1" name="Freeform 57"/>
            <p:cNvSpPr>
              <a:spLocks/>
            </p:cNvSpPr>
            <p:nvPr/>
          </p:nvSpPr>
          <p:spPr bwMode="auto">
            <a:xfrm>
              <a:off x="3657600" y="505730"/>
              <a:ext cx="41275" cy="49213"/>
            </a:xfrm>
            <a:custGeom>
              <a:avLst/>
              <a:gdLst>
                <a:gd name="T0" fmla="*/ 7 w 26"/>
                <a:gd name="T1" fmla="*/ 31 h 31"/>
                <a:gd name="T2" fmla="*/ 0 w 26"/>
                <a:gd name="T3" fmla="*/ 24 h 31"/>
                <a:gd name="T4" fmla="*/ 17 w 26"/>
                <a:gd name="T5" fmla="*/ 0 h 31"/>
                <a:gd name="T6" fmla="*/ 26 w 26"/>
                <a:gd name="T7" fmla="*/ 7 h 31"/>
                <a:gd name="T8" fmla="*/ 7 w 26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1">
                  <a:moveTo>
                    <a:pt x="7" y="31"/>
                  </a:moveTo>
                  <a:lnTo>
                    <a:pt x="0" y="24"/>
                  </a:lnTo>
                  <a:lnTo>
                    <a:pt x="17" y="0"/>
                  </a:lnTo>
                  <a:lnTo>
                    <a:pt x="26" y="7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2" name="Freeform 58"/>
            <p:cNvSpPr>
              <a:spLocks/>
            </p:cNvSpPr>
            <p:nvPr/>
          </p:nvSpPr>
          <p:spPr bwMode="auto">
            <a:xfrm>
              <a:off x="3438525" y="608918"/>
              <a:ext cx="46038" cy="49213"/>
            </a:xfrm>
            <a:custGeom>
              <a:avLst/>
              <a:gdLst>
                <a:gd name="T0" fmla="*/ 19 w 29"/>
                <a:gd name="T1" fmla="*/ 31 h 31"/>
                <a:gd name="T2" fmla="*/ 0 w 29"/>
                <a:gd name="T3" fmla="*/ 9 h 31"/>
                <a:gd name="T4" fmla="*/ 10 w 29"/>
                <a:gd name="T5" fmla="*/ 0 h 31"/>
                <a:gd name="T6" fmla="*/ 29 w 29"/>
                <a:gd name="T7" fmla="*/ 24 h 31"/>
                <a:gd name="T8" fmla="*/ 19 w 29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1">
                  <a:moveTo>
                    <a:pt x="19" y="31"/>
                  </a:moveTo>
                  <a:lnTo>
                    <a:pt x="0" y="9"/>
                  </a:lnTo>
                  <a:lnTo>
                    <a:pt x="10" y="0"/>
                  </a:lnTo>
                  <a:lnTo>
                    <a:pt x="29" y="24"/>
                  </a:lnTo>
                  <a:lnTo>
                    <a:pt x="19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3" name="Rectangle 59"/>
            <p:cNvSpPr>
              <a:spLocks noChangeArrowheads="1"/>
            </p:cNvSpPr>
            <p:nvPr/>
          </p:nvSpPr>
          <p:spPr bwMode="auto">
            <a:xfrm>
              <a:off x="3556000" y="451755"/>
              <a:ext cx="15875" cy="244475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4" name="Freeform 60"/>
            <p:cNvSpPr>
              <a:spLocks/>
            </p:cNvSpPr>
            <p:nvPr/>
          </p:nvSpPr>
          <p:spPr bwMode="auto">
            <a:xfrm>
              <a:off x="3503613" y="467630"/>
              <a:ext cx="115888" cy="71438"/>
            </a:xfrm>
            <a:custGeom>
              <a:avLst/>
              <a:gdLst>
                <a:gd name="T0" fmla="*/ 38 w 73"/>
                <a:gd name="T1" fmla="*/ 45 h 45"/>
                <a:gd name="T2" fmla="*/ 0 w 73"/>
                <a:gd name="T3" fmla="*/ 7 h 45"/>
                <a:gd name="T4" fmla="*/ 9 w 73"/>
                <a:gd name="T5" fmla="*/ 0 h 45"/>
                <a:gd name="T6" fmla="*/ 38 w 73"/>
                <a:gd name="T7" fmla="*/ 28 h 45"/>
                <a:gd name="T8" fmla="*/ 66 w 73"/>
                <a:gd name="T9" fmla="*/ 0 h 45"/>
                <a:gd name="T10" fmla="*/ 73 w 73"/>
                <a:gd name="T11" fmla="*/ 9 h 45"/>
                <a:gd name="T12" fmla="*/ 38 w 73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45">
                  <a:moveTo>
                    <a:pt x="38" y="45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38" y="28"/>
                  </a:lnTo>
                  <a:lnTo>
                    <a:pt x="66" y="0"/>
                  </a:lnTo>
                  <a:lnTo>
                    <a:pt x="73" y="9"/>
                  </a:lnTo>
                  <a:lnTo>
                    <a:pt x="38" y="4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5" name="Freeform 61"/>
            <p:cNvSpPr>
              <a:spLocks/>
            </p:cNvSpPr>
            <p:nvPr/>
          </p:nvSpPr>
          <p:spPr bwMode="auto">
            <a:xfrm>
              <a:off x="3503613" y="543830"/>
              <a:ext cx="115888" cy="68263"/>
            </a:xfrm>
            <a:custGeom>
              <a:avLst/>
              <a:gdLst>
                <a:gd name="T0" fmla="*/ 38 w 73"/>
                <a:gd name="T1" fmla="*/ 43 h 43"/>
                <a:gd name="T2" fmla="*/ 0 w 73"/>
                <a:gd name="T3" fmla="*/ 7 h 43"/>
                <a:gd name="T4" fmla="*/ 9 w 73"/>
                <a:gd name="T5" fmla="*/ 0 h 43"/>
                <a:gd name="T6" fmla="*/ 38 w 73"/>
                <a:gd name="T7" fmla="*/ 29 h 43"/>
                <a:gd name="T8" fmla="*/ 66 w 73"/>
                <a:gd name="T9" fmla="*/ 0 h 43"/>
                <a:gd name="T10" fmla="*/ 73 w 73"/>
                <a:gd name="T11" fmla="*/ 7 h 43"/>
                <a:gd name="T12" fmla="*/ 38 w 73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43">
                  <a:moveTo>
                    <a:pt x="38" y="43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38" y="29"/>
                  </a:lnTo>
                  <a:lnTo>
                    <a:pt x="66" y="0"/>
                  </a:lnTo>
                  <a:lnTo>
                    <a:pt x="73" y="7"/>
                  </a:lnTo>
                  <a:lnTo>
                    <a:pt x="38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6" name="Freeform 62"/>
            <p:cNvSpPr>
              <a:spLocks/>
            </p:cNvSpPr>
            <p:nvPr/>
          </p:nvSpPr>
          <p:spPr bwMode="auto">
            <a:xfrm>
              <a:off x="4913313" y="791480"/>
              <a:ext cx="60325" cy="312738"/>
            </a:xfrm>
            <a:custGeom>
              <a:avLst/>
              <a:gdLst>
                <a:gd name="T0" fmla="*/ 0 w 38"/>
                <a:gd name="T1" fmla="*/ 0 h 197"/>
                <a:gd name="T2" fmla="*/ 38 w 38"/>
                <a:gd name="T3" fmla="*/ 0 h 197"/>
                <a:gd name="T4" fmla="*/ 38 w 38"/>
                <a:gd name="T5" fmla="*/ 197 h 197"/>
                <a:gd name="T6" fmla="*/ 0 w 38"/>
                <a:gd name="T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97">
                  <a:moveTo>
                    <a:pt x="0" y="0"/>
                  </a:moveTo>
                  <a:lnTo>
                    <a:pt x="38" y="0"/>
                  </a:lnTo>
                  <a:lnTo>
                    <a:pt x="38" y="1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7" name="Freeform 63"/>
            <p:cNvSpPr>
              <a:spLocks/>
            </p:cNvSpPr>
            <p:nvPr/>
          </p:nvSpPr>
          <p:spPr bwMode="auto">
            <a:xfrm>
              <a:off x="4913313" y="791480"/>
              <a:ext cx="60325" cy="312738"/>
            </a:xfrm>
            <a:custGeom>
              <a:avLst/>
              <a:gdLst>
                <a:gd name="T0" fmla="*/ 0 w 38"/>
                <a:gd name="T1" fmla="*/ 0 h 197"/>
                <a:gd name="T2" fmla="*/ 38 w 38"/>
                <a:gd name="T3" fmla="*/ 0 h 197"/>
                <a:gd name="T4" fmla="*/ 38 w 38"/>
                <a:gd name="T5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197">
                  <a:moveTo>
                    <a:pt x="0" y="0"/>
                  </a:moveTo>
                  <a:lnTo>
                    <a:pt x="38" y="0"/>
                  </a:lnTo>
                  <a:lnTo>
                    <a:pt x="38" y="1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8" name="Freeform 64"/>
            <p:cNvSpPr>
              <a:spLocks/>
            </p:cNvSpPr>
            <p:nvPr/>
          </p:nvSpPr>
          <p:spPr bwMode="auto">
            <a:xfrm>
              <a:off x="4913313" y="783543"/>
              <a:ext cx="66675" cy="320675"/>
            </a:xfrm>
            <a:custGeom>
              <a:avLst/>
              <a:gdLst>
                <a:gd name="T0" fmla="*/ 42 w 42"/>
                <a:gd name="T1" fmla="*/ 202 h 202"/>
                <a:gd name="T2" fmla="*/ 31 w 42"/>
                <a:gd name="T3" fmla="*/ 202 h 202"/>
                <a:gd name="T4" fmla="*/ 31 w 42"/>
                <a:gd name="T5" fmla="*/ 10 h 202"/>
                <a:gd name="T6" fmla="*/ 0 w 42"/>
                <a:gd name="T7" fmla="*/ 10 h 202"/>
                <a:gd name="T8" fmla="*/ 0 w 42"/>
                <a:gd name="T9" fmla="*/ 0 h 202"/>
                <a:gd name="T10" fmla="*/ 42 w 42"/>
                <a:gd name="T11" fmla="*/ 0 h 202"/>
                <a:gd name="T12" fmla="*/ 42 w 42"/>
                <a:gd name="T13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02">
                  <a:moveTo>
                    <a:pt x="42" y="202"/>
                  </a:moveTo>
                  <a:lnTo>
                    <a:pt x="31" y="202"/>
                  </a:lnTo>
                  <a:lnTo>
                    <a:pt x="31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20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9" name="Freeform 65"/>
            <p:cNvSpPr>
              <a:spLocks/>
            </p:cNvSpPr>
            <p:nvPr/>
          </p:nvSpPr>
          <p:spPr bwMode="auto">
            <a:xfrm>
              <a:off x="4913313" y="894668"/>
              <a:ext cx="60325" cy="0"/>
            </a:xfrm>
            <a:custGeom>
              <a:avLst/>
              <a:gdLst>
                <a:gd name="T0" fmla="*/ 0 w 38"/>
                <a:gd name="T1" fmla="*/ 38 w 38"/>
                <a:gd name="T2" fmla="*/ 0 w 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8">
                  <a:moveTo>
                    <a:pt x="0" y="0"/>
                  </a:move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0" name="Line 66"/>
            <p:cNvSpPr>
              <a:spLocks noChangeShapeType="1"/>
            </p:cNvSpPr>
            <p:nvPr/>
          </p:nvSpPr>
          <p:spPr bwMode="auto">
            <a:xfrm>
              <a:off x="4913313" y="894668"/>
              <a:ext cx="603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1" name="Rectangle 67"/>
            <p:cNvSpPr>
              <a:spLocks noChangeArrowheads="1"/>
            </p:cNvSpPr>
            <p:nvPr/>
          </p:nvSpPr>
          <p:spPr bwMode="auto">
            <a:xfrm>
              <a:off x="4913313" y="886730"/>
              <a:ext cx="60325" cy="15875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2" name="Freeform 68"/>
            <p:cNvSpPr>
              <a:spLocks/>
            </p:cNvSpPr>
            <p:nvPr/>
          </p:nvSpPr>
          <p:spPr bwMode="auto">
            <a:xfrm>
              <a:off x="4913313" y="1001030"/>
              <a:ext cx="60325" cy="0"/>
            </a:xfrm>
            <a:custGeom>
              <a:avLst/>
              <a:gdLst>
                <a:gd name="T0" fmla="*/ 0 w 38"/>
                <a:gd name="T1" fmla="*/ 38 w 38"/>
                <a:gd name="T2" fmla="*/ 0 w 3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8">
                  <a:moveTo>
                    <a:pt x="0" y="0"/>
                  </a:move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3" name="Line 69"/>
            <p:cNvSpPr>
              <a:spLocks noChangeShapeType="1"/>
            </p:cNvSpPr>
            <p:nvPr/>
          </p:nvSpPr>
          <p:spPr bwMode="auto">
            <a:xfrm>
              <a:off x="4913313" y="1001030"/>
              <a:ext cx="603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" name="Rectangle 70"/>
            <p:cNvSpPr>
              <a:spLocks noChangeArrowheads="1"/>
            </p:cNvSpPr>
            <p:nvPr/>
          </p:nvSpPr>
          <p:spPr bwMode="auto">
            <a:xfrm>
              <a:off x="4913313" y="989918"/>
              <a:ext cx="60325" cy="190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" name="Freeform 71"/>
            <p:cNvSpPr>
              <a:spLocks/>
            </p:cNvSpPr>
            <p:nvPr/>
          </p:nvSpPr>
          <p:spPr bwMode="auto">
            <a:xfrm>
              <a:off x="4584700" y="467630"/>
              <a:ext cx="268288" cy="239713"/>
            </a:xfrm>
            <a:custGeom>
              <a:avLst/>
              <a:gdLst>
                <a:gd name="T0" fmla="*/ 169 w 169"/>
                <a:gd name="T1" fmla="*/ 151 h 151"/>
                <a:gd name="T2" fmla="*/ 169 w 169"/>
                <a:gd name="T3" fmla="*/ 50 h 151"/>
                <a:gd name="T4" fmla="*/ 121 w 169"/>
                <a:gd name="T5" fmla="*/ 0 h 151"/>
                <a:gd name="T6" fmla="*/ 71 w 169"/>
                <a:gd name="T7" fmla="*/ 50 h 151"/>
                <a:gd name="T8" fmla="*/ 71 w 169"/>
                <a:gd name="T9" fmla="*/ 149 h 151"/>
                <a:gd name="T10" fmla="*/ 0 w 169"/>
                <a:gd name="T11" fmla="*/ 149 h 151"/>
                <a:gd name="T12" fmla="*/ 169 w 169"/>
                <a:gd name="T13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51">
                  <a:moveTo>
                    <a:pt x="169" y="151"/>
                  </a:moveTo>
                  <a:lnTo>
                    <a:pt x="169" y="50"/>
                  </a:lnTo>
                  <a:lnTo>
                    <a:pt x="121" y="0"/>
                  </a:lnTo>
                  <a:lnTo>
                    <a:pt x="71" y="50"/>
                  </a:lnTo>
                  <a:lnTo>
                    <a:pt x="71" y="149"/>
                  </a:lnTo>
                  <a:lnTo>
                    <a:pt x="0" y="149"/>
                  </a:lnTo>
                  <a:lnTo>
                    <a:pt x="169" y="1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6" name="Freeform 72"/>
            <p:cNvSpPr>
              <a:spLocks/>
            </p:cNvSpPr>
            <p:nvPr/>
          </p:nvSpPr>
          <p:spPr bwMode="auto">
            <a:xfrm>
              <a:off x="4584700" y="467630"/>
              <a:ext cx="268288" cy="239713"/>
            </a:xfrm>
            <a:custGeom>
              <a:avLst/>
              <a:gdLst>
                <a:gd name="T0" fmla="*/ 169 w 169"/>
                <a:gd name="T1" fmla="*/ 151 h 151"/>
                <a:gd name="T2" fmla="*/ 169 w 169"/>
                <a:gd name="T3" fmla="*/ 50 h 151"/>
                <a:gd name="T4" fmla="*/ 121 w 169"/>
                <a:gd name="T5" fmla="*/ 0 h 151"/>
                <a:gd name="T6" fmla="*/ 71 w 169"/>
                <a:gd name="T7" fmla="*/ 50 h 151"/>
                <a:gd name="T8" fmla="*/ 71 w 169"/>
                <a:gd name="T9" fmla="*/ 149 h 151"/>
                <a:gd name="T10" fmla="*/ 0 w 169"/>
                <a:gd name="T11" fmla="*/ 14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" h="151">
                  <a:moveTo>
                    <a:pt x="169" y="151"/>
                  </a:moveTo>
                  <a:lnTo>
                    <a:pt x="169" y="50"/>
                  </a:lnTo>
                  <a:lnTo>
                    <a:pt x="121" y="0"/>
                  </a:lnTo>
                  <a:lnTo>
                    <a:pt x="71" y="50"/>
                  </a:lnTo>
                  <a:lnTo>
                    <a:pt x="71" y="149"/>
                  </a:lnTo>
                  <a:lnTo>
                    <a:pt x="0" y="1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" name="Freeform 73"/>
            <p:cNvSpPr>
              <a:spLocks/>
            </p:cNvSpPr>
            <p:nvPr/>
          </p:nvSpPr>
          <p:spPr bwMode="auto">
            <a:xfrm>
              <a:off x="4584700" y="454930"/>
              <a:ext cx="274638" cy="255588"/>
            </a:xfrm>
            <a:custGeom>
              <a:avLst/>
              <a:gdLst>
                <a:gd name="T0" fmla="*/ 76 w 173"/>
                <a:gd name="T1" fmla="*/ 161 h 161"/>
                <a:gd name="T2" fmla="*/ 0 w 173"/>
                <a:gd name="T3" fmla="*/ 161 h 161"/>
                <a:gd name="T4" fmla="*/ 0 w 173"/>
                <a:gd name="T5" fmla="*/ 152 h 161"/>
                <a:gd name="T6" fmla="*/ 64 w 173"/>
                <a:gd name="T7" fmla="*/ 152 h 161"/>
                <a:gd name="T8" fmla="*/ 64 w 173"/>
                <a:gd name="T9" fmla="*/ 56 h 161"/>
                <a:gd name="T10" fmla="*/ 121 w 173"/>
                <a:gd name="T11" fmla="*/ 0 h 161"/>
                <a:gd name="T12" fmla="*/ 173 w 173"/>
                <a:gd name="T13" fmla="*/ 56 h 161"/>
                <a:gd name="T14" fmla="*/ 173 w 173"/>
                <a:gd name="T15" fmla="*/ 159 h 161"/>
                <a:gd name="T16" fmla="*/ 162 w 173"/>
                <a:gd name="T17" fmla="*/ 159 h 161"/>
                <a:gd name="T18" fmla="*/ 162 w 173"/>
                <a:gd name="T19" fmla="*/ 60 h 161"/>
                <a:gd name="T20" fmla="*/ 121 w 173"/>
                <a:gd name="T21" fmla="*/ 15 h 161"/>
                <a:gd name="T22" fmla="*/ 76 w 173"/>
                <a:gd name="T23" fmla="*/ 60 h 161"/>
                <a:gd name="T24" fmla="*/ 76 w 173"/>
                <a:gd name="T25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161">
                  <a:moveTo>
                    <a:pt x="76" y="161"/>
                  </a:moveTo>
                  <a:lnTo>
                    <a:pt x="0" y="161"/>
                  </a:lnTo>
                  <a:lnTo>
                    <a:pt x="0" y="152"/>
                  </a:lnTo>
                  <a:lnTo>
                    <a:pt x="64" y="152"/>
                  </a:lnTo>
                  <a:lnTo>
                    <a:pt x="64" y="56"/>
                  </a:lnTo>
                  <a:lnTo>
                    <a:pt x="121" y="0"/>
                  </a:lnTo>
                  <a:lnTo>
                    <a:pt x="173" y="56"/>
                  </a:lnTo>
                  <a:lnTo>
                    <a:pt x="173" y="159"/>
                  </a:lnTo>
                  <a:lnTo>
                    <a:pt x="162" y="159"/>
                  </a:lnTo>
                  <a:lnTo>
                    <a:pt x="162" y="60"/>
                  </a:lnTo>
                  <a:lnTo>
                    <a:pt x="121" y="15"/>
                  </a:lnTo>
                  <a:lnTo>
                    <a:pt x="76" y="60"/>
                  </a:lnTo>
                  <a:lnTo>
                    <a:pt x="76" y="16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74"/>
            <p:cNvSpPr>
              <a:spLocks noChangeArrowheads="1"/>
            </p:cNvSpPr>
            <p:nvPr/>
          </p:nvSpPr>
          <p:spPr bwMode="auto">
            <a:xfrm>
              <a:off x="4738688" y="535893"/>
              <a:ext cx="65088" cy="65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Freeform 75"/>
            <p:cNvSpPr>
              <a:spLocks noEditPoints="1"/>
            </p:cNvSpPr>
            <p:nvPr/>
          </p:nvSpPr>
          <p:spPr bwMode="auto">
            <a:xfrm>
              <a:off x="4727575" y="527955"/>
              <a:ext cx="84138" cy="84138"/>
            </a:xfrm>
            <a:custGeom>
              <a:avLst/>
              <a:gdLst>
                <a:gd name="T0" fmla="*/ 11 w 22"/>
                <a:gd name="T1" fmla="*/ 22 h 22"/>
                <a:gd name="T2" fmla="*/ 0 w 22"/>
                <a:gd name="T3" fmla="*/ 11 h 22"/>
                <a:gd name="T4" fmla="*/ 11 w 22"/>
                <a:gd name="T5" fmla="*/ 0 h 22"/>
                <a:gd name="T6" fmla="*/ 22 w 22"/>
                <a:gd name="T7" fmla="*/ 11 h 22"/>
                <a:gd name="T8" fmla="*/ 11 w 22"/>
                <a:gd name="T9" fmla="*/ 22 h 22"/>
                <a:gd name="T10" fmla="*/ 11 w 22"/>
                <a:gd name="T11" fmla="*/ 5 h 22"/>
                <a:gd name="T12" fmla="*/ 5 w 22"/>
                <a:gd name="T13" fmla="*/ 11 h 22"/>
                <a:gd name="T14" fmla="*/ 11 w 22"/>
                <a:gd name="T15" fmla="*/ 17 h 22"/>
                <a:gd name="T16" fmla="*/ 17 w 22"/>
                <a:gd name="T17" fmla="*/ 11 h 22"/>
                <a:gd name="T18" fmla="*/ 11 w 22"/>
                <a:gd name="T1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17"/>
                    <a:pt x="17" y="22"/>
                    <a:pt x="11" y="22"/>
                  </a:cubicBezTo>
                  <a:close/>
                  <a:moveTo>
                    <a:pt x="11" y="5"/>
                  </a:moveTo>
                  <a:cubicBezTo>
                    <a:pt x="8" y="5"/>
                    <a:pt x="5" y="8"/>
                    <a:pt x="5" y="11"/>
                  </a:cubicBezTo>
                  <a:cubicBezTo>
                    <a:pt x="5" y="14"/>
                    <a:pt x="8" y="17"/>
                    <a:pt x="11" y="17"/>
                  </a:cubicBezTo>
                  <a:cubicBezTo>
                    <a:pt x="14" y="17"/>
                    <a:pt x="17" y="14"/>
                    <a:pt x="17" y="11"/>
                  </a:cubicBezTo>
                  <a:cubicBezTo>
                    <a:pt x="17" y="8"/>
                    <a:pt x="14" y="5"/>
                    <a:pt x="11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Freeform 76"/>
            <p:cNvSpPr>
              <a:spLocks/>
            </p:cNvSpPr>
            <p:nvPr/>
          </p:nvSpPr>
          <p:spPr bwMode="auto">
            <a:xfrm>
              <a:off x="4765675" y="639080"/>
              <a:ext cx="0" cy="57150"/>
            </a:xfrm>
            <a:custGeom>
              <a:avLst/>
              <a:gdLst>
                <a:gd name="T0" fmla="*/ 0 h 36"/>
                <a:gd name="T1" fmla="*/ 36 h 36"/>
                <a:gd name="T2" fmla="*/ 0 h 3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6">
                  <a:moveTo>
                    <a:pt x="0" y="0"/>
                  </a:move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7"/>
            <p:cNvSpPr>
              <a:spLocks noChangeShapeType="1"/>
            </p:cNvSpPr>
            <p:nvPr/>
          </p:nvSpPr>
          <p:spPr bwMode="auto">
            <a:xfrm>
              <a:off x="4765675" y="639080"/>
              <a:ext cx="0" cy="571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78"/>
            <p:cNvSpPr>
              <a:spLocks noChangeArrowheads="1"/>
            </p:cNvSpPr>
            <p:nvPr/>
          </p:nvSpPr>
          <p:spPr bwMode="auto">
            <a:xfrm>
              <a:off x="4757738" y="639080"/>
              <a:ext cx="19050" cy="571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80"/>
            <p:cNvSpPr>
              <a:spLocks/>
            </p:cNvSpPr>
            <p:nvPr/>
          </p:nvSpPr>
          <p:spPr bwMode="auto">
            <a:xfrm>
              <a:off x="4697413" y="704168"/>
              <a:ext cx="215900" cy="400050"/>
            </a:xfrm>
            <a:custGeom>
              <a:avLst/>
              <a:gdLst>
                <a:gd name="T0" fmla="*/ 0 w 136"/>
                <a:gd name="T1" fmla="*/ 252 h 252"/>
                <a:gd name="T2" fmla="*/ 0 w 136"/>
                <a:gd name="T3" fmla="*/ 0 h 252"/>
                <a:gd name="T4" fmla="*/ 136 w 136"/>
                <a:gd name="T5" fmla="*/ 0 h 252"/>
                <a:gd name="T6" fmla="*/ 136 w 136"/>
                <a:gd name="T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6" h="252">
                  <a:moveTo>
                    <a:pt x="0" y="252"/>
                  </a:moveTo>
                  <a:lnTo>
                    <a:pt x="0" y="0"/>
                  </a:lnTo>
                  <a:lnTo>
                    <a:pt x="136" y="0"/>
                  </a:lnTo>
                  <a:lnTo>
                    <a:pt x="136" y="2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81"/>
            <p:cNvSpPr>
              <a:spLocks/>
            </p:cNvSpPr>
            <p:nvPr/>
          </p:nvSpPr>
          <p:spPr bwMode="auto">
            <a:xfrm>
              <a:off x="4686300" y="696230"/>
              <a:ext cx="238125" cy="407988"/>
            </a:xfrm>
            <a:custGeom>
              <a:avLst/>
              <a:gdLst>
                <a:gd name="T0" fmla="*/ 150 w 150"/>
                <a:gd name="T1" fmla="*/ 257 h 257"/>
                <a:gd name="T2" fmla="*/ 138 w 150"/>
                <a:gd name="T3" fmla="*/ 257 h 257"/>
                <a:gd name="T4" fmla="*/ 138 w 150"/>
                <a:gd name="T5" fmla="*/ 9 h 257"/>
                <a:gd name="T6" fmla="*/ 12 w 150"/>
                <a:gd name="T7" fmla="*/ 9 h 257"/>
                <a:gd name="T8" fmla="*/ 12 w 150"/>
                <a:gd name="T9" fmla="*/ 257 h 257"/>
                <a:gd name="T10" fmla="*/ 0 w 150"/>
                <a:gd name="T11" fmla="*/ 257 h 257"/>
                <a:gd name="T12" fmla="*/ 0 w 150"/>
                <a:gd name="T13" fmla="*/ 0 h 257"/>
                <a:gd name="T14" fmla="*/ 150 w 150"/>
                <a:gd name="T15" fmla="*/ 0 h 257"/>
                <a:gd name="T16" fmla="*/ 150 w 150"/>
                <a:gd name="T17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257">
                  <a:moveTo>
                    <a:pt x="150" y="257"/>
                  </a:moveTo>
                  <a:lnTo>
                    <a:pt x="138" y="257"/>
                  </a:lnTo>
                  <a:lnTo>
                    <a:pt x="138" y="9"/>
                  </a:lnTo>
                  <a:lnTo>
                    <a:pt x="12" y="9"/>
                  </a:lnTo>
                  <a:lnTo>
                    <a:pt x="12" y="257"/>
                  </a:lnTo>
                  <a:lnTo>
                    <a:pt x="0" y="257"/>
                  </a:lnTo>
                  <a:lnTo>
                    <a:pt x="0" y="0"/>
                  </a:lnTo>
                  <a:lnTo>
                    <a:pt x="150" y="0"/>
                  </a:lnTo>
                  <a:lnTo>
                    <a:pt x="150" y="257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84"/>
            <p:cNvSpPr>
              <a:spLocks/>
            </p:cNvSpPr>
            <p:nvPr/>
          </p:nvSpPr>
          <p:spPr bwMode="auto">
            <a:xfrm>
              <a:off x="4721225" y="731155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Freeform 87"/>
            <p:cNvSpPr>
              <a:spLocks/>
            </p:cNvSpPr>
            <p:nvPr/>
          </p:nvSpPr>
          <p:spPr bwMode="auto">
            <a:xfrm>
              <a:off x="4803775" y="731155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Freeform 90"/>
            <p:cNvSpPr>
              <a:spLocks/>
            </p:cNvSpPr>
            <p:nvPr/>
          </p:nvSpPr>
          <p:spPr bwMode="auto">
            <a:xfrm>
              <a:off x="4721225" y="829580"/>
              <a:ext cx="71438" cy="73025"/>
            </a:xfrm>
            <a:custGeom>
              <a:avLst/>
              <a:gdLst>
                <a:gd name="T0" fmla="*/ 45 w 45"/>
                <a:gd name="T1" fmla="*/ 46 h 46"/>
                <a:gd name="T2" fmla="*/ 33 w 45"/>
                <a:gd name="T3" fmla="*/ 46 h 46"/>
                <a:gd name="T4" fmla="*/ 33 w 45"/>
                <a:gd name="T5" fmla="*/ 12 h 46"/>
                <a:gd name="T6" fmla="*/ 0 w 45"/>
                <a:gd name="T7" fmla="*/ 12 h 46"/>
                <a:gd name="T8" fmla="*/ 0 w 45"/>
                <a:gd name="T9" fmla="*/ 0 h 46"/>
                <a:gd name="T10" fmla="*/ 45 w 45"/>
                <a:gd name="T11" fmla="*/ 0 h 46"/>
                <a:gd name="T12" fmla="*/ 45 w 45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6">
                  <a:moveTo>
                    <a:pt x="45" y="46"/>
                  </a:moveTo>
                  <a:lnTo>
                    <a:pt x="33" y="46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Freeform 93"/>
            <p:cNvSpPr>
              <a:spLocks/>
            </p:cNvSpPr>
            <p:nvPr/>
          </p:nvSpPr>
          <p:spPr bwMode="auto">
            <a:xfrm>
              <a:off x="4803775" y="829580"/>
              <a:ext cx="71438" cy="73025"/>
            </a:xfrm>
            <a:custGeom>
              <a:avLst/>
              <a:gdLst>
                <a:gd name="T0" fmla="*/ 45 w 45"/>
                <a:gd name="T1" fmla="*/ 46 h 46"/>
                <a:gd name="T2" fmla="*/ 33 w 45"/>
                <a:gd name="T3" fmla="*/ 46 h 46"/>
                <a:gd name="T4" fmla="*/ 33 w 45"/>
                <a:gd name="T5" fmla="*/ 12 h 46"/>
                <a:gd name="T6" fmla="*/ 0 w 45"/>
                <a:gd name="T7" fmla="*/ 12 h 46"/>
                <a:gd name="T8" fmla="*/ 0 w 45"/>
                <a:gd name="T9" fmla="*/ 0 h 46"/>
                <a:gd name="T10" fmla="*/ 45 w 45"/>
                <a:gd name="T11" fmla="*/ 0 h 46"/>
                <a:gd name="T12" fmla="*/ 45 w 45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6">
                  <a:moveTo>
                    <a:pt x="45" y="46"/>
                  </a:moveTo>
                  <a:lnTo>
                    <a:pt x="33" y="46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6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Freeform 96"/>
            <p:cNvSpPr>
              <a:spLocks/>
            </p:cNvSpPr>
            <p:nvPr/>
          </p:nvSpPr>
          <p:spPr bwMode="auto">
            <a:xfrm>
              <a:off x="4721225" y="929593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Freeform 99"/>
            <p:cNvSpPr>
              <a:spLocks/>
            </p:cNvSpPr>
            <p:nvPr/>
          </p:nvSpPr>
          <p:spPr bwMode="auto">
            <a:xfrm>
              <a:off x="4803775" y="929593"/>
              <a:ext cx="71438" cy="71438"/>
            </a:xfrm>
            <a:custGeom>
              <a:avLst/>
              <a:gdLst>
                <a:gd name="T0" fmla="*/ 45 w 45"/>
                <a:gd name="T1" fmla="*/ 45 h 45"/>
                <a:gd name="T2" fmla="*/ 33 w 45"/>
                <a:gd name="T3" fmla="*/ 45 h 45"/>
                <a:gd name="T4" fmla="*/ 33 w 45"/>
                <a:gd name="T5" fmla="*/ 12 h 45"/>
                <a:gd name="T6" fmla="*/ 0 w 45"/>
                <a:gd name="T7" fmla="*/ 12 h 45"/>
                <a:gd name="T8" fmla="*/ 0 w 45"/>
                <a:gd name="T9" fmla="*/ 0 h 45"/>
                <a:gd name="T10" fmla="*/ 45 w 45"/>
                <a:gd name="T11" fmla="*/ 0 h 45"/>
                <a:gd name="T12" fmla="*/ 45 w 45"/>
                <a:gd name="T1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5">
                  <a:moveTo>
                    <a:pt x="45" y="45"/>
                  </a:moveTo>
                  <a:lnTo>
                    <a:pt x="33" y="45"/>
                  </a:lnTo>
                  <a:lnTo>
                    <a:pt x="3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5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Freeform 102"/>
            <p:cNvSpPr>
              <a:spLocks/>
            </p:cNvSpPr>
            <p:nvPr/>
          </p:nvSpPr>
          <p:spPr bwMode="auto">
            <a:xfrm>
              <a:off x="4721225" y="1028018"/>
              <a:ext cx="71438" cy="76200"/>
            </a:xfrm>
            <a:custGeom>
              <a:avLst/>
              <a:gdLst>
                <a:gd name="T0" fmla="*/ 45 w 45"/>
                <a:gd name="T1" fmla="*/ 48 h 48"/>
                <a:gd name="T2" fmla="*/ 33 w 45"/>
                <a:gd name="T3" fmla="*/ 48 h 48"/>
                <a:gd name="T4" fmla="*/ 33 w 45"/>
                <a:gd name="T5" fmla="*/ 10 h 48"/>
                <a:gd name="T6" fmla="*/ 0 w 45"/>
                <a:gd name="T7" fmla="*/ 10 h 48"/>
                <a:gd name="T8" fmla="*/ 0 w 45"/>
                <a:gd name="T9" fmla="*/ 0 h 48"/>
                <a:gd name="T10" fmla="*/ 45 w 45"/>
                <a:gd name="T11" fmla="*/ 0 h 48"/>
                <a:gd name="T12" fmla="*/ 45 w 45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8">
                  <a:moveTo>
                    <a:pt x="45" y="48"/>
                  </a:moveTo>
                  <a:lnTo>
                    <a:pt x="33" y="48"/>
                  </a:lnTo>
                  <a:lnTo>
                    <a:pt x="33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Freeform 105"/>
            <p:cNvSpPr>
              <a:spLocks/>
            </p:cNvSpPr>
            <p:nvPr/>
          </p:nvSpPr>
          <p:spPr bwMode="auto">
            <a:xfrm>
              <a:off x="4803775" y="1028018"/>
              <a:ext cx="71438" cy="76200"/>
            </a:xfrm>
            <a:custGeom>
              <a:avLst/>
              <a:gdLst>
                <a:gd name="T0" fmla="*/ 45 w 45"/>
                <a:gd name="T1" fmla="*/ 48 h 48"/>
                <a:gd name="T2" fmla="*/ 33 w 45"/>
                <a:gd name="T3" fmla="*/ 48 h 48"/>
                <a:gd name="T4" fmla="*/ 33 w 45"/>
                <a:gd name="T5" fmla="*/ 10 h 48"/>
                <a:gd name="T6" fmla="*/ 0 w 45"/>
                <a:gd name="T7" fmla="*/ 10 h 48"/>
                <a:gd name="T8" fmla="*/ 0 w 45"/>
                <a:gd name="T9" fmla="*/ 0 h 48"/>
                <a:gd name="T10" fmla="*/ 45 w 45"/>
                <a:gd name="T11" fmla="*/ 0 h 48"/>
                <a:gd name="T12" fmla="*/ 45 w 45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48">
                  <a:moveTo>
                    <a:pt x="45" y="48"/>
                  </a:moveTo>
                  <a:lnTo>
                    <a:pt x="33" y="48"/>
                  </a:lnTo>
                  <a:lnTo>
                    <a:pt x="33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8"/>
                  </a:ln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Freeform 106"/>
            <p:cNvSpPr>
              <a:spLocks/>
            </p:cNvSpPr>
            <p:nvPr/>
          </p:nvSpPr>
          <p:spPr bwMode="auto">
            <a:xfrm>
              <a:off x="4452938" y="726393"/>
              <a:ext cx="244475" cy="111125"/>
            </a:xfrm>
            <a:custGeom>
              <a:avLst/>
              <a:gdLst>
                <a:gd name="T0" fmla="*/ 154 w 154"/>
                <a:gd name="T1" fmla="*/ 70 h 70"/>
                <a:gd name="T2" fmla="*/ 0 w 154"/>
                <a:gd name="T3" fmla="*/ 70 h 70"/>
                <a:gd name="T4" fmla="*/ 0 w 154"/>
                <a:gd name="T5" fmla="*/ 29 h 70"/>
                <a:gd name="T6" fmla="*/ 17 w 154"/>
                <a:gd name="T7" fmla="*/ 0 h 70"/>
                <a:gd name="T8" fmla="*/ 90 w 154"/>
                <a:gd name="T9" fmla="*/ 0 h 70"/>
                <a:gd name="T10" fmla="*/ 121 w 154"/>
                <a:gd name="T11" fmla="*/ 22 h 70"/>
                <a:gd name="T12" fmla="*/ 150 w 154"/>
                <a:gd name="T13" fmla="*/ 22 h 70"/>
                <a:gd name="T14" fmla="*/ 154 w 154"/>
                <a:gd name="T1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70">
                  <a:moveTo>
                    <a:pt x="154" y="70"/>
                  </a:moveTo>
                  <a:lnTo>
                    <a:pt x="0" y="70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90" y="0"/>
                  </a:lnTo>
                  <a:lnTo>
                    <a:pt x="121" y="22"/>
                  </a:lnTo>
                  <a:lnTo>
                    <a:pt x="150" y="22"/>
                  </a:lnTo>
                  <a:lnTo>
                    <a:pt x="154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Freeform 107"/>
            <p:cNvSpPr>
              <a:spLocks/>
            </p:cNvSpPr>
            <p:nvPr/>
          </p:nvSpPr>
          <p:spPr bwMode="auto">
            <a:xfrm>
              <a:off x="4452938" y="726393"/>
              <a:ext cx="244475" cy="111125"/>
            </a:xfrm>
            <a:custGeom>
              <a:avLst/>
              <a:gdLst>
                <a:gd name="T0" fmla="*/ 154 w 154"/>
                <a:gd name="T1" fmla="*/ 70 h 70"/>
                <a:gd name="T2" fmla="*/ 0 w 154"/>
                <a:gd name="T3" fmla="*/ 70 h 70"/>
                <a:gd name="T4" fmla="*/ 0 w 154"/>
                <a:gd name="T5" fmla="*/ 29 h 70"/>
                <a:gd name="T6" fmla="*/ 17 w 154"/>
                <a:gd name="T7" fmla="*/ 0 h 70"/>
                <a:gd name="T8" fmla="*/ 90 w 154"/>
                <a:gd name="T9" fmla="*/ 0 h 70"/>
                <a:gd name="T10" fmla="*/ 121 w 154"/>
                <a:gd name="T11" fmla="*/ 22 h 70"/>
                <a:gd name="T12" fmla="*/ 150 w 154"/>
                <a:gd name="T13" fmla="*/ 2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" h="70">
                  <a:moveTo>
                    <a:pt x="154" y="70"/>
                  </a:moveTo>
                  <a:lnTo>
                    <a:pt x="0" y="70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90" y="0"/>
                  </a:lnTo>
                  <a:lnTo>
                    <a:pt x="121" y="22"/>
                  </a:lnTo>
                  <a:lnTo>
                    <a:pt x="15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Freeform 108"/>
            <p:cNvSpPr>
              <a:spLocks/>
            </p:cNvSpPr>
            <p:nvPr/>
          </p:nvSpPr>
          <p:spPr bwMode="auto">
            <a:xfrm>
              <a:off x="4441825" y="715280"/>
              <a:ext cx="255588" cy="130175"/>
            </a:xfrm>
            <a:custGeom>
              <a:avLst/>
              <a:gdLst>
                <a:gd name="T0" fmla="*/ 161 w 161"/>
                <a:gd name="T1" fmla="*/ 82 h 82"/>
                <a:gd name="T2" fmla="*/ 0 w 161"/>
                <a:gd name="T3" fmla="*/ 82 h 82"/>
                <a:gd name="T4" fmla="*/ 0 w 161"/>
                <a:gd name="T5" fmla="*/ 34 h 82"/>
                <a:gd name="T6" fmla="*/ 19 w 161"/>
                <a:gd name="T7" fmla="*/ 0 h 82"/>
                <a:gd name="T8" fmla="*/ 100 w 161"/>
                <a:gd name="T9" fmla="*/ 0 h 82"/>
                <a:gd name="T10" fmla="*/ 130 w 161"/>
                <a:gd name="T11" fmla="*/ 24 h 82"/>
                <a:gd name="T12" fmla="*/ 157 w 161"/>
                <a:gd name="T13" fmla="*/ 24 h 82"/>
                <a:gd name="T14" fmla="*/ 157 w 161"/>
                <a:gd name="T15" fmla="*/ 34 h 82"/>
                <a:gd name="T16" fmla="*/ 126 w 161"/>
                <a:gd name="T17" fmla="*/ 34 h 82"/>
                <a:gd name="T18" fmla="*/ 97 w 161"/>
                <a:gd name="T19" fmla="*/ 12 h 82"/>
                <a:gd name="T20" fmla="*/ 26 w 161"/>
                <a:gd name="T21" fmla="*/ 12 h 82"/>
                <a:gd name="T22" fmla="*/ 12 w 161"/>
                <a:gd name="T23" fmla="*/ 36 h 82"/>
                <a:gd name="T24" fmla="*/ 12 w 161"/>
                <a:gd name="T25" fmla="*/ 70 h 82"/>
                <a:gd name="T26" fmla="*/ 161 w 161"/>
                <a:gd name="T27" fmla="*/ 70 h 82"/>
                <a:gd name="T28" fmla="*/ 161 w 161"/>
                <a:gd name="T2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1" h="82">
                  <a:moveTo>
                    <a:pt x="161" y="82"/>
                  </a:moveTo>
                  <a:lnTo>
                    <a:pt x="0" y="82"/>
                  </a:lnTo>
                  <a:lnTo>
                    <a:pt x="0" y="34"/>
                  </a:lnTo>
                  <a:lnTo>
                    <a:pt x="19" y="0"/>
                  </a:lnTo>
                  <a:lnTo>
                    <a:pt x="100" y="0"/>
                  </a:lnTo>
                  <a:lnTo>
                    <a:pt x="130" y="24"/>
                  </a:lnTo>
                  <a:lnTo>
                    <a:pt x="157" y="24"/>
                  </a:lnTo>
                  <a:lnTo>
                    <a:pt x="157" y="34"/>
                  </a:lnTo>
                  <a:lnTo>
                    <a:pt x="126" y="34"/>
                  </a:lnTo>
                  <a:lnTo>
                    <a:pt x="97" y="12"/>
                  </a:lnTo>
                  <a:lnTo>
                    <a:pt x="26" y="12"/>
                  </a:lnTo>
                  <a:lnTo>
                    <a:pt x="12" y="36"/>
                  </a:lnTo>
                  <a:lnTo>
                    <a:pt x="12" y="70"/>
                  </a:lnTo>
                  <a:lnTo>
                    <a:pt x="161" y="70"/>
                  </a:lnTo>
                  <a:lnTo>
                    <a:pt x="161" y="8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Freeform 109"/>
            <p:cNvSpPr>
              <a:spLocks/>
            </p:cNvSpPr>
            <p:nvPr/>
          </p:nvSpPr>
          <p:spPr bwMode="auto">
            <a:xfrm>
              <a:off x="4491038" y="764493"/>
              <a:ext cx="104775" cy="0"/>
            </a:xfrm>
            <a:custGeom>
              <a:avLst/>
              <a:gdLst>
                <a:gd name="T0" fmla="*/ 0 w 66"/>
                <a:gd name="T1" fmla="*/ 66 w 66"/>
                <a:gd name="T2" fmla="*/ 0 w 6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6">
                  <a:moveTo>
                    <a:pt x="0" y="0"/>
                  </a:move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Line 110"/>
            <p:cNvSpPr>
              <a:spLocks noChangeShapeType="1"/>
            </p:cNvSpPr>
            <p:nvPr/>
          </p:nvSpPr>
          <p:spPr bwMode="auto">
            <a:xfrm>
              <a:off x="4491038" y="764493"/>
              <a:ext cx="1047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Rectangle 111"/>
            <p:cNvSpPr>
              <a:spLocks noChangeArrowheads="1"/>
            </p:cNvSpPr>
            <p:nvPr/>
          </p:nvSpPr>
          <p:spPr bwMode="auto">
            <a:xfrm>
              <a:off x="4491038" y="756555"/>
              <a:ext cx="104775" cy="15875"/>
            </a:xfrm>
            <a:prstGeom prst="rect">
              <a:avLst/>
            </a:pr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Oval 112"/>
            <p:cNvSpPr>
              <a:spLocks noChangeArrowheads="1"/>
            </p:cNvSpPr>
            <p:nvPr/>
          </p:nvSpPr>
          <p:spPr bwMode="auto">
            <a:xfrm>
              <a:off x="4619625" y="807355"/>
              <a:ext cx="55563" cy="603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Freeform 113"/>
            <p:cNvSpPr>
              <a:spLocks noEditPoints="1"/>
            </p:cNvSpPr>
            <p:nvPr/>
          </p:nvSpPr>
          <p:spPr bwMode="auto">
            <a:xfrm>
              <a:off x="4606925" y="799418"/>
              <a:ext cx="79375" cy="76200"/>
            </a:xfrm>
            <a:custGeom>
              <a:avLst/>
              <a:gdLst>
                <a:gd name="T0" fmla="*/ 11 w 21"/>
                <a:gd name="T1" fmla="*/ 20 h 20"/>
                <a:gd name="T2" fmla="*/ 0 w 21"/>
                <a:gd name="T3" fmla="*/ 10 h 20"/>
                <a:gd name="T4" fmla="*/ 11 w 21"/>
                <a:gd name="T5" fmla="*/ 0 h 20"/>
                <a:gd name="T6" fmla="*/ 21 w 21"/>
                <a:gd name="T7" fmla="*/ 10 h 20"/>
                <a:gd name="T8" fmla="*/ 11 w 21"/>
                <a:gd name="T9" fmla="*/ 20 h 20"/>
                <a:gd name="T10" fmla="*/ 11 w 21"/>
                <a:gd name="T11" fmla="*/ 4 h 20"/>
                <a:gd name="T12" fmla="*/ 5 w 21"/>
                <a:gd name="T13" fmla="*/ 10 h 20"/>
                <a:gd name="T14" fmla="*/ 11 w 21"/>
                <a:gd name="T15" fmla="*/ 15 h 20"/>
                <a:gd name="T16" fmla="*/ 16 w 21"/>
                <a:gd name="T17" fmla="*/ 10 h 20"/>
                <a:gd name="T18" fmla="*/ 11 w 21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16" y="0"/>
                    <a:pt x="21" y="4"/>
                    <a:pt x="21" y="10"/>
                  </a:cubicBezTo>
                  <a:cubicBezTo>
                    <a:pt x="21" y="15"/>
                    <a:pt x="16" y="20"/>
                    <a:pt x="11" y="20"/>
                  </a:cubicBezTo>
                  <a:close/>
                  <a:moveTo>
                    <a:pt x="11" y="4"/>
                  </a:moveTo>
                  <a:cubicBezTo>
                    <a:pt x="8" y="4"/>
                    <a:pt x="5" y="7"/>
                    <a:pt x="5" y="10"/>
                  </a:cubicBezTo>
                  <a:cubicBezTo>
                    <a:pt x="5" y="13"/>
                    <a:pt x="8" y="15"/>
                    <a:pt x="11" y="15"/>
                  </a:cubicBezTo>
                  <a:cubicBezTo>
                    <a:pt x="14" y="15"/>
                    <a:pt x="16" y="13"/>
                    <a:pt x="16" y="10"/>
                  </a:cubicBezTo>
                  <a:cubicBezTo>
                    <a:pt x="16" y="7"/>
                    <a:pt x="14" y="4"/>
                    <a:pt x="11" y="4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Freeform 114"/>
            <p:cNvSpPr>
              <a:spLocks/>
            </p:cNvSpPr>
            <p:nvPr/>
          </p:nvSpPr>
          <p:spPr bwMode="auto">
            <a:xfrm>
              <a:off x="4475163" y="807355"/>
              <a:ext cx="60325" cy="60325"/>
            </a:xfrm>
            <a:custGeom>
              <a:avLst/>
              <a:gdLst>
                <a:gd name="T0" fmla="*/ 16 w 16"/>
                <a:gd name="T1" fmla="*/ 7 h 16"/>
                <a:gd name="T2" fmla="*/ 8 w 16"/>
                <a:gd name="T3" fmla="*/ 0 h 16"/>
                <a:gd name="T4" fmla="*/ 0 w 16"/>
                <a:gd name="T5" fmla="*/ 8 h 16"/>
                <a:gd name="T6" fmla="*/ 8 w 16"/>
                <a:gd name="T7" fmla="*/ 16 h 16"/>
                <a:gd name="T8" fmla="*/ 16 w 16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6" y="7"/>
                  </a:moveTo>
                  <a:cubicBezTo>
                    <a:pt x="16" y="3"/>
                    <a:pt x="12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2" y="15"/>
                    <a:pt x="16" y="12"/>
                    <a:pt x="16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Freeform 115"/>
            <p:cNvSpPr>
              <a:spLocks noEditPoints="1"/>
            </p:cNvSpPr>
            <p:nvPr/>
          </p:nvSpPr>
          <p:spPr bwMode="auto">
            <a:xfrm>
              <a:off x="4468813" y="799418"/>
              <a:ext cx="74613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2 w 20"/>
                <a:gd name="T5" fmla="*/ 3 h 20"/>
                <a:gd name="T6" fmla="*/ 10 w 20"/>
                <a:gd name="T7" fmla="*/ 0 h 20"/>
                <a:gd name="T8" fmla="*/ 10 w 20"/>
                <a:gd name="T9" fmla="*/ 0 h 20"/>
                <a:gd name="T10" fmla="*/ 20 w 20"/>
                <a:gd name="T11" fmla="*/ 9 h 20"/>
                <a:gd name="T12" fmla="*/ 17 w 20"/>
                <a:gd name="T13" fmla="*/ 17 h 20"/>
                <a:gd name="T14" fmla="*/ 10 w 20"/>
                <a:gd name="T15" fmla="*/ 20 h 20"/>
                <a:gd name="T16" fmla="*/ 10 w 20"/>
                <a:gd name="T17" fmla="*/ 4 h 20"/>
                <a:gd name="T18" fmla="*/ 6 w 20"/>
                <a:gd name="T19" fmla="*/ 6 h 20"/>
                <a:gd name="T20" fmla="*/ 4 w 20"/>
                <a:gd name="T21" fmla="*/ 10 h 20"/>
                <a:gd name="T22" fmla="*/ 10 w 20"/>
                <a:gd name="T23" fmla="*/ 15 h 20"/>
                <a:gd name="T24" fmla="*/ 10 w 20"/>
                <a:gd name="T25" fmla="*/ 15 h 20"/>
                <a:gd name="T26" fmla="*/ 14 w 20"/>
                <a:gd name="T27" fmla="*/ 14 h 20"/>
                <a:gd name="T28" fmla="*/ 15 w 20"/>
                <a:gd name="T29" fmla="*/ 10 h 20"/>
                <a:gd name="T30" fmla="*/ 10 w 20"/>
                <a:gd name="T31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7"/>
                    <a:pt x="1" y="5"/>
                    <a:pt x="2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5" y="0"/>
                    <a:pt x="20" y="4"/>
                    <a:pt x="20" y="9"/>
                  </a:cubicBezTo>
                  <a:cubicBezTo>
                    <a:pt x="20" y="12"/>
                    <a:pt x="19" y="15"/>
                    <a:pt x="17" y="17"/>
                  </a:cubicBezTo>
                  <a:cubicBezTo>
                    <a:pt x="15" y="19"/>
                    <a:pt x="13" y="20"/>
                    <a:pt x="10" y="20"/>
                  </a:cubicBezTo>
                  <a:close/>
                  <a:moveTo>
                    <a:pt x="10" y="4"/>
                  </a:moveTo>
                  <a:cubicBezTo>
                    <a:pt x="8" y="4"/>
                    <a:pt x="7" y="5"/>
                    <a:pt x="6" y="6"/>
                  </a:cubicBezTo>
                  <a:cubicBezTo>
                    <a:pt x="5" y="7"/>
                    <a:pt x="4" y="8"/>
                    <a:pt x="4" y="10"/>
                  </a:cubicBezTo>
                  <a:cubicBezTo>
                    <a:pt x="4" y="13"/>
                    <a:pt x="7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3" y="15"/>
                    <a:pt x="14" y="14"/>
                  </a:cubicBezTo>
                  <a:cubicBezTo>
                    <a:pt x="15" y="12"/>
                    <a:pt x="15" y="11"/>
                    <a:pt x="15" y="10"/>
                  </a:cubicBezTo>
                  <a:cubicBezTo>
                    <a:pt x="15" y="7"/>
                    <a:pt x="13" y="4"/>
                    <a:pt x="10" y="4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Freeform 116"/>
            <p:cNvSpPr>
              <a:spLocks/>
            </p:cNvSpPr>
            <p:nvPr/>
          </p:nvSpPr>
          <p:spPr bwMode="auto">
            <a:xfrm>
              <a:off x="4305300" y="821643"/>
              <a:ext cx="392113" cy="282575"/>
            </a:xfrm>
            <a:custGeom>
              <a:avLst/>
              <a:gdLst>
                <a:gd name="T0" fmla="*/ 104 w 104"/>
                <a:gd name="T1" fmla="*/ 9 h 74"/>
                <a:gd name="T2" fmla="*/ 60 w 104"/>
                <a:gd name="T3" fmla="*/ 36 h 74"/>
                <a:gd name="T4" fmla="*/ 37 w 104"/>
                <a:gd name="T5" fmla="*/ 47 h 74"/>
                <a:gd name="T6" fmla="*/ 0 w 104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74">
                  <a:moveTo>
                    <a:pt x="104" y="9"/>
                  </a:moveTo>
                  <a:cubicBezTo>
                    <a:pt x="104" y="9"/>
                    <a:pt x="70" y="0"/>
                    <a:pt x="60" y="36"/>
                  </a:cubicBezTo>
                  <a:cubicBezTo>
                    <a:pt x="50" y="28"/>
                    <a:pt x="36" y="32"/>
                    <a:pt x="37" y="47"/>
                  </a:cubicBezTo>
                  <a:cubicBezTo>
                    <a:pt x="22" y="41"/>
                    <a:pt x="1" y="45"/>
                    <a:pt x="0" y="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Freeform 117"/>
            <p:cNvSpPr>
              <a:spLocks/>
            </p:cNvSpPr>
            <p:nvPr/>
          </p:nvSpPr>
          <p:spPr bwMode="auto">
            <a:xfrm>
              <a:off x="4298950" y="813705"/>
              <a:ext cx="398463" cy="290513"/>
            </a:xfrm>
            <a:custGeom>
              <a:avLst/>
              <a:gdLst>
                <a:gd name="T0" fmla="*/ 4 w 106"/>
                <a:gd name="T1" fmla="*/ 76 h 76"/>
                <a:gd name="T2" fmla="*/ 0 w 106"/>
                <a:gd name="T3" fmla="*/ 76 h 76"/>
                <a:gd name="T4" fmla="*/ 12 w 106"/>
                <a:gd name="T5" fmla="*/ 49 h 76"/>
                <a:gd name="T6" fmla="*/ 37 w 106"/>
                <a:gd name="T7" fmla="*/ 45 h 76"/>
                <a:gd name="T8" fmla="*/ 44 w 106"/>
                <a:gd name="T9" fmla="*/ 33 h 76"/>
                <a:gd name="T10" fmla="*/ 60 w 106"/>
                <a:gd name="T11" fmla="*/ 34 h 76"/>
                <a:gd name="T12" fmla="*/ 106 w 106"/>
                <a:gd name="T13" fmla="*/ 9 h 76"/>
                <a:gd name="T14" fmla="*/ 105 w 106"/>
                <a:gd name="T15" fmla="*/ 14 h 76"/>
                <a:gd name="T16" fmla="*/ 64 w 106"/>
                <a:gd name="T17" fmla="*/ 38 h 76"/>
                <a:gd name="T18" fmla="*/ 63 w 106"/>
                <a:gd name="T19" fmla="*/ 41 h 76"/>
                <a:gd name="T20" fmla="*/ 60 w 106"/>
                <a:gd name="T21" fmla="*/ 39 h 76"/>
                <a:gd name="T22" fmla="*/ 46 w 106"/>
                <a:gd name="T23" fmla="*/ 37 h 76"/>
                <a:gd name="T24" fmla="*/ 42 w 106"/>
                <a:gd name="T25" fmla="*/ 48 h 76"/>
                <a:gd name="T26" fmla="*/ 42 w 106"/>
                <a:gd name="T27" fmla="*/ 52 h 76"/>
                <a:gd name="T28" fmla="*/ 38 w 106"/>
                <a:gd name="T29" fmla="*/ 51 h 76"/>
                <a:gd name="T30" fmla="*/ 14 w 106"/>
                <a:gd name="T31" fmla="*/ 53 h 76"/>
                <a:gd name="T32" fmla="*/ 4 w 106"/>
                <a:gd name="T3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" h="76">
                  <a:moveTo>
                    <a:pt x="4" y="76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60"/>
                    <a:pt x="6" y="53"/>
                    <a:pt x="12" y="49"/>
                  </a:cubicBezTo>
                  <a:cubicBezTo>
                    <a:pt x="18" y="44"/>
                    <a:pt x="27" y="43"/>
                    <a:pt x="37" y="45"/>
                  </a:cubicBezTo>
                  <a:cubicBezTo>
                    <a:pt x="37" y="40"/>
                    <a:pt x="40" y="36"/>
                    <a:pt x="44" y="33"/>
                  </a:cubicBezTo>
                  <a:cubicBezTo>
                    <a:pt x="49" y="31"/>
                    <a:pt x="55" y="31"/>
                    <a:pt x="60" y="34"/>
                  </a:cubicBezTo>
                  <a:cubicBezTo>
                    <a:pt x="73" y="0"/>
                    <a:pt x="106" y="9"/>
                    <a:pt x="106" y="9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4" y="13"/>
                    <a:pt x="74" y="6"/>
                    <a:pt x="64" y="38"/>
                  </a:cubicBezTo>
                  <a:cubicBezTo>
                    <a:pt x="63" y="41"/>
                    <a:pt x="63" y="41"/>
                    <a:pt x="63" y="41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56" y="36"/>
                    <a:pt x="50" y="35"/>
                    <a:pt x="46" y="37"/>
                  </a:cubicBezTo>
                  <a:cubicBezTo>
                    <a:pt x="43" y="39"/>
                    <a:pt x="41" y="43"/>
                    <a:pt x="42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29" y="48"/>
                    <a:pt x="20" y="48"/>
                    <a:pt x="14" y="53"/>
                  </a:cubicBezTo>
                  <a:cubicBezTo>
                    <a:pt x="8" y="57"/>
                    <a:pt x="5" y="65"/>
                    <a:pt x="4" y="76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Freeform 118"/>
            <p:cNvSpPr>
              <a:spLocks/>
            </p:cNvSpPr>
            <p:nvPr/>
          </p:nvSpPr>
          <p:spPr bwMode="auto">
            <a:xfrm>
              <a:off x="4641850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119"/>
            <p:cNvSpPr>
              <a:spLocks noChangeShapeType="1"/>
            </p:cNvSpPr>
            <p:nvPr/>
          </p:nvSpPr>
          <p:spPr bwMode="auto">
            <a:xfrm>
              <a:off x="4641850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Rectangle 120"/>
            <p:cNvSpPr>
              <a:spLocks noChangeArrowheads="1"/>
            </p:cNvSpPr>
            <p:nvPr/>
          </p:nvSpPr>
          <p:spPr bwMode="auto">
            <a:xfrm>
              <a:off x="4633913" y="894668"/>
              <a:ext cx="19050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Freeform 121"/>
            <p:cNvSpPr>
              <a:spLocks/>
            </p:cNvSpPr>
            <p:nvPr/>
          </p:nvSpPr>
          <p:spPr bwMode="auto">
            <a:xfrm>
              <a:off x="4584700" y="929593"/>
              <a:ext cx="101600" cy="68263"/>
            </a:xfrm>
            <a:custGeom>
              <a:avLst/>
              <a:gdLst>
                <a:gd name="T0" fmla="*/ 36 w 64"/>
                <a:gd name="T1" fmla="*/ 43 h 43"/>
                <a:gd name="T2" fmla="*/ 0 w 64"/>
                <a:gd name="T3" fmla="*/ 9 h 43"/>
                <a:gd name="T4" fmla="*/ 7 w 64"/>
                <a:gd name="T5" fmla="*/ 0 h 43"/>
                <a:gd name="T6" fmla="*/ 36 w 64"/>
                <a:gd name="T7" fmla="*/ 28 h 43"/>
                <a:gd name="T8" fmla="*/ 57 w 64"/>
                <a:gd name="T9" fmla="*/ 9 h 43"/>
                <a:gd name="T10" fmla="*/ 64 w 64"/>
                <a:gd name="T11" fmla="*/ 16 h 43"/>
                <a:gd name="T12" fmla="*/ 36 w 64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43">
                  <a:moveTo>
                    <a:pt x="36" y="43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36" y="28"/>
                  </a:lnTo>
                  <a:lnTo>
                    <a:pt x="57" y="9"/>
                  </a:lnTo>
                  <a:lnTo>
                    <a:pt x="64" y="16"/>
                  </a:lnTo>
                  <a:lnTo>
                    <a:pt x="36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Freeform 122"/>
            <p:cNvSpPr>
              <a:spLocks/>
            </p:cNvSpPr>
            <p:nvPr/>
          </p:nvSpPr>
          <p:spPr bwMode="auto">
            <a:xfrm>
              <a:off x="4551363" y="970868"/>
              <a:ext cx="150813" cy="103188"/>
            </a:xfrm>
            <a:custGeom>
              <a:avLst/>
              <a:gdLst>
                <a:gd name="T0" fmla="*/ 57 w 95"/>
                <a:gd name="T1" fmla="*/ 65 h 65"/>
                <a:gd name="T2" fmla="*/ 0 w 95"/>
                <a:gd name="T3" fmla="*/ 7 h 65"/>
                <a:gd name="T4" fmla="*/ 9 w 95"/>
                <a:gd name="T5" fmla="*/ 0 h 65"/>
                <a:gd name="T6" fmla="*/ 57 w 95"/>
                <a:gd name="T7" fmla="*/ 48 h 65"/>
                <a:gd name="T8" fmla="*/ 88 w 95"/>
                <a:gd name="T9" fmla="*/ 17 h 65"/>
                <a:gd name="T10" fmla="*/ 95 w 95"/>
                <a:gd name="T11" fmla="*/ 26 h 65"/>
                <a:gd name="T12" fmla="*/ 57 w 95"/>
                <a:gd name="T1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65">
                  <a:moveTo>
                    <a:pt x="57" y="65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57" y="48"/>
                  </a:lnTo>
                  <a:lnTo>
                    <a:pt x="88" y="17"/>
                  </a:lnTo>
                  <a:lnTo>
                    <a:pt x="95" y="26"/>
                  </a:lnTo>
                  <a:lnTo>
                    <a:pt x="57" y="6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Freeform 123"/>
            <p:cNvSpPr>
              <a:spLocks/>
            </p:cNvSpPr>
            <p:nvPr/>
          </p:nvSpPr>
          <p:spPr bwMode="auto">
            <a:xfrm>
              <a:off x="4395788" y="1031193"/>
              <a:ext cx="34925" cy="26988"/>
            </a:xfrm>
            <a:custGeom>
              <a:avLst/>
              <a:gdLst>
                <a:gd name="T0" fmla="*/ 0 w 22"/>
                <a:gd name="T1" fmla="*/ 0 h 17"/>
                <a:gd name="T2" fmla="*/ 22 w 22"/>
                <a:gd name="T3" fmla="*/ 17 h 17"/>
                <a:gd name="T4" fmla="*/ 0 w 22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0" y="0"/>
                  </a:moveTo>
                  <a:lnTo>
                    <a:pt x="2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124"/>
            <p:cNvSpPr>
              <a:spLocks noChangeShapeType="1"/>
            </p:cNvSpPr>
            <p:nvPr/>
          </p:nvSpPr>
          <p:spPr bwMode="auto">
            <a:xfrm>
              <a:off x="4395788" y="1031193"/>
              <a:ext cx="34925" cy="269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Freeform 125"/>
            <p:cNvSpPr>
              <a:spLocks/>
            </p:cNvSpPr>
            <p:nvPr/>
          </p:nvSpPr>
          <p:spPr bwMode="auto">
            <a:xfrm>
              <a:off x="4389438" y="1024843"/>
              <a:ext cx="44450" cy="41275"/>
            </a:xfrm>
            <a:custGeom>
              <a:avLst/>
              <a:gdLst>
                <a:gd name="T0" fmla="*/ 21 w 28"/>
                <a:gd name="T1" fmla="*/ 26 h 26"/>
                <a:gd name="T2" fmla="*/ 0 w 28"/>
                <a:gd name="T3" fmla="*/ 9 h 26"/>
                <a:gd name="T4" fmla="*/ 7 w 28"/>
                <a:gd name="T5" fmla="*/ 0 h 26"/>
                <a:gd name="T6" fmla="*/ 28 w 28"/>
                <a:gd name="T7" fmla="*/ 19 h 26"/>
                <a:gd name="T8" fmla="*/ 21 w 28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6">
                  <a:moveTo>
                    <a:pt x="21" y="26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28" y="19"/>
                  </a:lnTo>
                  <a:lnTo>
                    <a:pt x="21" y="2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Freeform 126"/>
            <p:cNvSpPr>
              <a:spLocks/>
            </p:cNvSpPr>
            <p:nvPr/>
          </p:nvSpPr>
          <p:spPr bwMode="auto">
            <a:xfrm>
              <a:off x="4351338" y="1051830"/>
              <a:ext cx="11113" cy="52388"/>
            </a:xfrm>
            <a:custGeom>
              <a:avLst/>
              <a:gdLst>
                <a:gd name="T0" fmla="*/ 7 w 7"/>
                <a:gd name="T1" fmla="*/ 0 h 33"/>
                <a:gd name="T2" fmla="*/ 0 w 7"/>
                <a:gd name="T3" fmla="*/ 33 h 33"/>
                <a:gd name="T4" fmla="*/ 7 w 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3">
                  <a:moveTo>
                    <a:pt x="7" y="0"/>
                  </a:moveTo>
                  <a:lnTo>
                    <a:pt x="0" y="3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Line 127"/>
            <p:cNvSpPr>
              <a:spLocks noChangeShapeType="1"/>
            </p:cNvSpPr>
            <p:nvPr/>
          </p:nvSpPr>
          <p:spPr bwMode="auto">
            <a:xfrm flipH="1">
              <a:off x="4351338" y="1051830"/>
              <a:ext cx="11113" cy="523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Freeform 128"/>
            <p:cNvSpPr>
              <a:spLocks/>
            </p:cNvSpPr>
            <p:nvPr/>
          </p:nvSpPr>
          <p:spPr bwMode="auto">
            <a:xfrm>
              <a:off x="4340225" y="1047068"/>
              <a:ext cx="30163" cy="57150"/>
            </a:xfrm>
            <a:custGeom>
              <a:avLst/>
              <a:gdLst>
                <a:gd name="T0" fmla="*/ 12 w 19"/>
                <a:gd name="T1" fmla="*/ 36 h 36"/>
                <a:gd name="T2" fmla="*/ 0 w 19"/>
                <a:gd name="T3" fmla="*/ 34 h 36"/>
                <a:gd name="T4" fmla="*/ 9 w 19"/>
                <a:gd name="T5" fmla="*/ 0 h 36"/>
                <a:gd name="T6" fmla="*/ 19 w 19"/>
                <a:gd name="T7" fmla="*/ 3 h 36"/>
                <a:gd name="T8" fmla="*/ 12 w 19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6">
                  <a:moveTo>
                    <a:pt x="12" y="36"/>
                  </a:moveTo>
                  <a:lnTo>
                    <a:pt x="0" y="34"/>
                  </a:lnTo>
                  <a:lnTo>
                    <a:pt x="9" y="0"/>
                  </a:lnTo>
                  <a:lnTo>
                    <a:pt x="19" y="3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Freeform 129"/>
            <p:cNvSpPr>
              <a:spLocks/>
            </p:cNvSpPr>
            <p:nvPr/>
          </p:nvSpPr>
          <p:spPr bwMode="auto">
            <a:xfrm>
              <a:off x="4491038" y="997855"/>
              <a:ext cx="30163" cy="38100"/>
            </a:xfrm>
            <a:custGeom>
              <a:avLst/>
              <a:gdLst>
                <a:gd name="T0" fmla="*/ 0 w 19"/>
                <a:gd name="T1" fmla="*/ 0 h 24"/>
                <a:gd name="T2" fmla="*/ 19 w 19"/>
                <a:gd name="T3" fmla="*/ 24 h 24"/>
                <a:gd name="T4" fmla="*/ 0 w 1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0" y="0"/>
                  </a:moveTo>
                  <a:lnTo>
                    <a:pt x="19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Line 130"/>
            <p:cNvSpPr>
              <a:spLocks noChangeShapeType="1"/>
            </p:cNvSpPr>
            <p:nvPr/>
          </p:nvSpPr>
          <p:spPr bwMode="auto">
            <a:xfrm>
              <a:off x="4491038" y="997855"/>
              <a:ext cx="30163" cy="381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Freeform 131"/>
            <p:cNvSpPr>
              <a:spLocks/>
            </p:cNvSpPr>
            <p:nvPr/>
          </p:nvSpPr>
          <p:spPr bwMode="auto">
            <a:xfrm>
              <a:off x="4483100" y="993093"/>
              <a:ext cx="46038" cy="50800"/>
            </a:xfrm>
            <a:custGeom>
              <a:avLst/>
              <a:gdLst>
                <a:gd name="T0" fmla="*/ 19 w 29"/>
                <a:gd name="T1" fmla="*/ 32 h 32"/>
                <a:gd name="T2" fmla="*/ 0 w 29"/>
                <a:gd name="T3" fmla="*/ 8 h 32"/>
                <a:gd name="T4" fmla="*/ 10 w 29"/>
                <a:gd name="T5" fmla="*/ 0 h 32"/>
                <a:gd name="T6" fmla="*/ 29 w 29"/>
                <a:gd name="T7" fmla="*/ 24 h 32"/>
                <a:gd name="T8" fmla="*/ 19 w 29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2">
                  <a:moveTo>
                    <a:pt x="19" y="32"/>
                  </a:moveTo>
                  <a:lnTo>
                    <a:pt x="0" y="8"/>
                  </a:lnTo>
                  <a:lnTo>
                    <a:pt x="10" y="0"/>
                  </a:lnTo>
                  <a:lnTo>
                    <a:pt x="29" y="24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Freeform 132"/>
            <p:cNvSpPr>
              <a:spLocks/>
            </p:cNvSpPr>
            <p:nvPr/>
          </p:nvSpPr>
          <p:spPr bwMode="auto">
            <a:xfrm>
              <a:off x="4475163" y="1055005"/>
              <a:ext cx="23813" cy="19050"/>
            </a:xfrm>
            <a:custGeom>
              <a:avLst/>
              <a:gdLst>
                <a:gd name="T0" fmla="*/ 0 w 15"/>
                <a:gd name="T1" fmla="*/ 12 h 12"/>
                <a:gd name="T2" fmla="*/ 15 w 15"/>
                <a:gd name="T3" fmla="*/ 0 h 12"/>
                <a:gd name="T4" fmla="*/ 0 w 15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2">
                  <a:moveTo>
                    <a:pt x="0" y="12"/>
                  </a:moveTo>
                  <a:lnTo>
                    <a:pt x="15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Line 133"/>
            <p:cNvSpPr>
              <a:spLocks noChangeShapeType="1"/>
            </p:cNvSpPr>
            <p:nvPr/>
          </p:nvSpPr>
          <p:spPr bwMode="auto">
            <a:xfrm flipV="1">
              <a:off x="4475163" y="1055005"/>
              <a:ext cx="23813" cy="190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Freeform 134"/>
            <p:cNvSpPr>
              <a:spLocks/>
            </p:cNvSpPr>
            <p:nvPr/>
          </p:nvSpPr>
          <p:spPr bwMode="auto">
            <a:xfrm>
              <a:off x="4471988" y="1047068"/>
              <a:ext cx="30163" cy="34925"/>
            </a:xfrm>
            <a:custGeom>
              <a:avLst/>
              <a:gdLst>
                <a:gd name="T0" fmla="*/ 7 w 19"/>
                <a:gd name="T1" fmla="*/ 22 h 22"/>
                <a:gd name="T2" fmla="*/ 0 w 19"/>
                <a:gd name="T3" fmla="*/ 12 h 22"/>
                <a:gd name="T4" fmla="*/ 12 w 19"/>
                <a:gd name="T5" fmla="*/ 0 h 22"/>
                <a:gd name="T6" fmla="*/ 19 w 19"/>
                <a:gd name="T7" fmla="*/ 10 h 22"/>
                <a:gd name="T8" fmla="*/ 7 w 19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2">
                  <a:moveTo>
                    <a:pt x="7" y="22"/>
                  </a:moveTo>
                  <a:lnTo>
                    <a:pt x="0" y="12"/>
                  </a:lnTo>
                  <a:lnTo>
                    <a:pt x="12" y="0"/>
                  </a:lnTo>
                  <a:lnTo>
                    <a:pt x="19" y="10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Freeform 135"/>
            <p:cNvSpPr>
              <a:spLocks/>
            </p:cNvSpPr>
            <p:nvPr/>
          </p:nvSpPr>
          <p:spPr bwMode="auto">
            <a:xfrm>
              <a:off x="4559300" y="1055005"/>
              <a:ext cx="14288" cy="49213"/>
            </a:xfrm>
            <a:custGeom>
              <a:avLst/>
              <a:gdLst>
                <a:gd name="T0" fmla="*/ 9 w 9"/>
                <a:gd name="T1" fmla="*/ 0 h 31"/>
                <a:gd name="T2" fmla="*/ 0 w 9"/>
                <a:gd name="T3" fmla="*/ 31 h 31"/>
                <a:gd name="T4" fmla="*/ 9 w 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1">
                  <a:moveTo>
                    <a:pt x="9" y="0"/>
                  </a:moveTo>
                  <a:lnTo>
                    <a:pt x="0" y="3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Line 136"/>
            <p:cNvSpPr>
              <a:spLocks noChangeShapeType="1"/>
            </p:cNvSpPr>
            <p:nvPr/>
          </p:nvSpPr>
          <p:spPr bwMode="auto">
            <a:xfrm flipH="1">
              <a:off x="4559300" y="1055005"/>
              <a:ext cx="14288" cy="4921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Freeform 137"/>
            <p:cNvSpPr>
              <a:spLocks/>
            </p:cNvSpPr>
            <p:nvPr/>
          </p:nvSpPr>
          <p:spPr bwMode="auto">
            <a:xfrm>
              <a:off x="4551363" y="1051830"/>
              <a:ext cx="30163" cy="52388"/>
            </a:xfrm>
            <a:custGeom>
              <a:avLst/>
              <a:gdLst>
                <a:gd name="T0" fmla="*/ 9 w 19"/>
                <a:gd name="T1" fmla="*/ 33 h 33"/>
                <a:gd name="T2" fmla="*/ 0 w 19"/>
                <a:gd name="T3" fmla="*/ 31 h 33"/>
                <a:gd name="T4" fmla="*/ 9 w 19"/>
                <a:gd name="T5" fmla="*/ 0 h 33"/>
                <a:gd name="T6" fmla="*/ 19 w 19"/>
                <a:gd name="T7" fmla="*/ 4 h 33"/>
                <a:gd name="T8" fmla="*/ 9 w 19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3">
                  <a:moveTo>
                    <a:pt x="9" y="33"/>
                  </a:moveTo>
                  <a:lnTo>
                    <a:pt x="0" y="31"/>
                  </a:lnTo>
                  <a:lnTo>
                    <a:pt x="9" y="0"/>
                  </a:lnTo>
                  <a:lnTo>
                    <a:pt x="19" y="4"/>
                  </a:lnTo>
                  <a:lnTo>
                    <a:pt x="9" y="3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Freeform 138"/>
            <p:cNvSpPr>
              <a:spLocks/>
            </p:cNvSpPr>
            <p:nvPr/>
          </p:nvSpPr>
          <p:spPr bwMode="auto">
            <a:xfrm>
              <a:off x="4143375" y="608918"/>
              <a:ext cx="339725" cy="182563"/>
            </a:xfrm>
            <a:custGeom>
              <a:avLst/>
              <a:gdLst>
                <a:gd name="T0" fmla="*/ 193 w 214"/>
                <a:gd name="T1" fmla="*/ 115 h 115"/>
                <a:gd name="T2" fmla="*/ 0 w 214"/>
                <a:gd name="T3" fmla="*/ 115 h 115"/>
                <a:gd name="T4" fmla="*/ 0 w 214"/>
                <a:gd name="T5" fmla="*/ 0 h 115"/>
                <a:gd name="T6" fmla="*/ 140 w 214"/>
                <a:gd name="T7" fmla="*/ 0 h 115"/>
                <a:gd name="T8" fmla="*/ 214 w 214"/>
                <a:gd name="T9" fmla="*/ 72 h 115"/>
                <a:gd name="T10" fmla="*/ 205 w 214"/>
                <a:gd name="T11" fmla="*/ 79 h 115"/>
                <a:gd name="T12" fmla="*/ 136 w 214"/>
                <a:gd name="T13" fmla="*/ 9 h 115"/>
                <a:gd name="T14" fmla="*/ 12 w 214"/>
                <a:gd name="T15" fmla="*/ 9 h 115"/>
                <a:gd name="T16" fmla="*/ 12 w 214"/>
                <a:gd name="T17" fmla="*/ 105 h 115"/>
                <a:gd name="T18" fmla="*/ 193 w 214"/>
                <a:gd name="T19" fmla="*/ 105 h 115"/>
                <a:gd name="T20" fmla="*/ 193 w 214"/>
                <a:gd name="T21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" h="115">
                  <a:moveTo>
                    <a:pt x="193" y="115"/>
                  </a:moveTo>
                  <a:lnTo>
                    <a:pt x="0" y="115"/>
                  </a:lnTo>
                  <a:lnTo>
                    <a:pt x="0" y="0"/>
                  </a:lnTo>
                  <a:lnTo>
                    <a:pt x="140" y="0"/>
                  </a:lnTo>
                  <a:lnTo>
                    <a:pt x="214" y="72"/>
                  </a:lnTo>
                  <a:lnTo>
                    <a:pt x="205" y="79"/>
                  </a:lnTo>
                  <a:lnTo>
                    <a:pt x="136" y="9"/>
                  </a:lnTo>
                  <a:lnTo>
                    <a:pt x="12" y="9"/>
                  </a:lnTo>
                  <a:lnTo>
                    <a:pt x="12" y="105"/>
                  </a:lnTo>
                  <a:lnTo>
                    <a:pt x="193" y="105"/>
                  </a:lnTo>
                  <a:lnTo>
                    <a:pt x="193" y="115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Oval 139"/>
            <p:cNvSpPr>
              <a:spLocks noChangeArrowheads="1"/>
            </p:cNvSpPr>
            <p:nvPr/>
          </p:nvSpPr>
          <p:spPr bwMode="auto">
            <a:xfrm>
              <a:off x="4351338" y="745443"/>
              <a:ext cx="71438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Freeform 140"/>
            <p:cNvSpPr>
              <a:spLocks noEditPoints="1"/>
            </p:cNvSpPr>
            <p:nvPr/>
          </p:nvSpPr>
          <p:spPr bwMode="auto">
            <a:xfrm>
              <a:off x="4340225" y="737505"/>
              <a:ext cx="90488" cy="92075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5 h 24"/>
                <a:gd name="T12" fmla="*/ 5 w 24"/>
                <a:gd name="T13" fmla="*/ 12 h 24"/>
                <a:gd name="T14" fmla="*/ 12 w 24"/>
                <a:gd name="T15" fmla="*/ 19 h 24"/>
                <a:gd name="T16" fmla="*/ 19 w 24"/>
                <a:gd name="T17" fmla="*/ 12 h 24"/>
                <a:gd name="T18" fmla="*/ 12 w 24"/>
                <a:gd name="T19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6" y="24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8"/>
                    <a:pt x="19" y="24"/>
                    <a:pt x="12" y="24"/>
                  </a:cubicBezTo>
                  <a:close/>
                  <a:moveTo>
                    <a:pt x="12" y="5"/>
                  </a:moveTo>
                  <a:cubicBezTo>
                    <a:pt x="8" y="5"/>
                    <a:pt x="5" y="8"/>
                    <a:pt x="5" y="12"/>
                  </a:cubicBezTo>
                  <a:cubicBezTo>
                    <a:pt x="5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5"/>
                    <a:pt x="12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Oval 141"/>
            <p:cNvSpPr>
              <a:spLocks noChangeArrowheads="1"/>
            </p:cNvSpPr>
            <p:nvPr/>
          </p:nvSpPr>
          <p:spPr bwMode="auto">
            <a:xfrm>
              <a:off x="4137025" y="745443"/>
              <a:ext cx="71438" cy="76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Freeform 142"/>
            <p:cNvSpPr>
              <a:spLocks noEditPoints="1"/>
            </p:cNvSpPr>
            <p:nvPr/>
          </p:nvSpPr>
          <p:spPr bwMode="auto">
            <a:xfrm>
              <a:off x="4129088" y="737505"/>
              <a:ext cx="90488" cy="92075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5 h 24"/>
                <a:gd name="T12" fmla="*/ 5 w 24"/>
                <a:gd name="T13" fmla="*/ 12 h 24"/>
                <a:gd name="T14" fmla="*/ 12 w 24"/>
                <a:gd name="T15" fmla="*/ 19 h 24"/>
                <a:gd name="T16" fmla="*/ 19 w 24"/>
                <a:gd name="T17" fmla="*/ 12 h 24"/>
                <a:gd name="T18" fmla="*/ 12 w 24"/>
                <a:gd name="T19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4"/>
                    <a:pt x="12" y="24"/>
                  </a:cubicBezTo>
                  <a:close/>
                  <a:moveTo>
                    <a:pt x="12" y="5"/>
                  </a:moveTo>
                  <a:cubicBezTo>
                    <a:pt x="8" y="5"/>
                    <a:pt x="5" y="8"/>
                    <a:pt x="5" y="12"/>
                  </a:cubicBezTo>
                  <a:cubicBezTo>
                    <a:pt x="5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5"/>
                    <a:pt x="12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Freeform 143"/>
            <p:cNvSpPr>
              <a:spLocks/>
            </p:cNvSpPr>
            <p:nvPr/>
          </p:nvSpPr>
          <p:spPr bwMode="auto">
            <a:xfrm>
              <a:off x="4283075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  <a:gd name="T6" fmla="*/ 0 w 22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Freeform 144"/>
            <p:cNvSpPr>
              <a:spLocks/>
            </p:cNvSpPr>
            <p:nvPr/>
          </p:nvSpPr>
          <p:spPr bwMode="auto">
            <a:xfrm>
              <a:off x="4283075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Freeform 145"/>
            <p:cNvSpPr>
              <a:spLocks/>
            </p:cNvSpPr>
            <p:nvPr/>
          </p:nvSpPr>
          <p:spPr bwMode="auto">
            <a:xfrm>
              <a:off x="4275138" y="658130"/>
              <a:ext cx="53975" cy="79375"/>
            </a:xfrm>
            <a:custGeom>
              <a:avLst/>
              <a:gdLst>
                <a:gd name="T0" fmla="*/ 10 w 34"/>
                <a:gd name="T1" fmla="*/ 50 h 50"/>
                <a:gd name="T2" fmla="*/ 0 w 34"/>
                <a:gd name="T3" fmla="*/ 41 h 50"/>
                <a:gd name="T4" fmla="*/ 17 w 34"/>
                <a:gd name="T5" fmla="*/ 26 h 50"/>
                <a:gd name="T6" fmla="*/ 0 w 34"/>
                <a:gd name="T7" fmla="*/ 9 h 50"/>
                <a:gd name="T8" fmla="*/ 10 w 34"/>
                <a:gd name="T9" fmla="*/ 0 h 50"/>
                <a:gd name="T10" fmla="*/ 34 w 34"/>
                <a:gd name="T11" fmla="*/ 26 h 50"/>
                <a:gd name="T12" fmla="*/ 10 w 34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50">
                  <a:moveTo>
                    <a:pt x="10" y="50"/>
                  </a:moveTo>
                  <a:lnTo>
                    <a:pt x="0" y="41"/>
                  </a:lnTo>
                  <a:lnTo>
                    <a:pt x="17" y="26"/>
                  </a:lnTo>
                  <a:lnTo>
                    <a:pt x="0" y="9"/>
                  </a:lnTo>
                  <a:lnTo>
                    <a:pt x="10" y="0"/>
                  </a:lnTo>
                  <a:lnTo>
                    <a:pt x="34" y="26"/>
                  </a:lnTo>
                  <a:lnTo>
                    <a:pt x="10" y="50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Freeform 146"/>
            <p:cNvSpPr>
              <a:spLocks/>
            </p:cNvSpPr>
            <p:nvPr/>
          </p:nvSpPr>
          <p:spPr bwMode="auto">
            <a:xfrm>
              <a:off x="4214813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  <a:gd name="T6" fmla="*/ 0 w 22"/>
                <a:gd name="T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Freeform 147"/>
            <p:cNvSpPr>
              <a:spLocks/>
            </p:cNvSpPr>
            <p:nvPr/>
          </p:nvSpPr>
          <p:spPr bwMode="auto">
            <a:xfrm>
              <a:off x="4214813" y="666068"/>
              <a:ext cx="34925" cy="65088"/>
            </a:xfrm>
            <a:custGeom>
              <a:avLst/>
              <a:gdLst>
                <a:gd name="T0" fmla="*/ 0 w 22"/>
                <a:gd name="T1" fmla="*/ 0 h 41"/>
                <a:gd name="T2" fmla="*/ 22 w 22"/>
                <a:gd name="T3" fmla="*/ 21 h 41"/>
                <a:gd name="T4" fmla="*/ 0 w 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41">
                  <a:moveTo>
                    <a:pt x="0" y="0"/>
                  </a:moveTo>
                  <a:lnTo>
                    <a:pt x="22" y="21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Freeform 148"/>
            <p:cNvSpPr>
              <a:spLocks/>
            </p:cNvSpPr>
            <p:nvPr/>
          </p:nvSpPr>
          <p:spPr bwMode="auto">
            <a:xfrm>
              <a:off x="4208463" y="658130"/>
              <a:ext cx="52388" cy="79375"/>
            </a:xfrm>
            <a:custGeom>
              <a:avLst/>
              <a:gdLst>
                <a:gd name="T0" fmla="*/ 9 w 33"/>
                <a:gd name="T1" fmla="*/ 50 h 50"/>
                <a:gd name="T2" fmla="*/ 0 w 33"/>
                <a:gd name="T3" fmla="*/ 41 h 50"/>
                <a:gd name="T4" fmla="*/ 16 w 33"/>
                <a:gd name="T5" fmla="*/ 26 h 50"/>
                <a:gd name="T6" fmla="*/ 0 w 33"/>
                <a:gd name="T7" fmla="*/ 9 h 50"/>
                <a:gd name="T8" fmla="*/ 9 w 33"/>
                <a:gd name="T9" fmla="*/ 0 h 50"/>
                <a:gd name="T10" fmla="*/ 33 w 33"/>
                <a:gd name="T11" fmla="*/ 26 h 50"/>
                <a:gd name="T12" fmla="*/ 9 w 33"/>
                <a:gd name="T1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50">
                  <a:moveTo>
                    <a:pt x="9" y="50"/>
                  </a:moveTo>
                  <a:lnTo>
                    <a:pt x="0" y="41"/>
                  </a:lnTo>
                  <a:lnTo>
                    <a:pt x="16" y="26"/>
                  </a:lnTo>
                  <a:lnTo>
                    <a:pt x="0" y="9"/>
                  </a:lnTo>
                  <a:lnTo>
                    <a:pt x="9" y="0"/>
                  </a:lnTo>
                  <a:lnTo>
                    <a:pt x="33" y="26"/>
                  </a:lnTo>
                  <a:lnTo>
                    <a:pt x="9" y="50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149"/>
            <p:cNvSpPr>
              <a:spLocks noChangeArrowheads="1"/>
            </p:cNvSpPr>
            <p:nvPr/>
          </p:nvSpPr>
          <p:spPr bwMode="auto">
            <a:xfrm>
              <a:off x="4510088" y="516843"/>
              <a:ext cx="19050" cy="19843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Freeform 150"/>
            <p:cNvSpPr>
              <a:spLocks/>
            </p:cNvSpPr>
            <p:nvPr/>
          </p:nvSpPr>
          <p:spPr bwMode="auto">
            <a:xfrm>
              <a:off x="4483100" y="500968"/>
              <a:ext cx="68263" cy="49213"/>
            </a:xfrm>
            <a:custGeom>
              <a:avLst/>
              <a:gdLst>
                <a:gd name="T0" fmla="*/ 7 w 43"/>
                <a:gd name="T1" fmla="*/ 31 h 31"/>
                <a:gd name="T2" fmla="*/ 0 w 43"/>
                <a:gd name="T3" fmla="*/ 24 h 31"/>
                <a:gd name="T4" fmla="*/ 21 w 43"/>
                <a:gd name="T5" fmla="*/ 0 h 31"/>
                <a:gd name="T6" fmla="*/ 43 w 43"/>
                <a:gd name="T7" fmla="*/ 22 h 31"/>
                <a:gd name="T8" fmla="*/ 36 w 43"/>
                <a:gd name="T9" fmla="*/ 31 h 31"/>
                <a:gd name="T10" fmla="*/ 21 w 43"/>
                <a:gd name="T11" fmla="*/ 17 h 31"/>
                <a:gd name="T12" fmla="*/ 7 w 43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31">
                  <a:moveTo>
                    <a:pt x="7" y="31"/>
                  </a:moveTo>
                  <a:lnTo>
                    <a:pt x="0" y="24"/>
                  </a:lnTo>
                  <a:lnTo>
                    <a:pt x="21" y="0"/>
                  </a:lnTo>
                  <a:lnTo>
                    <a:pt x="43" y="22"/>
                  </a:lnTo>
                  <a:lnTo>
                    <a:pt x="36" y="31"/>
                  </a:lnTo>
                  <a:lnTo>
                    <a:pt x="21" y="17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Freeform 151"/>
            <p:cNvSpPr>
              <a:spLocks/>
            </p:cNvSpPr>
            <p:nvPr/>
          </p:nvSpPr>
          <p:spPr bwMode="auto">
            <a:xfrm>
              <a:off x="4468813" y="562880"/>
              <a:ext cx="101600" cy="60325"/>
            </a:xfrm>
            <a:custGeom>
              <a:avLst/>
              <a:gdLst>
                <a:gd name="T0" fmla="*/ 7 w 64"/>
                <a:gd name="T1" fmla="*/ 38 h 38"/>
                <a:gd name="T2" fmla="*/ 0 w 64"/>
                <a:gd name="T3" fmla="*/ 31 h 38"/>
                <a:gd name="T4" fmla="*/ 33 w 64"/>
                <a:gd name="T5" fmla="*/ 0 h 38"/>
                <a:gd name="T6" fmla="*/ 64 w 64"/>
                <a:gd name="T7" fmla="*/ 31 h 38"/>
                <a:gd name="T8" fmla="*/ 54 w 64"/>
                <a:gd name="T9" fmla="*/ 38 h 38"/>
                <a:gd name="T10" fmla="*/ 33 w 64"/>
                <a:gd name="T11" fmla="*/ 14 h 38"/>
                <a:gd name="T12" fmla="*/ 7 w 64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38">
                  <a:moveTo>
                    <a:pt x="7" y="38"/>
                  </a:moveTo>
                  <a:lnTo>
                    <a:pt x="0" y="31"/>
                  </a:lnTo>
                  <a:lnTo>
                    <a:pt x="33" y="0"/>
                  </a:lnTo>
                  <a:lnTo>
                    <a:pt x="64" y="31"/>
                  </a:lnTo>
                  <a:lnTo>
                    <a:pt x="54" y="38"/>
                  </a:lnTo>
                  <a:lnTo>
                    <a:pt x="33" y="14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Freeform 152"/>
            <p:cNvSpPr>
              <a:spLocks/>
            </p:cNvSpPr>
            <p:nvPr/>
          </p:nvSpPr>
          <p:spPr bwMode="auto">
            <a:xfrm>
              <a:off x="4464050" y="615268"/>
              <a:ext cx="109538" cy="73025"/>
            </a:xfrm>
            <a:custGeom>
              <a:avLst/>
              <a:gdLst>
                <a:gd name="T0" fmla="*/ 62 w 69"/>
                <a:gd name="T1" fmla="*/ 46 h 46"/>
                <a:gd name="T2" fmla="*/ 33 w 69"/>
                <a:gd name="T3" fmla="*/ 17 h 46"/>
                <a:gd name="T4" fmla="*/ 7 w 69"/>
                <a:gd name="T5" fmla="*/ 44 h 46"/>
                <a:gd name="T6" fmla="*/ 0 w 69"/>
                <a:gd name="T7" fmla="*/ 36 h 46"/>
                <a:gd name="T8" fmla="*/ 33 w 69"/>
                <a:gd name="T9" fmla="*/ 0 h 46"/>
                <a:gd name="T10" fmla="*/ 69 w 69"/>
                <a:gd name="T11" fmla="*/ 36 h 46"/>
                <a:gd name="T12" fmla="*/ 62 w 69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46">
                  <a:moveTo>
                    <a:pt x="62" y="46"/>
                  </a:moveTo>
                  <a:lnTo>
                    <a:pt x="33" y="17"/>
                  </a:lnTo>
                  <a:lnTo>
                    <a:pt x="7" y="44"/>
                  </a:lnTo>
                  <a:lnTo>
                    <a:pt x="0" y="36"/>
                  </a:lnTo>
                  <a:lnTo>
                    <a:pt x="33" y="0"/>
                  </a:lnTo>
                  <a:lnTo>
                    <a:pt x="69" y="36"/>
                  </a:lnTo>
                  <a:lnTo>
                    <a:pt x="62" y="4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Freeform 153"/>
            <p:cNvSpPr>
              <a:spLocks/>
            </p:cNvSpPr>
            <p:nvPr/>
          </p:nvSpPr>
          <p:spPr bwMode="auto">
            <a:xfrm>
              <a:off x="3284538" y="459693"/>
              <a:ext cx="866775" cy="644525"/>
            </a:xfrm>
            <a:custGeom>
              <a:avLst/>
              <a:gdLst>
                <a:gd name="T0" fmla="*/ 546 w 546"/>
                <a:gd name="T1" fmla="*/ 406 h 406"/>
                <a:gd name="T2" fmla="*/ 546 w 546"/>
                <a:gd name="T3" fmla="*/ 82 h 406"/>
                <a:gd name="T4" fmla="*/ 468 w 546"/>
                <a:gd name="T5" fmla="*/ 0 h 406"/>
                <a:gd name="T6" fmla="*/ 337 w 546"/>
                <a:gd name="T7" fmla="*/ 132 h 406"/>
                <a:gd name="T8" fmla="*/ 264 w 546"/>
                <a:gd name="T9" fmla="*/ 60 h 406"/>
                <a:gd name="T10" fmla="*/ 147 w 546"/>
                <a:gd name="T11" fmla="*/ 178 h 406"/>
                <a:gd name="T12" fmla="*/ 76 w 546"/>
                <a:gd name="T13" fmla="*/ 106 h 406"/>
                <a:gd name="T14" fmla="*/ 0 w 546"/>
                <a:gd name="T15" fmla="*/ 180 h 406"/>
                <a:gd name="T16" fmla="*/ 0 w 546"/>
                <a:gd name="T17" fmla="*/ 406 h 406"/>
                <a:gd name="T18" fmla="*/ 546 w 546"/>
                <a:gd name="T1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6" h="406">
                  <a:moveTo>
                    <a:pt x="546" y="406"/>
                  </a:moveTo>
                  <a:lnTo>
                    <a:pt x="546" y="82"/>
                  </a:lnTo>
                  <a:lnTo>
                    <a:pt x="468" y="0"/>
                  </a:lnTo>
                  <a:lnTo>
                    <a:pt x="337" y="132"/>
                  </a:lnTo>
                  <a:lnTo>
                    <a:pt x="264" y="60"/>
                  </a:lnTo>
                  <a:lnTo>
                    <a:pt x="147" y="178"/>
                  </a:lnTo>
                  <a:lnTo>
                    <a:pt x="76" y="106"/>
                  </a:lnTo>
                  <a:lnTo>
                    <a:pt x="0" y="180"/>
                  </a:lnTo>
                  <a:lnTo>
                    <a:pt x="0" y="406"/>
                  </a:lnTo>
                  <a:lnTo>
                    <a:pt x="546" y="4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Freeform 154"/>
            <p:cNvSpPr>
              <a:spLocks noEditPoints="1"/>
            </p:cNvSpPr>
            <p:nvPr/>
          </p:nvSpPr>
          <p:spPr bwMode="auto">
            <a:xfrm>
              <a:off x="3276600" y="448580"/>
              <a:ext cx="885825" cy="663575"/>
            </a:xfrm>
            <a:custGeom>
              <a:avLst/>
              <a:gdLst>
                <a:gd name="T0" fmla="*/ 558 w 558"/>
                <a:gd name="T1" fmla="*/ 418 h 418"/>
                <a:gd name="T2" fmla="*/ 0 w 558"/>
                <a:gd name="T3" fmla="*/ 418 h 418"/>
                <a:gd name="T4" fmla="*/ 0 w 558"/>
                <a:gd name="T5" fmla="*/ 185 h 418"/>
                <a:gd name="T6" fmla="*/ 81 w 558"/>
                <a:gd name="T7" fmla="*/ 103 h 418"/>
                <a:gd name="T8" fmla="*/ 152 w 558"/>
                <a:gd name="T9" fmla="*/ 178 h 418"/>
                <a:gd name="T10" fmla="*/ 269 w 558"/>
                <a:gd name="T11" fmla="*/ 57 h 418"/>
                <a:gd name="T12" fmla="*/ 342 w 558"/>
                <a:gd name="T13" fmla="*/ 132 h 418"/>
                <a:gd name="T14" fmla="*/ 473 w 558"/>
                <a:gd name="T15" fmla="*/ 0 h 418"/>
                <a:gd name="T16" fmla="*/ 558 w 558"/>
                <a:gd name="T17" fmla="*/ 86 h 418"/>
                <a:gd name="T18" fmla="*/ 558 w 558"/>
                <a:gd name="T19" fmla="*/ 418 h 418"/>
                <a:gd name="T20" fmla="*/ 12 w 558"/>
                <a:gd name="T21" fmla="*/ 406 h 418"/>
                <a:gd name="T22" fmla="*/ 546 w 558"/>
                <a:gd name="T23" fmla="*/ 406 h 418"/>
                <a:gd name="T24" fmla="*/ 546 w 558"/>
                <a:gd name="T25" fmla="*/ 91 h 418"/>
                <a:gd name="T26" fmla="*/ 473 w 558"/>
                <a:gd name="T27" fmla="*/ 14 h 418"/>
                <a:gd name="T28" fmla="*/ 342 w 558"/>
                <a:gd name="T29" fmla="*/ 146 h 418"/>
                <a:gd name="T30" fmla="*/ 269 w 558"/>
                <a:gd name="T31" fmla="*/ 74 h 418"/>
                <a:gd name="T32" fmla="*/ 152 w 558"/>
                <a:gd name="T33" fmla="*/ 192 h 418"/>
                <a:gd name="T34" fmla="*/ 81 w 558"/>
                <a:gd name="T35" fmla="*/ 120 h 418"/>
                <a:gd name="T36" fmla="*/ 12 w 558"/>
                <a:gd name="T37" fmla="*/ 190 h 418"/>
                <a:gd name="T38" fmla="*/ 12 w 558"/>
                <a:gd name="T39" fmla="*/ 406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8" h="418">
                  <a:moveTo>
                    <a:pt x="558" y="418"/>
                  </a:moveTo>
                  <a:lnTo>
                    <a:pt x="0" y="418"/>
                  </a:lnTo>
                  <a:lnTo>
                    <a:pt x="0" y="185"/>
                  </a:lnTo>
                  <a:lnTo>
                    <a:pt x="81" y="103"/>
                  </a:lnTo>
                  <a:lnTo>
                    <a:pt x="152" y="178"/>
                  </a:lnTo>
                  <a:lnTo>
                    <a:pt x="269" y="57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8" y="86"/>
                  </a:lnTo>
                  <a:lnTo>
                    <a:pt x="558" y="418"/>
                  </a:lnTo>
                  <a:close/>
                  <a:moveTo>
                    <a:pt x="12" y="406"/>
                  </a:moveTo>
                  <a:lnTo>
                    <a:pt x="546" y="406"/>
                  </a:lnTo>
                  <a:lnTo>
                    <a:pt x="546" y="91"/>
                  </a:lnTo>
                  <a:lnTo>
                    <a:pt x="473" y="14"/>
                  </a:lnTo>
                  <a:lnTo>
                    <a:pt x="342" y="146"/>
                  </a:lnTo>
                  <a:lnTo>
                    <a:pt x="269" y="74"/>
                  </a:lnTo>
                  <a:lnTo>
                    <a:pt x="152" y="192"/>
                  </a:lnTo>
                  <a:lnTo>
                    <a:pt x="81" y="120"/>
                  </a:lnTo>
                  <a:lnTo>
                    <a:pt x="12" y="190"/>
                  </a:lnTo>
                  <a:lnTo>
                    <a:pt x="12" y="40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Oval 155"/>
            <p:cNvSpPr>
              <a:spLocks noChangeArrowheads="1"/>
            </p:cNvSpPr>
            <p:nvPr/>
          </p:nvSpPr>
          <p:spPr bwMode="auto">
            <a:xfrm>
              <a:off x="3940175" y="910543"/>
              <a:ext cx="128588" cy="1285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Freeform 156"/>
            <p:cNvSpPr>
              <a:spLocks noEditPoints="1"/>
            </p:cNvSpPr>
            <p:nvPr/>
          </p:nvSpPr>
          <p:spPr bwMode="auto">
            <a:xfrm>
              <a:off x="3929063" y="902605"/>
              <a:ext cx="147638" cy="149225"/>
            </a:xfrm>
            <a:custGeom>
              <a:avLst/>
              <a:gdLst>
                <a:gd name="T0" fmla="*/ 20 w 39"/>
                <a:gd name="T1" fmla="*/ 39 h 39"/>
                <a:gd name="T2" fmla="*/ 0 w 39"/>
                <a:gd name="T3" fmla="*/ 19 h 39"/>
                <a:gd name="T4" fmla="*/ 20 w 39"/>
                <a:gd name="T5" fmla="*/ 0 h 39"/>
                <a:gd name="T6" fmla="*/ 39 w 39"/>
                <a:gd name="T7" fmla="*/ 19 h 39"/>
                <a:gd name="T8" fmla="*/ 20 w 39"/>
                <a:gd name="T9" fmla="*/ 39 h 39"/>
                <a:gd name="T10" fmla="*/ 20 w 39"/>
                <a:gd name="T11" fmla="*/ 5 h 39"/>
                <a:gd name="T12" fmla="*/ 5 w 39"/>
                <a:gd name="T13" fmla="*/ 19 h 39"/>
                <a:gd name="T14" fmla="*/ 20 w 39"/>
                <a:gd name="T15" fmla="*/ 34 h 39"/>
                <a:gd name="T16" fmla="*/ 34 w 39"/>
                <a:gd name="T17" fmla="*/ 19 h 39"/>
                <a:gd name="T18" fmla="*/ 20 w 39"/>
                <a:gd name="T19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5"/>
                  </a:moveTo>
                  <a:cubicBezTo>
                    <a:pt x="11" y="5"/>
                    <a:pt x="5" y="11"/>
                    <a:pt x="5" y="19"/>
                  </a:cubicBezTo>
                  <a:cubicBezTo>
                    <a:pt x="5" y="27"/>
                    <a:pt x="11" y="34"/>
                    <a:pt x="20" y="34"/>
                  </a:cubicBezTo>
                  <a:cubicBezTo>
                    <a:pt x="28" y="34"/>
                    <a:pt x="34" y="27"/>
                    <a:pt x="34" y="19"/>
                  </a:cubicBezTo>
                  <a:cubicBezTo>
                    <a:pt x="34" y="11"/>
                    <a:pt x="28" y="5"/>
                    <a:pt x="2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Freeform 157"/>
            <p:cNvSpPr>
              <a:spLocks/>
            </p:cNvSpPr>
            <p:nvPr/>
          </p:nvSpPr>
          <p:spPr bwMode="auto">
            <a:xfrm>
              <a:off x="4005263" y="1039130"/>
              <a:ext cx="0" cy="65088"/>
            </a:xfrm>
            <a:custGeom>
              <a:avLst/>
              <a:gdLst>
                <a:gd name="T0" fmla="*/ 0 h 41"/>
                <a:gd name="T1" fmla="*/ 41 h 41"/>
                <a:gd name="T2" fmla="*/ 0 h 4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1">
                  <a:moveTo>
                    <a:pt x="0" y="0"/>
                  </a:moveTo>
                  <a:lnTo>
                    <a:pt x="0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Line 158"/>
            <p:cNvSpPr>
              <a:spLocks noChangeShapeType="1"/>
            </p:cNvSpPr>
            <p:nvPr/>
          </p:nvSpPr>
          <p:spPr bwMode="auto">
            <a:xfrm>
              <a:off x="4005263" y="1039130"/>
              <a:ext cx="0" cy="650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Rectangle 159"/>
            <p:cNvSpPr>
              <a:spLocks noChangeArrowheads="1"/>
            </p:cNvSpPr>
            <p:nvPr/>
          </p:nvSpPr>
          <p:spPr bwMode="auto">
            <a:xfrm>
              <a:off x="3992563" y="1039130"/>
              <a:ext cx="19050" cy="650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Freeform 160"/>
            <p:cNvSpPr>
              <a:spLocks/>
            </p:cNvSpPr>
            <p:nvPr/>
          </p:nvSpPr>
          <p:spPr bwMode="auto">
            <a:xfrm>
              <a:off x="4005263" y="948643"/>
              <a:ext cx="0" cy="103188"/>
            </a:xfrm>
            <a:custGeom>
              <a:avLst/>
              <a:gdLst>
                <a:gd name="T0" fmla="*/ 0 h 65"/>
                <a:gd name="T1" fmla="*/ 65 h 65"/>
                <a:gd name="T2" fmla="*/ 0 h 6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5">
                  <a:moveTo>
                    <a:pt x="0" y="0"/>
                  </a:move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Line 161"/>
            <p:cNvSpPr>
              <a:spLocks noChangeShapeType="1"/>
            </p:cNvSpPr>
            <p:nvPr/>
          </p:nvSpPr>
          <p:spPr bwMode="auto">
            <a:xfrm>
              <a:off x="4005263" y="948643"/>
              <a:ext cx="0" cy="1031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Rectangle 162"/>
            <p:cNvSpPr>
              <a:spLocks noChangeArrowheads="1"/>
            </p:cNvSpPr>
            <p:nvPr/>
          </p:nvSpPr>
          <p:spPr bwMode="auto">
            <a:xfrm>
              <a:off x="3992563" y="948643"/>
              <a:ext cx="19050" cy="1031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Line 163"/>
            <p:cNvSpPr>
              <a:spLocks noChangeShapeType="1"/>
            </p:cNvSpPr>
            <p:nvPr/>
          </p:nvSpPr>
          <p:spPr bwMode="auto">
            <a:xfrm>
              <a:off x="3978275" y="96769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Line 164"/>
            <p:cNvSpPr>
              <a:spLocks noChangeShapeType="1"/>
            </p:cNvSpPr>
            <p:nvPr/>
          </p:nvSpPr>
          <p:spPr bwMode="auto">
            <a:xfrm>
              <a:off x="3978275" y="967693"/>
              <a:ext cx="0" cy="0"/>
            </a:xfrm>
            <a:prstGeom prst="line">
              <a:avLst/>
            </a:prstGeom>
            <a:noFill/>
            <a:ln w="11113" cap="flat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Freeform 165"/>
            <p:cNvSpPr>
              <a:spLocks/>
            </p:cNvSpPr>
            <p:nvPr/>
          </p:nvSpPr>
          <p:spPr bwMode="auto">
            <a:xfrm>
              <a:off x="3405188" y="940705"/>
              <a:ext cx="46038" cy="46038"/>
            </a:xfrm>
            <a:custGeom>
              <a:avLst/>
              <a:gdLst>
                <a:gd name="T0" fmla="*/ 0 w 29"/>
                <a:gd name="T1" fmla="*/ 0 h 29"/>
                <a:gd name="T2" fmla="*/ 29 w 29"/>
                <a:gd name="T3" fmla="*/ 29 h 29"/>
                <a:gd name="T4" fmla="*/ 0 w 29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9">
                  <a:moveTo>
                    <a:pt x="0" y="0"/>
                  </a:moveTo>
                  <a:lnTo>
                    <a:pt x="29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9" name="Line 166"/>
            <p:cNvSpPr>
              <a:spLocks noChangeShapeType="1"/>
            </p:cNvSpPr>
            <p:nvPr/>
          </p:nvSpPr>
          <p:spPr bwMode="auto">
            <a:xfrm>
              <a:off x="3405188" y="940705"/>
              <a:ext cx="46038" cy="460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0" name="Freeform 167"/>
            <p:cNvSpPr>
              <a:spLocks/>
            </p:cNvSpPr>
            <p:nvPr/>
          </p:nvSpPr>
          <p:spPr bwMode="auto">
            <a:xfrm>
              <a:off x="3402013" y="935943"/>
              <a:ext cx="55563" cy="57150"/>
            </a:xfrm>
            <a:custGeom>
              <a:avLst/>
              <a:gdLst>
                <a:gd name="T0" fmla="*/ 28 w 35"/>
                <a:gd name="T1" fmla="*/ 36 h 36"/>
                <a:gd name="T2" fmla="*/ 0 w 35"/>
                <a:gd name="T3" fmla="*/ 8 h 36"/>
                <a:gd name="T4" fmla="*/ 7 w 35"/>
                <a:gd name="T5" fmla="*/ 0 h 36"/>
                <a:gd name="T6" fmla="*/ 35 w 35"/>
                <a:gd name="T7" fmla="*/ 27 h 36"/>
                <a:gd name="T8" fmla="*/ 28 w 35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28" y="36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35" y="27"/>
                  </a:lnTo>
                  <a:lnTo>
                    <a:pt x="28" y="36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Freeform 168"/>
            <p:cNvSpPr>
              <a:spLocks/>
            </p:cNvSpPr>
            <p:nvPr/>
          </p:nvSpPr>
          <p:spPr bwMode="auto">
            <a:xfrm>
              <a:off x="3517900" y="742268"/>
              <a:ext cx="0" cy="361950"/>
            </a:xfrm>
            <a:custGeom>
              <a:avLst/>
              <a:gdLst>
                <a:gd name="T0" fmla="*/ 0 h 228"/>
                <a:gd name="T1" fmla="*/ 228 h 228"/>
                <a:gd name="T2" fmla="*/ 0 h 22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28">
                  <a:moveTo>
                    <a:pt x="0" y="0"/>
                  </a:moveTo>
                  <a:lnTo>
                    <a:pt x="0" y="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2" name="Line 169"/>
            <p:cNvSpPr>
              <a:spLocks noChangeShapeType="1"/>
            </p:cNvSpPr>
            <p:nvPr/>
          </p:nvSpPr>
          <p:spPr bwMode="auto">
            <a:xfrm>
              <a:off x="3517900" y="742268"/>
              <a:ext cx="0" cy="3619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Rectangle 170"/>
            <p:cNvSpPr>
              <a:spLocks noChangeArrowheads="1"/>
            </p:cNvSpPr>
            <p:nvPr/>
          </p:nvSpPr>
          <p:spPr bwMode="auto">
            <a:xfrm>
              <a:off x="3511550" y="742268"/>
              <a:ext cx="14288" cy="3619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Line 171"/>
            <p:cNvSpPr>
              <a:spLocks noChangeShapeType="1"/>
            </p:cNvSpPr>
            <p:nvPr/>
          </p:nvSpPr>
          <p:spPr bwMode="auto">
            <a:xfrm>
              <a:off x="3819525" y="66924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Line 172"/>
            <p:cNvSpPr>
              <a:spLocks noChangeShapeType="1"/>
            </p:cNvSpPr>
            <p:nvPr/>
          </p:nvSpPr>
          <p:spPr bwMode="auto">
            <a:xfrm>
              <a:off x="3819525" y="669243"/>
              <a:ext cx="0" cy="0"/>
            </a:xfrm>
            <a:prstGeom prst="line">
              <a:avLst/>
            </a:prstGeom>
            <a:noFill/>
            <a:ln w="11113" cap="flat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Freeform 173"/>
            <p:cNvSpPr>
              <a:spLocks/>
            </p:cNvSpPr>
            <p:nvPr/>
          </p:nvSpPr>
          <p:spPr bwMode="auto">
            <a:xfrm>
              <a:off x="3819525" y="669243"/>
              <a:ext cx="0" cy="434975"/>
            </a:xfrm>
            <a:custGeom>
              <a:avLst/>
              <a:gdLst>
                <a:gd name="T0" fmla="*/ 0 h 274"/>
                <a:gd name="T1" fmla="*/ 274 h 274"/>
                <a:gd name="T2" fmla="*/ 0 h 2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74">
                  <a:moveTo>
                    <a:pt x="0" y="0"/>
                  </a:move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Line 174"/>
            <p:cNvSpPr>
              <a:spLocks noChangeShapeType="1"/>
            </p:cNvSpPr>
            <p:nvPr/>
          </p:nvSpPr>
          <p:spPr bwMode="auto">
            <a:xfrm>
              <a:off x="3819525" y="669243"/>
              <a:ext cx="0" cy="43497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Freeform 175"/>
            <p:cNvSpPr>
              <a:spLocks/>
            </p:cNvSpPr>
            <p:nvPr/>
          </p:nvSpPr>
          <p:spPr bwMode="auto">
            <a:xfrm>
              <a:off x="3284538" y="566055"/>
              <a:ext cx="874713" cy="282575"/>
            </a:xfrm>
            <a:custGeom>
              <a:avLst/>
              <a:gdLst>
                <a:gd name="T0" fmla="*/ 7 w 551"/>
                <a:gd name="T1" fmla="*/ 178 h 178"/>
                <a:gd name="T2" fmla="*/ 0 w 551"/>
                <a:gd name="T3" fmla="*/ 171 h 178"/>
                <a:gd name="T4" fmla="*/ 81 w 551"/>
                <a:gd name="T5" fmla="*/ 89 h 178"/>
                <a:gd name="T6" fmla="*/ 152 w 551"/>
                <a:gd name="T7" fmla="*/ 161 h 178"/>
                <a:gd name="T8" fmla="*/ 261 w 551"/>
                <a:gd name="T9" fmla="*/ 51 h 178"/>
                <a:gd name="T10" fmla="*/ 342 w 551"/>
                <a:gd name="T11" fmla="*/ 130 h 178"/>
                <a:gd name="T12" fmla="*/ 473 w 551"/>
                <a:gd name="T13" fmla="*/ 0 h 178"/>
                <a:gd name="T14" fmla="*/ 551 w 551"/>
                <a:gd name="T15" fmla="*/ 79 h 178"/>
                <a:gd name="T16" fmla="*/ 544 w 551"/>
                <a:gd name="T17" fmla="*/ 87 h 178"/>
                <a:gd name="T18" fmla="*/ 473 w 551"/>
                <a:gd name="T19" fmla="*/ 15 h 178"/>
                <a:gd name="T20" fmla="*/ 342 w 551"/>
                <a:gd name="T21" fmla="*/ 147 h 178"/>
                <a:gd name="T22" fmla="*/ 261 w 551"/>
                <a:gd name="T23" fmla="*/ 67 h 178"/>
                <a:gd name="T24" fmla="*/ 152 w 551"/>
                <a:gd name="T25" fmla="*/ 178 h 178"/>
                <a:gd name="T26" fmla="*/ 81 w 551"/>
                <a:gd name="T27" fmla="*/ 106 h 178"/>
                <a:gd name="T28" fmla="*/ 7 w 551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78">
                  <a:moveTo>
                    <a:pt x="7" y="178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1"/>
                  </a:lnTo>
                  <a:lnTo>
                    <a:pt x="261" y="51"/>
                  </a:lnTo>
                  <a:lnTo>
                    <a:pt x="342" y="130"/>
                  </a:lnTo>
                  <a:lnTo>
                    <a:pt x="473" y="0"/>
                  </a:lnTo>
                  <a:lnTo>
                    <a:pt x="551" y="79"/>
                  </a:lnTo>
                  <a:lnTo>
                    <a:pt x="544" y="87"/>
                  </a:lnTo>
                  <a:lnTo>
                    <a:pt x="473" y="15"/>
                  </a:lnTo>
                  <a:lnTo>
                    <a:pt x="342" y="147"/>
                  </a:lnTo>
                  <a:lnTo>
                    <a:pt x="261" y="67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7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Freeform 176"/>
            <p:cNvSpPr>
              <a:spLocks/>
            </p:cNvSpPr>
            <p:nvPr/>
          </p:nvSpPr>
          <p:spPr bwMode="auto">
            <a:xfrm>
              <a:off x="3284538" y="639080"/>
              <a:ext cx="874713" cy="282575"/>
            </a:xfrm>
            <a:custGeom>
              <a:avLst/>
              <a:gdLst>
                <a:gd name="T0" fmla="*/ 7 w 551"/>
                <a:gd name="T1" fmla="*/ 178 h 178"/>
                <a:gd name="T2" fmla="*/ 0 w 551"/>
                <a:gd name="T3" fmla="*/ 171 h 178"/>
                <a:gd name="T4" fmla="*/ 81 w 551"/>
                <a:gd name="T5" fmla="*/ 89 h 178"/>
                <a:gd name="T6" fmla="*/ 152 w 551"/>
                <a:gd name="T7" fmla="*/ 163 h 178"/>
                <a:gd name="T8" fmla="*/ 261 w 551"/>
                <a:gd name="T9" fmla="*/ 50 h 178"/>
                <a:gd name="T10" fmla="*/ 342 w 551"/>
                <a:gd name="T11" fmla="*/ 132 h 178"/>
                <a:gd name="T12" fmla="*/ 473 w 551"/>
                <a:gd name="T13" fmla="*/ 0 h 178"/>
                <a:gd name="T14" fmla="*/ 551 w 551"/>
                <a:gd name="T15" fmla="*/ 79 h 178"/>
                <a:gd name="T16" fmla="*/ 544 w 551"/>
                <a:gd name="T17" fmla="*/ 86 h 178"/>
                <a:gd name="T18" fmla="*/ 473 w 551"/>
                <a:gd name="T19" fmla="*/ 14 h 178"/>
                <a:gd name="T20" fmla="*/ 342 w 551"/>
                <a:gd name="T21" fmla="*/ 146 h 178"/>
                <a:gd name="T22" fmla="*/ 261 w 551"/>
                <a:gd name="T23" fmla="*/ 67 h 178"/>
                <a:gd name="T24" fmla="*/ 152 w 551"/>
                <a:gd name="T25" fmla="*/ 178 h 178"/>
                <a:gd name="T26" fmla="*/ 81 w 551"/>
                <a:gd name="T27" fmla="*/ 106 h 178"/>
                <a:gd name="T28" fmla="*/ 7 w 551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78">
                  <a:moveTo>
                    <a:pt x="7" y="178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3"/>
                  </a:lnTo>
                  <a:lnTo>
                    <a:pt x="261" y="50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1" y="79"/>
                  </a:lnTo>
                  <a:lnTo>
                    <a:pt x="544" y="86"/>
                  </a:lnTo>
                  <a:lnTo>
                    <a:pt x="473" y="14"/>
                  </a:lnTo>
                  <a:lnTo>
                    <a:pt x="342" y="146"/>
                  </a:lnTo>
                  <a:lnTo>
                    <a:pt x="261" y="67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7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Freeform 177"/>
            <p:cNvSpPr>
              <a:spLocks/>
            </p:cNvSpPr>
            <p:nvPr/>
          </p:nvSpPr>
          <p:spPr bwMode="auto">
            <a:xfrm>
              <a:off x="3284538" y="710518"/>
              <a:ext cx="1036638" cy="287338"/>
            </a:xfrm>
            <a:custGeom>
              <a:avLst/>
              <a:gdLst>
                <a:gd name="T0" fmla="*/ 7 w 653"/>
                <a:gd name="T1" fmla="*/ 181 h 181"/>
                <a:gd name="T2" fmla="*/ 0 w 653"/>
                <a:gd name="T3" fmla="*/ 171 h 181"/>
                <a:gd name="T4" fmla="*/ 81 w 653"/>
                <a:gd name="T5" fmla="*/ 89 h 181"/>
                <a:gd name="T6" fmla="*/ 152 w 653"/>
                <a:gd name="T7" fmla="*/ 164 h 181"/>
                <a:gd name="T8" fmla="*/ 261 w 653"/>
                <a:gd name="T9" fmla="*/ 51 h 181"/>
                <a:gd name="T10" fmla="*/ 342 w 653"/>
                <a:gd name="T11" fmla="*/ 133 h 181"/>
                <a:gd name="T12" fmla="*/ 473 w 653"/>
                <a:gd name="T13" fmla="*/ 0 h 181"/>
                <a:gd name="T14" fmla="*/ 548 w 653"/>
                <a:gd name="T15" fmla="*/ 80 h 181"/>
                <a:gd name="T16" fmla="*/ 653 w 653"/>
                <a:gd name="T17" fmla="*/ 80 h 181"/>
                <a:gd name="T18" fmla="*/ 653 w 653"/>
                <a:gd name="T19" fmla="*/ 89 h 181"/>
                <a:gd name="T20" fmla="*/ 544 w 653"/>
                <a:gd name="T21" fmla="*/ 89 h 181"/>
                <a:gd name="T22" fmla="*/ 473 w 653"/>
                <a:gd name="T23" fmla="*/ 17 h 181"/>
                <a:gd name="T24" fmla="*/ 342 w 653"/>
                <a:gd name="T25" fmla="*/ 147 h 181"/>
                <a:gd name="T26" fmla="*/ 261 w 653"/>
                <a:gd name="T27" fmla="*/ 68 h 181"/>
                <a:gd name="T28" fmla="*/ 152 w 653"/>
                <a:gd name="T29" fmla="*/ 178 h 181"/>
                <a:gd name="T30" fmla="*/ 81 w 653"/>
                <a:gd name="T31" fmla="*/ 106 h 181"/>
                <a:gd name="T32" fmla="*/ 7 w 653"/>
                <a:gd name="T33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3" h="181">
                  <a:moveTo>
                    <a:pt x="7" y="181"/>
                  </a:moveTo>
                  <a:lnTo>
                    <a:pt x="0" y="171"/>
                  </a:lnTo>
                  <a:lnTo>
                    <a:pt x="81" y="89"/>
                  </a:lnTo>
                  <a:lnTo>
                    <a:pt x="152" y="164"/>
                  </a:lnTo>
                  <a:lnTo>
                    <a:pt x="261" y="51"/>
                  </a:lnTo>
                  <a:lnTo>
                    <a:pt x="342" y="133"/>
                  </a:lnTo>
                  <a:lnTo>
                    <a:pt x="473" y="0"/>
                  </a:lnTo>
                  <a:lnTo>
                    <a:pt x="548" y="80"/>
                  </a:lnTo>
                  <a:lnTo>
                    <a:pt x="653" y="80"/>
                  </a:lnTo>
                  <a:lnTo>
                    <a:pt x="653" y="89"/>
                  </a:lnTo>
                  <a:lnTo>
                    <a:pt x="544" y="89"/>
                  </a:lnTo>
                  <a:lnTo>
                    <a:pt x="473" y="17"/>
                  </a:lnTo>
                  <a:lnTo>
                    <a:pt x="342" y="147"/>
                  </a:lnTo>
                  <a:lnTo>
                    <a:pt x="261" y="68"/>
                  </a:lnTo>
                  <a:lnTo>
                    <a:pt x="152" y="178"/>
                  </a:lnTo>
                  <a:lnTo>
                    <a:pt x="81" y="106"/>
                  </a:lnTo>
                  <a:lnTo>
                    <a:pt x="7" y="18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Freeform 178"/>
            <p:cNvSpPr>
              <a:spLocks/>
            </p:cNvSpPr>
            <p:nvPr/>
          </p:nvSpPr>
          <p:spPr bwMode="auto">
            <a:xfrm>
              <a:off x="3284538" y="783543"/>
              <a:ext cx="874713" cy="287338"/>
            </a:xfrm>
            <a:custGeom>
              <a:avLst/>
              <a:gdLst>
                <a:gd name="T0" fmla="*/ 7 w 551"/>
                <a:gd name="T1" fmla="*/ 181 h 181"/>
                <a:gd name="T2" fmla="*/ 0 w 551"/>
                <a:gd name="T3" fmla="*/ 173 h 181"/>
                <a:gd name="T4" fmla="*/ 81 w 551"/>
                <a:gd name="T5" fmla="*/ 92 h 181"/>
                <a:gd name="T6" fmla="*/ 152 w 551"/>
                <a:gd name="T7" fmla="*/ 164 h 181"/>
                <a:gd name="T8" fmla="*/ 261 w 551"/>
                <a:gd name="T9" fmla="*/ 53 h 181"/>
                <a:gd name="T10" fmla="*/ 342 w 551"/>
                <a:gd name="T11" fmla="*/ 132 h 181"/>
                <a:gd name="T12" fmla="*/ 473 w 551"/>
                <a:gd name="T13" fmla="*/ 0 h 181"/>
                <a:gd name="T14" fmla="*/ 551 w 551"/>
                <a:gd name="T15" fmla="*/ 80 h 181"/>
                <a:gd name="T16" fmla="*/ 544 w 551"/>
                <a:gd name="T17" fmla="*/ 89 h 181"/>
                <a:gd name="T18" fmla="*/ 473 w 551"/>
                <a:gd name="T19" fmla="*/ 17 h 181"/>
                <a:gd name="T20" fmla="*/ 342 w 551"/>
                <a:gd name="T21" fmla="*/ 149 h 181"/>
                <a:gd name="T22" fmla="*/ 261 w 551"/>
                <a:gd name="T23" fmla="*/ 68 h 181"/>
                <a:gd name="T24" fmla="*/ 152 w 551"/>
                <a:gd name="T25" fmla="*/ 181 h 181"/>
                <a:gd name="T26" fmla="*/ 81 w 551"/>
                <a:gd name="T27" fmla="*/ 106 h 181"/>
                <a:gd name="T28" fmla="*/ 7 w 551"/>
                <a:gd name="T2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1" h="181">
                  <a:moveTo>
                    <a:pt x="7" y="181"/>
                  </a:moveTo>
                  <a:lnTo>
                    <a:pt x="0" y="173"/>
                  </a:lnTo>
                  <a:lnTo>
                    <a:pt x="81" y="92"/>
                  </a:lnTo>
                  <a:lnTo>
                    <a:pt x="152" y="164"/>
                  </a:lnTo>
                  <a:lnTo>
                    <a:pt x="261" y="53"/>
                  </a:lnTo>
                  <a:lnTo>
                    <a:pt x="342" y="132"/>
                  </a:lnTo>
                  <a:lnTo>
                    <a:pt x="473" y="0"/>
                  </a:lnTo>
                  <a:lnTo>
                    <a:pt x="551" y="80"/>
                  </a:lnTo>
                  <a:lnTo>
                    <a:pt x="544" y="89"/>
                  </a:lnTo>
                  <a:lnTo>
                    <a:pt x="473" y="17"/>
                  </a:lnTo>
                  <a:lnTo>
                    <a:pt x="342" y="149"/>
                  </a:lnTo>
                  <a:lnTo>
                    <a:pt x="261" y="68"/>
                  </a:lnTo>
                  <a:lnTo>
                    <a:pt x="152" y="181"/>
                  </a:lnTo>
                  <a:lnTo>
                    <a:pt x="81" y="106"/>
                  </a:lnTo>
                  <a:lnTo>
                    <a:pt x="7" y="18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Oval 179"/>
            <p:cNvSpPr>
              <a:spLocks noChangeArrowheads="1"/>
            </p:cNvSpPr>
            <p:nvPr/>
          </p:nvSpPr>
          <p:spPr bwMode="auto">
            <a:xfrm>
              <a:off x="3725863" y="832755"/>
              <a:ext cx="211138" cy="214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8" name="Freeform 180"/>
            <p:cNvSpPr>
              <a:spLocks noEditPoints="1"/>
            </p:cNvSpPr>
            <p:nvPr/>
          </p:nvSpPr>
          <p:spPr bwMode="auto">
            <a:xfrm>
              <a:off x="3717925" y="826405"/>
              <a:ext cx="230188" cy="231775"/>
            </a:xfrm>
            <a:custGeom>
              <a:avLst/>
              <a:gdLst>
                <a:gd name="T0" fmla="*/ 30 w 61"/>
                <a:gd name="T1" fmla="*/ 61 h 61"/>
                <a:gd name="T2" fmla="*/ 0 w 61"/>
                <a:gd name="T3" fmla="*/ 30 h 61"/>
                <a:gd name="T4" fmla="*/ 30 w 61"/>
                <a:gd name="T5" fmla="*/ 0 h 61"/>
                <a:gd name="T6" fmla="*/ 61 w 61"/>
                <a:gd name="T7" fmla="*/ 30 h 61"/>
                <a:gd name="T8" fmla="*/ 30 w 61"/>
                <a:gd name="T9" fmla="*/ 61 h 61"/>
                <a:gd name="T10" fmla="*/ 30 w 61"/>
                <a:gd name="T11" fmla="*/ 5 h 61"/>
                <a:gd name="T12" fmla="*/ 5 w 61"/>
                <a:gd name="T13" fmla="*/ 30 h 61"/>
                <a:gd name="T14" fmla="*/ 30 w 61"/>
                <a:gd name="T15" fmla="*/ 56 h 61"/>
                <a:gd name="T16" fmla="*/ 56 w 61"/>
                <a:gd name="T17" fmla="*/ 30 h 61"/>
                <a:gd name="T18" fmla="*/ 30 w 61"/>
                <a:gd name="T19" fmla="*/ 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61">
                  <a:moveTo>
                    <a:pt x="30" y="61"/>
                  </a:moveTo>
                  <a:cubicBezTo>
                    <a:pt x="14" y="61"/>
                    <a:pt x="0" y="47"/>
                    <a:pt x="0" y="30"/>
                  </a:cubicBezTo>
                  <a:cubicBezTo>
                    <a:pt x="0" y="14"/>
                    <a:pt x="14" y="0"/>
                    <a:pt x="30" y="0"/>
                  </a:cubicBezTo>
                  <a:cubicBezTo>
                    <a:pt x="47" y="0"/>
                    <a:pt x="61" y="14"/>
                    <a:pt x="61" y="30"/>
                  </a:cubicBezTo>
                  <a:cubicBezTo>
                    <a:pt x="61" y="47"/>
                    <a:pt x="47" y="61"/>
                    <a:pt x="30" y="61"/>
                  </a:cubicBezTo>
                  <a:close/>
                  <a:moveTo>
                    <a:pt x="30" y="5"/>
                  </a:moveTo>
                  <a:cubicBezTo>
                    <a:pt x="16" y="5"/>
                    <a:pt x="5" y="16"/>
                    <a:pt x="5" y="30"/>
                  </a:cubicBezTo>
                  <a:cubicBezTo>
                    <a:pt x="5" y="44"/>
                    <a:pt x="16" y="56"/>
                    <a:pt x="30" y="56"/>
                  </a:cubicBezTo>
                  <a:cubicBezTo>
                    <a:pt x="44" y="56"/>
                    <a:pt x="56" y="44"/>
                    <a:pt x="56" y="30"/>
                  </a:cubicBezTo>
                  <a:cubicBezTo>
                    <a:pt x="56" y="16"/>
                    <a:pt x="44" y="5"/>
                    <a:pt x="3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9" name="Freeform 181"/>
            <p:cNvSpPr>
              <a:spLocks/>
            </p:cNvSpPr>
            <p:nvPr/>
          </p:nvSpPr>
          <p:spPr bwMode="auto">
            <a:xfrm>
              <a:off x="3827463" y="886730"/>
              <a:ext cx="0" cy="217488"/>
            </a:xfrm>
            <a:custGeom>
              <a:avLst/>
              <a:gdLst>
                <a:gd name="T0" fmla="*/ 137 h 137"/>
                <a:gd name="T1" fmla="*/ 0 h 137"/>
                <a:gd name="T2" fmla="*/ 137 h 1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7">
                  <a:moveTo>
                    <a:pt x="0" y="137"/>
                  </a:moveTo>
                  <a:lnTo>
                    <a:pt x="0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0" name="Line 182"/>
            <p:cNvSpPr>
              <a:spLocks noChangeShapeType="1"/>
            </p:cNvSpPr>
            <p:nvPr/>
          </p:nvSpPr>
          <p:spPr bwMode="auto">
            <a:xfrm flipV="1">
              <a:off x="3827463" y="886730"/>
              <a:ext cx="0" cy="2174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1" name="Rectangle 183"/>
            <p:cNvSpPr>
              <a:spLocks noChangeArrowheads="1"/>
            </p:cNvSpPr>
            <p:nvPr/>
          </p:nvSpPr>
          <p:spPr bwMode="auto">
            <a:xfrm>
              <a:off x="3816350" y="886730"/>
              <a:ext cx="19050" cy="21748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2" name="Freeform 184"/>
            <p:cNvSpPr>
              <a:spLocks/>
            </p:cNvSpPr>
            <p:nvPr/>
          </p:nvSpPr>
          <p:spPr bwMode="auto">
            <a:xfrm>
              <a:off x="3789363" y="894668"/>
              <a:ext cx="38100" cy="34925"/>
            </a:xfrm>
            <a:custGeom>
              <a:avLst/>
              <a:gdLst>
                <a:gd name="T0" fmla="*/ 0 w 24"/>
                <a:gd name="T1" fmla="*/ 0 h 22"/>
                <a:gd name="T2" fmla="*/ 24 w 24"/>
                <a:gd name="T3" fmla="*/ 22 h 22"/>
                <a:gd name="T4" fmla="*/ 0 w 24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2">
                  <a:moveTo>
                    <a:pt x="0" y="0"/>
                  </a:moveTo>
                  <a:lnTo>
                    <a:pt x="24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3" name="Line 185"/>
            <p:cNvSpPr>
              <a:spLocks noChangeShapeType="1"/>
            </p:cNvSpPr>
            <p:nvPr/>
          </p:nvSpPr>
          <p:spPr bwMode="auto">
            <a:xfrm>
              <a:off x="3789363" y="894668"/>
              <a:ext cx="38100" cy="349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4" name="Freeform 186"/>
            <p:cNvSpPr>
              <a:spLocks/>
            </p:cNvSpPr>
            <p:nvPr/>
          </p:nvSpPr>
          <p:spPr bwMode="auto">
            <a:xfrm>
              <a:off x="3781425" y="886730"/>
              <a:ext cx="49213" cy="49213"/>
            </a:xfrm>
            <a:custGeom>
              <a:avLst/>
              <a:gdLst>
                <a:gd name="T0" fmla="*/ 24 w 31"/>
                <a:gd name="T1" fmla="*/ 31 h 31"/>
                <a:gd name="T2" fmla="*/ 0 w 31"/>
                <a:gd name="T3" fmla="*/ 7 h 31"/>
                <a:gd name="T4" fmla="*/ 8 w 31"/>
                <a:gd name="T5" fmla="*/ 0 h 31"/>
                <a:gd name="T6" fmla="*/ 31 w 31"/>
                <a:gd name="T7" fmla="*/ 22 h 31"/>
                <a:gd name="T8" fmla="*/ 24 w 31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24" y="31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31" y="22"/>
                  </a:lnTo>
                  <a:lnTo>
                    <a:pt x="24" y="3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5" name="Freeform 187"/>
            <p:cNvSpPr>
              <a:spLocks/>
            </p:cNvSpPr>
            <p:nvPr/>
          </p:nvSpPr>
          <p:spPr bwMode="auto">
            <a:xfrm>
              <a:off x="3827463" y="929593"/>
              <a:ext cx="49213" cy="44450"/>
            </a:xfrm>
            <a:custGeom>
              <a:avLst/>
              <a:gdLst>
                <a:gd name="T0" fmla="*/ 31 w 31"/>
                <a:gd name="T1" fmla="*/ 0 h 28"/>
                <a:gd name="T2" fmla="*/ 0 w 31"/>
                <a:gd name="T3" fmla="*/ 28 h 28"/>
                <a:gd name="T4" fmla="*/ 31 w 3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8">
                  <a:moveTo>
                    <a:pt x="31" y="0"/>
                  </a:moveTo>
                  <a:lnTo>
                    <a:pt x="0" y="2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Line 188"/>
            <p:cNvSpPr>
              <a:spLocks noChangeShapeType="1"/>
            </p:cNvSpPr>
            <p:nvPr/>
          </p:nvSpPr>
          <p:spPr bwMode="auto">
            <a:xfrm flipH="1">
              <a:off x="3827463" y="929593"/>
              <a:ext cx="49213" cy="444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Freeform 189"/>
            <p:cNvSpPr>
              <a:spLocks/>
            </p:cNvSpPr>
            <p:nvPr/>
          </p:nvSpPr>
          <p:spPr bwMode="auto">
            <a:xfrm>
              <a:off x="3824288" y="921655"/>
              <a:ext cx="55563" cy="60325"/>
            </a:xfrm>
            <a:custGeom>
              <a:avLst/>
              <a:gdLst>
                <a:gd name="T0" fmla="*/ 7 w 35"/>
                <a:gd name="T1" fmla="*/ 38 h 38"/>
                <a:gd name="T2" fmla="*/ 0 w 35"/>
                <a:gd name="T3" fmla="*/ 31 h 38"/>
                <a:gd name="T4" fmla="*/ 28 w 35"/>
                <a:gd name="T5" fmla="*/ 0 h 38"/>
                <a:gd name="T6" fmla="*/ 35 w 35"/>
                <a:gd name="T7" fmla="*/ 9 h 38"/>
                <a:gd name="T8" fmla="*/ 7 w 35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8">
                  <a:moveTo>
                    <a:pt x="7" y="38"/>
                  </a:moveTo>
                  <a:lnTo>
                    <a:pt x="0" y="31"/>
                  </a:lnTo>
                  <a:lnTo>
                    <a:pt x="28" y="0"/>
                  </a:lnTo>
                  <a:lnTo>
                    <a:pt x="35" y="9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Freeform 190"/>
            <p:cNvSpPr>
              <a:spLocks/>
            </p:cNvSpPr>
            <p:nvPr/>
          </p:nvSpPr>
          <p:spPr bwMode="auto">
            <a:xfrm>
              <a:off x="3770313" y="948643"/>
              <a:ext cx="57150" cy="57150"/>
            </a:xfrm>
            <a:custGeom>
              <a:avLst/>
              <a:gdLst>
                <a:gd name="T0" fmla="*/ 0 w 36"/>
                <a:gd name="T1" fmla="*/ 0 h 36"/>
                <a:gd name="T2" fmla="*/ 36 w 36"/>
                <a:gd name="T3" fmla="*/ 36 h 36"/>
                <a:gd name="T4" fmla="*/ 0 w 36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6">
                  <a:moveTo>
                    <a:pt x="0" y="0"/>
                  </a:moveTo>
                  <a:lnTo>
                    <a:pt x="3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Line 191"/>
            <p:cNvSpPr>
              <a:spLocks noChangeShapeType="1"/>
            </p:cNvSpPr>
            <p:nvPr/>
          </p:nvSpPr>
          <p:spPr bwMode="auto">
            <a:xfrm>
              <a:off x="3770313" y="948643"/>
              <a:ext cx="57150" cy="571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Freeform 192"/>
            <p:cNvSpPr>
              <a:spLocks/>
            </p:cNvSpPr>
            <p:nvPr/>
          </p:nvSpPr>
          <p:spPr bwMode="auto">
            <a:xfrm>
              <a:off x="3763963" y="943880"/>
              <a:ext cx="71438" cy="68263"/>
            </a:xfrm>
            <a:custGeom>
              <a:avLst/>
              <a:gdLst>
                <a:gd name="T0" fmla="*/ 35 w 45"/>
                <a:gd name="T1" fmla="*/ 43 h 43"/>
                <a:gd name="T2" fmla="*/ 0 w 45"/>
                <a:gd name="T3" fmla="*/ 7 h 43"/>
                <a:gd name="T4" fmla="*/ 9 w 45"/>
                <a:gd name="T5" fmla="*/ 0 h 43"/>
                <a:gd name="T6" fmla="*/ 45 w 45"/>
                <a:gd name="T7" fmla="*/ 36 h 43"/>
                <a:gd name="T8" fmla="*/ 35 w 45"/>
                <a:gd name="T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3">
                  <a:moveTo>
                    <a:pt x="35" y="43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45" y="36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Freeform 193"/>
            <p:cNvSpPr>
              <a:spLocks/>
            </p:cNvSpPr>
            <p:nvPr/>
          </p:nvSpPr>
          <p:spPr bwMode="auto">
            <a:xfrm>
              <a:off x="3517900" y="650193"/>
              <a:ext cx="0" cy="46038"/>
            </a:xfrm>
            <a:custGeom>
              <a:avLst/>
              <a:gdLst>
                <a:gd name="T0" fmla="*/ 0 h 29"/>
                <a:gd name="T1" fmla="*/ 29 h 29"/>
                <a:gd name="T2" fmla="*/ 0 h 2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9">
                  <a:moveTo>
                    <a:pt x="0" y="0"/>
                  </a:move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Line 194"/>
            <p:cNvSpPr>
              <a:spLocks noChangeShapeType="1"/>
            </p:cNvSpPr>
            <p:nvPr/>
          </p:nvSpPr>
          <p:spPr bwMode="auto">
            <a:xfrm>
              <a:off x="3517900" y="650193"/>
              <a:ext cx="0" cy="460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Rectangle 195"/>
            <p:cNvSpPr>
              <a:spLocks noChangeArrowheads="1"/>
            </p:cNvSpPr>
            <p:nvPr/>
          </p:nvSpPr>
          <p:spPr bwMode="auto">
            <a:xfrm>
              <a:off x="3511550" y="650193"/>
              <a:ext cx="14288" cy="46038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Freeform 196"/>
            <p:cNvSpPr>
              <a:spLocks/>
            </p:cNvSpPr>
            <p:nvPr/>
          </p:nvSpPr>
          <p:spPr bwMode="auto">
            <a:xfrm>
              <a:off x="4197350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Line 197"/>
            <p:cNvSpPr>
              <a:spLocks noChangeShapeType="1"/>
            </p:cNvSpPr>
            <p:nvPr/>
          </p:nvSpPr>
          <p:spPr bwMode="auto">
            <a:xfrm>
              <a:off x="4197350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Rectangle 198"/>
            <p:cNvSpPr>
              <a:spLocks noChangeArrowheads="1"/>
            </p:cNvSpPr>
            <p:nvPr/>
          </p:nvSpPr>
          <p:spPr bwMode="auto">
            <a:xfrm>
              <a:off x="4189413" y="894668"/>
              <a:ext cx="14288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Freeform 199"/>
            <p:cNvSpPr>
              <a:spLocks/>
            </p:cNvSpPr>
            <p:nvPr/>
          </p:nvSpPr>
          <p:spPr bwMode="auto">
            <a:xfrm>
              <a:off x="4249738" y="894668"/>
              <a:ext cx="0" cy="209550"/>
            </a:xfrm>
            <a:custGeom>
              <a:avLst/>
              <a:gdLst>
                <a:gd name="T0" fmla="*/ 0 h 132"/>
                <a:gd name="T1" fmla="*/ 132 h 132"/>
                <a:gd name="T2" fmla="*/ 0 h 1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2">
                  <a:moveTo>
                    <a:pt x="0" y="0"/>
                  </a:move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Line 200"/>
            <p:cNvSpPr>
              <a:spLocks noChangeShapeType="1"/>
            </p:cNvSpPr>
            <p:nvPr/>
          </p:nvSpPr>
          <p:spPr bwMode="auto">
            <a:xfrm>
              <a:off x="4249738" y="894668"/>
              <a:ext cx="0" cy="20955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Rectangle 201"/>
            <p:cNvSpPr>
              <a:spLocks noChangeArrowheads="1"/>
            </p:cNvSpPr>
            <p:nvPr/>
          </p:nvSpPr>
          <p:spPr bwMode="auto">
            <a:xfrm>
              <a:off x="4238625" y="894668"/>
              <a:ext cx="19050" cy="2095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0" name="Freeform 202"/>
            <p:cNvSpPr>
              <a:spLocks/>
            </p:cNvSpPr>
            <p:nvPr/>
          </p:nvSpPr>
          <p:spPr bwMode="auto">
            <a:xfrm>
              <a:off x="4151313" y="883555"/>
              <a:ext cx="161925" cy="228600"/>
            </a:xfrm>
            <a:custGeom>
              <a:avLst/>
              <a:gdLst>
                <a:gd name="T0" fmla="*/ 102 w 102"/>
                <a:gd name="T1" fmla="*/ 144 h 144"/>
                <a:gd name="T2" fmla="*/ 0 w 102"/>
                <a:gd name="T3" fmla="*/ 144 h 144"/>
                <a:gd name="T4" fmla="*/ 0 w 102"/>
                <a:gd name="T5" fmla="*/ 132 h 144"/>
                <a:gd name="T6" fmla="*/ 93 w 102"/>
                <a:gd name="T7" fmla="*/ 132 h 144"/>
                <a:gd name="T8" fmla="*/ 93 w 102"/>
                <a:gd name="T9" fmla="*/ 12 h 144"/>
                <a:gd name="T10" fmla="*/ 0 w 102"/>
                <a:gd name="T11" fmla="*/ 12 h 144"/>
                <a:gd name="T12" fmla="*/ 0 w 102"/>
                <a:gd name="T13" fmla="*/ 0 h 144"/>
                <a:gd name="T14" fmla="*/ 102 w 102"/>
                <a:gd name="T15" fmla="*/ 0 h 144"/>
                <a:gd name="T16" fmla="*/ 102 w 102"/>
                <a:gd name="T17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44">
                  <a:moveTo>
                    <a:pt x="102" y="144"/>
                  </a:moveTo>
                  <a:lnTo>
                    <a:pt x="0" y="144"/>
                  </a:lnTo>
                  <a:lnTo>
                    <a:pt x="0" y="132"/>
                  </a:lnTo>
                  <a:lnTo>
                    <a:pt x="93" y="132"/>
                  </a:lnTo>
                  <a:lnTo>
                    <a:pt x="93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4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1" name="Freeform 203"/>
            <p:cNvSpPr>
              <a:spLocks noEditPoints="1"/>
            </p:cNvSpPr>
            <p:nvPr/>
          </p:nvSpPr>
          <p:spPr bwMode="auto">
            <a:xfrm>
              <a:off x="4419600" y="859743"/>
              <a:ext cx="63500" cy="65088"/>
            </a:xfrm>
            <a:custGeom>
              <a:avLst/>
              <a:gdLst>
                <a:gd name="T0" fmla="*/ 8 w 17"/>
                <a:gd name="T1" fmla="*/ 17 h 17"/>
                <a:gd name="T2" fmla="*/ 0 w 17"/>
                <a:gd name="T3" fmla="*/ 9 h 17"/>
                <a:gd name="T4" fmla="*/ 8 w 17"/>
                <a:gd name="T5" fmla="*/ 0 h 17"/>
                <a:gd name="T6" fmla="*/ 17 w 17"/>
                <a:gd name="T7" fmla="*/ 9 h 17"/>
                <a:gd name="T8" fmla="*/ 8 w 17"/>
                <a:gd name="T9" fmla="*/ 17 h 17"/>
                <a:gd name="T10" fmla="*/ 8 w 17"/>
                <a:gd name="T11" fmla="*/ 5 h 17"/>
                <a:gd name="T12" fmla="*/ 5 w 17"/>
                <a:gd name="T13" fmla="*/ 9 h 17"/>
                <a:gd name="T14" fmla="*/ 8 w 17"/>
                <a:gd name="T15" fmla="*/ 13 h 17"/>
                <a:gd name="T16" fmla="*/ 12 w 17"/>
                <a:gd name="T17" fmla="*/ 9 h 17"/>
                <a:gd name="T18" fmla="*/ 8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4" y="17"/>
                    <a:pt x="0" y="14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4"/>
                    <a:pt x="13" y="17"/>
                    <a:pt x="8" y="17"/>
                  </a:cubicBezTo>
                  <a:close/>
                  <a:moveTo>
                    <a:pt x="8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8" y="13"/>
                  </a:cubicBezTo>
                  <a:cubicBezTo>
                    <a:pt x="11" y="13"/>
                    <a:pt x="12" y="11"/>
                    <a:pt x="12" y="9"/>
                  </a:cubicBezTo>
                  <a:cubicBezTo>
                    <a:pt x="12" y="7"/>
                    <a:pt x="11" y="5"/>
                    <a:pt x="8" y="5"/>
                  </a:cubicBez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2" name="Freeform 205"/>
            <p:cNvSpPr>
              <a:spLocks noEditPoints="1"/>
            </p:cNvSpPr>
            <p:nvPr/>
          </p:nvSpPr>
          <p:spPr bwMode="auto">
            <a:xfrm>
              <a:off x="4313238" y="891493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5 h 20"/>
                <a:gd name="T12" fmla="*/ 4 w 20"/>
                <a:gd name="T13" fmla="*/ 10 h 20"/>
                <a:gd name="T14" fmla="*/ 10 w 20"/>
                <a:gd name="T15" fmla="*/ 16 h 20"/>
                <a:gd name="T16" fmla="*/ 15 w 20"/>
                <a:gd name="T17" fmla="*/ 10 h 20"/>
                <a:gd name="T18" fmla="*/ 10 w 20"/>
                <a:gd name="T19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5" y="0"/>
                    <a:pt x="20" y="5"/>
                    <a:pt x="20" y="10"/>
                  </a:cubicBezTo>
                  <a:cubicBezTo>
                    <a:pt x="20" y="16"/>
                    <a:pt x="15" y="20"/>
                    <a:pt x="10" y="20"/>
                  </a:cubicBezTo>
                  <a:close/>
                  <a:moveTo>
                    <a:pt x="10" y="5"/>
                  </a:moveTo>
                  <a:cubicBezTo>
                    <a:pt x="7" y="5"/>
                    <a:pt x="4" y="7"/>
                    <a:pt x="4" y="10"/>
                  </a:cubicBezTo>
                  <a:cubicBezTo>
                    <a:pt x="4" y="13"/>
                    <a:pt x="7" y="16"/>
                    <a:pt x="10" y="16"/>
                  </a:cubicBezTo>
                  <a:cubicBezTo>
                    <a:pt x="13" y="16"/>
                    <a:pt x="15" y="13"/>
                    <a:pt x="15" y="10"/>
                  </a:cubicBezTo>
                  <a:cubicBezTo>
                    <a:pt x="15" y="7"/>
                    <a:pt x="13" y="5"/>
                    <a:pt x="10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3" name="Freeform 207"/>
            <p:cNvSpPr>
              <a:spLocks noEditPoints="1"/>
            </p:cNvSpPr>
            <p:nvPr/>
          </p:nvSpPr>
          <p:spPr bwMode="auto">
            <a:xfrm>
              <a:off x="4359275" y="845455"/>
              <a:ext cx="41275" cy="41275"/>
            </a:xfrm>
            <a:custGeom>
              <a:avLst/>
              <a:gdLst>
                <a:gd name="T0" fmla="*/ 5 w 11"/>
                <a:gd name="T1" fmla="*/ 11 h 11"/>
                <a:gd name="T2" fmla="*/ 0 w 11"/>
                <a:gd name="T3" fmla="*/ 6 h 11"/>
                <a:gd name="T4" fmla="*/ 5 w 11"/>
                <a:gd name="T5" fmla="*/ 0 h 11"/>
                <a:gd name="T6" fmla="*/ 11 w 11"/>
                <a:gd name="T7" fmla="*/ 6 h 11"/>
                <a:gd name="T8" fmla="*/ 5 w 11"/>
                <a:gd name="T9" fmla="*/ 11 h 11"/>
                <a:gd name="T10" fmla="*/ 5 w 11"/>
                <a:gd name="T11" fmla="*/ 5 h 11"/>
                <a:gd name="T12" fmla="*/ 4 w 11"/>
                <a:gd name="T13" fmla="*/ 6 h 11"/>
                <a:gd name="T14" fmla="*/ 5 w 11"/>
                <a:gd name="T15" fmla="*/ 7 h 11"/>
                <a:gd name="T16" fmla="*/ 6 w 11"/>
                <a:gd name="T17" fmla="*/ 6 h 11"/>
                <a:gd name="T18" fmla="*/ 5 w 11"/>
                <a:gd name="T1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1">
                  <a:moveTo>
                    <a:pt x="5" y="11"/>
                  </a:moveTo>
                  <a:cubicBezTo>
                    <a:pt x="2" y="11"/>
                    <a:pt x="0" y="9"/>
                    <a:pt x="0" y="6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1" y="2"/>
                    <a:pt x="11" y="6"/>
                  </a:cubicBezTo>
                  <a:cubicBezTo>
                    <a:pt x="11" y="9"/>
                    <a:pt x="8" y="11"/>
                    <a:pt x="5" y="11"/>
                  </a:cubicBezTo>
                  <a:close/>
                  <a:moveTo>
                    <a:pt x="5" y="5"/>
                  </a:move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5" y="7"/>
                    <a:pt x="5" y="7"/>
                  </a:cubicBezTo>
                  <a:cubicBezTo>
                    <a:pt x="6" y="7"/>
                    <a:pt x="6" y="6"/>
                    <a:pt x="6" y="6"/>
                  </a:cubicBezTo>
                  <a:cubicBezTo>
                    <a:pt x="6" y="5"/>
                    <a:pt x="6" y="5"/>
                    <a:pt x="5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4" name="Oval 208"/>
            <p:cNvSpPr>
              <a:spLocks noChangeArrowheads="1"/>
            </p:cNvSpPr>
            <p:nvPr/>
          </p:nvSpPr>
          <p:spPr bwMode="auto">
            <a:xfrm>
              <a:off x="3378200" y="894668"/>
              <a:ext cx="147638" cy="1492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5" name="Freeform 209"/>
            <p:cNvSpPr>
              <a:spLocks noEditPoints="1"/>
            </p:cNvSpPr>
            <p:nvPr/>
          </p:nvSpPr>
          <p:spPr bwMode="auto">
            <a:xfrm>
              <a:off x="3367088" y="883555"/>
              <a:ext cx="166688" cy="171450"/>
            </a:xfrm>
            <a:custGeom>
              <a:avLst/>
              <a:gdLst>
                <a:gd name="T0" fmla="*/ 22 w 44"/>
                <a:gd name="T1" fmla="*/ 45 h 45"/>
                <a:gd name="T2" fmla="*/ 0 w 44"/>
                <a:gd name="T3" fmla="*/ 22 h 45"/>
                <a:gd name="T4" fmla="*/ 22 w 44"/>
                <a:gd name="T5" fmla="*/ 0 h 45"/>
                <a:gd name="T6" fmla="*/ 44 w 44"/>
                <a:gd name="T7" fmla="*/ 22 h 45"/>
                <a:gd name="T8" fmla="*/ 22 w 44"/>
                <a:gd name="T9" fmla="*/ 45 h 45"/>
                <a:gd name="T10" fmla="*/ 22 w 44"/>
                <a:gd name="T11" fmla="*/ 5 h 45"/>
                <a:gd name="T12" fmla="*/ 5 w 44"/>
                <a:gd name="T13" fmla="*/ 22 h 45"/>
                <a:gd name="T14" fmla="*/ 22 w 44"/>
                <a:gd name="T15" fmla="*/ 40 h 45"/>
                <a:gd name="T16" fmla="*/ 40 w 44"/>
                <a:gd name="T17" fmla="*/ 22 h 45"/>
                <a:gd name="T18" fmla="*/ 22 w 44"/>
                <a:gd name="T19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5">
                  <a:moveTo>
                    <a:pt x="22" y="45"/>
                  </a:moveTo>
                  <a:cubicBezTo>
                    <a:pt x="10" y="45"/>
                    <a:pt x="0" y="35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5" y="0"/>
                    <a:pt x="44" y="10"/>
                    <a:pt x="44" y="22"/>
                  </a:cubicBezTo>
                  <a:cubicBezTo>
                    <a:pt x="44" y="35"/>
                    <a:pt x="35" y="45"/>
                    <a:pt x="22" y="45"/>
                  </a:cubicBezTo>
                  <a:close/>
                  <a:moveTo>
                    <a:pt x="22" y="5"/>
                  </a:moveTo>
                  <a:cubicBezTo>
                    <a:pt x="13" y="5"/>
                    <a:pt x="5" y="13"/>
                    <a:pt x="5" y="22"/>
                  </a:cubicBezTo>
                  <a:cubicBezTo>
                    <a:pt x="5" y="32"/>
                    <a:pt x="13" y="40"/>
                    <a:pt x="22" y="40"/>
                  </a:cubicBezTo>
                  <a:cubicBezTo>
                    <a:pt x="32" y="40"/>
                    <a:pt x="40" y="32"/>
                    <a:pt x="40" y="22"/>
                  </a:cubicBezTo>
                  <a:cubicBezTo>
                    <a:pt x="40" y="13"/>
                    <a:pt x="32" y="5"/>
                    <a:pt x="22" y="5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6" name="Freeform 210"/>
            <p:cNvSpPr>
              <a:spLocks/>
            </p:cNvSpPr>
            <p:nvPr/>
          </p:nvSpPr>
          <p:spPr bwMode="auto">
            <a:xfrm>
              <a:off x="3451225" y="951818"/>
              <a:ext cx="0" cy="152400"/>
            </a:xfrm>
            <a:custGeom>
              <a:avLst/>
              <a:gdLst>
                <a:gd name="T0" fmla="*/ 0 h 96"/>
                <a:gd name="T1" fmla="*/ 96 h 96"/>
                <a:gd name="T2" fmla="*/ 0 h 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6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7" name="Line 211"/>
            <p:cNvSpPr>
              <a:spLocks noChangeShapeType="1"/>
            </p:cNvSpPr>
            <p:nvPr/>
          </p:nvSpPr>
          <p:spPr bwMode="auto">
            <a:xfrm>
              <a:off x="3451225" y="951818"/>
              <a:ext cx="0" cy="1524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Rectangle 212"/>
            <p:cNvSpPr>
              <a:spLocks noChangeArrowheads="1"/>
            </p:cNvSpPr>
            <p:nvPr/>
          </p:nvSpPr>
          <p:spPr bwMode="auto">
            <a:xfrm>
              <a:off x="3443288" y="951818"/>
              <a:ext cx="19050" cy="15240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Freeform 213"/>
            <p:cNvSpPr>
              <a:spLocks/>
            </p:cNvSpPr>
            <p:nvPr/>
          </p:nvSpPr>
          <p:spPr bwMode="auto">
            <a:xfrm>
              <a:off x="3451225" y="967693"/>
              <a:ext cx="52388" cy="52388"/>
            </a:xfrm>
            <a:custGeom>
              <a:avLst/>
              <a:gdLst>
                <a:gd name="T0" fmla="*/ 33 w 33"/>
                <a:gd name="T1" fmla="*/ 0 h 33"/>
                <a:gd name="T2" fmla="*/ 0 w 33"/>
                <a:gd name="T3" fmla="*/ 33 h 33"/>
                <a:gd name="T4" fmla="*/ 33 w 33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3">
                  <a:moveTo>
                    <a:pt x="33" y="0"/>
                  </a:moveTo>
                  <a:lnTo>
                    <a:pt x="0" y="3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Line 214"/>
            <p:cNvSpPr>
              <a:spLocks noChangeShapeType="1"/>
            </p:cNvSpPr>
            <p:nvPr/>
          </p:nvSpPr>
          <p:spPr bwMode="auto">
            <a:xfrm flipH="1">
              <a:off x="3451225" y="967693"/>
              <a:ext cx="52388" cy="523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1" name="Freeform 215"/>
            <p:cNvSpPr>
              <a:spLocks/>
            </p:cNvSpPr>
            <p:nvPr/>
          </p:nvSpPr>
          <p:spPr bwMode="auto">
            <a:xfrm>
              <a:off x="3446463" y="962930"/>
              <a:ext cx="60325" cy="65088"/>
            </a:xfrm>
            <a:custGeom>
              <a:avLst/>
              <a:gdLst>
                <a:gd name="T0" fmla="*/ 7 w 38"/>
                <a:gd name="T1" fmla="*/ 41 h 41"/>
                <a:gd name="T2" fmla="*/ 0 w 38"/>
                <a:gd name="T3" fmla="*/ 34 h 41"/>
                <a:gd name="T4" fmla="*/ 31 w 38"/>
                <a:gd name="T5" fmla="*/ 0 h 41"/>
                <a:gd name="T6" fmla="*/ 38 w 38"/>
                <a:gd name="T7" fmla="*/ 7 h 41"/>
                <a:gd name="T8" fmla="*/ 7 w 38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1">
                  <a:moveTo>
                    <a:pt x="7" y="41"/>
                  </a:moveTo>
                  <a:lnTo>
                    <a:pt x="0" y="34"/>
                  </a:lnTo>
                  <a:lnTo>
                    <a:pt x="31" y="0"/>
                  </a:lnTo>
                  <a:lnTo>
                    <a:pt x="38" y="7"/>
                  </a:lnTo>
                  <a:lnTo>
                    <a:pt x="7" y="41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2" name="Freeform 216"/>
            <p:cNvSpPr>
              <a:spLocks/>
            </p:cNvSpPr>
            <p:nvPr/>
          </p:nvSpPr>
          <p:spPr bwMode="auto">
            <a:xfrm>
              <a:off x="3421063" y="948643"/>
              <a:ext cx="30163" cy="30163"/>
            </a:xfrm>
            <a:custGeom>
              <a:avLst/>
              <a:gdLst>
                <a:gd name="T0" fmla="*/ 0 w 19"/>
                <a:gd name="T1" fmla="*/ 0 h 19"/>
                <a:gd name="T2" fmla="*/ 19 w 19"/>
                <a:gd name="T3" fmla="*/ 19 h 19"/>
                <a:gd name="T4" fmla="*/ 0 w 19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9">
                  <a:moveTo>
                    <a:pt x="0" y="0"/>
                  </a:moveTo>
                  <a:lnTo>
                    <a:pt x="19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3" name="Line 217"/>
            <p:cNvSpPr>
              <a:spLocks noChangeShapeType="1"/>
            </p:cNvSpPr>
            <p:nvPr/>
          </p:nvSpPr>
          <p:spPr bwMode="auto">
            <a:xfrm>
              <a:off x="3421063" y="948643"/>
              <a:ext cx="30163" cy="3016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4" name="Freeform 218"/>
            <p:cNvSpPr>
              <a:spLocks/>
            </p:cNvSpPr>
            <p:nvPr/>
          </p:nvSpPr>
          <p:spPr bwMode="auto">
            <a:xfrm>
              <a:off x="3413125" y="943880"/>
              <a:ext cx="41275" cy="42863"/>
            </a:xfrm>
            <a:custGeom>
              <a:avLst/>
              <a:gdLst>
                <a:gd name="T0" fmla="*/ 19 w 26"/>
                <a:gd name="T1" fmla="*/ 27 h 27"/>
                <a:gd name="T2" fmla="*/ 0 w 26"/>
                <a:gd name="T3" fmla="*/ 7 h 27"/>
                <a:gd name="T4" fmla="*/ 9 w 26"/>
                <a:gd name="T5" fmla="*/ 0 h 27"/>
                <a:gd name="T6" fmla="*/ 26 w 26"/>
                <a:gd name="T7" fmla="*/ 17 h 27"/>
                <a:gd name="T8" fmla="*/ 19 w 26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7">
                  <a:moveTo>
                    <a:pt x="19" y="27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26" y="17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5" name="Freeform 219"/>
            <p:cNvSpPr>
              <a:spLocks/>
            </p:cNvSpPr>
            <p:nvPr/>
          </p:nvSpPr>
          <p:spPr bwMode="auto">
            <a:xfrm>
              <a:off x="4000500" y="962930"/>
              <a:ext cx="38100" cy="38100"/>
            </a:xfrm>
            <a:custGeom>
              <a:avLst/>
              <a:gdLst>
                <a:gd name="T0" fmla="*/ 24 w 24"/>
                <a:gd name="T1" fmla="*/ 0 h 24"/>
                <a:gd name="T2" fmla="*/ 0 w 24"/>
                <a:gd name="T3" fmla="*/ 24 h 24"/>
                <a:gd name="T4" fmla="*/ 24 w 24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4">
                  <a:moveTo>
                    <a:pt x="24" y="0"/>
                  </a:moveTo>
                  <a:lnTo>
                    <a:pt x="0" y="2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6" name="Line 220"/>
            <p:cNvSpPr>
              <a:spLocks noChangeShapeType="1"/>
            </p:cNvSpPr>
            <p:nvPr/>
          </p:nvSpPr>
          <p:spPr bwMode="auto">
            <a:xfrm flipH="1">
              <a:off x="4000500" y="962930"/>
              <a:ext cx="38100" cy="381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7" name="Freeform 221"/>
            <p:cNvSpPr>
              <a:spLocks/>
            </p:cNvSpPr>
            <p:nvPr/>
          </p:nvSpPr>
          <p:spPr bwMode="auto">
            <a:xfrm>
              <a:off x="3992563" y="954993"/>
              <a:ext cx="53975" cy="53975"/>
            </a:xfrm>
            <a:custGeom>
              <a:avLst/>
              <a:gdLst>
                <a:gd name="T0" fmla="*/ 10 w 34"/>
                <a:gd name="T1" fmla="*/ 34 h 34"/>
                <a:gd name="T2" fmla="*/ 0 w 34"/>
                <a:gd name="T3" fmla="*/ 27 h 34"/>
                <a:gd name="T4" fmla="*/ 27 w 34"/>
                <a:gd name="T5" fmla="*/ 0 h 34"/>
                <a:gd name="T6" fmla="*/ 34 w 34"/>
                <a:gd name="T7" fmla="*/ 10 h 34"/>
                <a:gd name="T8" fmla="*/ 10 w 34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10" y="34"/>
                  </a:moveTo>
                  <a:lnTo>
                    <a:pt x="0" y="27"/>
                  </a:lnTo>
                  <a:lnTo>
                    <a:pt x="27" y="0"/>
                  </a:lnTo>
                  <a:lnTo>
                    <a:pt x="34" y="10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8" name="Rectangle 222"/>
            <p:cNvSpPr>
              <a:spLocks noChangeArrowheads="1"/>
            </p:cNvSpPr>
            <p:nvPr/>
          </p:nvSpPr>
          <p:spPr bwMode="auto">
            <a:xfrm>
              <a:off x="4305300" y="1093105"/>
              <a:ext cx="668338" cy="19050"/>
            </a:xfrm>
            <a:prstGeom prst="rect">
              <a:avLst/>
            </a:prstGeom>
            <a:solidFill>
              <a:srgbClr val="1F3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9" name="Freeform 223"/>
            <p:cNvSpPr>
              <a:spLocks/>
            </p:cNvSpPr>
            <p:nvPr/>
          </p:nvSpPr>
          <p:spPr bwMode="auto">
            <a:xfrm>
              <a:off x="4979988" y="821643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0" name="Freeform 224"/>
            <p:cNvSpPr>
              <a:spLocks/>
            </p:cNvSpPr>
            <p:nvPr/>
          </p:nvSpPr>
          <p:spPr bwMode="auto">
            <a:xfrm>
              <a:off x="4979988" y="894668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1" name="Freeform 225"/>
            <p:cNvSpPr>
              <a:spLocks/>
            </p:cNvSpPr>
            <p:nvPr/>
          </p:nvSpPr>
          <p:spPr bwMode="auto">
            <a:xfrm>
              <a:off x="4979988" y="967693"/>
              <a:ext cx="611188" cy="63500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2" name="Freeform 226"/>
            <p:cNvSpPr>
              <a:spLocks/>
            </p:cNvSpPr>
            <p:nvPr/>
          </p:nvSpPr>
          <p:spPr bwMode="auto">
            <a:xfrm>
              <a:off x="4979988" y="1039130"/>
              <a:ext cx="611188" cy="65088"/>
            </a:xfrm>
            <a:custGeom>
              <a:avLst/>
              <a:gdLst>
                <a:gd name="T0" fmla="*/ 38 w 162"/>
                <a:gd name="T1" fmla="*/ 17 h 17"/>
                <a:gd name="T2" fmla="*/ 58 w 162"/>
                <a:gd name="T3" fmla="*/ 11 h 17"/>
                <a:gd name="T4" fmla="*/ 76 w 162"/>
                <a:gd name="T5" fmla="*/ 5 h 17"/>
                <a:gd name="T6" fmla="*/ 94 w 162"/>
                <a:gd name="T7" fmla="*/ 11 h 17"/>
                <a:gd name="T8" fmla="*/ 114 w 162"/>
                <a:gd name="T9" fmla="*/ 17 h 17"/>
                <a:gd name="T10" fmla="*/ 135 w 162"/>
                <a:gd name="T11" fmla="*/ 11 h 17"/>
                <a:gd name="T12" fmla="*/ 152 w 162"/>
                <a:gd name="T13" fmla="*/ 5 h 17"/>
                <a:gd name="T14" fmla="*/ 162 w 162"/>
                <a:gd name="T15" fmla="*/ 7 h 17"/>
                <a:gd name="T16" fmla="*/ 162 w 162"/>
                <a:gd name="T17" fmla="*/ 2 h 17"/>
                <a:gd name="T18" fmla="*/ 152 w 162"/>
                <a:gd name="T19" fmla="*/ 0 h 17"/>
                <a:gd name="T20" fmla="*/ 132 w 162"/>
                <a:gd name="T21" fmla="*/ 7 h 17"/>
                <a:gd name="T22" fmla="*/ 114 w 162"/>
                <a:gd name="T23" fmla="*/ 12 h 17"/>
                <a:gd name="T24" fmla="*/ 97 w 162"/>
                <a:gd name="T25" fmla="*/ 7 h 17"/>
                <a:gd name="T26" fmla="*/ 76 w 162"/>
                <a:gd name="T27" fmla="*/ 0 h 17"/>
                <a:gd name="T28" fmla="*/ 56 w 162"/>
                <a:gd name="T29" fmla="*/ 7 h 17"/>
                <a:gd name="T30" fmla="*/ 38 w 162"/>
                <a:gd name="T31" fmla="*/ 12 h 17"/>
                <a:gd name="T32" fmla="*/ 20 w 162"/>
                <a:gd name="T33" fmla="*/ 7 h 17"/>
                <a:gd name="T34" fmla="*/ 0 w 162"/>
                <a:gd name="T35" fmla="*/ 0 h 17"/>
                <a:gd name="T36" fmla="*/ 0 w 162"/>
                <a:gd name="T37" fmla="*/ 5 h 17"/>
                <a:gd name="T38" fmla="*/ 18 w 162"/>
                <a:gd name="T39" fmla="*/ 11 h 17"/>
                <a:gd name="T40" fmla="*/ 38 w 162"/>
                <a:gd name="T4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7">
                  <a:moveTo>
                    <a:pt x="38" y="17"/>
                  </a:moveTo>
                  <a:cubicBezTo>
                    <a:pt x="48" y="17"/>
                    <a:pt x="54" y="14"/>
                    <a:pt x="58" y="11"/>
                  </a:cubicBezTo>
                  <a:cubicBezTo>
                    <a:pt x="63" y="8"/>
                    <a:pt x="67" y="5"/>
                    <a:pt x="76" y="5"/>
                  </a:cubicBezTo>
                  <a:cubicBezTo>
                    <a:pt x="85" y="5"/>
                    <a:pt x="89" y="8"/>
                    <a:pt x="94" y="11"/>
                  </a:cubicBezTo>
                  <a:cubicBezTo>
                    <a:pt x="99" y="14"/>
                    <a:pt x="104" y="17"/>
                    <a:pt x="114" y="17"/>
                  </a:cubicBezTo>
                  <a:cubicBezTo>
                    <a:pt x="125" y="17"/>
                    <a:pt x="130" y="14"/>
                    <a:pt x="135" y="11"/>
                  </a:cubicBezTo>
                  <a:cubicBezTo>
                    <a:pt x="139" y="8"/>
                    <a:pt x="144" y="5"/>
                    <a:pt x="152" y="5"/>
                  </a:cubicBezTo>
                  <a:cubicBezTo>
                    <a:pt x="156" y="5"/>
                    <a:pt x="159" y="6"/>
                    <a:pt x="162" y="7"/>
                  </a:cubicBezTo>
                  <a:cubicBezTo>
                    <a:pt x="162" y="2"/>
                    <a:pt x="162" y="2"/>
                    <a:pt x="162" y="2"/>
                  </a:cubicBezTo>
                  <a:cubicBezTo>
                    <a:pt x="159" y="1"/>
                    <a:pt x="156" y="0"/>
                    <a:pt x="152" y="0"/>
                  </a:cubicBezTo>
                  <a:cubicBezTo>
                    <a:pt x="142" y="0"/>
                    <a:pt x="137" y="4"/>
                    <a:pt x="132" y="7"/>
                  </a:cubicBezTo>
                  <a:cubicBezTo>
                    <a:pt x="127" y="10"/>
                    <a:pt x="123" y="12"/>
                    <a:pt x="114" y="12"/>
                  </a:cubicBezTo>
                  <a:cubicBezTo>
                    <a:pt x="105" y="12"/>
                    <a:pt x="101" y="10"/>
                    <a:pt x="97" y="7"/>
                  </a:cubicBezTo>
                  <a:cubicBezTo>
                    <a:pt x="92" y="4"/>
                    <a:pt x="86" y="0"/>
                    <a:pt x="76" y="0"/>
                  </a:cubicBezTo>
                  <a:cubicBezTo>
                    <a:pt x="66" y="0"/>
                    <a:pt x="61" y="4"/>
                    <a:pt x="56" y="7"/>
                  </a:cubicBezTo>
                  <a:cubicBezTo>
                    <a:pt x="51" y="10"/>
                    <a:pt x="47" y="12"/>
                    <a:pt x="38" y="12"/>
                  </a:cubicBezTo>
                  <a:cubicBezTo>
                    <a:pt x="29" y="12"/>
                    <a:pt x="25" y="10"/>
                    <a:pt x="20" y="7"/>
                  </a:cubicBezTo>
                  <a:cubicBezTo>
                    <a:pt x="15" y="4"/>
                    <a:pt x="1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8"/>
                    <a:pt x="18" y="11"/>
                  </a:cubicBezTo>
                  <a:cubicBezTo>
                    <a:pt x="23" y="14"/>
                    <a:pt x="28" y="17"/>
                    <a:pt x="38" y="17"/>
                  </a:cubicBezTo>
                  <a:close/>
                </a:path>
              </a:pathLst>
            </a:custGeom>
            <a:solidFill>
              <a:srgbClr val="39A18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9" name="Прямоугольник 318"/>
          <p:cNvSpPr/>
          <p:nvPr/>
        </p:nvSpPr>
        <p:spPr>
          <a:xfrm>
            <a:off x="4362053" y="6197122"/>
            <a:ext cx="7731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996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1593264" y="281206"/>
            <a:ext cx="8313085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обращении с отходами I и II классов </a:t>
            </a:r>
            <a:r>
              <a:rPr lang="ru-RU" sz="2400" dirty="0" smtClean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</a:t>
            </a:r>
            <a:r>
              <a:rPr lang="en-US" sz="2400" dirty="0" smtClean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01 </a:t>
            </a:r>
            <a:r>
              <a:rPr lang="ru-RU" sz="2400" dirty="0" smtClean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2022 года</a:t>
            </a:r>
            <a:endParaRPr lang="ru-RU" sz="2400" dirty="0">
              <a:solidFill>
                <a:srgbClr val="3EA6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3EB7F5F-DD4F-4502-8AB8-F751CF3B80BC}"/>
              </a:ext>
            </a:extLst>
          </p:cNvPr>
          <p:cNvSpPr txBox="1"/>
          <p:nvPr/>
        </p:nvSpPr>
        <p:spPr>
          <a:xfrm>
            <a:off x="2448005" y="1030803"/>
            <a:ext cx="94529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С 01.03.2022 </a:t>
            </a:r>
            <a:r>
              <a:rPr lang="ru-RU" dirty="0"/>
              <a:t>в соответствии с пунктом 4 статьи 14.2 Федерального закона от 24.06.1998 № 89-ФЗ «Об отходах производства и потребления» </a:t>
            </a:r>
            <a:r>
              <a:rPr lang="ru-RU" dirty="0" smtClean="0"/>
              <a:t>(далее – Закон № 89-ФЗ) </a:t>
            </a:r>
            <a:r>
              <a:rPr lang="ru-RU" b="1" dirty="0" smtClean="0"/>
              <a:t>индивидуальные </a:t>
            </a:r>
            <a:r>
              <a:rPr lang="ru-RU" b="1" dirty="0"/>
              <a:t>предприниматели, юридические лица, в результате хозяйственной и (или) иной деятельности которых образуются отходы I и II классов опасности, федеральный оператор, операторы по обращению с отходами I и II классов опасности, региональные операторы по обращению с твердыми коммунальными отходами обязаны осуществлять свою деятельность в соответствии с федеральной схемой обращения с отходами I и II классов опасности.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74D8A0-DD3E-4D3F-967F-EA8DA7E85F64}"/>
              </a:ext>
            </a:extLst>
          </p:cNvPr>
          <p:cNvSpPr txBox="1"/>
          <p:nvPr/>
        </p:nvSpPr>
        <p:spPr>
          <a:xfrm>
            <a:off x="989674" y="3441680"/>
            <a:ext cx="40528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Согласно распоряжению Правительства Российской Федерации от 14.11.2019 № 2684-р </a:t>
            </a:r>
            <a:r>
              <a:rPr lang="ru-RU" b="1" dirty="0" smtClean="0"/>
              <a:t>Федеральным </a:t>
            </a:r>
            <a:r>
              <a:rPr lang="ru-RU" b="1" dirty="0"/>
              <a:t>оператором </a:t>
            </a:r>
            <a:r>
              <a:rPr lang="ru-RU" dirty="0"/>
              <a:t>по обращению с отходами I и II классов опасности на территории Российской Федерации является </a:t>
            </a:r>
            <a:r>
              <a:rPr lang="ru-RU" b="1" dirty="0"/>
              <a:t>Федеральное государственное унитарное предприятие «Федеральный экологический оператор» </a:t>
            </a:r>
          </a:p>
          <a:p>
            <a:pPr algn="ctr"/>
            <a:r>
              <a:rPr lang="ru-RU" b="1" dirty="0"/>
              <a:t>(ФГУП «ФЭО»).</a:t>
            </a: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FF1A80-0AF1-48E2-A1EA-BA97775D793E}"/>
              </a:ext>
            </a:extLst>
          </p:cNvPr>
          <p:cNvSpPr txBox="1"/>
          <p:nvPr/>
        </p:nvSpPr>
        <p:spPr>
          <a:xfrm>
            <a:off x="5982790" y="3359919"/>
            <a:ext cx="5498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Федеральный оператор осуществляет деятельность </a:t>
            </a:r>
            <a:r>
              <a:rPr lang="ru-RU" dirty="0"/>
              <a:t>по сбору, транспортированию, обработке, утилизации, обезвреживанию, размещению отходов I и II классов опасности </a:t>
            </a:r>
            <a:r>
              <a:rPr lang="ru-RU" b="1" dirty="0"/>
              <a:t>самостоятельно или с привлечением операторов</a:t>
            </a:r>
            <a:r>
              <a:rPr lang="ru-RU" dirty="0"/>
              <a:t> по обращению с отходами I и II классов опасности </a:t>
            </a:r>
            <a:r>
              <a:rPr lang="ru-RU" b="1" dirty="0"/>
              <a:t>на основании договоров оказания услуг</a:t>
            </a:r>
            <a:r>
              <a:rPr lang="ru-RU" dirty="0"/>
              <a:t> по обращению с отходами I и II классов опасности </a:t>
            </a:r>
            <a:r>
              <a:rPr lang="ru-RU" b="1" dirty="0"/>
              <a:t>и</a:t>
            </a:r>
            <a:r>
              <a:rPr lang="ru-RU" dirty="0"/>
              <a:t> </a:t>
            </a:r>
            <a:r>
              <a:rPr lang="ru-RU" b="1" dirty="0"/>
              <a:t>в соответствии с федеральной схемой обращения с отходами I и II классов </a:t>
            </a:r>
            <a:r>
              <a:rPr lang="ru-RU" b="1" dirty="0" smtClean="0"/>
              <a:t>опасности (абзац 2 пункта 2 статьи 14.1 Закона № 89-ФЗ).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17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27248" y="583124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89" name="Rectangle 1"/>
          <p:cNvSpPr>
            <a:spLocks noChangeArrowheads="1"/>
          </p:cNvSpPr>
          <p:nvPr/>
        </p:nvSpPr>
        <p:spPr bwMode="auto">
          <a:xfrm>
            <a:off x="1152857" y="1060568"/>
            <a:ext cx="1090577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/>
              <a:t>В целях информационного обеспечения деятельности по обращению с отходами I и II классов </a:t>
            </a:r>
            <a:r>
              <a:rPr lang="ru-RU" sz="1600" dirty="0" smtClean="0"/>
              <a:t>опасности, согласно пункту 1 статьи 14.3 Закона № 89-ФЗ, </a:t>
            </a:r>
            <a:r>
              <a:rPr lang="ru-RU" sz="1600" b="1" dirty="0"/>
              <a:t>создается федеральная государственная информационная система учета и контроля за обращением с отходами I и II классов опасности</a:t>
            </a:r>
            <a:r>
              <a:rPr lang="ru-RU" sz="1600" dirty="0"/>
              <a:t> (далее – </a:t>
            </a:r>
            <a:r>
              <a:rPr lang="ru-RU" sz="1600" b="1" dirty="0"/>
              <a:t>ФГИС ОПВК</a:t>
            </a:r>
            <a:r>
              <a:rPr lang="ru-RU" sz="1600" dirty="0"/>
              <a:t>), которая содержит информацию об отходах I и II классов опасности, необходимую для корректировки федеральной схемы обращения с отходами I и II классов опасности, и иную предусмотренную законодательством Российской Федерации информацию.</a:t>
            </a:r>
          </a:p>
          <a:p>
            <a:endParaRPr lang="ru-RU" sz="1600" dirty="0"/>
          </a:p>
          <a:p>
            <a:pPr algn="just"/>
            <a:r>
              <a:rPr lang="ru-RU" sz="1600" dirty="0"/>
              <a:t>Положение о государственной информационной системе учета и контроля за обращением с отходами I и II классов опасности утверждено постановлением Правительства Российской Федерации от 18.10.2019 № </a:t>
            </a:r>
            <a:r>
              <a:rPr lang="ru-RU" sz="1600" dirty="0" smtClean="0"/>
              <a:t>1346 (далее – Положение).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93" name="Группа 192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94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95" name="Группа 194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196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7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8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9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1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2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3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4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5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7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8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9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0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1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2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3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4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5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7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8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9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0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1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2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5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5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6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7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3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4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5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6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7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8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9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0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1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2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3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4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5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6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7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8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9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0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1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2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3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4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5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6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7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8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9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0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1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2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3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4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5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6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7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8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9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0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1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2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3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4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5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84" name="Заголовок 1">
            <a:extLst>
              <a:ext uri="{FF2B5EF4-FFF2-40B4-BE49-F238E27FC236}">
                <a16:creationId xmlns:a16="http://schemas.microsoft.com/office/drawing/2014/main" xmlns="" id="{087B75A1-AC7A-4A8A-AE53-8C2544BB149B}"/>
              </a:ext>
            </a:extLst>
          </p:cNvPr>
          <p:cNvSpPr txBox="1">
            <a:spLocks/>
          </p:cNvSpPr>
          <p:nvPr/>
        </p:nvSpPr>
        <p:spPr>
          <a:xfrm>
            <a:off x="1593264" y="281206"/>
            <a:ext cx="10245265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государственная информационная система учета и контроля за обращением с отходами I и II классов опасности (ФГИС ОПВК)*</a:t>
            </a:r>
            <a:endParaRPr lang="ru-RU" sz="2400" dirty="0">
              <a:solidFill>
                <a:srgbClr val="3EA6C2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8E5AF98-9C51-4704-A38A-C2B7E1E7C95E}"/>
              </a:ext>
            </a:extLst>
          </p:cNvPr>
          <p:cNvSpPr txBox="1"/>
          <p:nvPr/>
        </p:nvSpPr>
        <p:spPr>
          <a:xfrm>
            <a:off x="7048545" y="3280410"/>
            <a:ext cx="3778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algn="just"/>
            <a:r>
              <a:rPr lang="ru-RU" sz="1400" dirty="0"/>
              <a:t>оператор системы, операторы по обращению с отходами I и II классов </a:t>
            </a:r>
            <a:r>
              <a:rPr lang="ru-RU" sz="1400" dirty="0" smtClean="0"/>
              <a:t>опасности - </a:t>
            </a:r>
            <a:r>
              <a:rPr lang="ru-RU" sz="1400" dirty="0"/>
              <a:t>в части информации, предусмотренной подпунктами «д» - «м» пункта 8 </a:t>
            </a:r>
            <a:r>
              <a:rPr lang="ru-RU" sz="1400" dirty="0" smtClean="0"/>
              <a:t>Положения.</a:t>
            </a:r>
            <a:endParaRPr lang="ru-RU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5F2031D-8383-427E-B27D-6763496D1C40}"/>
              </a:ext>
            </a:extLst>
          </p:cNvPr>
          <p:cNvSpPr txBox="1"/>
          <p:nvPr/>
        </p:nvSpPr>
        <p:spPr>
          <a:xfrm>
            <a:off x="725204" y="4917545"/>
            <a:ext cx="11205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Информация для включения в систему представляется поставщиками посредством направления электронных документов с использованием ФГИС ОПВК.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6B5D273-532E-4BCE-9BC6-02E7F0F3368F}"/>
              </a:ext>
            </a:extLst>
          </p:cNvPr>
          <p:cNvSpPr txBox="1"/>
          <p:nvPr/>
        </p:nvSpPr>
        <p:spPr>
          <a:xfrm>
            <a:off x="918601" y="3520594"/>
            <a:ext cx="5152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индивидуальные предприниматели и юридические лица, в процессе хозяйственной и (или) иной деятельности которых образуются отходы I и II классов опасности, региональные операторы по обращению с твердыми коммунальными </a:t>
            </a:r>
            <a:r>
              <a:rPr lang="ru-RU" sz="1400" dirty="0" smtClean="0"/>
              <a:t>отходами - </a:t>
            </a:r>
            <a:r>
              <a:rPr lang="ru-RU" sz="1400" dirty="0"/>
              <a:t>в части информации, предусмотренной подпунктами «а» - «г», «з», «л», «м» пункта 8 </a:t>
            </a:r>
            <a:r>
              <a:rPr lang="ru-RU" sz="1400" dirty="0" smtClean="0"/>
              <a:t>Положения. </a:t>
            </a:r>
            <a:endParaRPr lang="ru-RU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B55DE4A-99E8-4CBE-9F50-F110B46F60FC}"/>
              </a:ext>
            </a:extLst>
          </p:cNvPr>
          <p:cNvSpPr txBox="1"/>
          <p:nvPr/>
        </p:nvSpPr>
        <p:spPr>
          <a:xfrm>
            <a:off x="1471623" y="3122671"/>
            <a:ext cx="10065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Поставщиками информации для ФГИС ОПВК </a:t>
            </a:r>
            <a:r>
              <a:rPr lang="ru-RU" dirty="0" smtClean="0"/>
              <a:t>в соответствии с пунктом 10 Положения являются</a:t>
            </a:r>
            <a:r>
              <a:rPr lang="ru-RU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B601788-44E6-4CBF-99D3-609342500065}"/>
              </a:ext>
            </a:extLst>
          </p:cNvPr>
          <p:cNvSpPr txBox="1"/>
          <p:nvPr/>
        </p:nvSpPr>
        <p:spPr>
          <a:xfrm>
            <a:off x="426721" y="5463812"/>
            <a:ext cx="11631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	Информация о подключении к ФГИС ОПВК, в том числе в части регистрации в личном кабинете, его изучении и тестировании, а также направлении соответствующих предложений и замечаний по его работе, размещена на официальном сайте ФГУП «ФЭО» по адресу в сети «Интернет» </a:t>
            </a:r>
            <a:r>
              <a:rPr lang="ru-RU" sz="1600" u="sng" dirty="0">
                <a:hlinkClick r:id="rId3"/>
              </a:rPr>
              <a:t>https://</a:t>
            </a:r>
            <a:r>
              <a:rPr lang="ru-RU" sz="1600" u="sng" dirty="0" smtClean="0">
                <a:hlinkClick r:id="rId3"/>
              </a:rPr>
              <a:t>rosfeo.ru/deyatelnost/federalnaya-sxema-i-gis-obrashheniya-s-otxodami-i-ii-</a:t>
            </a:r>
            <a:r>
              <a:rPr lang="en-US" sz="1600" u="sng" dirty="0" smtClean="0">
                <a:hlinkClick r:id="rId3"/>
              </a:rPr>
              <a:t>k</a:t>
            </a:r>
            <a:r>
              <a:rPr lang="ru-RU" sz="1600" u="sng" dirty="0" err="1" smtClean="0">
                <a:hlinkClick r:id="rId3"/>
              </a:rPr>
              <a:t>lassov</a:t>
            </a:r>
            <a:r>
              <a:rPr lang="ru-RU" sz="1600" u="sng" dirty="0">
                <a:hlinkClick r:id="rId3"/>
              </a:rPr>
              <a:t>/</a:t>
            </a:r>
            <a:r>
              <a:rPr lang="ru-RU" sz="1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11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27248" y="583124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7</a:t>
            </a:r>
          </a:p>
        </p:txBody>
      </p:sp>
      <p:grpSp>
        <p:nvGrpSpPr>
          <p:cNvPr id="193" name="Группа 192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94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95" name="Группа 194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196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7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8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9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1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2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3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4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5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7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8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9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0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1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2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3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4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5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7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8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9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0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1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2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5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5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6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7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3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4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5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6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7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8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9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0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1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2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3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4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5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6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7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8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9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0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1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2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3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4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5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6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7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8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9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0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1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2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3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4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5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6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7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8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9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0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1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2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3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4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5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84" name="Заголовок 1">
            <a:extLst>
              <a:ext uri="{FF2B5EF4-FFF2-40B4-BE49-F238E27FC236}">
                <a16:creationId xmlns:a16="http://schemas.microsoft.com/office/drawing/2014/main" xmlns="" id="{087B75A1-AC7A-4A8A-AE53-8C2544BB149B}"/>
              </a:ext>
            </a:extLst>
          </p:cNvPr>
          <p:cNvSpPr txBox="1">
            <a:spLocks/>
          </p:cNvSpPr>
          <p:nvPr/>
        </p:nvSpPr>
        <p:spPr>
          <a:xfrm>
            <a:off x="1575227" y="217128"/>
            <a:ext cx="10185625" cy="854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z="22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государственная информационная система учета и контроля за обращением с отходами I и II классов опасности (ФГИС ОПВК)*</a:t>
            </a:r>
            <a:endParaRPr lang="ru-RU" sz="2200" dirty="0">
              <a:solidFill>
                <a:srgbClr val="3EA6C2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80" name="Объект 10">
            <a:extLst>
              <a:ext uri="{FF2B5EF4-FFF2-40B4-BE49-F238E27FC236}">
                <a16:creationId xmlns:a16="http://schemas.microsoft.com/office/drawing/2014/main" xmlns="" id="{680C8BE2-9069-4C0D-A124-8F48C0A2E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76" y="1384973"/>
            <a:ext cx="10515600" cy="4316930"/>
          </a:xfrm>
          <a:prstGeom prst="rect">
            <a:avLst/>
          </a:prstGeom>
        </p:spPr>
      </p:pic>
      <p:sp>
        <p:nvSpPr>
          <p:cNvPr id="181" name="TextBox 180">
            <a:extLst>
              <a:ext uri="{FF2B5EF4-FFF2-40B4-BE49-F238E27FC236}">
                <a16:creationId xmlns:a16="http://schemas.microsoft.com/office/drawing/2014/main" xmlns="" id="{CF8426AF-E0A9-4ADE-9AFB-A3E7248DAA78}"/>
              </a:ext>
            </a:extLst>
          </p:cNvPr>
          <p:cNvSpPr txBox="1"/>
          <p:nvPr/>
        </p:nvSpPr>
        <p:spPr>
          <a:xfrm>
            <a:off x="822514" y="5964246"/>
            <a:ext cx="7187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*Информация представлена на основании сведений ФГУП «ФЭО»</a:t>
            </a:r>
          </a:p>
        </p:txBody>
      </p:sp>
    </p:spTree>
    <p:extLst>
      <p:ext uri="{BB962C8B-B14F-4D97-AF65-F5344CB8AC3E}">
        <p14:creationId xmlns:p14="http://schemas.microsoft.com/office/powerpoint/2010/main" val="184821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27248" y="583124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7</a:t>
            </a:r>
          </a:p>
        </p:txBody>
      </p:sp>
      <p:grpSp>
        <p:nvGrpSpPr>
          <p:cNvPr id="193" name="Группа 192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94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95" name="Группа 194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196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7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8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9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1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2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3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4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5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7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8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9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0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1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2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3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4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5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7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8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9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0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1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2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5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5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6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7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3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4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5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6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7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8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9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0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1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2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3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4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5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6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7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8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9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0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1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2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3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4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5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6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7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8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9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0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1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2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3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4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5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6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7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8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9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0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1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2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3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4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5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84" name="Заголовок 1">
            <a:extLst>
              <a:ext uri="{FF2B5EF4-FFF2-40B4-BE49-F238E27FC236}">
                <a16:creationId xmlns:a16="http://schemas.microsoft.com/office/drawing/2014/main" xmlns="" id="{087B75A1-AC7A-4A8A-AE53-8C2544BB149B}"/>
              </a:ext>
            </a:extLst>
          </p:cNvPr>
          <p:cNvSpPr txBox="1">
            <a:spLocks/>
          </p:cNvSpPr>
          <p:nvPr/>
        </p:nvSpPr>
        <p:spPr>
          <a:xfrm>
            <a:off x="1593264" y="281206"/>
            <a:ext cx="8313085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заключения договора </a:t>
            </a:r>
            <a:r>
              <a:rPr lang="ru-RU" sz="2400" dirty="0" err="1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отходообразователем</a:t>
            </a:r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отходов </a:t>
            </a:r>
            <a:r>
              <a:rPr lang="en-US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классов опасности с федеральным оператором*</a:t>
            </a:r>
            <a:endParaRPr lang="ru-RU" sz="2400" dirty="0">
              <a:solidFill>
                <a:srgbClr val="3EA6C2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80" name="Объект 4">
            <a:extLst>
              <a:ext uri="{FF2B5EF4-FFF2-40B4-BE49-F238E27FC236}">
                <a16:creationId xmlns:a16="http://schemas.microsoft.com/office/drawing/2014/main" xmlns="" id="{290ED14E-6350-43F1-B53A-5E3BB47AF4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03" y="1605139"/>
            <a:ext cx="10515600" cy="3974184"/>
          </a:xfrm>
          <a:prstGeom prst="rect">
            <a:avLst/>
          </a:prstGeom>
        </p:spPr>
      </p:pic>
      <p:sp>
        <p:nvSpPr>
          <p:cNvPr id="181" name="TextBox 180">
            <a:extLst>
              <a:ext uri="{FF2B5EF4-FFF2-40B4-BE49-F238E27FC236}">
                <a16:creationId xmlns:a16="http://schemas.microsoft.com/office/drawing/2014/main" xmlns="" id="{040431DC-2F9A-4524-9E9F-62FFA0434EC4}"/>
              </a:ext>
            </a:extLst>
          </p:cNvPr>
          <p:cNvSpPr txBox="1"/>
          <p:nvPr/>
        </p:nvSpPr>
        <p:spPr>
          <a:xfrm>
            <a:off x="822514" y="5691857"/>
            <a:ext cx="609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*Схема представлена на основании сведений ФГУП «ФЭО»</a:t>
            </a:r>
          </a:p>
        </p:txBody>
      </p:sp>
    </p:spTree>
    <p:extLst>
      <p:ext uri="{BB962C8B-B14F-4D97-AF65-F5344CB8AC3E}">
        <p14:creationId xmlns:p14="http://schemas.microsoft.com/office/powerpoint/2010/main" val="3362828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27248" y="583124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1930741" y="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spc="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Microsoft YaHei UI" panose="020B0503020204020204" pitchFamily="34" charset="-122"/>
                <a:cs typeface="Aharoni" panose="02010803020104030203" pitchFamily="2" charset="-79"/>
              </a:rPr>
              <a:t>7</a:t>
            </a:r>
          </a:p>
        </p:txBody>
      </p:sp>
      <p:grpSp>
        <p:nvGrpSpPr>
          <p:cNvPr id="193" name="Группа 192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94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95" name="Группа 194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196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7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8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9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1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2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3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4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5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7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8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9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0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1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2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3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4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5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6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7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8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9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0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1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2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5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5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6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7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3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4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5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6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7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8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9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0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1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2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3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4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5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6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7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8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9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0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1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2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3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4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5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6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7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8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9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0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1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2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3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4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5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6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7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8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9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0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1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2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3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4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5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84" name="Заголовок 1">
            <a:extLst>
              <a:ext uri="{FF2B5EF4-FFF2-40B4-BE49-F238E27FC236}">
                <a16:creationId xmlns:a16="http://schemas.microsoft.com/office/drawing/2014/main" xmlns="" id="{087B75A1-AC7A-4A8A-AE53-8C2544BB149B}"/>
              </a:ext>
            </a:extLst>
          </p:cNvPr>
          <p:cNvSpPr txBox="1">
            <a:spLocks/>
          </p:cNvSpPr>
          <p:nvPr/>
        </p:nvSpPr>
        <p:spPr>
          <a:xfrm>
            <a:off x="1593264" y="281206"/>
            <a:ext cx="8313085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направления </a:t>
            </a:r>
            <a:r>
              <a:rPr lang="ru-RU" sz="2400" dirty="0" err="1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отходообразователем</a:t>
            </a:r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поручения на вывоз отходов </a:t>
            </a:r>
            <a:r>
              <a:rPr lang="en-US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>
                <a:solidFill>
                  <a:srgbClr val="3EA6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классов опасности федеральному оператору*</a:t>
            </a:r>
            <a:endParaRPr lang="ru-RU" sz="2400" dirty="0">
              <a:solidFill>
                <a:srgbClr val="3EA6C2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80" name="Объект 7">
            <a:extLst>
              <a:ext uri="{FF2B5EF4-FFF2-40B4-BE49-F238E27FC236}">
                <a16:creationId xmlns:a16="http://schemas.microsoft.com/office/drawing/2014/main" xmlns="" id="{EFB660E5-C102-4548-850F-8FD19C692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5" y="1383792"/>
            <a:ext cx="10138617" cy="4351338"/>
          </a:xfrm>
          <a:prstGeom prst="rect">
            <a:avLst/>
          </a:prstGeom>
        </p:spPr>
      </p:pic>
      <p:sp>
        <p:nvSpPr>
          <p:cNvPr id="181" name="TextBox 180">
            <a:extLst>
              <a:ext uri="{FF2B5EF4-FFF2-40B4-BE49-F238E27FC236}">
                <a16:creationId xmlns:a16="http://schemas.microsoft.com/office/drawing/2014/main" xmlns="" id="{57B6FDD9-39E1-474F-8F15-8B0ACDBDD436}"/>
              </a:ext>
            </a:extLst>
          </p:cNvPr>
          <p:cNvSpPr txBox="1"/>
          <p:nvPr/>
        </p:nvSpPr>
        <p:spPr>
          <a:xfrm>
            <a:off x="725203" y="5785542"/>
            <a:ext cx="609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*Схема представлена на основании сведений ФГУП «ФЭО»</a:t>
            </a:r>
          </a:p>
        </p:txBody>
      </p:sp>
    </p:spTree>
    <p:extLst>
      <p:ext uri="{BB962C8B-B14F-4D97-AF65-F5344CB8AC3E}">
        <p14:creationId xmlns:p14="http://schemas.microsoft.com/office/powerpoint/2010/main" val="2062091439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33905</TotalTime>
  <Words>553</Words>
  <Application>Microsoft Office PowerPoint</Application>
  <PresentationFormat>Широкоэкранный</PresentationFormat>
  <Paragraphs>33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Microsoft YaHei UI</vt:lpstr>
      <vt:lpstr>Aharoni</vt:lpstr>
      <vt:lpstr>Arial</vt:lpstr>
      <vt:lpstr>Arial Black</vt:lpstr>
      <vt:lpstr>Arial Narrow</vt:lpstr>
      <vt:lpstr>Calibri</vt:lpstr>
      <vt:lpstr>Times New Roman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Николай Константинович</dc:creator>
  <cp:lastModifiedBy>Елисеева Елена В.</cp:lastModifiedBy>
  <cp:revision>3378</cp:revision>
  <cp:lastPrinted>2020-03-16T15:06:31Z</cp:lastPrinted>
  <dcterms:created xsi:type="dcterms:W3CDTF">2018-11-28T14:32:55Z</dcterms:created>
  <dcterms:modified xsi:type="dcterms:W3CDTF">2022-02-10T02:26:01Z</dcterms:modified>
</cp:coreProperties>
</file>