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6" r:id="rId1"/>
  </p:sldMasterIdLst>
  <p:notesMasterIdLst>
    <p:notesMasterId r:id="rId22"/>
  </p:notesMasterIdLst>
  <p:sldIdLst>
    <p:sldId id="256" r:id="rId2"/>
    <p:sldId id="269" r:id="rId3"/>
    <p:sldId id="290" r:id="rId4"/>
    <p:sldId id="272" r:id="rId5"/>
    <p:sldId id="270" r:id="rId6"/>
    <p:sldId id="258" r:id="rId7"/>
    <p:sldId id="260" r:id="rId8"/>
    <p:sldId id="286" r:id="rId9"/>
    <p:sldId id="288" r:id="rId10"/>
    <p:sldId id="289" r:id="rId11"/>
    <p:sldId id="287" r:id="rId12"/>
    <p:sldId id="273" r:id="rId13"/>
    <p:sldId id="265" r:id="rId14"/>
    <p:sldId id="275" r:id="rId15"/>
    <p:sldId id="276" r:id="rId16"/>
    <p:sldId id="284" r:id="rId17"/>
    <p:sldId id="282" r:id="rId18"/>
    <p:sldId id="285" r:id="rId19"/>
    <p:sldId id="280" r:id="rId20"/>
    <p:sldId id="268" r:id="rId21"/>
  </p:sldIdLst>
  <p:sldSz cx="5761038" cy="2879725"/>
  <p:notesSz cx="9928225" cy="6797675"/>
  <p:defaultTextStyle>
    <a:defPPr>
      <a:defRPr lang="ru-RU"/>
    </a:defPPr>
    <a:lvl1pPr marL="0" algn="l" defTabSz="473047" rtl="0" eaLnBrk="1" latinLnBrk="0" hangingPunct="1">
      <a:defRPr sz="900" kern="1200">
        <a:solidFill>
          <a:schemeClr val="tx1"/>
        </a:solidFill>
        <a:latin typeface="+mn-lt"/>
        <a:ea typeface="+mn-ea"/>
        <a:cs typeface="+mn-cs"/>
      </a:defRPr>
    </a:lvl1pPr>
    <a:lvl2pPr marL="236523" algn="l" defTabSz="473047" rtl="0" eaLnBrk="1" latinLnBrk="0" hangingPunct="1">
      <a:defRPr sz="900" kern="1200">
        <a:solidFill>
          <a:schemeClr val="tx1"/>
        </a:solidFill>
        <a:latin typeface="+mn-lt"/>
        <a:ea typeface="+mn-ea"/>
        <a:cs typeface="+mn-cs"/>
      </a:defRPr>
    </a:lvl2pPr>
    <a:lvl3pPr marL="473047" algn="l" defTabSz="473047" rtl="0" eaLnBrk="1" latinLnBrk="0" hangingPunct="1">
      <a:defRPr sz="900" kern="1200">
        <a:solidFill>
          <a:schemeClr val="tx1"/>
        </a:solidFill>
        <a:latin typeface="+mn-lt"/>
        <a:ea typeface="+mn-ea"/>
        <a:cs typeface="+mn-cs"/>
      </a:defRPr>
    </a:lvl3pPr>
    <a:lvl4pPr marL="709571" algn="l" defTabSz="473047" rtl="0" eaLnBrk="1" latinLnBrk="0" hangingPunct="1">
      <a:defRPr sz="900" kern="1200">
        <a:solidFill>
          <a:schemeClr val="tx1"/>
        </a:solidFill>
        <a:latin typeface="+mn-lt"/>
        <a:ea typeface="+mn-ea"/>
        <a:cs typeface="+mn-cs"/>
      </a:defRPr>
    </a:lvl4pPr>
    <a:lvl5pPr marL="946093" algn="l" defTabSz="473047" rtl="0" eaLnBrk="1" latinLnBrk="0" hangingPunct="1">
      <a:defRPr sz="900" kern="1200">
        <a:solidFill>
          <a:schemeClr val="tx1"/>
        </a:solidFill>
        <a:latin typeface="+mn-lt"/>
        <a:ea typeface="+mn-ea"/>
        <a:cs typeface="+mn-cs"/>
      </a:defRPr>
    </a:lvl5pPr>
    <a:lvl6pPr marL="1182617" algn="l" defTabSz="473047" rtl="0" eaLnBrk="1" latinLnBrk="0" hangingPunct="1">
      <a:defRPr sz="900" kern="1200">
        <a:solidFill>
          <a:schemeClr val="tx1"/>
        </a:solidFill>
        <a:latin typeface="+mn-lt"/>
        <a:ea typeface="+mn-ea"/>
        <a:cs typeface="+mn-cs"/>
      </a:defRPr>
    </a:lvl6pPr>
    <a:lvl7pPr marL="1419141" algn="l" defTabSz="473047" rtl="0" eaLnBrk="1" latinLnBrk="0" hangingPunct="1">
      <a:defRPr sz="900" kern="1200">
        <a:solidFill>
          <a:schemeClr val="tx1"/>
        </a:solidFill>
        <a:latin typeface="+mn-lt"/>
        <a:ea typeface="+mn-ea"/>
        <a:cs typeface="+mn-cs"/>
      </a:defRPr>
    </a:lvl7pPr>
    <a:lvl8pPr marL="1655665" algn="l" defTabSz="473047" rtl="0" eaLnBrk="1" latinLnBrk="0" hangingPunct="1">
      <a:defRPr sz="900" kern="1200">
        <a:solidFill>
          <a:schemeClr val="tx1"/>
        </a:solidFill>
        <a:latin typeface="+mn-lt"/>
        <a:ea typeface="+mn-ea"/>
        <a:cs typeface="+mn-cs"/>
      </a:defRPr>
    </a:lvl8pPr>
    <a:lvl9pPr marL="1892188" algn="l" defTabSz="473047" rtl="0" eaLnBrk="1" latinLnBrk="0" hangingPunct="1">
      <a:defRPr sz="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74" autoAdjust="0"/>
    <p:restoredTop sz="94660"/>
  </p:normalViewPr>
  <p:slideViewPr>
    <p:cSldViewPr>
      <p:cViewPr>
        <p:scale>
          <a:sx n="226" d="100"/>
          <a:sy n="226" d="100"/>
        </p:scale>
        <p:origin x="-990" y="-432"/>
      </p:cViewPr>
      <p:guideLst>
        <p:guide orient="horz" pos="907"/>
        <p:guide pos="181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4302231" cy="339884"/>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5623698" y="0"/>
            <a:ext cx="4302231" cy="339884"/>
          </a:xfrm>
          <a:prstGeom prst="rect">
            <a:avLst/>
          </a:prstGeom>
        </p:spPr>
        <p:txBody>
          <a:bodyPr vert="horz" lIns="91440" tIns="45720" rIns="91440" bIns="45720" rtlCol="0"/>
          <a:lstStyle>
            <a:lvl1pPr algn="r">
              <a:defRPr sz="1200"/>
            </a:lvl1pPr>
          </a:lstStyle>
          <a:p>
            <a:fld id="{68E895B1-B3C2-4B9E-A7E5-90C0EB2BD288}" type="datetimeFigureOut">
              <a:rPr lang="ru-RU" smtClean="0"/>
              <a:t>12.07.2024</a:t>
            </a:fld>
            <a:endParaRPr lang="ru-RU"/>
          </a:p>
        </p:txBody>
      </p:sp>
      <p:sp>
        <p:nvSpPr>
          <p:cNvPr id="4" name="Образ слайда 3"/>
          <p:cNvSpPr>
            <a:spLocks noGrp="1" noRot="1" noChangeAspect="1"/>
          </p:cNvSpPr>
          <p:nvPr>
            <p:ph type="sldImg" idx="2"/>
          </p:nvPr>
        </p:nvSpPr>
        <p:spPr>
          <a:xfrm>
            <a:off x="2414588" y="509588"/>
            <a:ext cx="5099050" cy="25495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992823" y="3228896"/>
            <a:ext cx="7942580" cy="3058954"/>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1" y="6456612"/>
            <a:ext cx="4302231" cy="339884"/>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5623698" y="6456612"/>
            <a:ext cx="4302231" cy="339884"/>
          </a:xfrm>
          <a:prstGeom prst="rect">
            <a:avLst/>
          </a:prstGeom>
        </p:spPr>
        <p:txBody>
          <a:bodyPr vert="horz" lIns="91440" tIns="45720" rIns="91440" bIns="45720" rtlCol="0" anchor="b"/>
          <a:lstStyle>
            <a:lvl1pPr algn="r">
              <a:defRPr sz="1200"/>
            </a:lvl1pPr>
          </a:lstStyle>
          <a:p>
            <a:fld id="{3521128A-8C41-4624-8169-A065F2FC4626}" type="slidenum">
              <a:rPr lang="ru-RU" smtClean="0"/>
              <a:t>‹#›</a:t>
            </a:fld>
            <a:endParaRPr lang="ru-RU"/>
          </a:p>
        </p:txBody>
      </p:sp>
    </p:spTree>
    <p:extLst>
      <p:ext uri="{BB962C8B-B14F-4D97-AF65-F5344CB8AC3E}">
        <p14:creationId xmlns:p14="http://schemas.microsoft.com/office/powerpoint/2010/main" val="4218436567"/>
      </p:ext>
    </p:extLst>
  </p:cSld>
  <p:clrMap bg1="lt1" tx1="dk1" bg2="lt2" tx2="dk2" accent1="accent1" accent2="accent2" accent3="accent3" accent4="accent4" accent5="accent5" accent6="accent6" hlink="hlink" folHlink="folHlink"/>
  <p:notesStyle>
    <a:lvl1pPr marL="0" algn="l" defTabSz="473047" rtl="0" eaLnBrk="1" latinLnBrk="0" hangingPunct="1">
      <a:defRPr sz="600" kern="1200">
        <a:solidFill>
          <a:schemeClr val="tx1"/>
        </a:solidFill>
        <a:latin typeface="+mn-lt"/>
        <a:ea typeface="+mn-ea"/>
        <a:cs typeface="+mn-cs"/>
      </a:defRPr>
    </a:lvl1pPr>
    <a:lvl2pPr marL="236523" algn="l" defTabSz="473047" rtl="0" eaLnBrk="1" latinLnBrk="0" hangingPunct="1">
      <a:defRPr sz="600" kern="1200">
        <a:solidFill>
          <a:schemeClr val="tx1"/>
        </a:solidFill>
        <a:latin typeface="+mn-lt"/>
        <a:ea typeface="+mn-ea"/>
        <a:cs typeface="+mn-cs"/>
      </a:defRPr>
    </a:lvl2pPr>
    <a:lvl3pPr marL="473047" algn="l" defTabSz="473047" rtl="0" eaLnBrk="1" latinLnBrk="0" hangingPunct="1">
      <a:defRPr sz="600" kern="1200">
        <a:solidFill>
          <a:schemeClr val="tx1"/>
        </a:solidFill>
        <a:latin typeface="+mn-lt"/>
        <a:ea typeface="+mn-ea"/>
        <a:cs typeface="+mn-cs"/>
      </a:defRPr>
    </a:lvl3pPr>
    <a:lvl4pPr marL="709571" algn="l" defTabSz="473047" rtl="0" eaLnBrk="1" latinLnBrk="0" hangingPunct="1">
      <a:defRPr sz="600" kern="1200">
        <a:solidFill>
          <a:schemeClr val="tx1"/>
        </a:solidFill>
        <a:latin typeface="+mn-lt"/>
        <a:ea typeface="+mn-ea"/>
        <a:cs typeface="+mn-cs"/>
      </a:defRPr>
    </a:lvl4pPr>
    <a:lvl5pPr marL="946093" algn="l" defTabSz="473047" rtl="0" eaLnBrk="1" latinLnBrk="0" hangingPunct="1">
      <a:defRPr sz="600" kern="1200">
        <a:solidFill>
          <a:schemeClr val="tx1"/>
        </a:solidFill>
        <a:latin typeface="+mn-lt"/>
        <a:ea typeface="+mn-ea"/>
        <a:cs typeface="+mn-cs"/>
      </a:defRPr>
    </a:lvl5pPr>
    <a:lvl6pPr marL="1182617" algn="l" defTabSz="473047" rtl="0" eaLnBrk="1" latinLnBrk="0" hangingPunct="1">
      <a:defRPr sz="600" kern="1200">
        <a:solidFill>
          <a:schemeClr val="tx1"/>
        </a:solidFill>
        <a:latin typeface="+mn-lt"/>
        <a:ea typeface="+mn-ea"/>
        <a:cs typeface="+mn-cs"/>
      </a:defRPr>
    </a:lvl6pPr>
    <a:lvl7pPr marL="1419141" algn="l" defTabSz="473047" rtl="0" eaLnBrk="1" latinLnBrk="0" hangingPunct="1">
      <a:defRPr sz="600" kern="1200">
        <a:solidFill>
          <a:schemeClr val="tx1"/>
        </a:solidFill>
        <a:latin typeface="+mn-lt"/>
        <a:ea typeface="+mn-ea"/>
        <a:cs typeface="+mn-cs"/>
      </a:defRPr>
    </a:lvl7pPr>
    <a:lvl8pPr marL="1655665" algn="l" defTabSz="473047" rtl="0" eaLnBrk="1" latinLnBrk="0" hangingPunct="1">
      <a:defRPr sz="600" kern="1200">
        <a:solidFill>
          <a:schemeClr val="tx1"/>
        </a:solidFill>
        <a:latin typeface="+mn-lt"/>
        <a:ea typeface="+mn-ea"/>
        <a:cs typeface="+mn-cs"/>
      </a:defRPr>
    </a:lvl8pPr>
    <a:lvl9pPr marL="1892188" algn="l" defTabSz="473047"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9DC224EF-F213-48D4-A960-54A192FBF254}" type="slidenum">
              <a:rPr lang="en-US" altLang="ru-RU" sz="1200"/>
              <a:pPr/>
              <a:t>8</a:t>
            </a:fld>
            <a:endParaRPr lang="en-US" altLang="ru-RU" sz="1200"/>
          </a:p>
        </p:txBody>
      </p:sp>
      <p:sp>
        <p:nvSpPr>
          <p:cNvPr id="20483" name="Rectangle 2"/>
          <p:cNvSpPr>
            <a:spLocks noGrp="1" noRot="1" noChangeAspect="1" noChangeArrowheads="1" noTextEdit="1"/>
          </p:cNvSpPr>
          <p:nvPr>
            <p:ph type="sldImg"/>
          </p:nvPr>
        </p:nvSpPr>
        <p:spPr>
          <a:xfrm>
            <a:off x="2414588" y="509588"/>
            <a:ext cx="5099050" cy="2549525"/>
          </a:xfrm>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32078" y="894582"/>
            <a:ext cx="4896882" cy="617274"/>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864157" y="1631844"/>
            <a:ext cx="4032727" cy="735930"/>
          </a:xfrm>
        </p:spPr>
        <p:txBody>
          <a:bodyPr/>
          <a:lstStyle>
            <a:lvl1pPr marL="0" indent="0" algn="ctr">
              <a:buNone/>
              <a:defRPr>
                <a:solidFill>
                  <a:schemeClr val="tx1">
                    <a:tint val="75000"/>
                  </a:schemeClr>
                </a:solidFill>
              </a:defRPr>
            </a:lvl1pPr>
            <a:lvl2pPr marL="246803" indent="0" algn="ctr">
              <a:buNone/>
              <a:defRPr>
                <a:solidFill>
                  <a:schemeClr val="tx1">
                    <a:tint val="75000"/>
                  </a:schemeClr>
                </a:solidFill>
              </a:defRPr>
            </a:lvl2pPr>
            <a:lvl3pPr marL="493606" indent="0" algn="ctr">
              <a:buNone/>
              <a:defRPr>
                <a:solidFill>
                  <a:schemeClr val="tx1">
                    <a:tint val="75000"/>
                  </a:schemeClr>
                </a:solidFill>
              </a:defRPr>
            </a:lvl3pPr>
            <a:lvl4pPr marL="740409" indent="0" algn="ctr">
              <a:buNone/>
              <a:defRPr>
                <a:solidFill>
                  <a:schemeClr val="tx1">
                    <a:tint val="75000"/>
                  </a:schemeClr>
                </a:solidFill>
              </a:defRPr>
            </a:lvl4pPr>
            <a:lvl5pPr marL="987212" indent="0" algn="ctr">
              <a:buNone/>
              <a:defRPr>
                <a:solidFill>
                  <a:schemeClr val="tx1">
                    <a:tint val="75000"/>
                  </a:schemeClr>
                </a:solidFill>
              </a:defRPr>
            </a:lvl5pPr>
            <a:lvl6pPr marL="1234014" indent="0" algn="ctr">
              <a:buNone/>
              <a:defRPr>
                <a:solidFill>
                  <a:schemeClr val="tx1">
                    <a:tint val="75000"/>
                  </a:schemeClr>
                </a:solidFill>
              </a:defRPr>
            </a:lvl6pPr>
            <a:lvl7pPr marL="1480818" indent="0" algn="ctr">
              <a:buNone/>
              <a:defRPr>
                <a:solidFill>
                  <a:schemeClr val="tx1">
                    <a:tint val="75000"/>
                  </a:schemeClr>
                </a:solidFill>
              </a:defRPr>
            </a:lvl7pPr>
            <a:lvl8pPr marL="1727621" indent="0" algn="ctr">
              <a:buNone/>
              <a:defRPr>
                <a:solidFill>
                  <a:schemeClr val="tx1">
                    <a:tint val="75000"/>
                  </a:schemeClr>
                </a:solidFill>
              </a:defRPr>
            </a:lvl8pPr>
            <a:lvl9pPr marL="1974423"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30B330B-8AA1-430D-8ABA-81399D74150D}" type="datetime1">
              <a:rPr lang="ru-RU" smtClean="0"/>
              <a:t>12.07.2024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9F7CC5-C861-429B-94B3-BF1B507D959F}" type="slidenum">
              <a:rPr lang="ru-RU" smtClean="0"/>
              <a:t>‹#›</a:t>
            </a:fld>
            <a:endParaRPr lang="ru-RU"/>
          </a:p>
        </p:txBody>
      </p:sp>
    </p:spTree>
    <p:extLst>
      <p:ext uri="{BB962C8B-B14F-4D97-AF65-F5344CB8AC3E}">
        <p14:creationId xmlns:p14="http://schemas.microsoft.com/office/powerpoint/2010/main" val="3689117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97413FC-1B6C-43E6-97FF-4918FA82C425}" type="datetime1">
              <a:rPr lang="ru-RU" smtClean="0"/>
              <a:t>12.07.2024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9F7CC5-C861-429B-94B3-BF1B507D959F}" type="slidenum">
              <a:rPr lang="ru-RU" smtClean="0"/>
              <a:t>‹#›</a:t>
            </a:fld>
            <a:endParaRPr lang="ru-RU"/>
          </a:p>
        </p:txBody>
      </p:sp>
    </p:spTree>
    <p:extLst>
      <p:ext uri="{BB962C8B-B14F-4D97-AF65-F5344CB8AC3E}">
        <p14:creationId xmlns:p14="http://schemas.microsoft.com/office/powerpoint/2010/main" val="1404666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2632474" y="48663"/>
            <a:ext cx="816147" cy="103123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81033" y="48663"/>
            <a:ext cx="2355424" cy="103123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7469525-8BB0-46A6-B346-B3DAC9FBB9BD}" type="datetime1">
              <a:rPr lang="ru-RU" smtClean="0"/>
              <a:t>12.07.2024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9F7CC5-C861-429B-94B3-BF1B507D959F}" type="slidenum">
              <a:rPr lang="ru-RU" smtClean="0"/>
              <a:t>‹#›</a:t>
            </a:fld>
            <a:endParaRPr lang="ru-RU"/>
          </a:p>
        </p:txBody>
      </p:sp>
    </p:spTree>
    <p:extLst>
      <p:ext uri="{BB962C8B-B14F-4D97-AF65-F5344CB8AC3E}">
        <p14:creationId xmlns:p14="http://schemas.microsoft.com/office/powerpoint/2010/main" val="1307604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4396AFE-17C8-4280-971A-FAB97AEBC66D}" type="datetime1">
              <a:rPr lang="ru-RU" smtClean="0"/>
              <a:t>12.07.2024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9F7CC5-C861-429B-94B3-BF1B507D959F}" type="slidenum">
              <a:rPr lang="ru-RU" smtClean="0"/>
              <a:t>‹#›</a:t>
            </a:fld>
            <a:endParaRPr lang="ru-RU"/>
          </a:p>
        </p:txBody>
      </p:sp>
    </p:spTree>
    <p:extLst>
      <p:ext uri="{BB962C8B-B14F-4D97-AF65-F5344CB8AC3E}">
        <p14:creationId xmlns:p14="http://schemas.microsoft.com/office/powerpoint/2010/main" val="3627326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5082" y="1850490"/>
            <a:ext cx="4896882" cy="571945"/>
          </a:xfrm>
        </p:spPr>
        <p:txBody>
          <a:bodyPr anchor="t"/>
          <a:lstStyle>
            <a:lvl1pPr algn="l">
              <a:defRPr sz="2200" b="1" cap="all"/>
            </a:lvl1pPr>
          </a:lstStyle>
          <a:p>
            <a:r>
              <a:rPr lang="ru-RU" smtClean="0"/>
              <a:t>Образец заголовка</a:t>
            </a:r>
            <a:endParaRPr lang="ru-RU"/>
          </a:p>
        </p:txBody>
      </p:sp>
      <p:sp>
        <p:nvSpPr>
          <p:cNvPr id="3" name="Текст 2"/>
          <p:cNvSpPr>
            <a:spLocks noGrp="1"/>
          </p:cNvSpPr>
          <p:nvPr>
            <p:ph type="body" idx="1"/>
          </p:nvPr>
        </p:nvSpPr>
        <p:spPr>
          <a:xfrm>
            <a:off x="455082" y="1220550"/>
            <a:ext cx="4896882" cy="629940"/>
          </a:xfrm>
        </p:spPr>
        <p:txBody>
          <a:bodyPr anchor="b"/>
          <a:lstStyle>
            <a:lvl1pPr marL="0" indent="0">
              <a:buNone/>
              <a:defRPr sz="1100">
                <a:solidFill>
                  <a:schemeClr val="tx1">
                    <a:tint val="75000"/>
                  </a:schemeClr>
                </a:solidFill>
              </a:defRPr>
            </a:lvl1pPr>
            <a:lvl2pPr marL="246803" indent="0">
              <a:buNone/>
              <a:defRPr sz="1000">
                <a:solidFill>
                  <a:schemeClr val="tx1">
                    <a:tint val="75000"/>
                  </a:schemeClr>
                </a:solidFill>
              </a:defRPr>
            </a:lvl2pPr>
            <a:lvl3pPr marL="493606" indent="0">
              <a:buNone/>
              <a:defRPr sz="900">
                <a:solidFill>
                  <a:schemeClr val="tx1">
                    <a:tint val="75000"/>
                  </a:schemeClr>
                </a:solidFill>
              </a:defRPr>
            </a:lvl3pPr>
            <a:lvl4pPr marL="740409" indent="0">
              <a:buNone/>
              <a:defRPr sz="800">
                <a:solidFill>
                  <a:schemeClr val="tx1">
                    <a:tint val="75000"/>
                  </a:schemeClr>
                </a:solidFill>
              </a:defRPr>
            </a:lvl4pPr>
            <a:lvl5pPr marL="987212" indent="0">
              <a:buNone/>
              <a:defRPr sz="800">
                <a:solidFill>
                  <a:schemeClr val="tx1">
                    <a:tint val="75000"/>
                  </a:schemeClr>
                </a:solidFill>
              </a:defRPr>
            </a:lvl5pPr>
            <a:lvl6pPr marL="1234014" indent="0">
              <a:buNone/>
              <a:defRPr sz="800">
                <a:solidFill>
                  <a:schemeClr val="tx1">
                    <a:tint val="75000"/>
                  </a:schemeClr>
                </a:solidFill>
              </a:defRPr>
            </a:lvl6pPr>
            <a:lvl7pPr marL="1480818" indent="0">
              <a:buNone/>
              <a:defRPr sz="800">
                <a:solidFill>
                  <a:schemeClr val="tx1">
                    <a:tint val="75000"/>
                  </a:schemeClr>
                </a:solidFill>
              </a:defRPr>
            </a:lvl7pPr>
            <a:lvl8pPr marL="1727621" indent="0">
              <a:buNone/>
              <a:defRPr sz="800">
                <a:solidFill>
                  <a:schemeClr val="tx1">
                    <a:tint val="75000"/>
                  </a:schemeClr>
                </a:solidFill>
              </a:defRPr>
            </a:lvl8pPr>
            <a:lvl9pPr marL="1974423" indent="0">
              <a:buNone/>
              <a:defRPr sz="8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4060CEA-658F-4B28-A2A7-DA18E97EF3DC}" type="datetime1">
              <a:rPr lang="ru-RU" smtClean="0"/>
              <a:t>12.07.2024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9F7CC5-C861-429B-94B3-BF1B507D959F}" type="slidenum">
              <a:rPr lang="ru-RU" smtClean="0"/>
              <a:t>‹#›</a:t>
            </a:fld>
            <a:endParaRPr lang="ru-RU"/>
          </a:p>
        </p:txBody>
      </p:sp>
    </p:spTree>
    <p:extLst>
      <p:ext uri="{BB962C8B-B14F-4D97-AF65-F5344CB8AC3E}">
        <p14:creationId xmlns:p14="http://schemas.microsoft.com/office/powerpoint/2010/main" val="770659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181033" y="281973"/>
            <a:ext cx="1585285" cy="797924"/>
          </a:xfrm>
        </p:spPr>
        <p:txBody>
          <a:bodyPr/>
          <a:lstStyle>
            <a:lvl1pPr>
              <a:defRPr sz="1500"/>
            </a:lvl1pPr>
            <a:lvl2pPr>
              <a:defRPr sz="1300"/>
            </a:lvl2pPr>
            <a:lvl3pPr>
              <a:defRPr sz="1100"/>
            </a:lvl3pPr>
            <a:lvl4pPr>
              <a:defRPr sz="1000"/>
            </a:lvl4pPr>
            <a:lvl5pPr>
              <a:defRPr sz="1000"/>
            </a:lvl5pPr>
            <a:lvl6pPr>
              <a:defRPr sz="1000"/>
            </a:lvl6pPr>
            <a:lvl7pPr>
              <a:defRPr sz="1000"/>
            </a:lvl7pPr>
            <a:lvl8pPr>
              <a:defRPr sz="1000"/>
            </a:lvl8pPr>
            <a:lvl9pPr>
              <a:defRPr sz="1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1862336" y="281973"/>
            <a:ext cx="1586286" cy="797924"/>
          </a:xfrm>
        </p:spPr>
        <p:txBody>
          <a:bodyPr/>
          <a:lstStyle>
            <a:lvl1pPr>
              <a:defRPr sz="1500"/>
            </a:lvl1pPr>
            <a:lvl2pPr>
              <a:defRPr sz="1300"/>
            </a:lvl2pPr>
            <a:lvl3pPr>
              <a:defRPr sz="1100"/>
            </a:lvl3pPr>
            <a:lvl4pPr>
              <a:defRPr sz="1000"/>
            </a:lvl4pPr>
            <a:lvl5pPr>
              <a:defRPr sz="1000"/>
            </a:lvl5pPr>
            <a:lvl6pPr>
              <a:defRPr sz="1000"/>
            </a:lvl6pPr>
            <a:lvl7pPr>
              <a:defRPr sz="1000"/>
            </a:lvl7pPr>
            <a:lvl8pPr>
              <a:defRPr sz="1000"/>
            </a:lvl8pPr>
            <a:lvl9pPr>
              <a:defRPr sz="1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2681D65-59F7-4535-A40E-9C5DAA4C4930}" type="datetime1">
              <a:rPr lang="ru-RU" smtClean="0"/>
              <a:t>12.07.2024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F9F7CC5-C861-429B-94B3-BF1B507D959F}" type="slidenum">
              <a:rPr lang="ru-RU" smtClean="0"/>
              <a:t>‹#›</a:t>
            </a:fld>
            <a:endParaRPr lang="ru-RU"/>
          </a:p>
        </p:txBody>
      </p:sp>
    </p:spTree>
    <p:extLst>
      <p:ext uri="{BB962C8B-B14F-4D97-AF65-F5344CB8AC3E}">
        <p14:creationId xmlns:p14="http://schemas.microsoft.com/office/powerpoint/2010/main" val="1152051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8052" y="115323"/>
            <a:ext cx="5184934" cy="479954"/>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288053" y="644606"/>
            <a:ext cx="2545459" cy="268641"/>
          </a:xfrm>
        </p:spPr>
        <p:txBody>
          <a:bodyPr anchor="b"/>
          <a:lstStyle>
            <a:lvl1pPr marL="0" indent="0">
              <a:buNone/>
              <a:defRPr sz="1300" b="1"/>
            </a:lvl1pPr>
            <a:lvl2pPr marL="246803" indent="0">
              <a:buNone/>
              <a:defRPr sz="1100" b="1"/>
            </a:lvl2pPr>
            <a:lvl3pPr marL="493606" indent="0">
              <a:buNone/>
              <a:defRPr sz="1000" b="1"/>
            </a:lvl3pPr>
            <a:lvl4pPr marL="740409" indent="0">
              <a:buNone/>
              <a:defRPr sz="900" b="1"/>
            </a:lvl4pPr>
            <a:lvl5pPr marL="987212" indent="0">
              <a:buNone/>
              <a:defRPr sz="900" b="1"/>
            </a:lvl5pPr>
            <a:lvl6pPr marL="1234014" indent="0">
              <a:buNone/>
              <a:defRPr sz="900" b="1"/>
            </a:lvl6pPr>
            <a:lvl7pPr marL="1480818" indent="0">
              <a:buNone/>
              <a:defRPr sz="900" b="1"/>
            </a:lvl7pPr>
            <a:lvl8pPr marL="1727621" indent="0">
              <a:buNone/>
              <a:defRPr sz="900" b="1"/>
            </a:lvl8pPr>
            <a:lvl9pPr marL="1974423" indent="0">
              <a:buNone/>
              <a:defRPr sz="900" b="1"/>
            </a:lvl9pPr>
          </a:lstStyle>
          <a:p>
            <a:pPr lvl="0"/>
            <a:r>
              <a:rPr lang="ru-RU" smtClean="0"/>
              <a:t>Образец текста</a:t>
            </a:r>
          </a:p>
        </p:txBody>
      </p:sp>
      <p:sp>
        <p:nvSpPr>
          <p:cNvPr id="4" name="Объект 3"/>
          <p:cNvSpPr>
            <a:spLocks noGrp="1"/>
          </p:cNvSpPr>
          <p:nvPr>
            <p:ph sz="half" idx="2"/>
          </p:nvPr>
        </p:nvSpPr>
        <p:spPr>
          <a:xfrm>
            <a:off x="288053" y="913247"/>
            <a:ext cx="2545459" cy="1659175"/>
          </a:xfrm>
        </p:spPr>
        <p:txBody>
          <a:bodyPr/>
          <a:lstStyle>
            <a:lvl1pPr>
              <a:defRPr sz="1300"/>
            </a:lvl1pPr>
            <a:lvl2pPr>
              <a:defRPr sz="1100"/>
            </a:lvl2pPr>
            <a:lvl3pPr>
              <a:defRPr sz="1000"/>
            </a:lvl3pPr>
            <a:lvl4pPr>
              <a:defRPr sz="900"/>
            </a:lvl4pPr>
            <a:lvl5pPr>
              <a:defRPr sz="900"/>
            </a:lvl5pPr>
            <a:lvl6pPr>
              <a:defRPr sz="900"/>
            </a:lvl6pPr>
            <a:lvl7pPr>
              <a:defRPr sz="900"/>
            </a:lvl7pPr>
            <a:lvl8pPr>
              <a:defRPr sz="900"/>
            </a:lvl8pPr>
            <a:lvl9pPr>
              <a:defRPr sz="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2926529" y="644606"/>
            <a:ext cx="2546459" cy="268641"/>
          </a:xfrm>
        </p:spPr>
        <p:txBody>
          <a:bodyPr anchor="b"/>
          <a:lstStyle>
            <a:lvl1pPr marL="0" indent="0">
              <a:buNone/>
              <a:defRPr sz="1300" b="1"/>
            </a:lvl1pPr>
            <a:lvl2pPr marL="246803" indent="0">
              <a:buNone/>
              <a:defRPr sz="1100" b="1"/>
            </a:lvl2pPr>
            <a:lvl3pPr marL="493606" indent="0">
              <a:buNone/>
              <a:defRPr sz="1000" b="1"/>
            </a:lvl3pPr>
            <a:lvl4pPr marL="740409" indent="0">
              <a:buNone/>
              <a:defRPr sz="900" b="1"/>
            </a:lvl4pPr>
            <a:lvl5pPr marL="987212" indent="0">
              <a:buNone/>
              <a:defRPr sz="900" b="1"/>
            </a:lvl5pPr>
            <a:lvl6pPr marL="1234014" indent="0">
              <a:buNone/>
              <a:defRPr sz="900" b="1"/>
            </a:lvl6pPr>
            <a:lvl7pPr marL="1480818" indent="0">
              <a:buNone/>
              <a:defRPr sz="900" b="1"/>
            </a:lvl7pPr>
            <a:lvl8pPr marL="1727621" indent="0">
              <a:buNone/>
              <a:defRPr sz="900" b="1"/>
            </a:lvl8pPr>
            <a:lvl9pPr marL="1974423" indent="0">
              <a:buNone/>
              <a:defRPr sz="900" b="1"/>
            </a:lvl9pPr>
          </a:lstStyle>
          <a:p>
            <a:pPr lvl="0"/>
            <a:r>
              <a:rPr lang="ru-RU" smtClean="0"/>
              <a:t>Образец текста</a:t>
            </a:r>
          </a:p>
        </p:txBody>
      </p:sp>
      <p:sp>
        <p:nvSpPr>
          <p:cNvPr id="6" name="Объект 5"/>
          <p:cNvSpPr>
            <a:spLocks noGrp="1"/>
          </p:cNvSpPr>
          <p:nvPr>
            <p:ph sz="quarter" idx="4"/>
          </p:nvPr>
        </p:nvSpPr>
        <p:spPr>
          <a:xfrm>
            <a:off x="2926529" y="913247"/>
            <a:ext cx="2546459" cy="1659175"/>
          </a:xfrm>
        </p:spPr>
        <p:txBody>
          <a:bodyPr/>
          <a:lstStyle>
            <a:lvl1pPr>
              <a:defRPr sz="1300"/>
            </a:lvl1pPr>
            <a:lvl2pPr>
              <a:defRPr sz="1100"/>
            </a:lvl2pPr>
            <a:lvl3pPr>
              <a:defRPr sz="1000"/>
            </a:lvl3pPr>
            <a:lvl4pPr>
              <a:defRPr sz="900"/>
            </a:lvl4pPr>
            <a:lvl5pPr>
              <a:defRPr sz="900"/>
            </a:lvl5pPr>
            <a:lvl6pPr>
              <a:defRPr sz="900"/>
            </a:lvl6pPr>
            <a:lvl7pPr>
              <a:defRPr sz="900"/>
            </a:lvl7pPr>
            <a:lvl8pPr>
              <a:defRPr sz="900"/>
            </a:lvl8pPr>
            <a:lvl9pPr>
              <a:defRPr sz="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57DCB32-6D96-435F-8890-CF2689865D8A}" type="datetime1">
              <a:rPr lang="ru-RU" smtClean="0"/>
              <a:t>12.07.2024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F9F7CC5-C861-429B-94B3-BF1B507D959F}" type="slidenum">
              <a:rPr lang="ru-RU" smtClean="0"/>
              <a:t>‹#›</a:t>
            </a:fld>
            <a:endParaRPr lang="ru-RU"/>
          </a:p>
        </p:txBody>
      </p:sp>
    </p:spTree>
    <p:extLst>
      <p:ext uri="{BB962C8B-B14F-4D97-AF65-F5344CB8AC3E}">
        <p14:creationId xmlns:p14="http://schemas.microsoft.com/office/powerpoint/2010/main" val="4184840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04D58DD-60E4-40F4-9755-7BB108A474C9}" type="datetime1">
              <a:rPr lang="ru-RU" smtClean="0"/>
              <a:t>12.07.2024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F9F7CC5-C861-429B-94B3-BF1B507D959F}" type="slidenum">
              <a:rPr lang="ru-RU" smtClean="0"/>
              <a:t>‹#›</a:t>
            </a:fld>
            <a:endParaRPr lang="ru-RU"/>
          </a:p>
        </p:txBody>
      </p:sp>
    </p:spTree>
    <p:extLst>
      <p:ext uri="{BB962C8B-B14F-4D97-AF65-F5344CB8AC3E}">
        <p14:creationId xmlns:p14="http://schemas.microsoft.com/office/powerpoint/2010/main" val="7684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1260AF8-4465-44C1-B649-4FDE7622F2A6}" type="datetime1">
              <a:rPr lang="ru-RU" smtClean="0"/>
              <a:t>12.07.2024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F9F7CC5-C861-429B-94B3-BF1B507D959F}" type="slidenum">
              <a:rPr lang="ru-RU" smtClean="0"/>
              <a:t>‹#›</a:t>
            </a:fld>
            <a:endParaRPr lang="ru-RU"/>
          </a:p>
        </p:txBody>
      </p:sp>
    </p:spTree>
    <p:extLst>
      <p:ext uri="{BB962C8B-B14F-4D97-AF65-F5344CB8AC3E}">
        <p14:creationId xmlns:p14="http://schemas.microsoft.com/office/powerpoint/2010/main" val="49921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8052" y="114657"/>
            <a:ext cx="1895342" cy="487953"/>
          </a:xfrm>
        </p:spPr>
        <p:txBody>
          <a:bodyPr anchor="b"/>
          <a:lstStyle>
            <a:lvl1pPr algn="l">
              <a:defRPr sz="1100" b="1"/>
            </a:lvl1pPr>
          </a:lstStyle>
          <a:p>
            <a:r>
              <a:rPr lang="ru-RU" smtClean="0"/>
              <a:t>Образец заголовка</a:t>
            </a:r>
            <a:endParaRPr lang="ru-RU"/>
          </a:p>
        </p:txBody>
      </p:sp>
      <p:sp>
        <p:nvSpPr>
          <p:cNvPr id="3" name="Объект 2"/>
          <p:cNvSpPr>
            <a:spLocks noGrp="1"/>
          </p:cNvSpPr>
          <p:nvPr>
            <p:ph idx="1"/>
          </p:nvPr>
        </p:nvSpPr>
        <p:spPr>
          <a:xfrm>
            <a:off x="2252406" y="114656"/>
            <a:ext cx="3220580" cy="2457766"/>
          </a:xfrm>
        </p:spPr>
        <p:txBody>
          <a:bodyPr/>
          <a:lstStyle>
            <a:lvl1pPr>
              <a:defRPr sz="1700"/>
            </a:lvl1pPr>
            <a:lvl2pPr>
              <a:defRPr sz="1500"/>
            </a:lvl2pPr>
            <a:lvl3pPr>
              <a:defRPr sz="1300"/>
            </a:lvl3pPr>
            <a:lvl4pPr>
              <a:defRPr sz="1100"/>
            </a:lvl4pPr>
            <a:lvl5pPr>
              <a:defRPr sz="1100"/>
            </a:lvl5pPr>
            <a:lvl6pPr>
              <a:defRPr sz="1100"/>
            </a:lvl6pPr>
            <a:lvl7pPr>
              <a:defRPr sz="1100"/>
            </a:lvl7pPr>
            <a:lvl8pPr>
              <a:defRPr sz="1100"/>
            </a:lvl8pPr>
            <a:lvl9pPr>
              <a:defRPr sz="11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288052" y="602609"/>
            <a:ext cx="1895342" cy="1969812"/>
          </a:xfrm>
        </p:spPr>
        <p:txBody>
          <a:bodyPr/>
          <a:lstStyle>
            <a:lvl1pPr marL="0" indent="0">
              <a:buNone/>
              <a:defRPr sz="800"/>
            </a:lvl1pPr>
            <a:lvl2pPr marL="246803" indent="0">
              <a:buNone/>
              <a:defRPr sz="600"/>
            </a:lvl2pPr>
            <a:lvl3pPr marL="493606" indent="0">
              <a:buNone/>
              <a:defRPr sz="500"/>
            </a:lvl3pPr>
            <a:lvl4pPr marL="740409" indent="0">
              <a:buNone/>
              <a:defRPr sz="500"/>
            </a:lvl4pPr>
            <a:lvl5pPr marL="987212" indent="0">
              <a:buNone/>
              <a:defRPr sz="500"/>
            </a:lvl5pPr>
            <a:lvl6pPr marL="1234014" indent="0">
              <a:buNone/>
              <a:defRPr sz="500"/>
            </a:lvl6pPr>
            <a:lvl7pPr marL="1480818" indent="0">
              <a:buNone/>
              <a:defRPr sz="500"/>
            </a:lvl7pPr>
            <a:lvl8pPr marL="1727621" indent="0">
              <a:buNone/>
              <a:defRPr sz="500"/>
            </a:lvl8pPr>
            <a:lvl9pPr marL="1974423" indent="0">
              <a:buNone/>
              <a:defRPr sz="500"/>
            </a:lvl9pPr>
          </a:lstStyle>
          <a:p>
            <a:pPr lvl="0"/>
            <a:r>
              <a:rPr lang="ru-RU" smtClean="0"/>
              <a:t>Образец текста</a:t>
            </a:r>
          </a:p>
        </p:txBody>
      </p:sp>
      <p:sp>
        <p:nvSpPr>
          <p:cNvPr id="5" name="Дата 4"/>
          <p:cNvSpPr>
            <a:spLocks noGrp="1"/>
          </p:cNvSpPr>
          <p:nvPr>
            <p:ph type="dt" sz="half" idx="10"/>
          </p:nvPr>
        </p:nvSpPr>
        <p:spPr/>
        <p:txBody>
          <a:bodyPr/>
          <a:lstStyle/>
          <a:p>
            <a:fld id="{5A09699C-7445-46F9-86F1-A87EFB15764D}" type="datetime1">
              <a:rPr lang="ru-RU" smtClean="0"/>
              <a:t>12.07.2024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F9F7CC5-C861-429B-94B3-BF1B507D959F}" type="slidenum">
              <a:rPr lang="ru-RU" smtClean="0"/>
              <a:t>‹#›</a:t>
            </a:fld>
            <a:endParaRPr lang="ru-RU"/>
          </a:p>
        </p:txBody>
      </p:sp>
    </p:spTree>
    <p:extLst>
      <p:ext uri="{BB962C8B-B14F-4D97-AF65-F5344CB8AC3E}">
        <p14:creationId xmlns:p14="http://schemas.microsoft.com/office/powerpoint/2010/main" val="2773886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9204" y="2015809"/>
            <a:ext cx="3456623" cy="237977"/>
          </a:xfrm>
        </p:spPr>
        <p:txBody>
          <a:bodyPr anchor="b"/>
          <a:lstStyle>
            <a:lvl1pPr algn="l">
              <a:defRPr sz="1100" b="1"/>
            </a:lvl1pPr>
          </a:lstStyle>
          <a:p>
            <a:r>
              <a:rPr lang="ru-RU" smtClean="0"/>
              <a:t>Образец заголовка</a:t>
            </a:r>
            <a:endParaRPr lang="ru-RU"/>
          </a:p>
        </p:txBody>
      </p:sp>
      <p:sp>
        <p:nvSpPr>
          <p:cNvPr id="3" name="Рисунок 2"/>
          <p:cNvSpPr>
            <a:spLocks noGrp="1"/>
          </p:cNvSpPr>
          <p:nvPr>
            <p:ph type="pic" idx="1"/>
          </p:nvPr>
        </p:nvSpPr>
        <p:spPr>
          <a:xfrm>
            <a:off x="1129204" y="257310"/>
            <a:ext cx="3456623" cy="1727835"/>
          </a:xfrm>
        </p:spPr>
        <p:txBody>
          <a:bodyPr/>
          <a:lstStyle>
            <a:lvl1pPr marL="0" indent="0">
              <a:buNone/>
              <a:defRPr sz="1700"/>
            </a:lvl1pPr>
            <a:lvl2pPr marL="246803" indent="0">
              <a:buNone/>
              <a:defRPr sz="1500"/>
            </a:lvl2pPr>
            <a:lvl3pPr marL="493606" indent="0">
              <a:buNone/>
              <a:defRPr sz="1300"/>
            </a:lvl3pPr>
            <a:lvl4pPr marL="740409" indent="0">
              <a:buNone/>
              <a:defRPr sz="1100"/>
            </a:lvl4pPr>
            <a:lvl5pPr marL="987212" indent="0">
              <a:buNone/>
              <a:defRPr sz="1100"/>
            </a:lvl5pPr>
            <a:lvl6pPr marL="1234014" indent="0">
              <a:buNone/>
              <a:defRPr sz="1100"/>
            </a:lvl6pPr>
            <a:lvl7pPr marL="1480818" indent="0">
              <a:buNone/>
              <a:defRPr sz="1100"/>
            </a:lvl7pPr>
            <a:lvl8pPr marL="1727621" indent="0">
              <a:buNone/>
              <a:defRPr sz="1100"/>
            </a:lvl8pPr>
            <a:lvl9pPr marL="1974423" indent="0">
              <a:buNone/>
              <a:defRPr sz="1100"/>
            </a:lvl9pPr>
          </a:lstStyle>
          <a:p>
            <a:endParaRPr lang="ru-RU"/>
          </a:p>
        </p:txBody>
      </p:sp>
      <p:sp>
        <p:nvSpPr>
          <p:cNvPr id="4" name="Текст 3"/>
          <p:cNvSpPr>
            <a:spLocks noGrp="1"/>
          </p:cNvSpPr>
          <p:nvPr>
            <p:ph type="body" sz="half" idx="2"/>
          </p:nvPr>
        </p:nvSpPr>
        <p:spPr>
          <a:xfrm>
            <a:off x="1129204" y="2253785"/>
            <a:ext cx="3456623" cy="337968"/>
          </a:xfrm>
        </p:spPr>
        <p:txBody>
          <a:bodyPr/>
          <a:lstStyle>
            <a:lvl1pPr marL="0" indent="0">
              <a:buNone/>
              <a:defRPr sz="800"/>
            </a:lvl1pPr>
            <a:lvl2pPr marL="246803" indent="0">
              <a:buNone/>
              <a:defRPr sz="600"/>
            </a:lvl2pPr>
            <a:lvl3pPr marL="493606" indent="0">
              <a:buNone/>
              <a:defRPr sz="500"/>
            </a:lvl3pPr>
            <a:lvl4pPr marL="740409" indent="0">
              <a:buNone/>
              <a:defRPr sz="500"/>
            </a:lvl4pPr>
            <a:lvl5pPr marL="987212" indent="0">
              <a:buNone/>
              <a:defRPr sz="500"/>
            </a:lvl5pPr>
            <a:lvl6pPr marL="1234014" indent="0">
              <a:buNone/>
              <a:defRPr sz="500"/>
            </a:lvl6pPr>
            <a:lvl7pPr marL="1480818" indent="0">
              <a:buNone/>
              <a:defRPr sz="500"/>
            </a:lvl7pPr>
            <a:lvl8pPr marL="1727621" indent="0">
              <a:buNone/>
              <a:defRPr sz="500"/>
            </a:lvl8pPr>
            <a:lvl9pPr marL="1974423" indent="0">
              <a:buNone/>
              <a:defRPr sz="500"/>
            </a:lvl9pPr>
          </a:lstStyle>
          <a:p>
            <a:pPr lvl="0"/>
            <a:r>
              <a:rPr lang="ru-RU" smtClean="0"/>
              <a:t>Образец текста</a:t>
            </a:r>
          </a:p>
        </p:txBody>
      </p:sp>
      <p:sp>
        <p:nvSpPr>
          <p:cNvPr id="5" name="Дата 4"/>
          <p:cNvSpPr>
            <a:spLocks noGrp="1"/>
          </p:cNvSpPr>
          <p:nvPr>
            <p:ph type="dt" sz="half" idx="10"/>
          </p:nvPr>
        </p:nvSpPr>
        <p:spPr/>
        <p:txBody>
          <a:bodyPr/>
          <a:lstStyle/>
          <a:p>
            <a:fld id="{A2086DBF-68D4-4019-B610-49116306FEF1}" type="datetime1">
              <a:rPr lang="ru-RU" smtClean="0"/>
              <a:t>12.07.2024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F9F7CC5-C861-429B-94B3-BF1B507D959F}" type="slidenum">
              <a:rPr lang="ru-RU" smtClean="0"/>
              <a:t>‹#›</a:t>
            </a:fld>
            <a:endParaRPr lang="ru-RU"/>
          </a:p>
        </p:txBody>
      </p:sp>
    </p:spTree>
    <p:extLst>
      <p:ext uri="{BB962C8B-B14F-4D97-AF65-F5344CB8AC3E}">
        <p14:creationId xmlns:p14="http://schemas.microsoft.com/office/powerpoint/2010/main" val="2440730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8052" y="115323"/>
            <a:ext cx="5184934" cy="479954"/>
          </a:xfrm>
          <a:prstGeom prst="rect">
            <a:avLst/>
          </a:prstGeom>
        </p:spPr>
        <p:txBody>
          <a:bodyPr vert="horz" lIns="49360" tIns="24680" rIns="49360" bIns="2468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288052" y="671937"/>
            <a:ext cx="5184934" cy="1900485"/>
          </a:xfrm>
          <a:prstGeom prst="rect">
            <a:avLst/>
          </a:prstGeom>
        </p:spPr>
        <p:txBody>
          <a:bodyPr vert="horz" lIns="49360" tIns="24680" rIns="49360" bIns="2468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288052" y="2669079"/>
            <a:ext cx="1344242" cy="153319"/>
          </a:xfrm>
          <a:prstGeom prst="rect">
            <a:avLst/>
          </a:prstGeom>
        </p:spPr>
        <p:txBody>
          <a:bodyPr vert="horz" lIns="49360" tIns="24680" rIns="49360" bIns="24680" rtlCol="0" anchor="ctr"/>
          <a:lstStyle>
            <a:lvl1pPr algn="l">
              <a:defRPr sz="600">
                <a:solidFill>
                  <a:schemeClr val="tx1">
                    <a:tint val="75000"/>
                  </a:schemeClr>
                </a:solidFill>
              </a:defRPr>
            </a:lvl1pPr>
          </a:lstStyle>
          <a:p>
            <a:fld id="{3388868C-DAFC-4303-9D50-B633F0ADAC39}" type="datetime1">
              <a:rPr lang="ru-RU" smtClean="0"/>
              <a:t>12.07.2024</a:t>
            </a:fld>
            <a:endParaRPr lang="ru-RU"/>
          </a:p>
        </p:txBody>
      </p:sp>
      <p:sp>
        <p:nvSpPr>
          <p:cNvPr id="5" name="Нижний колонтитул 4"/>
          <p:cNvSpPr>
            <a:spLocks noGrp="1"/>
          </p:cNvSpPr>
          <p:nvPr>
            <p:ph type="ftr" sz="quarter" idx="3"/>
          </p:nvPr>
        </p:nvSpPr>
        <p:spPr>
          <a:xfrm>
            <a:off x="1968356" y="2669079"/>
            <a:ext cx="1824329" cy="153319"/>
          </a:xfrm>
          <a:prstGeom prst="rect">
            <a:avLst/>
          </a:prstGeom>
        </p:spPr>
        <p:txBody>
          <a:bodyPr vert="horz" lIns="49360" tIns="24680" rIns="49360" bIns="24680" rtlCol="0" anchor="ctr"/>
          <a:lstStyle>
            <a:lvl1pPr algn="ctr">
              <a:defRPr sz="6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4128744" y="2669079"/>
            <a:ext cx="1344242" cy="153319"/>
          </a:xfrm>
          <a:prstGeom prst="rect">
            <a:avLst/>
          </a:prstGeom>
        </p:spPr>
        <p:txBody>
          <a:bodyPr vert="horz" lIns="49360" tIns="24680" rIns="49360" bIns="24680" rtlCol="0" anchor="ctr"/>
          <a:lstStyle>
            <a:lvl1pPr algn="r">
              <a:defRPr sz="600">
                <a:solidFill>
                  <a:schemeClr val="tx1">
                    <a:tint val="75000"/>
                  </a:schemeClr>
                </a:solidFill>
              </a:defRPr>
            </a:lvl1pPr>
          </a:lstStyle>
          <a:p>
            <a:fld id="{CF9F7CC5-C861-429B-94B3-BF1B507D959F}" type="slidenum">
              <a:rPr lang="ru-RU" smtClean="0"/>
              <a:t>‹#›</a:t>
            </a:fld>
            <a:endParaRPr lang="ru-RU"/>
          </a:p>
        </p:txBody>
      </p:sp>
    </p:spTree>
    <p:extLst>
      <p:ext uri="{BB962C8B-B14F-4D97-AF65-F5344CB8AC3E}">
        <p14:creationId xmlns:p14="http://schemas.microsoft.com/office/powerpoint/2010/main" val="487339034"/>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hf hdr="0" ftr="0" dt="0"/>
  <p:txStyles>
    <p:titleStyle>
      <a:lvl1pPr algn="ctr" defTabSz="493606" rtl="0" eaLnBrk="1" latinLnBrk="0" hangingPunct="1">
        <a:spcBef>
          <a:spcPct val="0"/>
        </a:spcBef>
        <a:buNone/>
        <a:defRPr sz="2400" kern="1200">
          <a:solidFill>
            <a:schemeClr val="tx1"/>
          </a:solidFill>
          <a:latin typeface="+mj-lt"/>
          <a:ea typeface="+mj-ea"/>
          <a:cs typeface="+mj-cs"/>
        </a:defRPr>
      </a:lvl1pPr>
    </p:titleStyle>
    <p:bodyStyle>
      <a:lvl1pPr marL="185103" indent="-185103" algn="l" defTabSz="493606" rtl="0" eaLnBrk="1" latinLnBrk="0" hangingPunct="1">
        <a:spcBef>
          <a:spcPct val="20000"/>
        </a:spcBef>
        <a:buFont typeface="Arial" pitchFamily="34" charset="0"/>
        <a:buChar char="•"/>
        <a:defRPr sz="1700" kern="1200">
          <a:solidFill>
            <a:schemeClr val="tx1"/>
          </a:solidFill>
          <a:latin typeface="+mn-lt"/>
          <a:ea typeface="+mn-ea"/>
          <a:cs typeface="+mn-cs"/>
        </a:defRPr>
      </a:lvl1pPr>
      <a:lvl2pPr marL="401055" indent="-154252" algn="l" defTabSz="493606" rtl="0" eaLnBrk="1" latinLnBrk="0" hangingPunct="1">
        <a:spcBef>
          <a:spcPct val="20000"/>
        </a:spcBef>
        <a:buFont typeface="Arial" pitchFamily="34" charset="0"/>
        <a:buChar char="–"/>
        <a:defRPr sz="1500" kern="1200">
          <a:solidFill>
            <a:schemeClr val="tx1"/>
          </a:solidFill>
          <a:latin typeface="+mn-lt"/>
          <a:ea typeface="+mn-ea"/>
          <a:cs typeface="+mn-cs"/>
        </a:defRPr>
      </a:lvl2pPr>
      <a:lvl3pPr marL="617008" indent="-123401" algn="l" defTabSz="493606" rtl="0" eaLnBrk="1" latinLnBrk="0" hangingPunct="1">
        <a:spcBef>
          <a:spcPct val="20000"/>
        </a:spcBef>
        <a:buFont typeface="Arial" pitchFamily="34" charset="0"/>
        <a:buChar char="•"/>
        <a:defRPr sz="1300" kern="1200">
          <a:solidFill>
            <a:schemeClr val="tx1"/>
          </a:solidFill>
          <a:latin typeface="+mn-lt"/>
          <a:ea typeface="+mn-ea"/>
          <a:cs typeface="+mn-cs"/>
        </a:defRPr>
      </a:lvl3pPr>
      <a:lvl4pPr marL="863810" indent="-123401" algn="l" defTabSz="493606"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1110613" indent="-123401" algn="l" defTabSz="493606"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1357417" indent="-123401" algn="l" defTabSz="493606" rtl="0" eaLnBrk="1" latinLnBrk="0" hangingPunct="1">
        <a:spcBef>
          <a:spcPct val="20000"/>
        </a:spcBef>
        <a:buFont typeface="Arial" pitchFamily="34" charset="0"/>
        <a:buChar char="•"/>
        <a:defRPr sz="1100" kern="1200">
          <a:solidFill>
            <a:schemeClr val="tx1"/>
          </a:solidFill>
          <a:latin typeface="+mn-lt"/>
          <a:ea typeface="+mn-ea"/>
          <a:cs typeface="+mn-cs"/>
        </a:defRPr>
      </a:lvl6pPr>
      <a:lvl7pPr marL="1604219" indent="-123401" algn="l" defTabSz="493606" rtl="0" eaLnBrk="1" latinLnBrk="0" hangingPunct="1">
        <a:spcBef>
          <a:spcPct val="20000"/>
        </a:spcBef>
        <a:buFont typeface="Arial" pitchFamily="34" charset="0"/>
        <a:buChar char="•"/>
        <a:defRPr sz="1100" kern="1200">
          <a:solidFill>
            <a:schemeClr val="tx1"/>
          </a:solidFill>
          <a:latin typeface="+mn-lt"/>
          <a:ea typeface="+mn-ea"/>
          <a:cs typeface="+mn-cs"/>
        </a:defRPr>
      </a:lvl7pPr>
      <a:lvl8pPr marL="1851022" indent="-123401" algn="l" defTabSz="493606" rtl="0" eaLnBrk="1" latinLnBrk="0" hangingPunct="1">
        <a:spcBef>
          <a:spcPct val="20000"/>
        </a:spcBef>
        <a:buFont typeface="Arial" pitchFamily="34" charset="0"/>
        <a:buChar char="•"/>
        <a:defRPr sz="1100" kern="1200">
          <a:solidFill>
            <a:schemeClr val="tx1"/>
          </a:solidFill>
          <a:latin typeface="+mn-lt"/>
          <a:ea typeface="+mn-ea"/>
          <a:cs typeface="+mn-cs"/>
        </a:defRPr>
      </a:lvl8pPr>
      <a:lvl9pPr marL="2097825" indent="-123401" algn="l" defTabSz="493606" rtl="0" eaLnBrk="1" latinLnBrk="0" hangingPunct="1">
        <a:spcBef>
          <a:spcPct val="20000"/>
        </a:spcBef>
        <a:buFont typeface="Arial" pitchFamily="34" charset="0"/>
        <a:buChar char="•"/>
        <a:defRPr sz="1100" kern="1200">
          <a:solidFill>
            <a:schemeClr val="tx1"/>
          </a:solidFill>
          <a:latin typeface="+mn-lt"/>
          <a:ea typeface="+mn-ea"/>
          <a:cs typeface="+mn-cs"/>
        </a:defRPr>
      </a:lvl9pPr>
    </p:bodyStyle>
    <p:otherStyle>
      <a:defPPr>
        <a:defRPr lang="ru-RU"/>
      </a:defPPr>
      <a:lvl1pPr marL="0" algn="l" defTabSz="493606" rtl="0" eaLnBrk="1" latinLnBrk="0" hangingPunct="1">
        <a:defRPr sz="1000" kern="1200">
          <a:solidFill>
            <a:schemeClr val="tx1"/>
          </a:solidFill>
          <a:latin typeface="+mn-lt"/>
          <a:ea typeface="+mn-ea"/>
          <a:cs typeface="+mn-cs"/>
        </a:defRPr>
      </a:lvl1pPr>
      <a:lvl2pPr marL="246803" algn="l" defTabSz="493606" rtl="0" eaLnBrk="1" latinLnBrk="0" hangingPunct="1">
        <a:defRPr sz="1000" kern="1200">
          <a:solidFill>
            <a:schemeClr val="tx1"/>
          </a:solidFill>
          <a:latin typeface="+mn-lt"/>
          <a:ea typeface="+mn-ea"/>
          <a:cs typeface="+mn-cs"/>
        </a:defRPr>
      </a:lvl2pPr>
      <a:lvl3pPr marL="493606" algn="l" defTabSz="493606" rtl="0" eaLnBrk="1" latinLnBrk="0" hangingPunct="1">
        <a:defRPr sz="1000" kern="1200">
          <a:solidFill>
            <a:schemeClr val="tx1"/>
          </a:solidFill>
          <a:latin typeface="+mn-lt"/>
          <a:ea typeface="+mn-ea"/>
          <a:cs typeface="+mn-cs"/>
        </a:defRPr>
      </a:lvl3pPr>
      <a:lvl4pPr marL="740409" algn="l" defTabSz="493606" rtl="0" eaLnBrk="1" latinLnBrk="0" hangingPunct="1">
        <a:defRPr sz="1000" kern="1200">
          <a:solidFill>
            <a:schemeClr val="tx1"/>
          </a:solidFill>
          <a:latin typeface="+mn-lt"/>
          <a:ea typeface="+mn-ea"/>
          <a:cs typeface="+mn-cs"/>
        </a:defRPr>
      </a:lvl4pPr>
      <a:lvl5pPr marL="987212" algn="l" defTabSz="493606" rtl="0" eaLnBrk="1" latinLnBrk="0" hangingPunct="1">
        <a:defRPr sz="1000" kern="1200">
          <a:solidFill>
            <a:schemeClr val="tx1"/>
          </a:solidFill>
          <a:latin typeface="+mn-lt"/>
          <a:ea typeface="+mn-ea"/>
          <a:cs typeface="+mn-cs"/>
        </a:defRPr>
      </a:lvl5pPr>
      <a:lvl6pPr marL="1234014" algn="l" defTabSz="493606" rtl="0" eaLnBrk="1" latinLnBrk="0" hangingPunct="1">
        <a:defRPr sz="1000" kern="1200">
          <a:solidFill>
            <a:schemeClr val="tx1"/>
          </a:solidFill>
          <a:latin typeface="+mn-lt"/>
          <a:ea typeface="+mn-ea"/>
          <a:cs typeface="+mn-cs"/>
        </a:defRPr>
      </a:lvl6pPr>
      <a:lvl7pPr marL="1480818" algn="l" defTabSz="493606" rtl="0" eaLnBrk="1" latinLnBrk="0" hangingPunct="1">
        <a:defRPr sz="1000" kern="1200">
          <a:solidFill>
            <a:schemeClr val="tx1"/>
          </a:solidFill>
          <a:latin typeface="+mn-lt"/>
          <a:ea typeface="+mn-ea"/>
          <a:cs typeface="+mn-cs"/>
        </a:defRPr>
      </a:lvl7pPr>
      <a:lvl8pPr marL="1727621" algn="l" defTabSz="493606" rtl="0" eaLnBrk="1" latinLnBrk="0" hangingPunct="1">
        <a:defRPr sz="1000" kern="1200">
          <a:solidFill>
            <a:schemeClr val="tx1"/>
          </a:solidFill>
          <a:latin typeface="+mn-lt"/>
          <a:ea typeface="+mn-ea"/>
          <a:cs typeface="+mn-cs"/>
        </a:defRPr>
      </a:lvl8pPr>
      <a:lvl9pPr marL="1974423" algn="l" defTabSz="493606" rtl="0" eaLnBrk="1" latinLnBrk="0" hangingPunct="1">
        <a:defRPr sz="1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kontur-extern.ru/info/22675-ekosbor_2022_kto_i_kak_dolzhen_otchitatsya"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normativ.kontur.ru/document?moduleId=1&amp;documentId=453494&amp;rangeId=6362434" TargetMode="External"/><Relationship Id="rId2" Type="http://schemas.openxmlformats.org/officeDocument/2006/relationships/hyperlink" Target="https://normativ.kontur.ru/document?moduleId=1&amp;documentId=444859&amp;rangeId=6362435"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3837" y="714186"/>
            <a:ext cx="5398737" cy="1088521"/>
          </a:xfrm>
        </p:spPr>
        <p:txBody>
          <a:bodyPr>
            <a:normAutofit/>
          </a:bodyPr>
          <a:lstStyle/>
          <a:p>
            <a:pPr algn="ctr"/>
            <a:r>
              <a:rPr lang="ru-RU" sz="2100" b="1" dirty="0">
                <a:solidFill>
                  <a:schemeClr val="tx2"/>
                </a:solidFill>
                <a:latin typeface="Arial"/>
              </a:rPr>
              <a:t>Порядок </a:t>
            </a:r>
            <a:r>
              <a:rPr lang="ru-RU" sz="2100" dirty="0">
                <a:solidFill>
                  <a:schemeClr val="tx2"/>
                </a:solidFill>
                <a:latin typeface="Arial"/>
              </a:rPr>
              <a:t>предоставления </a:t>
            </a:r>
            <a:r>
              <a:rPr lang="ru-RU" sz="2100" b="1" dirty="0">
                <a:solidFill>
                  <a:schemeClr val="tx2"/>
                </a:solidFill>
                <a:latin typeface="Arial"/>
              </a:rPr>
              <a:t>отчетности РОП в 2024 году за отчетный 2023 год</a:t>
            </a:r>
            <a:endParaRPr lang="ru-RU" sz="2100" b="1" dirty="0">
              <a:solidFill>
                <a:schemeClr val="tx2"/>
              </a:solidFill>
            </a:endParaRPr>
          </a:p>
        </p:txBody>
      </p:sp>
      <p:sp>
        <p:nvSpPr>
          <p:cNvPr id="3" name="Подзаголовок 2"/>
          <p:cNvSpPr>
            <a:spLocks noGrp="1"/>
          </p:cNvSpPr>
          <p:nvPr>
            <p:ph type="subTitle" idx="1"/>
          </p:nvPr>
        </p:nvSpPr>
        <p:spPr>
          <a:xfrm>
            <a:off x="67733" y="2256257"/>
            <a:ext cx="3674771" cy="554509"/>
          </a:xfrm>
          <a:solidFill>
            <a:schemeClr val="bg2"/>
          </a:solidFill>
        </p:spPr>
        <p:txBody>
          <a:bodyPr>
            <a:normAutofit fontScale="40000" lnSpcReduction="20000"/>
          </a:bodyPr>
          <a:lstStyle/>
          <a:p>
            <a:pPr algn="l"/>
            <a:r>
              <a:rPr lang="ru-RU" b="1" dirty="0" smtClean="0">
                <a:solidFill>
                  <a:schemeClr val="tx1"/>
                </a:solidFill>
              </a:rPr>
              <a:t>Докладчики: </a:t>
            </a:r>
            <a:r>
              <a:rPr lang="ru-RU" b="1" dirty="0">
                <a:solidFill>
                  <a:schemeClr val="tx1"/>
                </a:solidFill>
              </a:rPr>
              <a:t>начальник </a:t>
            </a:r>
            <a:r>
              <a:rPr lang="ru-RU" b="1" dirty="0" smtClean="0">
                <a:solidFill>
                  <a:schemeClr val="tx1"/>
                </a:solidFill>
              </a:rPr>
              <a:t>отдела государственной экологической экспертизы и </a:t>
            </a:r>
            <a:r>
              <a:rPr lang="ru-RU" b="1" dirty="0">
                <a:solidFill>
                  <a:schemeClr val="tx1"/>
                </a:solidFill>
              </a:rPr>
              <a:t>разрешительной деятельности по </a:t>
            </a:r>
            <a:r>
              <a:rPr lang="ru-RU" b="1" dirty="0" smtClean="0">
                <a:solidFill>
                  <a:schemeClr val="tx1"/>
                </a:solidFill>
              </a:rPr>
              <a:t>Забайкальскому краю</a:t>
            </a:r>
            <a:endParaRPr lang="ru-RU" b="1" dirty="0">
              <a:solidFill>
                <a:schemeClr val="tx1"/>
              </a:solidFill>
            </a:endParaRPr>
          </a:p>
          <a:p>
            <a:pPr algn="l"/>
            <a:r>
              <a:rPr lang="ru-RU" b="1" dirty="0" smtClean="0">
                <a:solidFill>
                  <a:schemeClr val="tx1"/>
                </a:solidFill>
              </a:rPr>
              <a:t>Артамонова Елена Анатольевна</a:t>
            </a:r>
            <a:endParaRPr lang="ru-RU" b="1" dirty="0">
              <a:solidFill>
                <a:schemeClr val="tx1"/>
              </a:solidFill>
            </a:endParaRPr>
          </a:p>
          <a:p>
            <a:pPr algn="l"/>
            <a:r>
              <a:rPr lang="ru-RU" b="1" dirty="0" smtClean="0">
                <a:solidFill>
                  <a:schemeClr val="tx1"/>
                </a:solidFill>
              </a:rPr>
              <a:t>начальник </a:t>
            </a:r>
            <a:r>
              <a:rPr lang="ru-RU" b="1" dirty="0">
                <a:solidFill>
                  <a:schemeClr val="tx1"/>
                </a:solidFill>
              </a:rPr>
              <a:t>отдела </a:t>
            </a:r>
            <a:r>
              <a:rPr lang="ru-RU" b="1" dirty="0" smtClean="0">
                <a:solidFill>
                  <a:schemeClr val="tx1"/>
                </a:solidFill>
              </a:rPr>
              <a:t>разрешительной </a:t>
            </a:r>
            <a:r>
              <a:rPr lang="ru-RU" b="1" dirty="0">
                <a:solidFill>
                  <a:schemeClr val="tx1"/>
                </a:solidFill>
              </a:rPr>
              <a:t>деятельности по </a:t>
            </a:r>
            <a:r>
              <a:rPr lang="ru-RU" b="1" dirty="0" smtClean="0">
                <a:solidFill>
                  <a:schemeClr val="tx1"/>
                </a:solidFill>
              </a:rPr>
              <a:t>Республике Бурятия</a:t>
            </a:r>
          </a:p>
          <a:p>
            <a:pPr algn="l"/>
            <a:r>
              <a:rPr lang="ru-RU" b="1" dirty="0" err="1" smtClean="0">
                <a:solidFill>
                  <a:schemeClr val="tx1"/>
                </a:solidFill>
              </a:rPr>
              <a:t>Жалсанова</a:t>
            </a:r>
            <a:r>
              <a:rPr lang="ru-RU" b="1" dirty="0" smtClean="0">
                <a:solidFill>
                  <a:schemeClr val="tx1"/>
                </a:solidFill>
              </a:rPr>
              <a:t> Дарима Баиновна</a:t>
            </a:r>
            <a:endParaRPr lang="ru-RU" b="1" dirty="0">
              <a:solidFill>
                <a:schemeClr val="tx1"/>
              </a:solidFill>
            </a:endParaRPr>
          </a:p>
          <a:p>
            <a:endParaRPr lang="ru-RU" dirty="0"/>
          </a:p>
        </p:txBody>
      </p:sp>
      <p:sp>
        <p:nvSpPr>
          <p:cNvPr id="7" name="Номер слайда 6"/>
          <p:cNvSpPr>
            <a:spLocks noGrp="1"/>
          </p:cNvSpPr>
          <p:nvPr>
            <p:ph type="sldNum" sz="quarter" idx="12"/>
          </p:nvPr>
        </p:nvSpPr>
        <p:spPr/>
        <p:txBody>
          <a:bodyPr/>
          <a:lstStyle/>
          <a:p>
            <a:fld id="{CF9F7CC5-C861-429B-94B3-BF1B507D959F}" type="slidenum">
              <a:rPr lang="ru-RU" smtClean="0"/>
              <a:t>1</a:t>
            </a:fld>
            <a:endParaRPr lang="ru-RU"/>
          </a:p>
        </p:txBody>
      </p:sp>
      <p:grpSp>
        <p:nvGrpSpPr>
          <p:cNvPr id="4" name="Группа 3"/>
          <p:cNvGrpSpPr/>
          <p:nvPr/>
        </p:nvGrpSpPr>
        <p:grpSpPr>
          <a:xfrm>
            <a:off x="249202" y="172605"/>
            <a:ext cx="1268842" cy="329484"/>
            <a:chOff x="859658" y="300277"/>
            <a:chExt cx="5107510" cy="784660"/>
          </a:xfrm>
        </p:grpSpPr>
        <p:sp>
          <p:nvSpPr>
            <p:cNvPr id="5" name="TextBox 4"/>
            <p:cNvSpPr txBox="1"/>
            <p:nvPr/>
          </p:nvSpPr>
          <p:spPr>
            <a:xfrm>
              <a:off x="859658" y="547434"/>
              <a:ext cx="5107510" cy="537503"/>
            </a:xfrm>
            <a:prstGeom prst="rect">
              <a:avLst/>
            </a:prstGeom>
            <a:noFill/>
          </p:spPr>
          <p:txBody>
            <a:bodyPr wrap="square" lIns="121917" tIns="60959" rIns="121917" bIns="60959" rtlCol="0">
              <a:spAutoFit/>
            </a:bodyPr>
            <a:lstStyle/>
            <a:p>
              <a:pPr>
                <a:lnSpc>
                  <a:spcPts val="414"/>
                </a:lnSpc>
              </a:pPr>
              <a:r>
                <a:rPr lang="ru-RU" sz="400" b="1" spc="26" dirty="0">
                  <a:solidFill>
                    <a:srgbClr val="31547F"/>
                  </a:solidFill>
                  <a:latin typeface="Arial Narrow" pitchFamily="34" charset="0"/>
                  <a:cs typeface="Arial" panose="020B0604020202020204" pitchFamily="34" charset="0"/>
                </a:rPr>
                <a:t>Федеральная служба по надзору </a:t>
              </a:r>
            </a:p>
            <a:p>
              <a:pPr>
                <a:lnSpc>
                  <a:spcPts val="414"/>
                </a:lnSpc>
              </a:pPr>
              <a:r>
                <a:rPr lang="ru-RU" sz="400" b="1" spc="36" dirty="0">
                  <a:solidFill>
                    <a:srgbClr val="31547F"/>
                  </a:solidFill>
                  <a:latin typeface="Arial Narrow" pitchFamily="34" charset="0"/>
                  <a:cs typeface="Arial" panose="020B0604020202020204" pitchFamily="34" charset="0"/>
                </a:rPr>
                <a:t>в сфере природопользования</a:t>
              </a:r>
            </a:p>
          </p:txBody>
        </p:sp>
        <p:sp>
          <p:nvSpPr>
            <p:cNvPr id="6" name="TextBox 5"/>
            <p:cNvSpPr txBox="1"/>
            <p:nvPr/>
          </p:nvSpPr>
          <p:spPr>
            <a:xfrm>
              <a:off x="880610" y="300277"/>
              <a:ext cx="4568430" cy="549717"/>
            </a:xfrm>
            <a:prstGeom prst="rect">
              <a:avLst/>
            </a:prstGeom>
            <a:noFill/>
          </p:spPr>
          <p:txBody>
            <a:bodyPr wrap="none" lIns="121917" tIns="60959" rIns="121917" bIns="60959" rtlCol="0">
              <a:spAutoFit/>
            </a:bodyPr>
            <a:lstStyle/>
            <a:p>
              <a:r>
                <a:rPr lang="ru-RU" sz="700" b="1" spc="52" dirty="0">
                  <a:solidFill>
                    <a:srgbClr val="31547F"/>
                  </a:solidFill>
                  <a:latin typeface="Arial Narrow" pitchFamily="34" charset="0"/>
                </a:rPr>
                <a:t>РОСПРИРОДНАДЗОР</a:t>
              </a:r>
            </a:p>
          </p:txBody>
        </p:sp>
      </p:gr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0229" y="126649"/>
            <a:ext cx="1152208" cy="307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016623" y="142846"/>
            <a:ext cx="2585950" cy="324767"/>
          </a:xfrm>
          <a:prstGeom prst="rect">
            <a:avLst/>
          </a:prstGeom>
          <a:noFill/>
        </p:spPr>
        <p:txBody>
          <a:bodyPr wrap="square" lIns="47304" tIns="23653" rIns="47304" bIns="23653" rtlCol="0">
            <a:spAutoFit/>
          </a:bodyPr>
          <a:lstStyle/>
          <a:p>
            <a:pPr>
              <a:defRPr/>
            </a:pPr>
            <a:r>
              <a:rPr lang="ru-RU" kern="0" dirty="0">
                <a:solidFill>
                  <a:sysClr val="windowText" lastClr="000000">
                    <a:lumMod val="95000"/>
                    <a:lumOff val="5000"/>
                  </a:sysClr>
                </a:solidFill>
              </a:rPr>
              <a:t>Забайкальское межрегиональное управление </a:t>
            </a:r>
            <a:r>
              <a:rPr lang="ru-RU" kern="0" dirty="0" err="1">
                <a:solidFill>
                  <a:sysClr val="windowText" lastClr="000000">
                    <a:lumMod val="95000"/>
                    <a:lumOff val="5000"/>
                  </a:sysClr>
                </a:solidFill>
              </a:rPr>
              <a:t>Росприроднадзора</a:t>
            </a:r>
            <a:r>
              <a:rPr lang="ru-RU" kern="0" dirty="0">
                <a:solidFill>
                  <a:sysClr val="windowText" lastClr="000000">
                    <a:lumMod val="95000"/>
                    <a:lumOff val="5000"/>
                  </a:sysClr>
                </a:solidFill>
              </a:rPr>
              <a:t> </a:t>
            </a:r>
            <a:endParaRPr lang="ru-RU" kern="0" dirty="0">
              <a:solidFill>
                <a:sysClr val="windowText" lastClr="000000"/>
              </a:solidFill>
            </a:endParaRPr>
          </a:p>
        </p:txBody>
      </p:sp>
    </p:spTree>
    <p:extLst>
      <p:ext uri="{BB962C8B-B14F-4D97-AF65-F5344CB8AC3E}">
        <p14:creationId xmlns:p14="http://schemas.microsoft.com/office/powerpoint/2010/main" val="16830196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bwMode="auto">
          <a:xfrm>
            <a:off x="120024" y="24550"/>
            <a:ext cx="4656839" cy="2783465"/>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lIns="49352" tIns="24676" rIns="49352" bIns="24676" anchor="ctr"/>
          <a:lstStyle/>
          <a:p>
            <a:pPr algn="ctr" defTabSz="493606" fontAlgn="base">
              <a:spcBef>
                <a:spcPct val="0"/>
              </a:spcBef>
              <a:spcAft>
                <a:spcPct val="0"/>
              </a:spcAft>
              <a:defRPr/>
            </a:pPr>
            <a:endParaRPr lang="ru-RU" sz="1300" dirty="0">
              <a:solidFill>
                <a:srgbClr val="4D4D4D"/>
              </a:solidFill>
              <a:latin typeface="Arial" charset="0"/>
            </a:endParaRPr>
          </a:p>
        </p:txBody>
      </p:sp>
      <p:sp>
        <p:nvSpPr>
          <p:cNvPr id="5" name="Rectangle 2"/>
          <p:cNvSpPr txBox="1">
            <a:spLocks noChangeArrowheads="1"/>
          </p:cNvSpPr>
          <p:nvPr/>
        </p:nvSpPr>
        <p:spPr bwMode="auto">
          <a:xfrm rot="5400000">
            <a:off x="3812925" y="1027930"/>
            <a:ext cx="2744020" cy="816147"/>
          </a:xfrm>
          <a:prstGeom prst="rect">
            <a:avLst/>
          </a:prstGeom>
          <a:noFill/>
          <a:ln>
            <a:noFill/>
          </a:ln>
          <a:extLst/>
        </p:spPr>
        <p:txBody>
          <a:bodyPr lIns="49352" tIns="24676" rIns="49352" bIns="24676" anchor="ctr"/>
          <a:lstStyle>
            <a:lvl1pPr algn="l" rtl="0" eaLnBrk="0" fontAlgn="base" hangingPunct="0">
              <a:spcBef>
                <a:spcPct val="0"/>
              </a:spcBef>
              <a:spcAft>
                <a:spcPct val="0"/>
              </a:spcAft>
              <a:defRPr sz="44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Microsoft Sans Serif" pitchFamily="34" charset="0"/>
              </a:defRPr>
            </a:lvl2pPr>
            <a:lvl3pPr algn="l" rtl="0" eaLnBrk="0" fontAlgn="base" hangingPunct="0">
              <a:spcBef>
                <a:spcPct val="0"/>
              </a:spcBef>
              <a:spcAft>
                <a:spcPct val="0"/>
              </a:spcAft>
              <a:defRPr sz="4400">
                <a:solidFill>
                  <a:schemeClr val="bg1"/>
                </a:solidFill>
                <a:latin typeface="Microsoft Sans Serif" pitchFamily="34" charset="0"/>
              </a:defRPr>
            </a:lvl3pPr>
            <a:lvl4pPr algn="l" rtl="0" eaLnBrk="0" fontAlgn="base" hangingPunct="0">
              <a:spcBef>
                <a:spcPct val="0"/>
              </a:spcBef>
              <a:spcAft>
                <a:spcPct val="0"/>
              </a:spcAft>
              <a:defRPr sz="4400">
                <a:solidFill>
                  <a:schemeClr val="bg1"/>
                </a:solidFill>
                <a:latin typeface="Microsoft Sans Serif" pitchFamily="34" charset="0"/>
              </a:defRPr>
            </a:lvl4pPr>
            <a:lvl5pPr algn="l" rtl="0" eaLnBrk="0" fontAlgn="base" hangingPunct="0">
              <a:spcBef>
                <a:spcPct val="0"/>
              </a:spcBef>
              <a:spcAft>
                <a:spcPct val="0"/>
              </a:spcAft>
              <a:defRPr sz="4400">
                <a:solidFill>
                  <a:schemeClr val="bg1"/>
                </a:solidFill>
                <a:latin typeface="Microsoft Sans Serif" pitchFamily="34" charset="0"/>
              </a:defRPr>
            </a:lvl5pPr>
            <a:lvl6pPr marL="457200" algn="l" rtl="0" fontAlgn="base">
              <a:spcBef>
                <a:spcPct val="0"/>
              </a:spcBef>
              <a:spcAft>
                <a:spcPct val="0"/>
              </a:spcAft>
              <a:defRPr sz="4400">
                <a:solidFill>
                  <a:schemeClr val="bg1"/>
                </a:solidFill>
                <a:latin typeface="Microsoft Sans Serif" pitchFamily="34" charset="0"/>
              </a:defRPr>
            </a:lvl6pPr>
            <a:lvl7pPr marL="914400" algn="l" rtl="0" fontAlgn="base">
              <a:spcBef>
                <a:spcPct val="0"/>
              </a:spcBef>
              <a:spcAft>
                <a:spcPct val="0"/>
              </a:spcAft>
              <a:defRPr sz="4400">
                <a:solidFill>
                  <a:schemeClr val="bg1"/>
                </a:solidFill>
                <a:latin typeface="Microsoft Sans Serif" pitchFamily="34" charset="0"/>
              </a:defRPr>
            </a:lvl7pPr>
            <a:lvl8pPr marL="1371600" algn="l" rtl="0" fontAlgn="base">
              <a:spcBef>
                <a:spcPct val="0"/>
              </a:spcBef>
              <a:spcAft>
                <a:spcPct val="0"/>
              </a:spcAft>
              <a:defRPr sz="4400">
                <a:solidFill>
                  <a:schemeClr val="bg1"/>
                </a:solidFill>
                <a:latin typeface="Microsoft Sans Serif" pitchFamily="34" charset="0"/>
              </a:defRPr>
            </a:lvl8pPr>
            <a:lvl9pPr marL="1828800" algn="l" rtl="0" fontAlgn="base">
              <a:spcBef>
                <a:spcPct val="0"/>
              </a:spcBef>
              <a:spcAft>
                <a:spcPct val="0"/>
              </a:spcAft>
              <a:defRPr sz="4400">
                <a:solidFill>
                  <a:schemeClr val="bg1"/>
                </a:solidFill>
                <a:latin typeface="Microsoft Sans Serif" pitchFamily="34" charset="0"/>
              </a:defRPr>
            </a:lvl9pPr>
          </a:lstStyle>
          <a:p>
            <a:pPr defTabSz="493606" eaLnBrk="1" hangingPunct="1">
              <a:defRPr/>
            </a:pPr>
            <a:r>
              <a:rPr lang="ru-RU" sz="1900" b="1" kern="0" dirty="0">
                <a:solidFill>
                  <a:schemeClr val="tx1"/>
                </a:solidFill>
              </a:rPr>
              <a:t>«Личный кабинет природопользователя»</a:t>
            </a:r>
            <a:endParaRPr lang="en-US" sz="1900" b="1" kern="0" dirty="0">
              <a:solidFill>
                <a:schemeClr val="tx1"/>
              </a:solidFill>
            </a:endParaRPr>
          </a:p>
        </p:txBody>
      </p:sp>
      <p:sp>
        <p:nvSpPr>
          <p:cNvPr id="10246" name="TextBox 6"/>
          <p:cNvSpPr txBox="1">
            <a:spLocks noChangeArrowheads="1"/>
          </p:cNvSpPr>
          <p:nvPr/>
        </p:nvSpPr>
        <p:spPr bwMode="auto">
          <a:xfrm>
            <a:off x="316150" y="75422"/>
            <a:ext cx="4264584" cy="880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9352" tIns="24676" rIns="49352" bIns="24676">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defTabSz="493606" fontAlgn="base">
              <a:spcBef>
                <a:spcPct val="0"/>
              </a:spcBef>
              <a:spcAft>
                <a:spcPct val="0"/>
              </a:spcAft>
            </a:pPr>
            <a:r>
              <a:rPr lang="ru-RU" altLang="ru-RU" sz="900" b="1" dirty="0">
                <a:solidFill>
                  <a:srgbClr val="4D4D4D"/>
                </a:solidFill>
              </a:rPr>
              <a:t>На странице «Мои отчеты» нажмите на</a:t>
            </a:r>
          </a:p>
          <a:p>
            <a:pPr defTabSz="493606" fontAlgn="base">
              <a:spcBef>
                <a:spcPct val="0"/>
              </a:spcBef>
              <a:spcAft>
                <a:spcPct val="0"/>
              </a:spcAft>
            </a:pPr>
            <a:r>
              <a:rPr lang="ru-RU" altLang="ru-RU" sz="900" b="1" dirty="0">
                <a:solidFill>
                  <a:srgbClr val="4D4D4D"/>
                </a:solidFill>
              </a:rPr>
              <a:t>кнопку «Новый отчет». Отобразится меню для выбора типа отчета:</a:t>
            </a:r>
          </a:p>
          <a:p>
            <a:pPr defTabSz="493606" fontAlgn="base">
              <a:spcBef>
                <a:spcPct val="0"/>
              </a:spcBef>
              <a:spcAft>
                <a:spcPct val="0"/>
              </a:spcAft>
            </a:pPr>
            <a:r>
              <a:rPr lang="ru-RU" altLang="ru-RU" sz="900" b="1" dirty="0">
                <a:solidFill>
                  <a:srgbClr val="4D4D4D"/>
                </a:solidFill>
              </a:rPr>
              <a:t>Заполняете сначала: 1.Декларацию о количестве товаров, 2.Отчет о выполнении нормативов утилизации, 3.Расчет </a:t>
            </a:r>
            <a:r>
              <a:rPr lang="ru-RU" altLang="ru-RU" sz="900" b="1" dirty="0" err="1">
                <a:solidFill>
                  <a:srgbClr val="4D4D4D"/>
                </a:solidFill>
              </a:rPr>
              <a:t>экосбора</a:t>
            </a:r>
            <a:r>
              <a:rPr lang="ru-RU" altLang="ru-RU" sz="900" b="1" dirty="0">
                <a:solidFill>
                  <a:srgbClr val="4D4D4D"/>
                </a:solidFill>
              </a:rPr>
              <a:t> </a:t>
            </a:r>
          </a:p>
          <a:p>
            <a:pPr defTabSz="493606" fontAlgn="base">
              <a:spcBef>
                <a:spcPct val="0"/>
              </a:spcBef>
              <a:spcAft>
                <a:spcPct val="0"/>
              </a:spcAft>
            </a:pPr>
            <a:r>
              <a:rPr lang="ru-RU" altLang="ru-RU" sz="900" b="1" dirty="0">
                <a:solidFill>
                  <a:srgbClr val="4D4D4D"/>
                </a:solidFill>
              </a:rPr>
              <a:t>Заполнение происходит именно в этой последовательности.</a:t>
            </a:r>
          </a:p>
          <a:p>
            <a:pPr defTabSz="493606" fontAlgn="base">
              <a:spcBef>
                <a:spcPct val="0"/>
              </a:spcBef>
              <a:spcAft>
                <a:spcPct val="0"/>
              </a:spcAft>
            </a:pPr>
            <a:r>
              <a:rPr lang="ru-RU" altLang="ru-RU" sz="900" b="1" dirty="0">
                <a:solidFill>
                  <a:srgbClr val="4D4D4D"/>
                </a:solidFill>
              </a:rPr>
              <a:t> </a:t>
            </a:r>
          </a:p>
        </p:txBody>
      </p:sp>
      <p:cxnSp>
        <p:nvCxnSpPr>
          <p:cNvPr id="3" name="Прямая со стрелкой 2"/>
          <p:cNvCxnSpPr/>
          <p:nvPr/>
        </p:nvCxnSpPr>
        <p:spPr bwMode="auto">
          <a:xfrm flipH="1">
            <a:off x="2232447" y="2303958"/>
            <a:ext cx="39962" cy="216024"/>
          </a:xfrm>
          <a:prstGeom prst="straightConnector1">
            <a:avLst/>
          </a:pr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arrow"/>
          </a:ln>
          <a:effectLst/>
        </p:spPr>
      </p:cxnSp>
      <p:sp>
        <p:nvSpPr>
          <p:cNvPr id="6" name="Стрелка вниз 5"/>
          <p:cNvSpPr/>
          <p:nvPr/>
        </p:nvSpPr>
        <p:spPr bwMode="auto">
          <a:xfrm rot="10800000">
            <a:off x="1800399" y="1893492"/>
            <a:ext cx="261743" cy="432048"/>
          </a:xfrm>
          <a:prstGeom prst="downArrow">
            <a:avLst/>
          </a:prstGeom>
          <a:solidFill>
            <a:srgbClr val="FF0000"/>
          </a:solidFill>
          <a:ln w="9525" cap="flat" cmpd="sng" algn="ctr">
            <a:noFill/>
            <a:prstDash val="solid"/>
            <a:round/>
            <a:headEnd type="none" w="med" len="med"/>
            <a:tailEnd type="none" w="med" len="med"/>
          </a:ln>
          <a:effectLst/>
        </p:spPr>
        <p:txBody>
          <a:bodyPr vert="horz" wrap="none" lIns="91426" tIns="45713" rIns="91426" bIns="45713" numCol="1" rtlCol="0" anchor="ctr" anchorCtr="0" compatLnSpc="1">
            <a:prstTxWarp prst="textNoShape">
              <a:avLst/>
            </a:prstTxWarp>
          </a:bodyPr>
          <a:lstStyle/>
          <a:p>
            <a:pPr algn="ctr" defTabSz="914254" fontAlgn="base">
              <a:spcBef>
                <a:spcPct val="0"/>
              </a:spcBef>
              <a:spcAft>
                <a:spcPct val="0"/>
              </a:spcAft>
            </a:pPr>
            <a:endParaRPr lang="ru-RU" sz="2400">
              <a:latin typeface="Arial" charset="0"/>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6151" y="787845"/>
            <a:ext cx="4148545" cy="1933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295" y="2161505"/>
            <a:ext cx="261938"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4375" y="2182893"/>
            <a:ext cx="261938"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1442" y="2182893"/>
            <a:ext cx="261938"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23763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Заголовок 1"/>
          <p:cNvSpPr>
            <a:spLocks noGrp="1"/>
          </p:cNvSpPr>
          <p:nvPr>
            <p:ph type="title"/>
          </p:nvPr>
        </p:nvSpPr>
        <p:spPr>
          <a:xfrm>
            <a:off x="1" y="63993"/>
            <a:ext cx="4776859" cy="285974"/>
          </a:xfrm>
        </p:spPr>
        <p:txBody>
          <a:bodyPr>
            <a:normAutofit/>
          </a:bodyPr>
          <a:lstStyle/>
          <a:p>
            <a:r>
              <a:rPr lang="ru-RU" sz="1400" u="sng" dirty="0"/>
              <a:t>Образец платежного поручения </a:t>
            </a:r>
          </a:p>
        </p:txBody>
      </p:sp>
      <p:sp>
        <p:nvSpPr>
          <p:cNvPr id="5" name="Rectangle 2"/>
          <p:cNvSpPr txBox="1">
            <a:spLocks noChangeArrowheads="1"/>
          </p:cNvSpPr>
          <p:nvPr/>
        </p:nvSpPr>
        <p:spPr bwMode="auto">
          <a:xfrm rot="5400000">
            <a:off x="3848927" y="991926"/>
            <a:ext cx="2672013" cy="816147"/>
          </a:xfrm>
          <a:prstGeom prst="rect">
            <a:avLst/>
          </a:prstGeom>
          <a:noFill/>
          <a:ln>
            <a:noFill/>
          </a:ln>
          <a:extLst/>
        </p:spPr>
        <p:txBody>
          <a:bodyPr lIns="49360" tIns="24680" rIns="49360" bIns="24680" anchor="ctr"/>
          <a:lstStyle>
            <a:lvl1pPr algn="l" rtl="0" eaLnBrk="0" fontAlgn="base" hangingPunct="0">
              <a:spcBef>
                <a:spcPct val="0"/>
              </a:spcBef>
              <a:spcAft>
                <a:spcPct val="0"/>
              </a:spcAft>
              <a:defRPr sz="44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Microsoft Sans Serif" pitchFamily="34" charset="0"/>
              </a:defRPr>
            </a:lvl2pPr>
            <a:lvl3pPr algn="l" rtl="0" eaLnBrk="0" fontAlgn="base" hangingPunct="0">
              <a:spcBef>
                <a:spcPct val="0"/>
              </a:spcBef>
              <a:spcAft>
                <a:spcPct val="0"/>
              </a:spcAft>
              <a:defRPr sz="4400">
                <a:solidFill>
                  <a:schemeClr val="bg1"/>
                </a:solidFill>
                <a:latin typeface="Microsoft Sans Serif" pitchFamily="34" charset="0"/>
              </a:defRPr>
            </a:lvl3pPr>
            <a:lvl4pPr algn="l" rtl="0" eaLnBrk="0" fontAlgn="base" hangingPunct="0">
              <a:spcBef>
                <a:spcPct val="0"/>
              </a:spcBef>
              <a:spcAft>
                <a:spcPct val="0"/>
              </a:spcAft>
              <a:defRPr sz="4400">
                <a:solidFill>
                  <a:schemeClr val="bg1"/>
                </a:solidFill>
                <a:latin typeface="Microsoft Sans Serif" pitchFamily="34" charset="0"/>
              </a:defRPr>
            </a:lvl4pPr>
            <a:lvl5pPr algn="l" rtl="0" eaLnBrk="0" fontAlgn="base" hangingPunct="0">
              <a:spcBef>
                <a:spcPct val="0"/>
              </a:spcBef>
              <a:spcAft>
                <a:spcPct val="0"/>
              </a:spcAft>
              <a:defRPr sz="4400">
                <a:solidFill>
                  <a:schemeClr val="bg1"/>
                </a:solidFill>
                <a:latin typeface="Microsoft Sans Serif" pitchFamily="34" charset="0"/>
              </a:defRPr>
            </a:lvl5pPr>
            <a:lvl6pPr marL="457200" algn="l" rtl="0" fontAlgn="base">
              <a:spcBef>
                <a:spcPct val="0"/>
              </a:spcBef>
              <a:spcAft>
                <a:spcPct val="0"/>
              </a:spcAft>
              <a:defRPr sz="4400">
                <a:solidFill>
                  <a:schemeClr val="bg1"/>
                </a:solidFill>
                <a:latin typeface="Microsoft Sans Serif" pitchFamily="34" charset="0"/>
              </a:defRPr>
            </a:lvl6pPr>
            <a:lvl7pPr marL="914400" algn="l" rtl="0" fontAlgn="base">
              <a:spcBef>
                <a:spcPct val="0"/>
              </a:spcBef>
              <a:spcAft>
                <a:spcPct val="0"/>
              </a:spcAft>
              <a:defRPr sz="4400">
                <a:solidFill>
                  <a:schemeClr val="bg1"/>
                </a:solidFill>
                <a:latin typeface="Microsoft Sans Serif" pitchFamily="34" charset="0"/>
              </a:defRPr>
            </a:lvl7pPr>
            <a:lvl8pPr marL="1371600" algn="l" rtl="0" fontAlgn="base">
              <a:spcBef>
                <a:spcPct val="0"/>
              </a:spcBef>
              <a:spcAft>
                <a:spcPct val="0"/>
              </a:spcAft>
              <a:defRPr sz="4400">
                <a:solidFill>
                  <a:schemeClr val="bg1"/>
                </a:solidFill>
                <a:latin typeface="Microsoft Sans Serif" pitchFamily="34" charset="0"/>
              </a:defRPr>
            </a:lvl8pPr>
            <a:lvl9pPr marL="1828800" algn="l" rtl="0" fontAlgn="base">
              <a:spcBef>
                <a:spcPct val="0"/>
              </a:spcBef>
              <a:spcAft>
                <a:spcPct val="0"/>
              </a:spcAft>
              <a:defRPr sz="4400">
                <a:solidFill>
                  <a:schemeClr val="bg1"/>
                </a:solidFill>
                <a:latin typeface="Microsoft Sans Serif" pitchFamily="34" charset="0"/>
              </a:defRPr>
            </a:lvl9pPr>
          </a:lstStyle>
          <a:p>
            <a:pPr eaLnBrk="1" hangingPunct="1">
              <a:defRPr/>
            </a:pPr>
            <a:r>
              <a:rPr lang="ru-RU" sz="1900" b="1" kern="0" dirty="0">
                <a:solidFill>
                  <a:schemeClr val="tx1"/>
                </a:solidFill>
              </a:rPr>
              <a:t>«Личный кабинет природопользователя»</a:t>
            </a:r>
            <a:endParaRPr lang="en-US" sz="1900" b="1" kern="0" dirty="0">
              <a:solidFill>
                <a:schemeClr val="tx1"/>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223" y="359743"/>
            <a:ext cx="4464496" cy="2497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0895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288054" y="48975"/>
            <a:ext cx="5184934" cy="2473532"/>
          </a:xfrm>
        </p:spPr>
        <p:txBody>
          <a:bodyPr>
            <a:normAutofit/>
          </a:bodyPr>
          <a:lstStyle/>
          <a:p>
            <a:pPr marL="56766" indent="0" algn="ctr">
              <a:buNone/>
            </a:pPr>
            <a:r>
              <a:rPr lang="ru-RU" sz="900" b="1" dirty="0"/>
              <a:t>        </a:t>
            </a:r>
            <a:r>
              <a:rPr lang="ru-RU" sz="1100" b="1" dirty="0"/>
              <a:t>Обеспечение выполнения нормативов утилизации осуществляется</a:t>
            </a:r>
          </a:p>
        </p:txBody>
      </p:sp>
      <p:sp>
        <p:nvSpPr>
          <p:cNvPr id="2" name="Номер слайда 1"/>
          <p:cNvSpPr>
            <a:spLocks noGrp="1"/>
          </p:cNvSpPr>
          <p:nvPr>
            <p:ph type="sldNum" sz="quarter" idx="12"/>
          </p:nvPr>
        </p:nvSpPr>
        <p:spPr/>
        <p:txBody>
          <a:bodyPr/>
          <a:lstStyle/>
          <a:p>
            <a:fld id="{CF9F7CC5-C861-429B-94B3-BF1B507D959F}" type="slidenum">
              <a:rPr lang="ru-RU" smtClean="0"/>
              <a:t>12</a:t>
            </a:fld>
            <a:endParaRPr lang="ru-RU"/>
          </a:p>
        </p:txBody>
      </p:sp>
      <p:sp>
        <p:nvSpPr>
          <p:cNvPr id="5" name="Прямоугольник 4"/>
          <p:cNvSpPr/>
          <p:nvPr/>
        </p:nvSpPr>
        <p:spPr>
          <a:xfrm>
            <a:off x="1" y="843475"/>
            <a:ext cx="1519493" cy="1783965"/>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7304" tIns="23653" rIns="47304" bIns="23653" rtlCol="0" anchor="ctr"/>
          <a:lstStyle/>
          <a:p>
            <a:pPr algn="ctr"/>
            <a:r>
              <a:rPr lang="ru-RU" dirty="0" smtClean="0">
                <a:solidFill>
                  <a:schemeClr val="tx1"/>
                </a:solidFill>
              </a:rPr>
              <a:t>непосредственно </a:t>
            </a:r>
            <a:r>
              <a:rPr lang="ru-RU" dirty="0">
                <a:solidFill>
                  <a:schemeClr val="tx1"/>
                </a:solidFill>
              </a:rPr>
              <a:t>самим производителем товаров, импортером товаров путем организации собственных объектов </a:t>
            </a:r>
            <a:r>
              <a:rPr lang="ru-RU" b="1" dirty="0">
                <a:solidFill>
                  <a:schemeClr val="accent2"/>
                </a:solidFill>
              </a:rPr>
              <a:t>(у Юр. лица есть объекты утилизации</a:t>
            </a:r>
            <a:r>
              <a:rPr lang="ru-RU" b="1" dirty="0" smtClean="0">
                <a:solidFill>
                  <a:schemeClr val="accent2"/>
                </a:solidFill>
              </a:rPr>
              <a:t>)</a:t>
            </a:r>
            <a:endParaRPr lang="ru-RU" b="1" dirty="0">
              <a:solidFill>
                <a:schemeClr val="accent2"/>
              </a:solidFill>
            </a:endParaRPr>
          </a:p>
        </p:txBody>
      </p:sp>
      <p:sp>
        <p:nvSpPr>
          <p:cNvPr id="7" name="Прямоугольник 6"/>
          <p:cNvSpPr/>
          <p:nvPr/>
        </p:nvSpPr>
        <p:spPr>
          <a:xfrm>
            <a:off x="1610232" y="843475"/>
            <a:ext cx="1860069" cy="201435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7304" tIns="23653" rIns="47304" bIns="23653" rtlCol="0" anchor="ctr"/>
          <a:lstStyle/>
          <a:p>
            <a:pPr algn="ctr"/>
            <a:r>
              <a:rPr lang="ru-RU" dirty="0">
                <a:solidFill>
                  <a:schemeClr val="tx1"/>
                </a:solidFill>
              </a:rPr>
              <a:t>путем заключения договоров с оператором по обращению с твердыми коммунальными отходами, региональным оператором, индивидуальным предпринимателем, юридическим лицом, осуществляющими утилизацию отходов от использования товаров (за исключением твердых коммунальных отходов) </a:t>
            </a:r>
            <a:r>
              <a:rPr lang="ru-RU" b="1" dirty="0">
                <a:solidFill>
                  <a:srgbClr val="C00000"/>
                </a:solidFill>
              </a:rPr>
              <a:t>(Юр. лицо передает на утилизацию утилизирующей организации).</a:t>
            </a:r>
          </a:p>
        </p:txBody>
      </p:sp>
      <p:sp>
        <p:nvSpPr>
          <p:cNvPr id="8" name="Прямоугольник 7"/>
          <p:cNvSpPr/>
          <p:nvPr/>
        </p:nvSpPr>
        <p:spPr>
          <a:xfrm>
            <a:off x="3561032" y="849806"/>
            <a:ext cx="1224924" cy="1960788"/>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7304" tIns="23653" rIns="47304" bIns="23653" rtlCol="0" anchor="ctr"/>
          <a:lstStyle/>
          <a:p>
            <a:pPr algn="ctr"/>
            <a:r>
              <a:rPr lang="ru-RU" dirty="0" smtClean="0">
                <a:solidFill>
                  <a:schemeClr val="tx1"/>
                </a:solidFill>
              </a:rPr>
              <a:t>на </a:t>
            </a:r>
            <a:r>
              <a:rPr lang="ru-RU" dirty="0">
                <a:solidFill>
                  <a:schemeClr val="tx1"/>
                </a:solidFill>
              </a:rPr>
              <a:t>основании договора поручения обеспечивать выполнение нормативов утилизации российскому экологическому оператору или ассоциации</a:t>
            </a:r>
          </a:p>
        </p:txBody>
      </p:sp>
      <p:sp>
        <p:nvSpPr>
          <p:cNvPr id="9" name="Прямоугольник 8"/>
          <p:cNvSpPr/>
          <p:nvPr/>
        </p:nvSpPr>
        <p:spPr>
          <a:xfrm>
            <a:off x="4909199" y="865369"/>
            <a:ext cx="838979" cy="1783965"/>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7304" tIns="23653" rIns="47304" bIns="23653" rtlCol="0" anchor="ctr"/>
          <a:lstStyle/>
          <a:p>
            <a:pPr algn="ctr"/>
            <a:r>
              <a:rPr lang="ru-RU" sz="1100" dirty="0">
                <a:solidFill>
                  <a:schemeClr val="tx1"/>
                </a:solidFill>
              </a:rPr>
              <a:t>путем уплаты экологического сбора</a:t>
            </a:r>
          </a:p>
        </p:txBody>
      </p:sp>
      <p:cxnSp>
        <p:nvCxnSpPr>
          <p:cNvPr id="11" name="Прямая соединительная линия 10"/>
          <p:cNvCxnSpPr/>
          <p:nvPr/>
        </p:nvCxnSpPr>
        <p:spPr>
          <a:xfrm>
            <a:off x="748248" y="351341"/>
            <a:ext cx="4627488" cy="0"/>
          </a:xfrm>
          <a:prstGeom prst="line">
            <a:avLst/>
          </a:prstGeom>
          <a:ln w="76200" cmpd="sng">
            <a:prstDash val="sysDot"/>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775295" y="327644"/>
            <a:ext cx="0" cy="440476"/>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2532174" y="351345"/>
            <a:ext cx="0" cy="393077"/>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4237755" y="375045"/>
            <a:ext cx="0" cy="393077"/>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a:off x="5374499" y="375045"/>
            <a:ext cx="0" cy="393077"/>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36759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3"/>
            <a:ext cx="5761038" cy="287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p:txBody>
          <a:bodyPr/>
          <a:lstStyle/>
          <a:p>
            <a:fld id="{CF9F7CC5-C861-429B-94B3-BF1B507D959F}" type="slidenum">
              <a:rPr lang="ru-RU" smtClean="0"/>
              <a:t>13</a:t>
            </a:fld>
            <a:endParaRPr lang="ru-RU"/>
          </a:p>
        </p:txBody>
      </p:sp>
      <p:sp>
        <p:nvSpPr>
          <p:cNvPr id="2" name="Прямоугольник 1"/>
          <p:cNvSpPr/>
          <p:nvPr/>
        </p:nvSpPr>
        <p:spPr>
          <a:xfrm>
            <a:off x="294573" y="2286495"/>
            <a:ext cx="2495215" cy="3930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7304" tIns="23653" rIns="47304" bIns="23653" rtlCol="0" anchor="ctr"/>
          <a:lstStyle/>
          <a:p>
            <a:pPr algn="ctr"/>
            <a:endParaRPr lang="ru-RU" dirty="0">
              <a:ln>
                <a:solidFill>
                  <a:schemeClr val="bg1"/>
                </a:solidFill>
              </a:ln>
              <a:noFill/>
            </a:endParaRPr>
          </a:p>
        </p:txBody>
      </p:sp>
      <p:sp>
        <p:nvSpPr>
          <p:cNvPr id="4" name="Прямоугольник 3"/>
          <p:cNvSpPr/>
          <p:nvPr/>
        </p:nvSpPr>
        <p:spPr>
          <a:xfrm>
            <a:off x="385308" y="2286495"/>
            <a:ext cx="2495215" cy="393077"/>
          </a:xfrm>
          <a:prstGeom prst="rect">
            <a:avLst/>
          </a:prstGeom>
          <a:solidFill>
            <a:schemeClr val="accent6">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47304" tIns="23653" rIns="47304" bIns="23653" rtlCol="0" anchor="ctr"/>
          <a:lstStyle/>
          <a:p>
            <a:pPr algn="ctr"/>
            <a:r>
              <a:rPr lang="ru-RU" b="1" dirty="0" smtClean="0">
                <a:solidFill>
                  <a:schemeClr val="tx1"/>
                </a:solidFill>
              </a:rPr>
              <a:t>Форма Акта утилизации утв. Приказом </a:t>
            </a:r>
            <a:r>
              <a:rPr lang="ru-RU" b="1" dirty="0" err="1" smtClean="0">
                <a:solidFill>
                  <a:schemeClr val="tx1"/>
                </a:solidFill>
              </a:rPr>
              <a:t>Росприроднадзора</a:t>
            </a:r>
            <a:r>
              <a:rPr lang="ru-RU" b="1" dirty="0" smtClean="0">
                <a:solidFill>
                  <a:schemeClr val="tx1"/>
                </a:solidFill>
              </a:rPr>
              <a:t> </a:t>
            </a:r>
          </a:p>
          <a:p>
            <a:pPr algn="ctr"/>
            <a:r>
              <a:rPr lang="ru-RU" b="1" dirty="0" smtClean="0">
                <a:solidFill>
                  <a:schemeClr val="tx1"/>
                </a:solidFill>
              </a:rPr>
              <a:t>№ </a:t>
            </a:r>
            <a:r>
              <a:rPr lang="ru-RU" b="1" dirty="0">
                <a:solidFill>
                  <a:schemeClr val="tx1"/>
                </a:solidFill>
              </a:rPr>
              <a:t>90 от 15.02.2022 </a:t>
            </a:r>
          </a:p>
        </p:txBody>
      </p:sp>
    </p:spTree>
    <p:extLst>
      <p:ext uri="{BB962C8B-B14F-4D97-AF65-F5344CB8AC3E}">
        <p14:creationId xmlns:p14="http://schemas.microsoft.com/office/powerpoint/2010/main" val="5295213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67731" y="1762388"/>
            <a:ext cx="5580208" cy="806312"/>
          </a:xfrm>
          <a:prstGeom prst="rect">
            <a:avLst/>
          </a:prstGeom>
          <a:solidFill>
            <a:schemeClr val="bg1"/>
          </a:solidFill>
          <a:ln w="38100">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47304" tIns="23653" rIns="47304" bIns="23653" rtlCol="0" anchor="ctr"/>
          <a:lstStyle/>
          <a:p>
            <a:pPr algn="ctr"/>
            <a:endParaRPr lang="ru-RU"/>
          </a:p>
        </p:txBody>
      </p:sp>
      <p:sp>
        <p:nvSpPr>
          <p:cNvPr id="5" name="Объект 4"/>
          <p:cNvSpPr>
            <a:spLocks noGrp="1"/>
          </p:cNvSpPr>
          <p:nvPr>
            <p:ph idx="1"/>
          </p:nvPr>
        </p:nvSpPr>
        <p:spPr>
          <a:xfrm>
            <a:off x="67731" y="109450"/>
            <a:ext cx="5580208" cy="2660828"/>
          </a:xfrm>
        </p:spPr>
        <p:txBody>
          <a:bodyPr>
            <a:normAutofit/>
          </a:bodyPr>
          <a:lstStyle/>
          <a:p>
            <a:pPr marL="0" indent="0" algn="just">
              <a:buNone/>
            </a:pPr>
            <a:r>
              <a:rPr lang="ru-RU" sz="1500" b="1" dirty="0">
                <a:solidFill>
                  <a:srgbClr val="222222"/>
                </a:solidFill>
                <a:latin typeface="Times New Roman" pitchFamily="18" charset="0"/>
                <a:cs typeface="Times New Roman" pitchFamily="18" charset="0"/>
              </a:rPr>
              <a:t>С 1 января 2024 года вступают в силу </a:t>
            </a:r>
          </a:p>
          <a:p>
            <a:pPr marL="0" indent="0" algn="just">
              <a:buNone/>
            </a:pPr>
            <a:r>
              <a:rPr lang="ru-RU" sz="1500" b="1" dirty="0">
                <a:solidFill>
                  <a:srgbClr val="222222"/>
                </a:solidFill>
                <a:latin typeface="Times New Roman" pitchFamily="18" charset="0"/>
                <a:cs typeface="Times New Roman" pitchFamily="18" charset="0"/>
              </a:rPr>
              <a:t>закон № 451-ФЗ «О внесении изменений </a:t>
            </a:r>
          </a:p>
          <a:p>
            <a:pPr marL="0" indent="0" algn="just">
              <a:buNone/>
            </a:pPr>
            <a:r>
              <a:rPr lang="ru-RU" sz="1500" b="1" dirty="0">
                <a:solidFill>
                  <a:srgbClr val="222222"/>
                </a:solidFill>
                <a:latin typeface="Times New Roman" pitchFamily="18" charset="0"/>
                <a:cs typeface="Times New Roman" pitchFamily="18" charset="0"/>
              </a:rPr>
              <a:t>в ФЗ «Об отходах производства и </a:t>
            </a:r>
          </a:p>
          <a:p>
            <a:pPr marL="0" indent="0" algn="just">
              <a:buNone/>
            </a:pPr>
            <a:r>
              <a:rPr lang="ru-RU" sz="1500" b="1" dirty="0">
                <a:solidFill>
                  <a:srgbClr val="222222"/>
                </a:solidFill>
                <a:latin typeface="Times New Roman" pitchFamily="18" charset="0"/>
                <a:cs typeface="Times New Roman" pitchFamily="18" charset="0"/>
              </a:rPr>
              <a:t>потребления» и отдельные </a:t>
            </a:r>
          </a:p>
          <a:p>
            <a:pPr marL="0" indent="0" algn="just">
              <a:buNone/>
            </a:pPr>
            <a:r>
              <a:rPr lang="ru-RU" sz="1500" b="1" dirty="0">
                <a:solidFill>
                  <a:srgbClr val="222222"/>
                </a:solidFill>
                <a:latin typeface="Times New Roman" pitchFamily="18" charset="0"/>
                <a:cs typeface="Times New Roman" pitchFamily="18" charset="0"/>
              </a:rPr>
              <a:t>законодательные акты РФ».</a:t>
            </a:r>
          </a:p>
          <a:p>
            <a:pPr marL="0" indent="0" algn="just">
              <a:buNone/>
            </a:pPr>
            <a:endParaRPr lang="ru-RU" sz="1100" dirty="0">
              <a:solidFill>
                <a:srgbClr val="222222"/>
              </a:solidFill>
              <a:latin typeface="Times New Roman" pitchFamily="18" charset="0"/>
              <a:cs typeface="Times New Roman" pitchFamily="18" charset="0"/>
            </a:endParaRPr>
          </a:p>
          <a:p>
            <a:pPr marL="0" indent="0" algn="just">
              <a:buNone/>
            </a:pPr>
            <a:endParaRPr lang="ru-RU" sz="1100" dirty="0">
              <a:solidFill>
                <a:srgbClr val="222222"/>
              </a:solidFill>
              <a:latin typeface="Times New Roman" pitchFamily="18" charset="0"/>
              <a:cs typeface="Times New Roman" pitchFamily="18" charset="0"/>
            </a:endParaRPr>
          </a:p>
          <a:p>
            <a:pPr marL="0" indent="0" algn="just">
              <a:buNone/>
            </a:pPr>
            <a:r>
              <a:rPr lang="ru-RU" sz="1100" dirty="0">
                <a:solidFill>
                  <a:srgbClr val="222222"/>
                </a:solidFill>
                <a:latin typeface="Times New Roman" pitchFamily="18" charset="0"/>
                <a:cs typeface="Times New Roman" pitchFamily="18" charset="0"/>
              </a:rPr>
              <a:t>Это значит, что отчетность за 2023 год по </a:t>
            </a:r>
            <a:r>
              <a:rPr lang="ru-RU" sz="1100" dirty="0" err="1">
                <a:solidFill>
                  <a:srgbClr val="222222"/>
                </a:solidFill>
                <a:latin typeface="Times New Roman" pitchFamily="18" charset="0"/>
                <a:cs typeface="Times New Roman" pitchFamily="18" charset="0"/>
              </a:rPr>
              <a:t>экосбору</a:t>
            </a:r>
            <a:r>
              <a:rPr lang="ru-RU" sz="1100" dirty="0">
                <a:solidFill>
                  <a:srgbClr val="222222"/>
                </a:solidFill>
                <a:latin typeface="Times New Roman" pitchFamily="18" charset="0"/>
                <a:cs typeface="Times New Roman" pitchFamily="18" charset="0"/>
              </a:rPr>
              <a:t> необходимо сдавать по </a:t>
            </a:r>
            <a:r>
              <a:rPr lang="ru-RU" sz="1100" dirty="0">
                <a:latin typeface="Times New Roman" pitchFamily="18" charset="0"/>
                <a:cs typeface="Times New Roman" pitchFamily="18" charset="0"/>
                <a:hlinkClick r:id="rId2"/>
              </a:rPr>
              <a:t>прежним правилам</a:t>
            </a:r>
            <a:r>
              <a:rPr lang="ru-RU" sz="1100" dirty="0">
                <a:latin typeface="Times New Roman" pitchFamily="18" charset="0"/>
                <a:cs typeface="Times New Roman" pitchFamily="18" charset="0"/>
              </a:rPr>
              <a:t> (по ранее действовавшей редакцией ФЗ от 24.06.1998 №89-ФЗ «Об отходах производства и потребления»)</a:t>
            </a:r>
            <a:r>
              <a:rPr lang="ru-RU" sz="1100" dirty="0">
                <a:solidFill>
                  <a:srgbClr val="222222"/>
                </a:solidFill>
                <a:latin typeface="Times New Roman" pitchFamily="18" charset="0"/>
                <a:cs typeface="Times New Roman" pitchFamily="18" charset="0"/>
              </a:rPr>
              <a:t>, а новые (установленные 451-ФЗ) начнут действовать с 2024 года, проверяется </a:t>
            </a:r>
            <a:r>
              <a:rPr lang="ru-RU" sz="1100" dirty="0" err="1">
                <a:solidFill>
                  <a:srgbClr val="222222"/>
                </a:solidFill>
                <a:latin typeface="Times New Roman" pitchFamily="18" charset="0"/>
                <a:cs typeface="Times New Roman" pitchFamily="18" charset="0"/>
              </a:rPr>
              <a:t>Росприроднадзором</a:t>
            </a:r>
            <a:r>
              <a:rPr lang="ru-RU" sz="1100" dirty="0">
                <a:solidFill>
                  <a:srgbClr val="222222"/>
                </a:solidFill>
                <a:latin typeface="Times New Roman" pitchFamily="18" charset="0"/>
                <a:cs typeface="Times New Roman" pitchFamily="18" charset="0"/>
              </a:rPr>
              <a:t> в 2025 году — с отчетности за 2024 год.</a:t>
            </a:r>
          </a:p>
          <a:p>
            <a:pPr marL="0" indent="0" algn="just">
              <a:buNone/>
            </a:pPr>
            <a:endParaRPr lang="ru-RU" sz="1400"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CF9F7CC5-C861-429B-94B3-BF1B507D959F}" type="slidenum">
              <a:rPr lang="ru-RU" smtClean="0"/>
              <a:t>14</a:t>
            </a:fld>
            <a:endParaRPr lang="ru-RU"/>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6913" y="149767"/>
            <a:ext cx="1480420" cy="153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201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8054" y="115326"/>
            <a:ext cx="5184934" cy="236019"/>
          </a:xfrm>
        </p:spPr>
        <p:txBody>
          <a:bodyPr>
            <a:normAutofit/>
          </a:bodyPr>
          <a:lstStyle/>
          <a:p>
            <a:r>
              <a:rPr lang="ru-RU" sz="1200" b="1" dirty="0">
                <a:solidFill>
                  <a:schemeClr val="tx2"/>
                </a:solidFill>
              </a:rPr>
              <a:t>Основные нововведения:</a:t>
            </a:r>
          </a:p>
        </p:txBody>
      </p:sp>
      <p:graphicFrame>
        <p:nvGraphicFramePr>
          <p:cNvPr id="5" name="Объект 4"/>
          <p:cNvGraphicFramePr>
            <a:graphicFrameLocks noGrp="1"/>
          </p:cNvGraphicFramePr>
          <p:nvPr>
            <p:ph idx="1"/>
            <p:extLst>
              <p:ext uri="{D42A27DB-BD31-4B8C-83A1-F6EECF244321}">
                <p14:modId xmlns:p14="http://schemas.microsoft.com/office/powerpoint/2010/main" val="2484696881"/>
              </p:ext>
            </p:extLst>
          </p:nvPr>
        </p:nvGraphicFramePr>
        <p:xfrm>
          <a:off x="216223" y="359743"/>
          <a:ext cx="5308003" cy="475450"/>
        </p:xfrm>
        <a:graphic>
          <a:graphicData uri="http://schemas.openxmlformats.org/drawingml/2006/table">
            <a:tbl>
              <a:tblPr/>
              <a:tblGrid>
                <a:gridCol w="5308003"/>
              </a:tblGrid>
              <a:tr h="288032">
                <a:tc>
                  <a:txBody>
                    <a:bodyPr/>
                    <a:lstStyle/>
                    <a:p>
                      <a:pPr algn="just" fontAlgn="t"/>
                      <a:r>
                        <a:rPr lang="ru-RU" sz="1000" b="1" dirty="0" smtClean="0">
                          <a:effectLst/>
                        </a:rPr>
                        <a:t>С 2025 года отчитываться по </a:t>
                      </a:r>
                      <a:r>
                        <a:rPr lang="ru-RU" sz="1000" b="1" dirty="0" err="1" smtClean="0">
                          <a:effectLst/>
                        </a:rPr>
                        <a:t>экосбору</a:t>
                      </a:r>
                      <a:r>
                        <a:rPr lang="ru-RU" sz="1000" b="1" dirty="0" smtClean="0">
                          <a:effectLst/>
                        </a:rPr>
                        <a:t> необходимо будет за весь объем продукции и упаковки</a:t>
                      </a:r>
                      <a:endParaRPr lang="ru-RU" sz="1000" b="1" dirty="0">
                        <a:effectLst/>
                      </a:endParaRPr>
                    </a:p>
                  </a:txBody>
                  <a:tcPr marL="48009" marR="48009" marT="85325" marB="85325">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solidFill>
                      <a:schemeClr val="accent3">
                        <a:lumMod val="20000"/>
                        <a:lumOff val="80000"/>
                      </a:schemeClr>
                    </a:solidFill>
                  </a:tcPr>
                </a:tc>
              </a:tr>
            </a:tbl>
          </a:graphicData>
        </a:graphic>
      </p:graphicFrame>
      <p:sp>
        <p:nvSpPr>
          <p:cNvPr id="4" name="Номер слайда 3"/>
          <p:cNvSpPr>
            <a:spLocks noGrp="1"/>
          </p:cNvSpPr>
          <p:nvPr>
            <p:ph type="sldNum" sz="quarter" idx="12"/>
          </p:nvPr>
        </p:nvSpPr>
        <p:spPr/>
        <p:txBody>
          <a:bodyPr/>
          <a:lstStyle/>
          <a:p>
            <a:fld id="{CF9F7CC5-C861-429B-94B3-BF1B507D959F}" type="slidenum">
              <a:rPr lang="ru-RU" smtClean="0"/>
              <a:t>15</a:t>
            </a:fld>
            <a:endParaRPr lang="ru-RU"/>
          </a:p>
        </p:txBody>
      </p:sp>
      <p:graphicFrame>
        <p:nvGraphicFramePr>
          <p:cNvPr id="6" name="Таблица 5"/>
          <p:cNvGraphicFramePr>
            <a:graphicFrameLocks noGrp="1"/>
          </p:cNvGraphicFramePr>
          <p:nvPr>
            <p:extLst>
              <p:ext uri="{D42A27DB-BD31-4B8C-83A1-F6EECF244321}">
                <p14:modId xmlns:p14="http://schemas.microsoft.com/office/powerpoint/2010/main" val="225033689"/>
              </p:ext>
            </p:extLst>
          </p:nvPr>
        </p:nvGraphicFramePr>
        <p:xfrm>
          <a:off x="576263" y="791790"/>
          <a:ext cx="4548896" cy="2050463"/>
        </p:xfrm>
        <a:graphic>
          <a:graphicData uri="http://schemas.openxmlformats.org/drawingml/2006/table">
            <a:tbl>
              <a:tblPr/>
              <a:tblGrid>
                <a:gridCol w="2293887"/>
                <a:gridCol w="2255009"/>
              </a:tblGrid>
              <a:tr h="290069">
                <a:tc>
                  <a:txBody>
                    <a:bodyPr/>
                    <a:lstStyle/>
                    <a:p>
                      <a:pPr algn="l" fontAlgn="t"/>
                      <a:r>
                        <a:rPr lang="ru-RU" sz="1100" b="1" dirty="0">
                          <a:effectLst/>
                        </a:rPr>
                        <a:t>Отчетность за 2023 год</a:t>
                      </a:r>
                    </a:p>
                  </a:txBody>
                  <a:tcPr marL="32206" marR="32206" marT="17171" marB="17171">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a:noFill/>
                    </a:lnT>
                    <a:lnB w="9525" cap="flat" cmpd="sng" algn="ctr">
                      <a:solidFill>
                        <a:srgbClr val="EBEBEB"/>
                      </a:solidFill>
                      <a:prstDash val="solid"/>
                      <a:round/>
                      <a:headEnd type="none" w="med" len="med"/>
                      <a:tailEnd type="none" w="med" len="med"/>
                    </a:lnB>
                    <a:solidFill>
                      <a:schemeClr val="accent5">
                        <a:lumMod val="20000"/>
                        <a:lumOff val="80000"/>
                      </a:schemeClr>
                    </a:solidFill>
                  </a:tcPr>
                </a:tc>
                <a:tc>
                  <a:txBody>
                    <a:bodyPr/>
                    <a:lstStyle/>
                    <a:p>
                      <a:pPr algn="l" fontAlgn="t"/>
                      <a:r>
                        <a:rPr lang="ru-RU" sz="1100" b="1" dirty="0">
                          <a:effectLst/>
                        </a:rPr>
                        <a:t>Отчетность за 2024 год и далее</a:t>
                      </a:r>
                    </a:p>
                  </a:txBody>
                  <a:tcPr marL="32206" marR="32206" marT="17171" marB="17171">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a:noFill/>
                    </a:lnT>
                    <a:lnB w="9525" cap="flat" cmpd="sng" algn="ctr">
                      <a:solidFill>
                        <a:srgbClr val="EBEBEB"/>
                      </a:solidFill>
                      <a:prstDash val="solid"/>
                      <a:round/>
                      <a:headEnd type="none" w="med" len="med"/>
                      <a:tailEnd type="none" w="med" len="med"/>
                    </a:lnB>
                    <a:solidFill>
                      <a:schemeClr val="accent5">
                        <a:lumMod val="20000"/>
                        <a:lumOff val="80000"/>
                      </a:schemeClr>
                    </a:solidFill>
                  </a:tcPr>
                </a:tc>
              </a:tr>
              <a:tr h="1683223">
                <a:tc>
                  <a:txBody>
                    <a:bodyPr/>
                    <a:lstStyle/>
                    <a:p>
                      <a:pPr algn="l" fontAlgn="t"/>
                      <a:r>
                        <a:rPr lang="ru-RU" sz="1000" b="0" dirty="0">
                          <a:effectLst/>
                          <a:latin typeface="Times New Roman" pitchFamily="18" charset="0"/>
                          <a:cs typeface="Times New Roman" pitchFamily="18" charset="0"/>
                        </a:rPr>
                        <a:t>Обязанность обеспечивать выполнение нормативов утилизации распространяется на импортеров и производителей товаров с момента их первичной реализации на территории Российской Федерации.</a:t>
                      </a:r>
                    </a:p>
                    <a:p>
                      <a:pPr algn="l" fontAlgn="t"/>
                      <a:r>
                        <a:rPr lang="ru-RU" sz="1000" b="0" dirty="0">
                          <a:effectLst/>
                          <a:latin typeface="Times New Roman" pitchFamily="18" charset="0"/>
                          <a:cs typeface="Times New Roman" pitchFamily="18" charset="0"/>
                        </a:rPr>
                        <a:t>(</a:t>
                      </a:r>
                      <a:r>
                        <a:rPr lang="ru-RU" sz="1000" b="0" u="none" strike="noStrike" dirty="0">
                          <a:effectLst/>
                          <a:latin typeface="Times New Roman" pitchFamily="18" charset="0"/>
                          <a:cs typeface="Times New Roman" pitchFamily="18" charset="0"/>
                          <a:hlinkClick r:id="rId2"/>
                        </a:rPr>
                        <a:t>п. 1.1, 1.2 </a:t>
                      </a:r>
                      <a:r>
                        <a:rPr lang="ru-RU" sz="1000" b="0" dirty="0">
                          <a:effectLst/>
                          <a:latin typeface="Times New Roman" pitchFamily="18" charset="0"/>
                          <a:cs typeface="Times New Roman" pitchFamily="18" charset="0"/>
                        </a:rPr>
                        <a:t>ст. 24.2 Федерального закона от 24 июня 1998 года № 89-ФЗ)</a:t>
                      </a:r>
                    </a:p>
                  </a:txBody>
                  <a:tcPr marL="32206" marR="32206" marT="57237" marB="57237">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solidFill>
                      <a:srgbClr val="FFFFFF"/>
                    </a:solidFill>
                  </a:tcPr>
                </a:tc>
                <a:tc>
                  <a:txBody>
                    <a:bodyPr/>
                    <a:lstStyle/>
                    <a:p>
                      <a:pPr algn="l" fontAlgn="t"/>
                      <a:r>
                        <a:rPr lang="ru-RU" sz="900" b="0" dirty="0">
                          <a:effectLst/>
                          <a:latin typeface="Times New Roman" pitchFamily="18" charset="0"/>
                          <a:cs typeface="Times New Roman" pitchFamily="18" charset="0"/>
                        </a:rPr>
                        <a:t>Производители товаров, импортеры товаров обеспечивают утилизацию отходов от использования упаковки в отношении всей массы упаковки, произведенной на территории Российской Федерации и (или) ввезенной из государств, не являющихся членами Евразийского экономического союза, или государств — членов Евразийского экономического союза.</a:t>
                      </a:r>
                    </a:p>
                    <a:p>
                      <a:pPr algn="l" fontAlgn="t"/>
                      <a:r>
                        <a:rPr lang="ru-RU" sz="900" b="0" dirty="0">
                          <a:effectLst/>
                          <a:latin typeface="Times New Roman" pitchFamily="18" charset="0"/>
                          <a:cs typeface="Times New Roman" pitchFamily="18" charset="0"/>
                        </a:rPr>
                        <a:t>(</a:t>
                      </a:r>
                      <a:r>
                        <a:rPr lang="ru-RU" sz="900" b="0" u="none" strike="noStrike" dirty="0">
                          <a:effectLst/>
                          <a:latin typeface="Times New Roman" pitchFamily="18" charset="0"/>
                          <a:cs typeface="Times New Roman" pitchFamily="18" charset="0"/>
                          <a:hlinkClick r:id="rId3"/>
                        </a:rPr>
                        <a:t>п. 4</a:t>
                      </a:r>
                      <a:r>
                        <a:rPr lang="ru-RU" sz="900" b="0" dirty="0">
                          <a:effectLst/>
                          <a:latin typeface="Times New Roman" pitchFamily="18" charset="0"/>
                          <a:cs typeface="Times New Roman" pitchFamily="18" charset="0"/>
                        </a:rPr>
                        <a:t> </a:t>
                      </a:r>
                      <a:r>
                        <a:rPr lang="ru-RU" sz="900" b="0" dirty="0" err="1">
                          <a:effectLst/>
                          <a:latin typeface="Times New Roman" pitchFamily="18" charset="0"/>
                          <a:cs typeface="Times New Roman" pitchFamily="18" charset="0"/>
                        </a:rPr>
                        <a:t>ст</a:t>
                      </a:r>
                      <a:r>
                        <a:rPr lang="ru-RU" sz="900" b="0" dirty="0">
                          <a:effectLst/>
                          <a:latin typeface="Times New Roman" pitchFamily="18" charset="0"/>
                          <a:cs typeface="Times New Roman" pitchFamily="18" charset="0"/>
                        </a:rPr>
                        <a:t> 24.2 Федерального закона № 451-ФЗ)</a:t>
                      </a:r>
                    </a:p>
                  </a:txBody>
                  <a:tcPr marL="32206" marR="32206" marT="57237" marB="57237">
                    <a:lnL w="9525" cap="flat" cmpd="sng" algn="ctr">
                      <a:solidFill>
                        <a:srgbClr val="EBEBEB"/>
                      </a:solidFill>
                      <a:prstDash val="solid"/>
                      <a:round/>
                      <a:headEnd type="none" w="med" len="med"/>
                      <a:tailEnd type="none" w="med" len="med"/>
                    </a:lnL>
                    <a:lnR w="9525" cap="flat" cmpd="sng" algn="ctr">
                      <a:solidFill>
                        <a:srgbClr val="EBEBEB"/>
                      </a:solidFill>
                      <a:prstDash val="solid"/>
                      <a:round/>
                      <a:headEnd type="none" w="med" len="med"/>
                      <a:tailEnd type="none" w="med" len="med"/>
                    </a:lnR>
                    <a:lnT w="9525" cap="flat" cmpd="sng" algn="ctr">
                      <a:solidFill>
                        <a:srgbClr val="EBEBEB"/>
                      </a:solidFill>
                      <a:prstDash val="solid"/>
                      <a:round/>
                      <a:headEnd type="none" w="med" len="med"/>
                      <a:tailEnd type="none" w="med" len="med"/>
                    </a:lnT>
                    <a:lnB w="9525" cap="flat" cmpd="sng" algn="ctr">
                      <a:solidFill>
                        <a:srgbClr val="EBEBEB"/>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22382564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 y="109451"/>
            <a:ext cx="5693307" cy="479955"/>
          </a:xfrm>
          <a:solidFill>
            <a:schemeClr val="accent3">
              <a:lumMod val="20000"/>
              <a:lumOff val="80000"/>
            </a:schemeClr>
          </a:solidFill>
        </p:spPr>
        <p:txBody>
          <a:bodyPr>
            <a:noAutofit/>
          </a:bodyPr>
          <a:lstStyle/>
          <a:p>
            <a:r>
              <a:rPr lang="ru-RU" sz="1100" b="1" dirty="0"/>
              <a:t>Меняется срок наступления ответственности по </a:t>
            </a:r>
            <a:r>
              <a:rPr lang="ru-RU" sz="1100" b="1" dirty="0" err="1"/>
              <a:t>экосбору</a:t>
            </a:r>
            <a:endParaRPr lang="ru-RU" sz="1100" b="1" dirty="0"/>
          </a:p>
        </p:txBody>
      </p:sp>
      <p:sp>
        <p:nvSpPr>
          <p:cNvPr id="3" name="Объект 2"/>
          <p:cNvSpPr>
            <a:spLocks noGrp="1"/>
          </p:cNvSpPr>
          <p:nvPr>
            <p:ph idx="1"/>
          </p:nvPr>
        </p:nvSpPr>
        <p:spPr>
          <a:xfrm>
            <a:off x="67731" y="671938"/>
            <a:ext cx="5580208" cy="1900486"/>
          </a:xfrm>
        </p:spPr>
        <p:txBody>
          <a:bodyPr>
            <a:normAutofit fontScale="25000" lnSpcReduction="20000"/>
          </a:bodyPr>
          <a:lstStyle/>
          <a:p>
            <a:pPr marL="0" indent="0">
              <a:buNone/>
            </a:pPr>
            <a:r>
              <a:rPr lang="ru-RU" sz="2900" dirty="0"/>
              <a:t>С отчетности за 2024 год </a:t>
            </a:r>
            <a:r>
              <a:rPr lang="ru-RU" sz="2900" dirty="0" smtClean="0"/>
              <a:t> (с 01.01.2025г) изменится </a:t>
            </a:r>
            <a:r>
              <a:rPr lang="ru-RU" sz="2900" dirty="0"/>
              <a:t>срок наступления ответственности по </a:t>
            </a:r>
            <a:r>
              <a:rPr lang="ru-RU" sz="2900" dirty="0" err="1"/>
              <a:t>экосбору</a:t>
            </a:r>
            <a:r>
              <a:rPr lang="ru-RU" sz="2900" dirty="0"/>
              <a:t>. Если раньше обязанность по обеспечению утилизации отходов от использования товаров возникала у производителей товаров с даты реализации, то теперь это самая ранняя из следующих дат:</a:t>
            </a:r>
          </a:p>
          <a:p>
            <a:pPr marL="0" indent="0">
              <a:buNone/>
            </a:pPr>
            <a:endParaRPr lang="ru-RU" dirty="0"/>
          </a:p>
          <a:p>
            <a:r>
              <a:rPr lang="ru-RU" sz="2500" dirty="0"/>
              <a:t>день отгрузки (передачи) товаров, упаковки;</a:t>
            </a:r>
          </a:p>
          <a:p>
            <a:r>
              <a:rPr lang="ru-RU" sz="2500" dirty="0"/>
              <a:t>день оплаты, частичной оплаты в счет предстоящих поставок товаров, упаковки;</a:t>
            </a:r>
          </a:p>
          <a:p>
            <a:r>
              <a:rPr lang="ru-RU" sz="2500" dirty="0"/>
              <a:t>день отгрузки (передачи) или день оплаты, частичной оплаты в счет предстоящих поставок товаров в упаковке, если производство упаковки осуществляется для целей размещения в ней собственных товаров, независимо от включения (</a:t>
            </a:r>
            <a:r>
              <a:rPr lang="ru-RU" sz="2500" dirty="0" err="1"/>
              <a:t>невключения</a:t>
            </a:r>
            <a:r>
              <a:rPr lang="ru-RU" sz="2500" dirty="0"/>
              <a:t>) товаров в перечень, предусмотренный п. 3 ст. 24.2 Федерального закона № 451-ФЗ;</a:t>
            </a:r>
          </a:p>
          <a:p>
            <a:r>
              <a:rPr lang="ru-RU" sz="2500" dirty="0"/>
              <a:t>день списания испорченных или бракованных товаров, упаковки.</a:t>
            </a:r>
          </a:p>
          <a:p>
            <a:endParaRPr lang="ru-RU" dirty="0"/>
          </a:p>
          <a:p>
            <a:pPr marL="0" indent="0">
              <a:buNone/>
            </a:pPr>
            <a:r>
              <a:rPr lang="ru-RU" sz="2900" dirty="0"/>
              <a:t>Для импортеров сроки наступления ответственности по </a:t>
            </a:r>
            <a:r>
              <a:rPr lang="ru-RU" sz="2900" dirty="0" err="1"/>
              <a:t>экосбору</a:t>
            </a:r>
            <a:r>
              <a:rPr lang="ru-RU" sz="2900" dirty="0"/>
              <a:t> зависят от того, из каких стран они ввозят товары и упаковку:</a:t>
            </a:r>
          </a:p>
          <a:p>
            <a:endParaRPr lang="ru-RU" dirty="0" smtClean="0"/>
          </a:p>
          <a:p>
            <a:r>
              <a:rPr lang="ru-RU" sz="2500" dirty="0"/>
              <a:t>Импорт из государств — членов Евразийского экономического союза — обязанность наступает в день, когда товары в упаковке приняты на учет.</a:t>
            </a:r>
          </a:p>
          <a:p>
            <a:r>
              <a:rPr lang="ru-RU" sz="2500" dirty="0"/>
              <a:t>Импорт из государств, которые не входят в Евразийский экономический союз — до 1 января 2026 года обязанность по уплате </a:t>
            </a:r>
            <a:r>
              <a:rPr lang="ru-RU" sz="2500" dirty="0" err="1"/>
              <a:t>экосбора</a:t>
            </a:r>
            <a:r>
              <a:rPr lang="ru-RU" sz="2500" dirty="0"/>
              <a:t> возникает со дня их выпуска для внутреннего потребления.</a:t>
            </a:r>
          </a:p>
          <a:p>
            <a:r>
              <a:rPr lang="ru-RU" sz="2500" dirty="0"/>
              <a:t>Импорт из государств, которые не входят в Евразийский экономический союз — с 1 января 2026 года </a:t>
            </a:r>
            <a:r>
              <a:rPr lang="ru-RU" sz="2500" dirty="0" err="1"/>
              <a:t>экосбор</a:t>
            </a:r>
            <a:r>
              <a:rPr lang="ru-RU" sz="2500" dirty="0"/>
              <a:t> нужно будет уплатить до того дня, когда таможенный орган выпустит их для внутреннего потребления.</a:t>
            </a:r>
          </a:p>
        </p:txBody>
      </p:sp>
      <p:sp>
        <p:nvSpPr>
          <p:cNvPr id="4" name="Номер слайда 3"/>
          <p:cNvSpPr>
            <a:spLocks noGrp="1"/>
          </p:cNvSpPr>
          <p:nvPr>
            <p:ph type="sldNum" sz="quarter" idx="12"/>
          </p:nvPr>
        </p:nvSpPr>
        <p:spPr/>
        <p:txBody>
          <a:bodyPr/>
          <a:lstStyle/>
          <a:p>
            <a:fld id="{CF9F7CC5-C861-429B-94B3-BF1B507D959F}" type="slidenum">
              <a:rPr lang="ru-RU" smtClean="0"/>
              <a:t>16</a:t>
            </a:fld>
            <a:endParaRPr lang="ru-RU"/>
          </a:p>
        </p:txBody>
      </p:sp>
    </p:spTree>
    <p:extLst>
      <p:ext uri="{BB962C8B-B14F-4D97-AF65-F5344CB8AC3E}">
        <p14:creationId xmlns:p14="http://schemas.microsoft.com/office/powerpoint/2010/main" val="15841995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3"/>
            <a:ext cx="5761038" cy="311026"/>
          </a:xfrm>
        </p:spPr>
        <p:txBody>
          <a:bodyPr>
            <a:normAutofit/>
          </a:bodyPr>
          <a:lstStyle/>
          <a:p>
            <a:r>
              <a:rPr lang="ru-RU" sz="900" b="1" dirty="0"/>
              <a:t>Обеспечение утилизации отходов от использования товаров </a:t>
            </a:r>
            <a:r>
              <a:rPr lang="ru-RU" sz="900" b="1" dirty="0" smtClean="0"/>
              <a:t>- с </a:t>
            </a:r>
            <a:r>
              <a:rPr lang="ru-RU" sz="900" b="1" dirty="0"/>
              <a:t>отчетного периода 2024 года</a:t>
            </a:r>
          </a:p>
        </p:txBody>
      </p:sp>
      <p:sp>
        <p:nvSpPr>
          <p:cNvPr id="4" name="Номер слайда 3"/>
          <p:cNvSpPr>
            <a:spLocks noGrp="1"/>
          </p:cNvSpPr>
          <p:nvPr>
            <p:ph type="sldNum" sz="quarter" idx="12"/>
          </p:nvPr>
        </p:nvSpPr>
        <p:spPr/>
        <p:txBody>
          <a:bodyPr/>
          <a:lstStyle/>
          <a:p>
            <a:fld id="{CF9F7CC5-C861-429B-94B3-BF1B507D959F}" type="slidenum">
              <a:rPr lang="ru-RU" smtClean="0"/>
              <a:t>17</a:t>
            </a:fld>
            <a:endParaRPr lang="ru-RU"/>
          </a:p>
        </p:txBody>
      </p:sp>
      <p:sp>
        <p:nvSpPr>
          <p:cNvPr id="5" name="Прямоугольник 4"/>
          <p:cNvSpPr/>
          <p:nvPr/>
        </p:nvSpPr>
        <p:spPr>
          <a:xfrm>
            <a:off x="294573" y="875449"/>
            <a:ext cx="1497129" cy="420397"/>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47304" tIns="23653" rIns="47304" bIns="23653" spcCol="0" rtlCol="0" anchor="ctr"/>
          <a:lstStyle/>
          <a:p>
            <a:pPr algn="ctr"/>
            <a:r>
              <a:rPr lang="ru-RU" sz="600" b="1" dirty="0">
                <a:solidFill>
                  <a:schemeClr val="tx1"/>
                </a:solidFill>
              </a:rPr>
              <a:t>Заключение договора с ЮЛ/ ИП, осуществляющим утилизацию ОИТ и включенными в реестр утилизаторов </a:t>
            </a:r>
          </a:p>
        </p:txBody>
      </p:sp>
      <p:sp>
        <p:nvSpPr>
          <p:cNvPr id="6" name="Прямоугольник 5"/>
          <p:cNvSpPr/>
          <p:nvPr/>
        </p:nvSpPr>
        <p:spPr>
          <a:xfrm>
            <a:off x="1911974" y="877645"/>
            <a:ext cx="1361026" cy="422951"/>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47304" tIns="23653" rIns="47304" bIns="23653" spcCol="0" rtlCol="0" anchor="ctr"/>
          <a:lstStyle/>
          <a:p>
            <a:pPr algn="ctr"/>
            <a:r>
              <a:rPr lang="ru-RU" sz="700" b="1" dirty="0">
                <a:solidFill>
                  <a:schemeClr val="tx1"/>
                </a:solidFill>
              </a:rPr>
              <a:t>Создание собственной инфраструктуры по утилизации ОИТ</a:t>
            </a:r>
          </a:p>
        </p:txBody>
      </p:sp>
      <p:sp>
        <p:nvSpPr>
          <p:cNvPr id="7" name="Прямоугольник 6"/>
          <p:cNvSpPr/>
          <p:nvPr/>
        </p:nvSpPr>
        <p:spPr>
          <a:xfrm>
            <a:off x="929716" y="423838"/>
            <a:ext cx="2041540" cy="324767"/>
          </a:xfrm>
          <a:prstGeom prst="rect">
            <a:avLst/>
          </a:prstGeom>
          <a:ln>
            <a:solidFill>
              <a:srgbClr val="0070C0"/>
            </a:solidFill>
          </a:ln>
        </p:spPr>
        <p:txBody>
          <a:bodyPr wrap="square" lIns="47304" tIns="23653" rIns="47304" bIns="23653">
            <a:spAutoFit/>
          </a:bodyPr>
          <a:lstStyle/>
          <a:p>
            <a:r>
              <a:rPr lang="ru-RU" b="1" dirty="0">
                <a:solidFill>
                  <a:schemeClr val="tx2"/>
                </a:solidFill>
              </a:rPr>
              <a:t>Самостоятельная утилизация</a:t>
            </a:r>
          </a:p>
          <a:p>
            <a:r>
              <a:rPr lang="ru-RU" b="1" dirty="0">
                <a:solidFill>
                  <a:schemeClr val="tx2"/>
                </a:solidFill>
              </a:rPr>
              <a:t>(производитель/импортер)</a:t>
            </a:r>
          </a:p>
        </p:txBody>
      </p:sp>
      <p:sp>
        <p:nvSpPr>
          <p:cNvPr id="8" name="Прямоугольник 7"/>
          <p:cNvSpPr/>
          <p:nvPr/>
        </p:nvSpPr>
        <p:spPr>
          <a:xfrm>
            <a:off x="294573" y="1367854"/>
            <a:ext cx="1497129" cy="240414"/>
          </a:xfrm>
          <a:prstGeom prst="rect">
            <a:avLst/>
          </a:prstGeom>
          <a:solidFill>
            <a:schemeClr val="bg1"/>
          </a:solidFill>
          <a:ln>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47304" tIns="23653" rIns="47304" bIns="23653" spcCol="0" rtlCol="0" anchor="ctr"/>
          <a:lstStyle/>
          <a:p>
            <a:pPr algn="ctr"/>
            <a:r>
              <a:rPr lang="ru-RU" sz="600" dirty="0">
                <a:solidFill>
                  <a:schemeClr val="tx1"/>
                </a:solidFill>
              </a:rPr>
              <a:t>Договор + Акт утилизации*</a:t>
            </a:r>
          </a:p>
          <a:p>
            <a:pPr algn="ctr"/>
            <a:r>
              <a:rPr lang="ru-RU" sz="600" dirty="0">
                <a:solidFill>
                  <a:schemeClr val="tx1"/>
                </a:solidFill>
              </a:rPr>
              <a:t>(</a:t>
            </a:r>
            <a:r>
              <a:rPr lang="ru-RU" sz="600" dirty="0" err="1">
                <a:solidFill>
                  <a:schemeClr val="tx1"/>
                </a:solidFill>
              </a:rPr>
              <a:t>пп</a:t>
            </a:r>
            <a:r>
              <a:rPr lang="ru-RU" sz="600" dirty="0">
                <a:solidFill>
                  <a:schemeClr val="tx1"/>
                </a:solidFill>
              </a:rPr>
              <a:t>. 1 п. 11 ст. 24.2-1)</a:t>
            </a:r>
          </a:p>
        </p:txBody>
      </p:sp>
      <p:sp>
        <p:nvSpPr>
          <p:cNvPr id="9" name="Прямоугольник 8"/>
          <p:cNvSpPr/>
          <p:nvPr/>
        </p:nvSpPr>
        <p:spPr>
          <a:xfrm>
            <a:off x="1911974" y="1375850"/>
            <a:ext cx="1361026" cy="232418"/>
          </a:xfrm>
          <a:prstGeom prst="rect">
            <a:avLst/>
          </a:prstGeom>
          <a:solidFill>
            <a:schemeClr val="bg1"/>
          </a:solidFill>
          <a:ln>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47304" tIns="23653" rIns="47304" bIns="23653" spcCol="0" rtlCol="0" anchor="ctr"/>
          <a:lstStyle/>
          <a:p>
            <a:pPr algn="ctr"/>
            <a:r>
              <a:rPr lang="ru-RU" sz="700" dirty="0">
                <a:solidFill>
                  <a:schemeClr val="tx1"/>
                </a:solidFill>
              </a:rPr>
              <a:t>Акт утилизации*                            (</a:t>
            </a:r>
            <a:r>
              <a:rPr lang="ru-RU" sz="700" dirty="0" err="1">
                <a:solidFill>
                  <a:schemeClr val="tx1"/>
                </a:solidFill>
              </a:rPr>
              <a:t>пп</a:t>
            </a:r>
            <a:r>
              <a:rPr lang="ru-RU" sz="700" dirty="0">
                <a:solidFill>
                  <a:schemeClr val="tx1"/>
                </a:solidFill>
              </a:rPr>
              <a:t>. 2 п. 11 ст. 24.2-1)</a:t>
            </a:r>
          </a:p>
        </p:txBody>
      </p:sp>
      <p:cxnSp>
        <p:nvCxnSpPr>
          <p:cNvPr id="11" name="Прямая со стрелкой 10"/>
          <p:cNvCxnSpPr/>
          <p:nvPr/>
        </p:nvCxnSpPr>
        <p:spPr>
          <a:xfrm flipH="1">
            <a:off x="1926805" y="311029"/>
            <a:ext cx="173961" cy="100789"/>
          </a:xfrm>
          <a:prstGeom prst="straightConnector1">
            <a:avLst/>
          </a:prstGeom>
          <a:ln w="12700">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13" name="Прямоугольник 12"/>
          <p:cNvSpPr/>
          <p:nvPr/>
        </p:nvSpPr>
        <p:spPr>
          <a:xfrm>
            <a:off x="3096543" y="411817"/>
            <a:ext cx="1568692" cy="186267"/>
          </a:xfrm>
          <a:prstGeom prst="rect">
            <a:avLst/>
          </a:prstGeom>
          <a:ln>
            <a:solidFill>
              <a:srgbClr val="0070C0"/>
            </a:solidFill>
          </a:ln>
        </p:spPr>
        <p:txBody>
          <a:bodyPr wrap="none" lIns="47304" tIns="23653" rIns="47304" bIns="23653">
            <a:spAutoFit/>
          </a:bodyPr>
          <a:lstStyle/>
          <a:p>
            <a:r>
              <a:rPr lang="ru-RU" b="1" dirty="0">
                <a:solidFill>
                  <a:schemeClr val="tx2"/>
                </a:solidFill>
              </a:rPr>
              <a:t>Уплата экологического сбора</a:t>
            </a:r>
          </a:p>
        </p:txBody>
      </p:sp>
      <p:cxnSp>
        <p:nvCxnSpPr>
          <p:cNvPr id="15" name="Прямая со стрелкой 14"/>
          <p:cNvCxnSpPr/>
          <p:nvPr/>
        </p:nvCxnSpPr>
        <p:spPr>
          <a:xfrm>
            <a:off x="3144667" y="260634"/>
            <a:ext cx="293043" cy="100789"/>
          </a:xfrm>
          <a:prstGeom prst="straightConnector1">
            <a:avLst/>
          </a:prstGeom>
          <a:ln w="19050">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17" name="Прямоугольник 16"/>
          <p:cNvSpPr/>
          <p:nvPr/>
        </p:nvSpPr>
        <p:spPr>
          <a:xfrm>
            <a:off x="3516321" y="1343411"/>
            <a:ext cx="547235" cy="324767"/>
          </a:xfrm>
          <a:prstGeom prst="rect">
            <a:avLst/>
          </a:prstGeom>
          <a:ln>
            <a:solidFill>
              <a:schemeClr val="tx2">
                <a:lumMod val="75000"/>
              </a:schemeClr>
            </a:solidFill>
          </a:ln>
        </p:spPr>
        <p:txBody>
          <a:bodyPr wrap="square" lIns="47304" tIns="23653" rIns="47304" bIns="23653">
            <a:spAutoFit/>
          </a:bodyPr>
          <a:lstStyle/>
          <a:p>
            <a:r>
              <a:rPr lang="ru-RU" sz="600" b="1" dirty="0"/>
              <a:t>Подтверждение факта</a:t>
            </a:r>
          </a:p>
          <a:p>
            <a:r>
              <a:rPr lang="ru-RU" sz="600" b="1" dirty="0"/>
              <a:t>утилизации</a:t>
            </a:r>
          </a:p>
        </p:txBody>
      </p:sp>
      <p:cxnSp>
        <p:nvCxnSpPr>
          <p:cNvPr id="19" name="Прямая со стрелкой 18"/>
          <p:cNvCxnSpPr>
            <a:endCxn id="9" idx="3"/>
          </p:cNvCxnSpPr>
          <p:nvPr/>
        </p:nvCxnSpPr>
        <p:spPr>
          <a:xfrm flipH="1">
            <a:off x="3273000" y="1490059"/>
            <a:ext cx="253085" cy="200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21" name="Прямоугольник 20"/>
          <p:cNvSpPr/>
          <p:nvPr/>
        </p:nvSpPr>
        <p:spPr>
          <a:xfrm>
            <a:off x="3451215" y="941718"/>
            <a:ext cx="589197" cy="232434"/>
          </a:xfrm>
          <a:prstGeom prst="rect">
            <a:avLst/>
          </a:prstGeom>
          <a:ln w="28575">
            <a:solidFill>
              <a:srgbClr val="FF0000"/>
            </a:solidFill>
          </a:ln>
        </p:spPr>
        <p:txBody>
          <a:bodyPr wrap="square" lIns="47304" tIns="23653" rIns="47304" bIns="23653">
            <a:spAutoFit/>
          </a:bodyPr>
          <a:lstStyle/>
          <a:p>
            <a:r>
              <a:rPr lang="ru-RU" sz="600" b="1" dirty="0"/>
              <a:t>Реестр</a:t>
            </a:r>
          </a:p>
          <a:p>
            <a:r>
              <a:rPr lang="ru-RU" sz="600" b="1" dirty="0"/>
              <a:t>утилизаторов</a:t>
            </a:r>
          </a:p>
        </p:txBody>
      </p:sp>
      <p:sp>
        <p:nvSpPr>
          <p:cNvPr id="22" name="Стрелка вправо 21"/>
          <p:cNvSpPr/>
          <p:nvPr/>
        </p:nvSpPr>
        <p:spPr>
          <a:xfrm>
            <a:off x="3275041" y="1026427"/>
            <a:ext cx="136104" cy="63027"/>
          </a:xfrm>
          <a:prstGeom prst="rightArrow">
            <a:avLst/>
          </a:prstGeom>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47304" tIns="23653" rIns="47304" bIns="23653" spcCol="0" rtlCol="0" anchor="ctr"/>
          <a:lstStyle/>
          <a:p>
            <a:pPr algn="ctr"/>
            <a:endParaRPr lang="ru-RU"/>
          </a:p>
        </p:txBody>
      </p:sp>
      <p:sp>
        <p:nvSpPr>
          <p:cNvPr id="23" name="Прямоугольник 22"/>
          <p:cNvSpPr/>
          <p:nvPr/>
        </p:nvSpPr>
        <p:spPr>
          <a:xfrm>
            <a:off x="648189" y="1749311"/>
            <a:ext cx="2461029" cy="417100"/>
          </a:xfrm>
          <a:prstGeom prst="rect">
            <a:avLst/>
          </a:prstGeom>
          <a:ln w="9525">
            <a:solidFill>
              <a:schemeClr val="tx1"/>
            </a:solidFill>
          </a:ln>
        </p:spPr>
        <p:txBody>
          <a:bodyPr wrap="square" lIns="47304" tIns="23653" rIns="47304" bIns="23653">
            <a:spAutoFit/>
          </a:bodyPr>
          <a:lstStyle/>
          <a:p>
            <a:r>
              <a:rPr lang="ru-RU" sz="600" b="1" dirty="0"/>
              <a:t>Произведены товары (продукция) с использованием ОИТ и (или) полученного из них вторичного сырья, при условии соответствия утилизированных видов отходов и видов произведенных товаров перечню**</a:t>
            </a:r>
          </a:p>
        </p:txBody>
      </p:sp>
      <p:cxnSp>
        <p:nvCxnSpPr>
          <p:cNvPr id="26" name="Прямая со стрелкой 25"/>
          <p:cNvCxnSpPr/>
          <p:nvPr/>
        </p:nvCxnSpPr>
        <p:spPr>
          <a:xfrm flipH="1">
            <a:off x="1406075" y="754501"/>
            <a:ext cx="204154" cy="118393"/>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p:nvPr/>
        </p:nvCxnSpPr>
        <p:spPr>
          <a:xfrm>
            <a:off x="2109272" y="754501"/>
            <a:ext cx="136104" cy="118393"/>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Прямоугольник 31"/>
          <p:cNvSpPr/>
          <p:nvPr/>
        </p:nvSpPr>
        <p:spPr>
          <a:xfrm>
            <a:off x="449982" y="2287107"/>
            <a:ext cx="2880520" cy="324767"/>
          </a:xfrm>
          <a:prstGeom prst="rect">
            <a:avLst/>
          </a:prstGeom>
          <a:ln>
            <a:solidFill>
              <a:schemeClr val="tx1"/>
            </a:solidFill>
          </a:ln>
        </p:spPr>
        <p:txBody>
          <a:bodyPr lIns="47304" tIns="23653" rIns="47304" bIns="23653">
            <a:spAutoFit/>
          </a:bodyPr>
          <a:lstStyle/>
          <a:p>
            <a:r>
              <a:rPr lang="ru-RU" sz="600" b="1" dirty="0"/>
              <a:t>Отчетность о выполнении самостоятельной утилизации должна быть представлена в Росприроднадзор срок до 15 апреля,</a:t>
            </a:r>
          </a:p>
          <a:p>
            <a:r>
              <a:rPr lang="ru-RU" sz="600" b="1" dirty="0"/>
              <a:t>года, следующего за отчетным</a:t>
            </a:r>
          </a:p>
        </p:txBody>
      </p:sp>
      <p:cxnSp>
        <p:nvCxnSpPr>
          <p:cNvPr id="37" name="Прямая со стрелкой 36"/>
          <p:cNvCxnSpPr/>
          <p:nvPr/>
        </p:nvCxnSpPr>
        <p:spPr>
          <a:xfrm>
            <a:off x="1080319" y="1655887"/>
            <a:ext cx="648072" cy="6860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Прямая со стрелкой 38"/>
          <p:cNvCxnSpPr/>
          <p:nvPr/>
        </p:nvCxnSpPr>
        <p:spPr>
          <a:xfrm flipH="1">
            <a:off x="1950487" y="1655887"/>
            <a:ext cx="642001" cy="6860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Прямая со стрелкой 44"/>
          <p:cNvCxnSpPr>
            <a:stCxn id="23" idx="2"/>
            <a:endCxn id="32" idx="0"/>
          </p:cNvCxnSpPr>
          <p:nvPr/>
        </p:nvCxnSpPr>
        <p:spPr>
          <a:xfrm>
            <a:off x="1878704" y="2166411"/>
            <a:ext cx="11538" cy="12069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176663" y="882587"/>
            <a:ext cx="1450926" cy="1661979"/>
          </a:xfrm>
          <a:prstGeom prst="rect">
            <a:avLst/>
          </a:prstGeom>
          <a:noFill/>
          <a:ln w="9525">
            <a:solidFill>
              <a:schemeClr val="tx1"/>
            </a:solidFill>
          </a:ln>
        </p:spPr>
        <p:txBody>
          <a:bodyPr wrap="square" lIns="91426" tIns="45713" rIns="91426" bIns="45713" rtlCol="0">
            <a:spAutoFit/>
          </a:bodyPr>
          <a:lstStyle/>
          <a:p>
            <a:r>
              <a:rPr lang="ru-RU" sz="600" b="1" dirty="0">
                <a:solidFill>
                  <a:srgbClr val="FF0000"/>
                </a:solidFill>
              </a:rPr>
              <a:t>Внимание! В случае, если установлены нарушения в ходе утилизации отходов </a:t>
            </a:r>
            <a:r>
              <a:rPr lang="ru-RU" sz="600" b="1" dirty="0"/>
              <a:t>– </a:t>
            </a:r>
            <a:r>
              <a:rPr lang="ru-RU" sz="600" dirty="0"/>
              <a:t>утилизация иных ОИТ, указанная в акту утилизации масса отходов не могла быть утилизирована, несоответствие массы товаров, в отношении которых считается исполненной обязанность по самостоятельной утилизации, массе ОИТ и (или) полученного из них вторичного сырья, которые использованы утилизатором при производстве товаров (продукции) - </a:t>
            </a:r>
            <a:r>
              <a:rPr lang="ru-RU" sz="600" b="1" dirty="0">
                <a:solidFill>
                  <a:srgbClr val="FF0000"/>
                </a:solidFill>
              </a:rPr>
              <a:t>ответственность по выполнению самостоятельной утилизации переносится на утилизатора – обязан уплатить экологический сбор</a:t>
            </a:r>
            <a:endParaRPr lang="ru-RU" sz="600" dirty="0"/>
          </a:p>
        </p:txBody>
      </p:sp>
    </p:spTree>
    <p:extLst>
      <p:ext uri="{BB962C8B-B14F-4D97-AF65-F5344CB8AC3E}">
        <p14:creationId xmlns:p14="http://schemas.microsoft.com/office/powerpoint/2010/main" val="6628502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CF9F7CC5-C861-429B-94B3-BF1B507D959F}" type="slidenum">
              <a:rPr lang="ru-RU" smtClean="0"/>
              <a:t>18</a:t>
            </a:fld>
            <a:endParaRPr lang="ru-RU"/>
          </a:p>
        </p:txBody>
      </p:sp>
      <p:sp>
        <p:nvSpPr>
          <p:cNvPr id="23" name="Прямоугольник 22"/>
          <p:cNvSpPr/>
          <p:nvPr/>
        </p:nvSpPr>
        <p:spPr>
          <a:xfrm>
            <a:off x="72207" y="71710"/>
            <a:ext cx="5616624" cy="786432"/>
          </a:xfrm>
          <a:prstGeom prst="rect">
            <a:avLst/>
          </a:prstGeom>
          <a:ln w="9525">
            <a:solidFill>
              <a:schemeClr val="tx1"/>
            </a:solidFill>
          </a:ln>
        </p:spPr>
        <p:txBody>
          <a:bodyPr wrap="square" lIns="47304" tIns="23653" rIns="47304" bIns="23653">
            <a:spAutoFit/>
          </a:bodyPr>
          <a:lstStyle/>
          <a:p>
            <a:r>
              <a:rPr lang="ru-RU" sz="600" b="1" dirty="0"/>
              <a:t>Перечень отчетности, предоставляемой в рамках РОП:</a:t>
            </a:r>
            <a:endParaRPr lang="ru-RU" sz="600" dirty="0"/>
          </a:p>
          <a:p>
            <a:r>
              <a:rPr lang="ru-RU" sz="600" b="1" u="sng" dirty="0"/>
              <a:t>Производители и импортеры</a:t>
            </a:r>
            <a:r>
              <a:rPr lang="ru-RU" sz="600" b="1" dirty="0"/>
              <a:t>:</a:t>
            </a:r>
            <a:endParaRPr lang="ru-RU" sz="600" dirty="0"/>
          </a:p>
          <a:p>
            <a:pPr marL="171423" indent="-171423">
              <a:buFont typeface="Arial" pitchFamily="34" charset="0"/>
              <a:buChar char="•"/>
            </a:pPr>
            <a:r>
              <a:rPr lang="ru-RU" sz="600" b="1" dirty="0"/>
              <a:t>Отчетность о выполнении самостоятельной утилизации – до 15 апреля года, следующего за отчетным –в </a:t>
            </a:r>
            <a:r>
              <a:rPr lang="ru-RU" sz="600" b="1" dirty="0" err="1"/>
              <a:t>Росприроднадзор</a:t>
            </a:r>
            <a:r>
              <a:rPr lang="ru-RU" sz="600" b="1" dirty="0"/>
              <a:t> (через ЛК РПН или ЕФГИС УОИТ)</a:t>
            </a:r>
            <a:endParaRPr lang="ru-RU" sz="600" dirty="0"/>
          </a:p>
          <a:p>
            <a:pPr marL="171423" indent="-171423">
              <a:buFont typeface="Arial" pitchFamily="34" charset="0"/>
              <a:buChar char="•"/>
            </a:pPr>
            <a:r>
              <a:rPr lang="ru-RU" sz="600" b="1" dirty="0"/>
              <a:t>Отчетность о массе товаров и упаковки, произведенных или ввезенных на территорию РФ – до 15 апреля года, следующего за отчетным – в ЕФГИС УОИТ</a:t>
            </a:r>
            <a:endParaRPr lang="ru-RU" sz="600" dirty="0"/>
          </a:p>
          <a:p>
            <a:r>
              <a:rPr lang="ru-RU" sz="600" b="1" u="sng" dirty="0"/>
              <a:t>Утилизаторы:</a:t>
            </a:r>
            <a:endParaRPr lang="ru-RU" sz="600" u="sng" dirty="0"/>
          </a:p>
          <a:p>
            <a:pPr marL="171423" indent="-171423">
              <a:buFont typeface="Arial" pitchFamily="34" charset="0"/>
              <a:buChar char="•"/>
            </a:pPr>
            <a:r>
              <a:rPr lang="ru-RU" sz="600" b="1" dirty="0"/>
              <a:t>Отчетность о массе ОИТ, использованных при производстве товаров </a:t>
            </a:r>
            <a:r>
              <a:rPr lang="ru-RU" sz="600" dirty="0"/>
              <a:t>(сведения о договорах, которыми предусмотрена утилизация ОИТ, заключенных с импортерами, производителями, о расторжении договоров, учет ОИТ, полученного из них вторичного сырья, использованных при производстве продукции, сведения о фактическом потреблении энергетических ресурсов в отчетном периоде)–</a:t>
            </a:r>
            <a:r>
              <a:rPr lang="ru-RU" sz="600" b="1" dirty="0"/>
              <a:t>в ЕФГИС УОИТ</a:t>
            </a:r>
            <a:endParaRPr lang="ru-RU" sz="600" dirty="0"/>
          </a:p>
        </p:txBody>
      </p:sp>
      <p:sp>
        <p:nvSpPr>
          <p:cNvPr id="32" name="Прямоугольник 31"/>
          <p:cNvSpPr/>
          <p:nvPr/>
        </p:nvSpPr>
        <p:spPr>
          <a:xfrm>
            <a:off x="72207" y="935806"/>
            <a:ext cx="3384376" cy="601766"/>
          </a:xfrm>
          <a:prstGeom prst="rect">
            <a:avLst/>
          </a:prstGeom>
          <a:ln>
            <a:solidFill>
              <a:schemeClr val="tx1"/>
            </a:solidFill>
          </a:ln>
        </p:spPr>
        <p:txBody>
          <a:bodyPr wrap="square" lIns="47304" tIns="23653" rIns="47304" bIns="23653">
            <a:spAutoFit/>
          </a:bodyPr>
          <a:lstStyle/>
          <a:p>
            <a:r>
              <a:rPr lang="ru-RU" sz="600" b="1" dirty="0"/>
              <a:t>Проверка отчетности о выполнении самостоятельной утилизации </a:t>
            </a:r>
            <a:r>
              <a:rPr lang="ru-RU" sz="600" b="1" dirty="0" err="1"/>
              <a:t>Росприроднадзором</a:t>
            </a:r>
            <a:r>
              <a:rPr lang="ru-RU" sz="600" b="1" dirty="0"/>
              <a:t> – 90 дней:</a:t>
            </a:r>
          </a:p>
          <a:p>
            <a:pPr marL="171423" indent="-171423">
              <a:buFont typeface="Arial" pitchFamily="34" charset="0"/>
              <a:buChar char="•"/>
            </a:pPr>
            <a:r>
              <a:rPr lang="ru-RU" sz="600" b="1" dirty="0"/>
              <a:t>Анализ и сопоставление информации, содержащейся в отчетности и в ЕФГИС УОИТ</a:t>
            </a:r>
          </a:p>
          <a:p>
            <a:pPr marL="171423" indent="-171423">
              <a:buFont typeface="Arial" pitchFamily="34" charset="0"/>
              <a:buChar char="•"/>
            </a:pPr>
            <a:r>
              <a:rPr lang="ru-RU" sz="600" b="1" dirty="0"/>
              <a:t>Анализ и сопоставление информации в иных ФГИС</a:t>
            </a:r>
          </a:p>
          <a:p>
            <a:pPr marL="171423" indent="-171423">
              <a:buFont typeface="Arial" pitchFamily="34" charset="0"/>
              <a:buChar char="•"/>
            </a:pPr>
            <a:r>
              <a:rPr lang="ru-RU" sz="600" b="1" dirty="0"/>
              <a:t>Межведомственные запросы</a:t>
            </a:r>
          </a:p>
          <a:p>
            <a:pPr marL="171423" indent="-171423">
              <a:buFont typeface="Arial" pitchFamily="34" charset="0"/>
              <a:buChar char="•"/>
            </a:pPr>
            <a:r>
              <a:rPr lang="ru-RU" sz="600" b="1" dirty="0"/>
              <a:t>Запросы дополнительной информации у производителя/импортера и утилизатора</a:t>
            </a:r>
          </a:p>
          <a:p>
            <a:pPr marL="171423" indent="-171423">
              <a:buFont typeface="Arial" pitchFamily="34" charset="0"/>
              <a:buChar char="•"/>
            </a:pPr>
            <a:r>
              <a:rPr lang="ru-RU" sz="600" b="1" dirty="0"/>
              <a:t>Анализ статистических данных</a:t>
            </a:r>
          </a:p>
        </p:txBody>
      </p:sp>
      <p:sp>
        <p:nvSpPr>
          <p:cNvPr id="25" name="Прямоугольник 24"/>
          <p:cNvSpPr/>
          <p:nvPr/>
        </p:nvSpPr>
        <p:spPr>
          <a:xfrm>
            <a:off x="3528591" y="935073"/>
            <a:ext cx="2160240" cy="694107"/>
          </a:xfrm>
          <a:prstGeom prst="rect">
            <a:avLst/>
          </a:prstGeom>
          <a:ln>
            <a:solidFill>
              <a:schemeClr val="tx1"/>
            </a:solidFill>
          </a:ln>
        </p:spPr>
        <p:txBody>
          <a:bodyPr wrap="square" lIns="47304" tIns="23653" rIns="47304" bIns="23653">
            <a:spAutoFit/>
          </a:bodyPr>
          <a:lstStyle/>
          <a:p>
            <a:r>
              <a:rPr lang="ru-RU" sz="600" b="1" dirty="0"/>
              <a:t>В ходе рассмотрения отчетности могут быть направлены:</a:t>
            </a:r>
          </a:p>
          <a:p>
            <a:pPr marL="171423" indent="-171423">
              <a:buFont typeface="Arial" pitchFamily="34" charset="0"/>
              <a:buChar char="•"/>
            </a:pPr>
            <a:r>
              <a:rPr lang="ru-RU" sz="600" dirty="0"/>
              <a:t>Предписание о нарушении сроков предоставления документов или несоответствия сведений в них друг другу или иным ГИС</a:t>
            </a:r>
          </a:p>
          <a:p>
            <a:pPr marL="171423" indent="-171423">
              <a:buFont typeface="Arial" pitchFamily="34" charset="0"/>
              <a:buChar char="•"/>
            </a:pPr>
            <a:r>
              <a:rPr lang="ru-RU" sz="600" dirty="0"/>
              <a:t>Предписание об уплате экологического сбора</a:t>
            </a:r>
          </a:p>
          <a:p>
            <a:r>
              <a:rPr lang="ru-RU" sz="600" dirty="0"/>
              <a:t>По всем принятым решениям должен быть уведомлен</a:t>
            </a:r>
          </a:p>
          <a:p>
            <a:r>
              <a:rPr lang="ru-RU" sz="600" dirty="0"/>
              <a:t>производитель /импортер</a:t>
            </a:r>
          </a:p>
        </p:txBody>
      </p:sp>
    </p:spTree>
    <p:extLst>
      <p:ext uri="{BB962C8B-B14F-4D97-AF65-F5344CB8AC3E}">
        <p14:creationId xmlns:p14="http://schemas.microsoft.com/office/powerpoint/2010/main" val="39415416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3">
              <a:lumMod val="20000"/>
              <a:lumOff val="80000"/>
            </a:schemeClr>
          </a:solidFill>
        </p:spPr>
        <p:txBody>
          <a:bodyPr>
            <a:normAutofit fontScale="90000"/>
          </a:bodyPr>
          <a:lstStyle/>
          <a:p>
            <a:r>
              <a:rPr lang="ru-RU" sz="1100" b="1" dirty="0"/>
              <a:t>Реестр юридических лиц, индивидуальных предпринимателей, осуществляющих утилизацию отходов от использования товаров «Реестр утилизаторов</a:t>
            </a:r>
            <a:br>
              <a:rPr lang="ru-RU" sz="1100" b="1" dirty="0"/>
            </a:br>
            <a:r>
              <a:rPr lang="ru-RU" sz="1100" b="1" dirty="0"/>
              <a:t>ЕФГИС УОИТ» </a:t>
            </a:r>
          </a:p>
        </p:txBody>
      </p:sp>
      <p:sp>
        <p:nvSpPr>
          <p:cNvPr id="3" name="Объект 2"/>
          <p:cNvSpPr>
            <a:spLocks noGrp="1"/>
          </p:cNvSpPr>
          <p:nvPr>
            <p:ph idx="1"/>
          </p:nvPr>
        </p:nvSpPr>
        <p:spPr/>
        <p:txBody>
          <a:bodyPr>
            <a:normAutofit fontScale="47500" lnSpcReduction="20000"/>
          </a:bodyPr>
          <a:lstStyle/>
          <a:p>
            <a:r>
              <a:rPr lang="ru-RU" dirty="0"/>
              <a:t>Согласно новому закону, появится реестр утилизаторов. Он поможет выбрать благонадежного контрагента всем, кто решит не просто платить экологический сбор, а передавать отходы на утилизацию.</a:t>
            </a:r>
          </a:p>
          <a:p>
            <a:endParaRPr lang="ru-RU" dirty="0"/>
          </a:p>
          <a:p>
            <a:r>
              <a:rPr lang="ru-RU" dirty="0"/>
              <a:t>Заключить договор можно будет только с тем утилизатором, который присутствует в этом реестре. Если утилизатора в реестре нет, то акты, которые он выдал, не зачтут в выполнение нормативов </a:t>
            </a:r>
            <a:r>
              <a:rPr lang="ru-RU" dirty="0" err="1"/>
              <a:t>экосбора</a:t>
            </a:r>
            <a:r>
              <a:rPr lang="ru-RU" dirty="0"/>
              <a:t>.</a:t>
            </a:r>
          </a:p>
          <a:p>
            <a:endParaRPr lang="ru-RU" dirty="0"/>
          </a:p>
          <a:p>
            <a:pPr marL="0" indent="0">
              <a:buNone/>
            </a:pPr>
            <a:r>
              <a:rPr lang="ru-RU" dirty="0" smtClean="0"/>
              <a:t>        Для </a:t>
            </a:r>
            <a:r>
              <a:rPr lang="ru-RU" dirty="0"/>
              <a:t>утилизаторов также вводится ежеквартальная отчетность </a:t>
            </a:r>
            <a:endParaRPr lang="ru-RU" dirty="0" smtClean="0"/>
          </a:p>
          <a:p>
            <a:pPr marL="0" indent="0">
              <a:buNone/>
            </a:pPr>
            <a:r>
              <a:rPr lang="ru-RU" dirty="0" smtClean="0"/>
              <a:t>(</a:t>
            </a:r>
            <a:r>
              <a:rPr lang="ru-RU" dirty="0"/>
              <a:t>В соответствии с постановлением Правительства Российской Федерации от 11.12.2023 № </a:t>
            </a:r>
            <a:r>
              <a:rPr lang="ru-RU" dirty="0" smtClean="0"/>
              <a:t>2116) :</a:t>
            </a:r>
            <a:endParaRPr lang="ru-RU" dirty="0"/>
          </a:p>
          <a:p>
            <a:endParaRPr lang="ru-RU" dirty="0"/>
          </a:p>
          <a:p>
            <a:r>
              <a:rPr lang="ru-RU" dirty="0"/>
              <a:t>по количеству утилизированных товаров;</a:t>
            </a:r>
          </a:p>
          <a:p>
            <a:endParaRPr lang="ru-RU" dirty="0"/>
          </a:p>
          <a:p>
            <a:r>
              <a:rPr lang="ru-RU" dirty="0"/>
              <a:t>по объему продукции, которую получили в результате утилизации отходов;</a:t>
            </a:r>
          </a:p>
          <a:p>
            <a:endParaRPr lang="ru-RU" dirty="0"/>
          </a:p>
          <a:p>
            <a:r>
              <a:rPr lang="ru-RU" dirty="0"/>
              <a:t>по числу заключенных договоров на утилизацию. </a:t>
            </a:r>
          </a:p>
        </p:txBody>
      </p:sp>
      <p:sp>
        <p:nvSpPr>
          <p:cNvPr id="4" name="Номер слайда 3"/>
          <p:cNvSpPr>
            <a:spLocks noGrp="1"/>
          </p:cNvSpPr>
          <p:nvPr>
            <p:ph type="sldNum" sz="quarter" idx="12"/>
          </p:nvPr>
        </p:nvSpPr>
        <p:spPr/>
        <p:txBody>
          <a:bodyPr/>
          <a:lstStyle/>
          <a:p>
            <a:fld id="{CF9F7CC5-C861-429B-94B3-BF1B507D959F}" type="slidenum">
              <a:rPr lang="ru-RU" smtClean="0"/>
              <a:t>19</a:t>
            </a:fld>
            <a:endParaRPr lang="ru-RU" dirty="0"/>
          </a:p>
        </p:txBody>
      </p:sp>
    </p:spTree>
    <p:extLst>
      <p:ext uri="{BB962C8B-B14F-4D97-AF65-F5344CB8AC3E}">
        <p14:creationId xmlns:p14="http://schemas.microsoft.com/office/powerpoint/2010/main" val="32024975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2364" y="115326"/>
            <a:ext cx="5738674" cy="316425"/>
          </a:xfrm>
        </p:spPr>
        <p:txBody>
          <a:bodyPr>
            <a:normAutofit fontScale="90000"/>
          </a:bodyPr>
          <a:lstStyle/>
          <a:p>
            <a:r>
              <a:rPr lang="ru-RU" sz="1200" b="1" dirty="0">
                <a:solidFill>
                  <a:schemeClr val="tx2"/>
                </a:solidFill>
                <a:cs typeface="Times New Roman" pitchFamily="18" charset="0"/>
              </a:rPr>
              <a:t>Расширенная ответственность производителей </a:t>
            </a:r>
            <a:br>
              <a:rPr lang="ru-RU" sz="1200" b="1" dirty="0">
                <a:solidFill>
                  <a:schemeClr val="tx2"/>
                </a:solidFill>
                <a:cs typeface="Times New Roman" pitchFamily="18" charset="0"/>
              </a:rPr>
            </a:br>
            <a:r>
              <a:rPr lang="ru-RU" sz="1200" b="1" dirty="0">
                <a:solidFill>
                  <a:schemeClr val="tx2"/>
                </a:solidFill>
                <a:cs typeface="Times New Roman" pitchFamily="18" charset="0"/>
              </a:rPr>
              <a:t>и импортеров товаров и упаковки (РОП)</a:t>
            </a:r>
            <a:endParaRPr lang="ru-RU" b="1" dirty="0">
              <a:solidFill>
                <a:schemeClr val="tx2"/>
              </a:solidFill>
              <a:effectLst/>
            </a:endParaRPr>
          </a:p>
        </p:txBody>
      </p:sp>
      <p:pic>
        <p:nvPicPr>
          <p:cNvPr id="1433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864296" y="1048624"/>
            <a:ext cx="4032447" cy="152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Номер слайда 1"/>
          <p:cNvSpPr>
            <a:spLocks noGrp="1"/>
          </p:cNvSpPr>
          <p:nvPr>
            <p:ph type="sldNum" sz="quarter" idx="12"/>
          </p:nvPr>
        </p:nvSpPr>
        <p:spPr/>
        <p:txBody>
          <a:bodyPr/>
          <a:lstStyle/>
          <a:p>
            <a:fld id="{CF9F7CC5-C861-429B-94B3-BF1B507D959F}" type="slidenum">
              <a:rPr lang="ru-RU" smtClean="0"/>
              <a:t>2</a:t>
            </a:fld>
            <a:endParaRPr lang="ru-RU"/>
          </a:p>
        </p:txBody>
      </p:sp>
      <p:pic>
        <p:nvPicPr>
          <p:cNvPr id="1434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0" y="0"/>
            <a:ext cx="660836" cy="4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520731" y="431750"/>
            <a:ext cx="4752528" cy="646317"/>
          </a:xfrm>
          <a:prstGeom prst="rect">
            <a:avLst/>
          </a:prstGeom>
        </p:spPr>
        <p:txBody>
          <a:bodyPr wrap="square" lIns="91426" tIns="45713" rIns="91426" bIns="45713">
            <a:spAutoFit/>
          </a:bodyPr>
          <a:lstStyle/>
          <a:p>
            <a:pPr algn="just"/>
            <a:r>
              <a:rPr lang="ru-RU" b="1" dirty="0"/>
              <a:t>Под расширенной ответственностью производителей и импортеров товаров, упаковки товаров понимается механизм экономического регулирования, согласно которому производители и импортеры товаров обязаны обеспечить их утилизацию после использования и утраты потребительских свойств.</a:t>
            </a:r>
          </a:p>
        </p:txBody>
      </p:sp>
    </p:spTree>
    <p:extLst>
      <p:ext uri="{BB962C8B-B14F-4D97-AF65-F5344CB8AC3E}">
        <p14:creationId xmlns:p14="http://schemas.microsoft.com/office/powerpoint/2010/main" val="37868725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88231" y="647774"/>
            <a:ext cx="5236641" cy="2016224"/>
          </a:xfrm>
        </p:spPr>
        <p:txBody>
          <a:bodyPr>
            <a:normAutofit fontScale="90000"/>
          </a:bodyPr>
          <a:lstStyle/>
          <a:p>
            <a:r>
              <a:rPr lang="ru-RU" sz="1600" dirty="0" smtClean="0">
                <a:solidFill>
                  <a:schemeClr val="accent1">
                    <a:lumMod val="75000"/>
                  </a:schemeClr>
                </a:solidFill>
              </a:rPr>
              <a:t/>
            </a:r>
            <a:br>
              <a:rPr lang="ru-RU" sz="1600" dirty="0" smtClean="0">
                <a:solidFill>
                  <a:schemeClr val="accent1">
                    <a:lumMod val="75000"/>
                  </a:schemeClr>
                </a:solidFill>
              </a:rPr>
            </a:br>
            <a:r>
              <a:rPr lang="ru-RU" sz="1600" dirty="0" smtClean="0">
                <a:solidFill>
                  <a:schemeClr val="accent1">
                    <a:lumMod val="75000"/>
                  </a:schemeClr>
                </a:solidFill>
              </a:rPr>
              <a:t>ул. Амурская, 91/15, г. Чита, 672000</a:t>
            </a:r>
            <a:br>
              <a:rPr lang="ru-RU" sz="1600" dirty="0" smtClean="0">
                <a:solidFill>
                  <a:schemeClr val="accent1">
                    <a:lumMod val="75000"/>
                  </a:schemeClr>
                </a:solidFill>
              </a:rPr>
            </a:br>
            <a:r>
              <a:rPr lang="ru-RU" sz="1600" dirty="0" smtClean="0">
                <a:solidFill>
                  <a:schemeClr val="accent1">
                    <a:lumMod val="75000"/>
                  </a:schemeClr>
                </a:solidFill>
              </a:rPr>
              <a:t>тел./факс 8 (3022) 21-08-24(доб. 75-139)</a:t>
            </a:r>
            <a:br>
              <a:rPr lang="ru-RU" sz="1600" dirty="0" smtClean="0">
                <a:solidFill>
                  <a:schemeClr val="accent1">
                    <a:lumMod val="75000"/>
                  </a:schemeClr>
                </a:solidFill>
              </a:rPr>
            </a:br>
            <a:r>
              <a:rPr lang="ru-RU" sz="1600" u="sng" dirty="0" smtClean="0">
                <a:solidFill>
                  <a:schemeClr val="accent1">
                    <a:lumMod val="75000"/>
                  </a:schemeClr>
                </a:solidFill>
              </a:rPr>
              <a:t>e-</a:t>
            </a:r>
            <a:r>
              <a:rPr lang="ru-RU" sz="1600" u="sng" dirty="0" err="1" smtClean="0">
                <a:solidFill>
                  <a:schemeClr val="accent1">
                    <a:lumMod val="75000"/>
                  </a:schemeClr>
                </a:solidFill>
              </a:rPr>
              <a:t>mail</a:t>
            </a:r>
            <a:r>
              <a:rPr lang="ru-RU" sz="1600" u="sng" dirty="0" smtClean="0">
                <a:solidFill>
                  <a:schemeClr val="accent1">
                    <a:lumMod val="75000"/>
                  </a:schemeClr>
                </a:solidFill>
              </a:rPr>
              <a:t>: rpn75@rpn.gov.ru</a:t>
            </a:r>
            <a:r>
              <a:rPr lang="ru-RU" sz="1600" dirty="0" smtClean="0">
                <a:solidFill>
                  <a:schemeClr val="accent1">
                    <a:lumMod val="75000"/>
                  </a:schemeClr>
                </a:solidFill>
              </a:rPr>
              <a:t/>
            </a:r>
            <a:br>
              <a:rPr lang="ru-RU" sz="1600" dirty="0" smtClean="0">
                <a:solidFill>
                  <a:schemeClr val="accent1">
                    <a:lumMod val="75000"/>
                  </a:schemeClr>
                </a:solidFill>
              </a:rPr>
            </a:br>
            <a:r>
              <a:rPr lang="ru-RU" sz="1600" dirty="0" smtClean="0">
                <a:solidFill>
                  <a:schemeClr val="accent1">
                    <a:lumMod val="75000"/>
                  </a:schemeClr>
                </a:solidFill>
              </a:rPr>
              <a:t>ул. Ленина, 57, г. Улан-Удэ, 670000</a:t>
            </a:r>
            <a:br>
              <a:rPr lang="ru-RU" sz="1600" dirty="0" smtClean="0">
                <a:solidFill>
                  <a:schemeClr val="accent1">
                    <a:lumMod val="75000"/>
                  </a:schemeClr>
                </a:solidFill>
              </a:rPr>
            </a:br>
            <a:r>
              <a:rPr lang="ru-RU" sz="1600" dirty="0" smtClean="0">
                <a:solidFill>
                  <a:schemeClr val="accent1">
                    <a:lumMod val="75000"/>
                  </a:schemeClr>
                </a:solidFill>
              </a:rPr>
              <a:t>тел./факс (3012) </a:t>
            </a:r>
            <a:r>
              <a:rPr lang="ru-RU" sz="1600" smtClean="0">
                <a:solidFill>
                  <a:schemeClr val="accent1">
                    <a:lumMod val="75000"/>
                  </a:schemeClr>
                </a:solidFill>
              </a:rPr>
              <a:t>21-31-55 (доб</a:t>
            </a:r>
            <a:r>
              <a:rPr lang="ru-RU" sz="1600" dirty="0" smtClean="0">
                <a:solidFill>
                  <a:schemeClr val="accent1">
                    <a:lumMod val="75000"/>
                  </a:schemeClr>
                </a:solidFill>
              </a:rPr>
              <a:t>. 75-321)</a:t>
            </a:r>
            <a:br>
              <a:rPr lang="ru-RU" sz="1600" dirty="0" smtClean="0">
                <a:solidFill>
                  <a:schemeClr val="accent1">
                    <a:lumMod val="75000"/>
                  </a:schemeClr>
                </a:solidFill>
              </a:rPr>
            </a:br>
            <a:r>
              <a:rPr lang="ru-RU" sz="1600" u="sng" dirty="0" smtClean="0">
                <a:solidFill>
                  <a:schemeClr val="accent1">
                    <a:lumMod val="75000"/>
                  </a:schemeClr>
                </a:solidFill>
              </a:rPr>
              <a:t>e-</a:t>
            </a:r>
            <a:r>
              <a:rPr lang="ru-RU" sz="1600" u="sng" dirty="0" err="1" smtClean="0">
                <a:solidFill>
                  <a:schemeClr val="accent1">
                    <a:lumMod val="75000"/>
                  </a:schemeClr>
                </a:solidFill>
              </a:rPr>
              <a:t>mail</a:t>
            </a:r>
            <a:r>
              <a:rPr lang="ru-RU" sz="1600" u="sng" dirty="0" smtClean="0">
                <a:solidFill>
                  <a:schemeClr val="accent1">
                    <a:lumMod val="75000"/>
                  </a:schemeClr>
                </a:solidFill>
              </a:rPr>
              <a:t>: rpn03@rpn.gov.ru</a:t>
            </a:r>
            <a:br>
              <a:rPr lang="ru-RU" sz="1600" u="sng" dirty="0" smtClean="0">
                <a:solidFill>
                  <a:schemeClr val="accent1">
                    <a:lumMod val="75000"/>
                  </a:schemeClr>
                </a:solidFill>
              </a:rPr>
            </a:br>
            <a:r>
              <a:rPr lang="ru-RU" sz="1600" u="sng" dirty="0">
                <a:solidFill>
                  <a:schemeClr val="accent1">
                    <a:lumMod val="75000"/>
                  </a:schemeClr>
                </a:solidFill>
              </a:rPr>
              <a:t/>
            </a:r>
            <a:br>
              <a:rPr lang="ru-RU" sz="1600" u="sng" dirty="0">
                <a:solidFill>
                  <a:schemeClr val="accent1">
                    <a:lumMod val="75000"/>
                  </a:schemeClr>
                </a:solidFill>
              </a:rPr>
            </a:br>
            <a:r>
              <a:rPr lang="ru-RU" dirty="0" smtClean="0">
                <a:solidFill>
                  <a:schemeClr val="accent1">
                    <a:lumMod val="75000"/>
                  </a:schemeClr>
                </a:solidFill>
              </a:rPr>
              <a:t>Спасибо </a:t>
            </a:r>
            <a:r>
              <a:rPr lang="ru-RU" dirty="0">
                <a:solidFill>
                  <a:schemeClr val="accent1">
                    <a:lumMod val="75000"/>
                  </a:schemeClr>
                </a:solidFill>
              </a:rPr>
              <a:t>за внимание!</a:t>
            </a:r>
            <a:r>
              <a:rPr lang="ru-RU" dirty="0"/>
              <a:t/>
            </a:r>
            <a:br>
              <a:rPr lang="ru-RU" dirty="0"/>
            </a:br>
            <a:endParaRPr lang="ru-RU" dirty="0"/>
          </a:p>
        </p:txBody>
      </p:sp>
      <p:sp>
        <p:nvSpPr>
          <p:cNvPr id="2" name="Номер слайда 1"/>
          <p:cNvSpPr>
            <a:spLocks noGrp="1"/>
          </p:cNvSpPr>
          <p:nvPr>
            <p:ph type="sldNum" sz="quarter" idx="12"/>
          </p:nvPr>
        </p:nvSpPr>
        <p:spPr/>
        <p:txBody>
          <a:bodyPr/>
          <a:lstStyle/>
          <a:p>
            <a:fld id="{CF9F7CC5-C861-429B-94B3-BF1B507D959F}" type="slidenum">
              <a:rPr lang="ru-RU" smtClean="0"/>
              <a:t>20</a:t>
            </a:fld>
            <a:endParaRPr lang="ru-RU"/>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840" y="139688"/>
            <a:ext cx="1267229" cy="243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8312" y="139686"/>
            <a:ext cx="1152208" cy="309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428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TextBox 6"/>
          <p:cNvSpPr txBox="1">
            <a:spLocks noChangeArrowheads="1"/>
          </p:cNvSpPr>
          <p:nvPr/>
        </p:nvSpPr>
        <p:spPr bwMode="auto">
          <a:xfrm>
            <a:off x="216223" y="287734"/>
            <a:ext cx="5298414" cy="252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9352" tIns="24676" rIns="49352" bIns="24676">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defTabSz="493606" fontAlgn="base">
              <a:spcBef>
                <a:spcPct val="0"/>
              </a:spcBef>
              <a:spcAft>
                <a:spcPct val="0"/>
              </a:spcAft>
            </a:pPr>
            <a:r>
              <a:rPr lang="ru-RU" sz="800" b="1" dirty="0">
                <a:latin typeface="Times New Roman" pitchFamily="18" charset="0"/>
                <a:cs typeface="Times New Roman" pitchFamily="18" charset="0"/>
              </a:rPr>
              <a:t>1. Административная ответственность</a:t>
            </a:r>
            <a:r>
              <a:rPr lang="ru-RU" sz="800" dirty="0">
                <a:latin typeface="Times New Roman" pitchFamily="18" charset="0"/>
                <a:cs typeface="Times New Roman" pitchFamily="18" charset="0"/>
              </a:rPr>
              <a:t> установлена за: неуплату в установленные сроки сбора по каждой группе товаров, группе упаковки товаров, подлежащего уплате производителями товаров, импортерами товаров, которые не обеспечивают самостоятельную утилизацию отходов от использования товаров по статье 8.41.1 Кодекса Российской Федерации об административных правонарушениях (далее - КоАП РФ); </a:t>
            </a:r>
          </a:p>
          <a:p>
            <a:pPr algn="just" defTabSz="493606" fontAlgn="base">
              <a:spcBef>
                <a:spcPct val="0"/>
              </a:spcBef>
              <a:spcAft>
                <a:spcPct val="0"/>
              </a:spcAft>
            </a:pPr>
            <a:r>
              <a:rPr lang="ru-RU" sz="800" b="1" dirty="0" smtClean="0">
                <a:latin typeface="Times New Roman" pitchFamily="18" charset="0"/>
                <a:cs typeface="Times New Roman" pitchFamily="18" charset="0"/>
              </a:rPr>
              <a:t>2.Непредставление </a:t>
            </a:r>
            <a:r>
              <a:rPr lang="ru-RU" sz="800" b="1" dirty="0">
                <a:latin typeface="Times New Roman" pitchFamily="18" charset="0"/>
                <a:cs typeface="Times New Roman" pitchFamily="18" charset="0"/>
              </a:rPr>
              <a:t>или несвоевременное представление отчетности </a:t>
            </a:r>
            <a:r>
              <a:rPr lang="ru-RU" sz="800" dirty="0">
                <a:latin typeface="Times New Roman" pitchFamily="18" charset="0"/>
                <a:cs typeface="Times New Roman" pitchFamily="18" charset="0"/>
              </a:rPr>
              <a:t>о выполнении нормативов утилизации отходов от использования товаров или деклараций о количестве выпущенных в обращение на территории Российской Федерации товаров, упаковки товаров, включенных в перечень товаров, упаковки товаров, подлежащих утилизации после утраты ими потребительских свойств, реализованных для внутреннего потребления на территории Российской Федерации за предыдущий календарный год по части 1 статьи 8.5.1 КоАП РФ; </a:t>
            </a:r>
          </a:p>
          <a:p>
            <a:pPr algn="just" defTabSz="493606" fontAlgn="base">
              <a:spcBef>
                <a:spcPct val="0"/>
              </a:spcBef>
              <a:spcAft>
                <a:spcPct val="0"/>
              </a:spcAft>
            </a:pPr>
            <a:r>
              <a:rPr lang="ru-RU" sz="800" b="1" dirty="0" smtClean="0">
                <a:latin typeface="Times New Roman" pitchFamily="18" charset="0"/>
                <a:cs typeface="Times New Roman" pitchFamily="18" charset="0"/>
              </a:rPr>
              <a:t>3.Представление </a:t>
            </a:r>
            <a:r>
              <a:rPr lang="ru-RU" sz="800" b="1" dirty="0">
                <a:latin typeface="Times New Roman" pitchFamily="18" charset="0"/>
                <a:cs typeface="Times New Roman" pitchFamily="18" charset="0"/>
              </a:rPr>
              <a:t>отчетности о выполнении </a:t>
            </a:r>
            <a:r>
              <a:rPr lang="ru-RU" sz="800" dirty="0">
                <a:latin typeface="Times New Roman" pitchFamily="18" charset="0"/>
                <a:cs typeface="Times New Roman" pitchFamily="18" charset="0"/>
              </a:rPr>
              <a:t>нормативов утилизации отходов от использования товаров или деклараций о количестве выпущенных в обращение на территории Российской Федерации товаров, упаковки товаров, включенных в перечень товаров, упаковки товаров, подлежащих утилизации после утраты ими потребительских свойств, реализованных для внутреннего потребления на территории Российской Федерации за предыдущий календарный год, в неполном объеме либо отчетности, содержащей недостоверные сведения, по части 2 статьи 8.5.1 КоАП РФ</a:t>
            </a:r>
            <a:r>
              <a:rPr lang="ru-RU" sz="800" dirty="0" smtClean="0">
                <a:latin typeface="Times New Roman" pitchFamily="18" charset="0"/>
                <a:cs typeface="Times New Roman" pitchFamily="18" charset="0"/>
              </a:rPr>
              <a:t>.</a:t>
            </a:r>
          </a:p>
          <a:p>
            <a:pPr algn="just" defTabSz="493606" fontAlgn="base">
              <a:spcBef>
                <a:spcPct val="0"/>
              </a:spcBef>
              <a:spcAft>
                <a:spcPct val="0"/>
              </a:spcAft>
            </a:pPr>
            <a:r>
              <a:rPr lang="ru-RU" altLang="ru-RU" sz="800" b="1" dirty="0">
                <a:solidFill>
                  <a:srgbClr val="4D4D4D"/>
                </a:solidFill>
                <a:latin typeface="Times New Roman" pitchFamily="18" charset="0"/>
                <a:cs typeface="Times New Roman" pitchFamily="18" charset="0"/>
              </a:rPr>
              <a:t>Также в случае не поступления оплаты экологического сбора после проверки представленных плательщиком экологического сбора документов в течении (3-х месяцев), и выставления требования (30 календарных дней) о погашении задолженности сумма экологического сбора взыскивается в судебном порядке. (Постановление Правительства РФ от 08.10.2015 № 1073).</a:t>
            </a:r>
          </a:p>
          <a:p>
            <a:pPr algn="just" defTabSz="493606" fontAlgn="base">
              <a:spcBef>
                <a:spcPct val="0"/>
              </a:spcBef>
              <a:spcAft>
                <a:spcPct val="0"/>
              </a:spcAft>
            </a:pPr>
            <a:endParaRPr lang="ru-RU" altLang="ru-RU" sz="900" b="1" dirty="0">
              <a:solidFill>
                <a:srgbClr val="4D4D4D"/>
              </a:solidFill>
            </a:endParaRPr>
          </a:p>
        </p:txBody>
      </p:sp>
      <p:cxnSp>
        <p:nvCxnSpPr>
          <p:cNvPr id="3" name="Прямая со стрелкой 2"/>
          <p:cNvCxnSpPr/>
          <p:nvPr/>
        </p:nvCxnSpPr>
        <p:spPr bwMode="auto">
          <a:xfrm flipH="1">
            <a:off x="2232447" y="2303958"/>
            <a:ext cx="39962" cy="216024"/>
          </a:xfrm>
          <a:prstGeom prst="straightConnector1">
            <a:avLst/>
          </a:pr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arrow"/>
          </a:ln>
          <a:effectLst/>
        </p:spPr>
      </p:cxn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6474" y="2511314"/>
            <a:ext cx="492717" cy="359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Заголовок 1"/>
          <p:cNvSpPr>
            <a:spLocks noGrp="1"/>
          </p:cNvSpPr>
          <p:nvPr>
            <p:ph type="title"/>
          </p:nvPr>
        </p:nvSpPr>
        <p:spPr>
          <a:xfrm>
            <a:off x="272963" y="64832"/>
            <a:ext cx="5184934" cy="244419"/>
          </a:xfrm>
        </p:spPr>
        <p:txBody>
          <a:bodyPr>
            <a:normAutofit fontScale="90000"/>
          </a:bodyPr>
          <a:lstStyle/>
          <a:p>
            <a:r>
              <a:rPr lang="ru-RU" sz="1100" b="1" dirty="0">
                <a:solidFill>
                  <a:srgbClr val="1F497D"/>
                </a:solidFill>
                <a:cs typeface="Times New Roman" pitchFamily="18" charset="0"/>
              </a:rPr>
              <a:t>Расширенная ответственность производителей </a:t>
            </a:r>
            <a:br>
              <a:rPr lang="ru-RU" sz="1100" b="1" dirty="0">
                <a:solidFill>
                  <a:srgbClr val="1F497D"/>
                </a:solidFill>
                <a:cs typeface="Times New Roman" pitchFamily="18" charset="0"/>
              </a:rPr>
            </a:br>
            <a:r>
              <a:rPr lang="ru-RU" sz="1100" b="1" dirty="0">
                <a:solidFill>
                  <a:srgbClr val="1F497D"/>
                </a:solidFill>
                <a:cs typeface="Times New Roman" pitchFamily="18" charset="0"/>
              </a:rPr>
              <a:t>и импортеров товаров и упаковки (РОП)</a:t>
            </a:r>
            <a:endParaRPr lang="ru-RU" dirty="0"/>
          </a:p>
        </p:txBody>
      </p:sp>
    </p:spTree>
    <p:extLst>
      <p:ext uri="{BB962C8B-B14F-4D97-AF65-F5344CB8AC3E}">
        <p14:creationId xmlns:p14="http://schemas.microsoft.com/office/powerpoint/2010/main" val="20571059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 y="-71972"/>
            <a:ext cx="5693307" cy="479955"/>
          </a:xfrm>
        </p:spPr>
        <p:txBody>
          <a:bodyPr>
            <a:normAutofit/>
          </a:bodyPr>
          <a:lstStyle/>
          <a:p>
            <a:pPr algn="ctr"/>
            <a:r>
              <a:rPr lang="ru-RU" sz="1500" b="1" dirty="0"/>
              <a:t>Нормативно-правовая база по РОП и </a:t>
            </a:r>
            <a:r>
              <a:rPr lang="ru-RU" sz="1500" b="1" dirty="0" err="1"/>
              <a:t>экосбору</a:t>
            </a:r>
            <a:endParaRPr lang="ru-RU" b="1" dirty="0"/>
          </a:p>
        </p:txBody>
      </p:sp>
      <p:sp>
        <p:nvSpPr>
          <p:cNvPr id="2" name="Номер слайда 1"/>
          <p:cNvSpPr>
            <a:spLocks noGrp="1"/>
          </p:cNvSpPr>
          <p:nvPr>
            <p:ph type="sldNum" sz="quarter" idx="12"/>
          </p:nvPr>
        </p:nvSpPr>
        <p:spPr/>
        <p:txBody>
          <a:bodyPr/>
          <a:lstStyle/>
          <a:p>
            <a:fld id="{CF9F7CC5-C861-429B-94B3-BF1B507D959F}" type="slidenum">
              <a:rPr lang="ru-RU" smtClean="0"/>
              <a:t>4</a:t>
            </a:fld>
            <a:endParaRPr lang="ru-RU"/>
          </a:p>
        </p:txBody>
      </p:sp>
      <p:graphicFrame>
        <p:nvGraphicFramePr>
          <p:cNvPr id="4" name="Таблица 3"/>
          <p:cNvGraphicFramePr>
            <a:graphicFrameLocks noGrp="1"/>
          </p:cNvGraphicFramePr>
          <p:nvPr>
            <p:extLst>
              <p:ext uri="{D42A27DB-BD31-4B8C-83A1-F6EECF244321}">
                <p14:modId xmlns:p14="http://schemas.microsoft.com/office/powerpoint/2010/main" val="1264405221"/>
              </p:ext>
            </p:extLst>
          </p:nvPr>
        </p:nvGraphicFramePr>
        <p:xfrm>
          <a:off x="158470" y="287734"/>
          <a:ext cx="5444105" cy="2404108"/>
        </p:xfrm>
        <a:graphic>
          <a:graphicData uri="http://schemas.openxmlformats.org/drawingml/2006/table">
            <a:tbl>
              <a:tblPr firstRow="1" bandRow="1">
                <a:tableStyleId>{BC89EF96-8CEA-46FF-86C4-4CE0E7609802}</a:tableStyleId>
              </a:tblPr>
              <a:tblGrid>
                <a:gridCol w="1893158"/>
                <a:gridCol w="3550947"/>
              </a:tblGrid>
              <a:tr h="288032">
                <a:tc>
                  <a:txBody>
                    <a:bodyPr/>
                    <a:lstStyle/>
                    <a:p>
                      <a:pPr>
                        <a:lnSpc>
                          <a:spcPct val="115000"/>
                        </a:lnSpc>
                        <a:spcAft>
                          <a:spcPts val="0"/>
                        </a:spcAft>
                      </a:pPr>
                      <a:r>
                        <a:rPr lang="ru-RU" sz="700" b="1" dirty="0">
                          <a:effectLst/>
                          <a:latin typeface="Times New Roman" pitchFamily="18" charset="0"/>
                          <a:cs typeface="Times New Roman" pitchFamily="18" charset="0"/>
                        </a:rPr>
                        <a:t>Распоряжение Правительства Российской Федерации от </a:t>
                      </a:r>
                      <a:r>
                        <a:rPr lang="ru-RU" sz="700" b="1" dirty="0" smtClean="0">
                          <a:effectLst/>
                          <a:latin typeface="Times New Roman" pitchFamily="18" charset="0"/>
                          <a:cs typeface="Times New Roman" pitchFamily="18" charset="0"/>
                        </a:rPr>
                        <a:t>31.12.2020 № 3721-р</a:t>
                      </a:r>
                      <a:endParaRPr lang="ru-RU" sz="700" b="1" dirty="0">
                        <a:effectLst/>
                        <a:latin typeface="Times New Roman" pitchFamily="18" charset="0"/>
                        <a:ea typeface="Calibri"/>
                        <a:cs typeface="Times New Roman" pitchFamily="18" charset="0"/>
                      </a:endParaRPr>
                    </a:p>
                  </a:txBody>
                  <a:tcPr marL="43208" marR="43208" marT="0" marB="0"/>
                </a:tc>
                <a:tc>
                  <a:txBody>
                    <a:bodyPr/>
                    <a:lstStyle/>
                    <a:p>
                      <a:pPr>
                        <a:lnSpc>
                          <a:spcPct val="115000"/>
                        </a:lnSpc>
                        <a:spcAft>
                          <a:spcPts val="0"/>
                        </a:spcAft>
                      </a:pPr>
                      <a:r>
                        <a:rPr lang="ru-RU" sz="700" b="0" dirty="0" smtClean="0">
                          <a:effectLst/>
                          <a:latin typeface="Times New Roman" pitchFamily="18" charset="0"/>
                          <a:cs typeface="Times New Roman" pitchFamily="18" charset="0"/>
                        </a:rPr>
                        <a:t>Перечень товаров, упаковки товаров, подлежащих утилизации после утраты ими потребительских свойств</a:t>
                      </a:r>
                      <a:endParaRPr lang="ru-RU" sz="700" b="0" dirty="0">
                        <a:effectLst/>
                        <a:latin typeface="Times New Roman" pitchFamily="18" charset="0"/>
                        <a:ea typeface="Calibri"/>
                        <a:cs typeface="Times New Roman" pitchFamily="18" charset="0"/>
                      </a:endParaRPr>
                    </a:p>
                  </a:txBody>
                  <a:tcPr marL="43208" marR="43208" marT="0" marB="0"/>
                </a:tc>
              </a:tr>
              <a:tr h="288032">
                <a:tc>
                  <a:txBody>
                    <a:bodyPr/>
                    <a:lstStyle/>
                    <a:p>
                      <a:pPr>
                        <a:lnSpc>
                          <a:spcPct val="115000"/>
                        </a:lnSpc>
                        <a:spcAft>
                          <a:spcPts val="0"/>
                        </a:spcAft>
                      </a:pPr>
                      <a:r>
                        <a:rPr lang="ru-RU" sz="700" b="1" dirty="0">
                          <a:effectLst/>
                          <a:latin typeface="Times New Roman" pitchFamily="18" charset="0"/>
                          <a:cs typeface="Times New Roman" pitchFamily="18" charset="0"/>
                        </a:rPr>
                        <a:t>Распоряжение Правительства Российской Федерации от </a:t>
                      </a:r>
                      <a:r>
                        <a:rPr lang="ru-RU" sz="700" b="1" dirty="0" smtClean="0">
                          <a:effectLst/>
                          <a:latin typeface="Times New Roman" pitchFamily="18" charset="0"/>
                          <a:cs typeface="Times New Roman" pitchFamily="18" charset="0"/>
                        </a:rPr>
                        <a:t>31.12.2020 г. N 3722-р</a:t>
                      </a:r>
                      <a:endParaRPr lang="ru-RU" sz="700" b="1" dirty="0">
                        <a:effectLst/>
                        <a:latin typeface="Times New Roman" pitchFamily="18" charset="0"/>
                        <a:ea typeface="Calibri"/>
                        <a:cs typeface="Times New Roman" pitchFamily="18" charset="0"/>
                      </a:endParaRPr>
                    </a:p>
                  </a:txBody>
                  <a:tcPr marL="43208" marR="43208" marT="0" marB="0"/>
                </a:tc>
                <a:tc>
                  <a:txBody>
                    <a:bodyPr/>
                    <a:lstStyle/>
                    <a:p>
                      <a:pPr>
                        <a:lnSpc>
                          <a:spcPct val="115000"/>
                        </a:lnSpc>
                        <a:spcAft>
                          <a:spcPts val="0"/>
                        </a:spcAft>
                      </a:pPr>
                      <a:r>
                        <a:rPr lang="ru-RU" sz="700" dirty="0">
                          <a:effectLst/>
                          <a:latin typeface="Times New Roman" pitchFamily="18" charset="0"/>
                          <a:cs typeface="Times New Roman" pitchFamily="18" charset="0"/>
                        </a:rPr>
                        <a:t>Нормативы утилизации отходов от использования </a:t>
                      </a:r>
                      <a:r>
                        <a:rPr lang="ru-RU" sz="700" dirty="0" smtClean="0">
                          <a:effectLst/>
                          <a:latin typeface="Times New Roman" pitchFamily="18" charset="0"/>
                          <a:cs typeface="Times New Roman" pitchFamily="18" charset="0"/>
                        </a:rPr>
                        <a:t>товаров на 2021 - 2023 годы</a:t>
                      </a:r>
                      <a:endParaRPr lang="ru-RU" sz="700" dirty="0">
                        <a:effectLst/>
                        <a:latin typeface="Times New Roman" pitchFamily="18" charset="0"/>
                        <a:ea typeface="Calibri"/>
                        <a:cs typeface="Times New Roman" pitchFamily="18" charset="0"/>
                      </a:endParaRPr>
                    </a:p>
                  </a:txBody>
                  <a:tcPr marL="43208" marR="43208" marT="0" marB="0"/>
                </a:tc>
              </a:tr>
              <a:tr h="288032">
                <a:tc>
                  <a:txBody>
                    <a:bodyPr/>
                    <a:lstStyle/>
                    <a:p>
                      <a:pPr>
                        <a:lnSpc>
                          <a:spcPct val="115000"/>
                        </a:lnSpc>
                        <a:spcAft>
                          <a:spcPts val="0"/>
                        </a:spcAft>
                      </a:pPr>
                      <a:r>
                        <a:rPr lang="ru-RU" sz="700" b="1" dirty="0">
                          <a:effectLst/>
                          <a:latin typeface="Times New Roman" pitchFamily="18" charset="0"/>
                          <a:cs typeface="Times New Roman" pitchFamily="18" charset="0"/>
                        </a:rPr>
                        <a:t>Постановление Правительства РФ от 09.04.2016 № </a:t>
                      </a:r>
                      <a:r>
                        <a:rPr lang="ru-RU" sz="700" b="1" dirty="0" smtClean="0">
                          <a:effectLst/>
                          <a:latin typeface="Times New Roman" pitchFamily="18" charset="0"/>
                          <a:cs typeface="Times New Roman" pitchFamily="18" charset="0"/>
                        </a:rPr>
                        <a:t>284</a:t>
                      </a:r>
                      <a:endParaRPr lang="ru-RU" sz="700" b="1" dirty="0">
                        <a:effectLst/>
                        <a:latin typeface="Times New Roman" pitchFamily="18" charset="0"/>
                        <a:ea typeface="Calibri"/>
                        <a:cs typeface="Times New Roman" pitchFamily="18" charset="0"/>
                      </a:endParaRPr>
                    </a:p>
                  </a:txBody>
                  <a:tcPr marL="43208" marR="43208" marT="0" marB="0"/>
                </a:tc>
                <a:tc>
                  <a:txBody>
                    <a:bodyPr/>
                    <a:lstStyle/>
                    <a:p>
                      <a:pPr>
                        <a:lnSpc>
                          <a:spcPct val="115000"/>
                        </a:lnSpc>
                        <a:spcAft>
                          <a:spcPts val="0"/>
                        </a:spcAft>
                      </a:pPr>
                      <a:r>
                        <a:rPr lang="ru-RU" sz="700" dirty="0">
                          <a:effectLst/>
                          <a:latin typeface="Times New Roman" pitchFamily="18" charset="0"/>
                          <a:cs typeface="Times New Roman" pitchFamily="18" charset="0"/>
                        </a:rPr>
                        <a:t>Ставки экологического сбора, уплачиваемого производителями, импортерами товаров, подлежащих утилизации после утраты потребительских свойств</a:t>
                      </a:r>
                      <a:endParaRPr lang="ru-RU" sz="700" dirty="0">
                        <a:effectLst/>
                        <a:latin typeface="Times New Roman" pitchFamily="18" charset="0"/>
                        <a:ea typeface="Calibri"/>
                        <a:cs typeface="Times New Roman" pitchFamily="18" charset="0"/>
                      </a:endParaRPr>
                    </a:p>
                  </a:txBody>
                  <a:tcPr marL="43208" marR="43208" marT="0" marB="0"/>
                </a:tc>
              </a:tr>
              <a:tr h="500432">
                <a:tc>
                  <a:txBody>
                    <a:bodyPr/>
                    <a:lstStyle/>
                    <a:p>
                      <a:pPr>
                        <a:lnSpc>
                          <a:spcPct val="115000"/>
                        </a:lnSpc>
                        <a:spcAft>
                          <a:spcPts val="0"/>
                        </a:spcAft>
                      </a:pPr>
                      <a:r>
                        <a:rPr lang="ru-RU" sz="700" b="1" dirty="0">
                          <a:effectLst/>
                          <a:latin typeface="Times New Roman" pitchFamily="18" charset="0"/>
                          <a:cs typeface="Times New Roman" pitchFamily="18" charset="0"/>
                        </a:rPr>
                        <a:t>Постановление Правительства РФ от 24.12.2015 № 1417</a:t>
                      </a:r>
                      <a:endParaRPr lang="ru-RU" sz="700" b="1" dirty="0">
                        <a:effectLst/>
                        <a:latin typeface="Times New Roman" pitchFamily="18" charset="0"/>
                        <a:ea typeface="Calibri"/>
                        <a:cs typeface="Times New Roman" pitchFamily="18" charset="0"/>
                      </a:endParaRPr>
                    </a:p>
                  </a:txBody>
                  <a:tcPr marL="43208" marR="43208" marT="0" marB="0">
                    <a:solidFill>
                      <a:schemeClr val="accent1">
                        <a:lumMod val="20000"/>
                        <a:lumOff val="80000"/>
                      </a:schemeClr>
                    </a:solidFill>
                  </a:tcPr>
                </a:tc>
                <a:tc>
                  <a:txBody>
                    <a:bodyPr/>
                    <a:lstStyle/>
                    <a:p>
                      <a:pPr algn="just">
                        <a:lnSpc>
                          <a:spcPct val="115000"/>
                        </a:lnSpc>
                        <a:spcAft>
                          <a:spcPts val="0"/>
                        </a:spcAft>
                      </a:pPr>
                      <a:r>
                        <a:rPr lang="ru-RU" sz="700" dirty="0" smtClean="0">
                          <a:effectLst/>
                          <a:latin typeface="Times New Roman" pitchFamily="18" charset="0"/>
                          <a:cs typeface="Times New Roman" pitchFamily="18" charset="0"/>
                        </a:rPr>
                        <a:t>Положение о </a:t>
                      </a:r>
                      <a:r>
                        <a:rPr lang="ru-RU" sz="700" dirty="0">
                          <a:effectLst/>
                          <a:latin typeface="Times New Roman" pitchFamily="18" charset="0"/>
                          <a:cs typeface="Times New Roman" pitchFamily="18" charset="0"/>
                        </a:rPr>
                        <a:t>декларировании производителями, импортерами </a:t>
                      </a:r>
                      <a:r>
                        <a:rPr lang="ru-RU" sz="700" dirty="0" smtClean="0">
                          <a:effectLst/>
                          <a:latin typeface="Times New Roman" pitchFamily="18" charset="0"/>
                          <a:cs typeface="Times New Roman" pitchFamily="18" charset="0"/>
                        </a:rPr>
                        <a:t>количества </a:t>
                      </a:r>
                      <a:r>
                        <a:rPr lang="ru-RU" sz="700" dirty="0">
                          <a:effectLst/>
                          <a:latin typeface="Times New Roman" pitchFamily="18" charset="0"/>
                          <a:cs typeface="Times New Roman" pitchFamily="18" charset="0"/>
                        </a:rPr>
                        <a:t>выпущенных в обращение на территории Российской </a:t>
                      </a:r>
                      <a:r>
                        <a:rPr lang="ru-RU" sz="700" dirty="0" smtClean="0">
                          <a:effectLst/>
                          <a:latin typeface="Times New Roman" pitchFamily="18" charset="0"/>
                          <a:cs typeface="Times New Roman" pitchFamily="18" charset="0"/>
                        </a:rPr>
                        <a:t>Федерации за предыдущий год товаров</a:t>
                      </a:r>
                      <a:r>
                        <a:rPr lang="ru-RU" sz="700" dirty="0">
                          <a:effectLst/>
                          <a:latin typeface="Times New Roman" pitchFamily="18" charset="0"/>
                          <a:cs typeface="Times New Roman" pitchFamily="18" charset="0"/>
                        </a:rPr>
                        <a:t>, в том числе упаковки</a:t>
                      </a:r>
                      <a:endParaRPr lang="ru-RU" sz="700" dirty="0">
                        <a:effectLst/>
                        <a:latin typeface="Times New Roman" pitchFamily="18" charset="0"/>
                        <a:ea typeface="Calibri"/>
                        <a:cs typeface="Times New Roman" pitchFamily="18" charset="0"/>
                      </a:endParaRPr>
                    </a:p>
                  </a:txBody>
                  <a:tcPr marL="43208" marR="43208" marT="0" marB="0">
                    <a:solidFill>
                      <a:schemeClr val="accent1">
                        <a:lumMod val="20000"/>
                        <a:lumOff val="80000"/>
                      </a:schemeClr>
                    </a:solidFill>
                  </a:tcPr>
                </a:tc>
              </a:tr>
              <a:tr h="414040">
                <a:tc>
                  <a:txBody>
                    <a:bodyPr/>
                    <a:lstStyle/>
                    <a:p>
                      <a:pPr>
                        <a:lnSpc>
                          <a:spcPct val="115000"/>
                        </a:lnSpc>
                        <a:spcAft>
                          <a:spcPts val="0"/>
                        </a:spcAft>
                      </a:pPr>
                      <a:r>
                        <a:rPr lang="ru-RU" sz="700" b="1" dirty="0">
                          <a:effectLst/>
                          <a:latin typeface="Times New Roman" pitchFamily="18" charset="0"/>
                          <a:cs typeface="Times New Roman" pitchFamily="18" charset="0"/>
                        </a:rPr>
                        <a:t>Постановление Правительства РФ от </a:t>
                      </a:r>
                      <a:r>
                        <a:rPr lang="ru-RU" sz="700" b="1" dirty="0" smtClean="0">
                          <a:effectLst/>
                          <a:latin typeface="Times New Roman" pitchFamily="18" charset="0"/>
                          <a:cs typeface="Times New Roman" pitchFamily="18" charset="0"/>
                        </a:rPr>
                        <a:t>03.12.2020 г. № 2010</a:t>
                      </a:r>
                      <a:endParaRPr lang="ru-RU" sz="700" b="1" dirty="0">
                        <a:effectLst/>
                        <a:latin typeface="Times New Roman" pitchFamily="18" charset="0"/>
                        <a:ea typeface="Calibri"/>
                        <a:cs typeface="Times New Roman" pitchFamily="18" charset="0"/>
                      </a:endParaRPr>
                    </a:p>
                  </a:txBody>
                  <a:tcPr marL="43208" marR="43208" marT="0" marB="0"/>
                </a:tc>
                <a:tc>
                  <a:txBody>
                    <a:bodyPr/>
                    <a:lstStyle/>
                    <a:p>
                      <a:pPr>
                        <a:lnSpc>
                          <a:spcPct val="115000"/>
                        </a:lnSpc>
                        <a:spcAft>
                          <a:spcPts val="0"/>
                        </a:spcAft>
                      </a:pPr>
                      <a:r>
                        <a:rPr lang="ru-RU" sz="700" dirty="0" smtClean="0">
                          <a:effectLst/>
                          <a:latin typeface="Times New Roman" pitchFamily="18" charset="0"/>
                          <a:cs typeface="Times New Roman" pitchFamily="18" charset="0"/>
                        </a:rPr>
                        <a:t>Правила предоставления производителями товаров, импортерами товаров отчетности о выполнении нормативов утилизации отходов от использования товаров</a:t>
                      </a:r>
                      <a:endParaRPr lang="ru-RU" sz="700" dirty="0">
                        <a:effectLst/>
                        <a:latin typeface="Times New Roman" pitchFamily="18" charset="0"/>
                        <a:ea typeface="Calibri"/>
                        <a:cs typeface="Times New Roman" pitchFamily="18" charset="0"/>
                      </a:endParaRPr>
                    </a:p>
                  </a:txBody>
                  <a:tcPr marL="43208" marR="43208" marT="0" marB="0"/>
                </a:tc>
              </a:tr>
              <a:tr h="375324">
                <a:tc>
                  <a:txBody>
                    <a:bodyPr/>
                    <a:lstStyle/>
                    <a:p>
                      <a:pPr>
                        <a:lnSpc>
                          <a:spcPct val="115000"/>
                        </a:lnSpc>
                        <a:spcAft>
                          <a:spcPts val="0"/>
                        </a:spcAft>
                      </a:pPr>
                      <a:r>
                        <a:rPr lang="ru-RU" sz="700" b="1" dirty="0">
                          <a:effectLst/>
                          <a:latin typeface="Times New Roman" pitchFamily="18" charset="0"/>
                          <a:cs typeface="Times New Roman" pitchFamily="18" charset="0"/>
                        </a:rPr>
                        <a:t>Постановление Правительства РФ от 08.10.2015 № </a:t>
                      </a:r>
                      <a:r>
                        <a:rPr lang="ru-RU" sz="700" b="1" dirty="0" smtClean="0">
                          <a:effectLst/>
                          <a:latin typeface="Times New Roman" pitchFamily="18" charset="0"/>
                          <a:cs typeface="Times New Roman" pitchFamily="18" charset="0"/>
                        </a:rPr>
                        <a:t>1073</a:t>
                      </a:r>
                      <a:endParaRPr lang="ru-RU" sz="700" b="1" dirty="0">
                        <a:effectLst/>
                        <a:latin typeface="Times New Roman" pitchFamily="18" charset="0"/>
                        <a:ea typeface="Calibri"/>
                        <a:cs typeface="Times New Roman" pitchFamily="18" charset="0"/>
                      </a:endParaRPr>
                    </a:p>
                  </a:txBody>
                  <a:tcPr marL="43208" marR="43208" marT="0" marB="0"/>
                </a:tc>
                <a:tc>
                  <a:txBody>
                    <a:bodyPr/>
                    <a:lstStyle/>
                    <a:p>
                      <a:pPr>
                        <a:lnSpc>
                          <a:spcPct val="115000"/>
                        </a:lnSpc>
                        <a:spcAft>
                          <a:spcPts val="0"/>
                        </a:spcAft>
                      </a:pPr>
                      <a:r>
                        <a:rPr lang="ru-RU" sz="700" dirty="0">
                          <a:effectLst/>
                          <a:latin typeface="Times New Roman" pitchFamily="18" charset="0"/>
                          <a:cs typeface="Times New Roman" pitchFamily="18" charset="0"/>
                        </a:rPr>
                        <a:t>Правила взимания экологического сбора</a:t>
                      </a:r>
                      <a:endParaRPr lang="ru-RU" sz="700" dirty="0">
                        <a:effectLst/>
                        <a:latin typeface="Times New Roman" pitchFamily="18" charset="0"/>
                        <a:ea typeface="Calibri"/>
                        <a:cs typeface="Times New Roman" pitchFamily="18" charset="0"/>
                      </a:endParaRPr>
                    </a:p>
                  </a:txBody>
                  <a:tcPr marL="43208" marR="43208" marT="0" marB="0"/>
                </a:tc>
              </a:tr>
              <a:tr h="250216">
                <a:tc>
                  <a:txBody>
                    <a:bodyPr/>
                    <a:lstStyle/>
                    <a:p>
                      <a:pPr>
                        <a:lnSpc>
                          <a:spcPct val="115000"/>
                        </a:lnSpc>
                        <a:spcAft>
                          <a:spcPts val="0"/>
                        </a:spcAft>
                      </a:pPr>
                      <a:r>
                        <a:rPr lang="ru-RU" sz="700" b="1" dirty="0" smtClean="0">
                          <a:effectLst/>
                          <a:latin typeface="Times New Roman" pitchFamily="18" charset="0"/>
                          <a:cs typeface="Times New Roman" pitchFamily="18" charset="0"/>
                        </a:rPr>
                        <a:t>Приказ</a:t>
                      </a:r>
                      <a:r>
                        <a:rPr lang="ru-RU" sz="700" b="1" baseline="0" dirty="0" smtClean="0">
                          <a:effectLst/>
                          <a:latin typeface="Times New Roman" pitchFamily="18" charset="0"/>
                          <a:cs typeface="Times New Roman" pitchFamily="18" charset="0"/>
                        </a:rPr>
                        <a:t> </a:t>
                      </a:r>
                      <a:r>
                        <a:rPr lang="ru-RU" sz="700" b="1" dirty="0" smtClean="0">
                          <a:effectLst/>
                          <a:latin typeface="Times New Roman" pitchFamily="18" charset="0"/>
                          <a:cs typeface="Times New Roman" pitchFamily="18" charset="0"/>
                        </a:rPr>
                        <a:t> </a:t>
                      </a:r>
                      <a:r>
                        <a:rPr lang="ru-RU" sz="700" b="1" dirty="0" err="1" smtClean="0">
                          <a:effectLst/>
                          <a:latin typeface="Times New Roman" pitchFamily="18" charset="0"/>
                          <a:cs typeface="Times New Roman" pitchFamily="18" charset="0"/>
                        </a:rPr>
                        <a:t>Росприроднадзора</a:t>
                      </a:r>
                      <a:r>
                        <a:rPr lang="ru-RU" sz="700" b="1" dirty="0" smtClean="0">
                          <a:effectLst/>
                          <a:latin typeface="Times New Roman" pitchFamily="18" charset="0"/>
                          <a:cs typeface="Times New Roman" pitchFamily="18" charset="0"/>
                        </a:rPr>
                        <a:t> № 90 от 15.02.2022 </a:t>
                      </a:r>
                      <a:endParaRPr lang="ru-RU" sz="700" b="1" dirty="0">
                        <a:effectLst/>
                        <a:latin typeface="Times New Roman" pitchFamily="18" charset="0"/>
                        <a:ea typeface="Calibri"/>
                        <a:cs typeface="Times New Roman" pitchFamily="18" charset="0"/>
                      </a:endParaRPr>
                    </a:p>
                  </a:txBody>
                  <a:tcPr marL="43208" marR="43208" marT="0" marB="0">
                    <a:solidFill>
                      <a:schemeClr val="bg1"/>
                    </a:solidFill>
                  </a:tcPr>
                </a:tc>
                <a:tc>
                  <a:txBody>
                    <a:bodyPr/>
                    <a:lstStyle/>
                    <a:p>
                      <a:pPr>
                        <a:lnSpc>
                          <a:spcPct val="115000"/>
                        </a:lnSpc>
                        <a:spcAft>
                          <a:spcPts val="0"/>
                        </a:spcAft>
                      </a:pPr>
                      <a:r>
                        <a:rPr lang="ru-RU" sz="700" dirty="0" smtClean="0">
                          <a:effectLst/>
                          <a:latin typeface="Times New Roman" pitchFamily="18" charset="0"/>
                          <a:cs typeface="Times New Roman" pitchFamily="18" charset="0"/>
                        </a:rPr>
                        <a:t>Форма акта утилизации отходов от использования товаров</a:t>
                      </a:r>
                      <a:endParaRPr lang="ru-RU" sz="700" dirty="0">
                        <a:effectLst/>
                        <a:latin typeface="Times New Roman" pitchFamily="18" charset="0"/>
                        <a:ea typeface="Calibri"/>
                        <a:cs typeface="Times New Roman" pitchFamily="18" charset="0"/>
                      </a:endParaRPr>
                    </a:p>
                  </a:txBody>
                  <a:tcPr marL="43208" marR="43208" marT="0" marB="0">
                    <a:solidFill>
                      <a:schemeClr val="bg1"/>
                    </a:solidFill>
                  </a:tcPr>
                </a:tc>
              </a:tr>
            </a:tbl>
          </a:graphicData>
        </a:graphic>
      </p:graphicFrame>
    </p:spTree>
    <p:extLst>
      <p:ext uri="{BB962C8B-B14F-4D97-AF65-F5344CB8AC3E}">
        <p14:creationId xmlns:p14="http://schemas.microsoft.com/office/powerpoint/2010/main" val="41665781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1" y="48978"/>
            <a:ext cx="5761038" cy="241893"/>
          </a:xfrm>
        </p:spPr>
        <p:txBody>
          <a:bodyPr>
            <a:noAutofit/>
          </a:bodyPr>
          <a:lstStyle/>
          <a:p>
            <a:pPr algn="ctr"/>
            <a:r>
              <a:rPr lang="ru-RU" sz="1500" b="1" dirty="0"/>
              <a:t>Особенности предоставления отчетности РОП </a:t>
            </a:r>
          </a:p>
        </p:txBody>
      </p:sp>
      <p:sp>
        <p:nvSpPr>
          <p:cNvPr id="2" name="Номер слайда 1"/>
          <p:cNvSpPr>
            <a:spLocks noGrp="1"/>
          </p:cNvSpPr>
          <p:nvPr>
            <p:ph type="sldNum" sz="quarter" idx="12"/>
          </p:nvPr>
        </p:nvSpPr>
        <p:spPr/>
        <p:txBody>
          <a:bodyPr/>
          <a:lstStyle/>
          <a:p>
            <a:fld id="{CF9F7CC5-C861-429B-94B3-BF1B507D959F}" type="slidenum">
              <a:rPr lang="ru-RU" smtClean="0"/>
              <a:t>5</a:t>
            </a:fld>
            <a:endParaRPr lang="ru-RU"/>
          </a:p>
        </p:txBody>
      </p:sp>
      <p:sp>
        <p:nvSpPr>
          <p:cNvPr id="7" name="Скругленный прямоугольник 6"/>
          <p:cNvSpPr/>
          <p:nvPr/>
        </p:nvSpPr>
        <p:spPr>
          <a:xfrm>
            <a:off x="44692" y="391660"/>
            <a:ext cx="5625575" cy="601870"/>
          </a:xfrm>
          <a:prstGeom prst="roundRect">
            <a:avLst/>
          </a:prstGeom>
          <a:solidFill>
            <a:sysClr val="window" lastClr="FFFFFF"/>
          </a:solidFill>
          <a:ln w="12700" cap="flat" cmpd="sng" algn="ctr">
            <a:solidFill>
              <a:srgbClr val="9BBB59"/>
            </a:solidFill>
            <a:prstDash val="solid"/>
          </a:ln>
          <a:effectLst/>
        </p:spPr>
        <p:txBody>
          <a:bodyPr lIns="47304" tIns="23653" rIns="47304" bIns="23653" rtlCol="0" anchor="ctr"/>
          <a:lstStyle/>
          <a:p>
            <a:pPr algn="ctr">
              <a:defRPr/>
            </a:pPr>
            <a:r>
              <a:rPr lang="ru-RU" b="1" kern="0" dirty="0">
                <a:solidFill>
                  <a:sysClr val="windowText" lastClr="000000"/>
                </a:solidFill>
                <a:latin typeface="Calibri"/>
              </a:rPr>
              <a:t>При подаче в </a:t>
            </a:r>
            <a:r>
              <a:rPr lang="ru-RU" b="1" kern="0" dirty="0" smtClean="0">
                <a:solidFill>
                  <a:sysClr val="windowText" lastClr="000000"/>
                </a:solidFill>
                <a:latin typeface="Calibri"/>
              </a:rPr>
              <a:t>2024 году </a:t>
            </a:r>
            <a:r>
              <a:rPr lang="ru-RU" b="1" kern="0" dirty="0" smtClean="0">
                <a:solidFill>
                  <a:srgbClr val="C00000"/>
                </a:solidFill>
                <a:latin typeface="Calibri"/>
              </a:rPr>
              <a:t>Декларации за отчетный 2023 </a:t>
            </a:r>
            <a:r>
              <a:rPr lang="ru-RU" b="1" kern="0" dirty="0" smtClean="0">
                <a:solidFill>
                  <a:sysClr val="windowText" lastClr="000000"/>
                </a:solidFill>
                <a:latin typeface="Calibri"/>
              </a:rPr>
              <a:t>год в ней </a:t>
            </a:r>
            <a:r>
              <a:rPr lang="ru-RU" b="1" kern="0" dirty="0" smtClean="0">
                <a:solidFill>
                  <a:srgbClr val="C00000"/>
                </a:solidFill>
                <a:latin typeface="Calibri"/>
              </a:rPr>
              <a:t>указывается количество выпущенных в обращение на территории РФ</a:t>
            </a:r>
            <a:r>
              <a:rPr lang="ru-RU" kern="0" dirty="0" smtClean="0">
                <a:solidFill>
                  <a:srgbClr val="C00000"/>
                </a:solidFill>
                <a:latin typeface="Calibri"/>
              </a:rPr>
              <a:t> </a:t>
            </a:r>
            <a:r>
              <a:rPr lang="ru-RU" b="1" kern="0" dirty="0" smtClean="0">
                <a:solidFill>
                  <a:sysClr val="windowText" lastClr="000000"/>
                </a:solidFill>
                <a:latin typeface="Calibri"/>
              </a:rPr>
              <a:t>товаров, упаковки товаров, реализованных для внутреннего потребления на территории РФ </a:t>
            </a:r>
            <a:r>
              <a:rPr lang="ru-RU" b="1" kern="0" dirty="0" smtClean="0">
                <a:solidFill>
                  <a:srgbClr val="C00000"/>
                </a:solidFill>
                <a:latin typeface="Calibri"/>
              </a:rPr>
              <a:t>в течении отчетного 2023 года </a:t>
            </a:r>
            <a:r>
              <a:rPr lang="ru-RU" b="1" kern="0" dirty="0">
                <a:solidFill>
                  <a:srgbClr val="C00000"/>
                </a:solidFill>
                <a:latin typeface="Calibri"/>
              </a:rPr>
              <a:t> </a:t>
            </a:r>
          </a:p>
        </p:txBody>
      </p:sp>
      <p:sp>
        <p:nvSpPr>
          <p:cNvPr id="8" name="Скругленный прямоугольник 7"/>
          <p:cNvSpPr/>
          <p:nvPr/>
        </p:nvSpPr>
        <p:spPr>
          <a:xfrm>
            <a:off x="62456" y="1167738"/>
            <a:ext cx="5625575" cy="634971"/>
          </a:xfrm>
          <a:prstGeom prst="roundRect">
            <a:avLst/>
          </a:prstGeom>
          <a:solidFill>
            <a:sysClr val="window" lastClr="FFFFFF"/>
          </a:solidFill>
          <a:ln w="12700" cap="flat" cmpd="sng" algn="ctr">
            <a:solidFill>
              <a:srgbClr val="9BBB59"/>
            </a:solidFill>
            <a:prstDash val="solid"/>
          </a:ln>
          <a:effectLst/>
        </p:spPr>
        <p:txBody>
          <a:bodyPr lIns="47304" tIns="23653" rIns="47304" bIns="23653" rtlCol="0" anchor="ctr"/>
          <a:lstStyle/>
          <a:p>
            <a:pPr lvl="0" algn="ctr"/>
            <a:r>
              <a:rPr lang="ru-RU" b="1" kern="0" dirty="0">
                <a:solidFill>
                  <a:srgbClr val="C00000"/>
                </a:solidFill>
                <a:latin typeface="Calibri"/>
              </a:rPr>
              <a:t>Отчетность в 2024 году за отчетный 2023 </a:t>
            </a:r>
            <a:r>
              <a:rPr lang="ru-RU" kern="0" dirty="0">
                <a:solidFill>
                  <a:sysClr val="windowText" lastClr="000000"/>
                </a:solidFill>
                <a:latin typeface="Calibri"/>
              </a:rPr>
              <a:t>год составляется  на основе </a:t>
            </a:r>
            <a:r>
              <a:rPr lang="ru-RU" b="1" kern="0" dirty="0">
                <a:solidFill>
                  <a:srgbClr val="C00000"/>
                </a:solidFill>
                <a:latin typeface="Calibri"/>
              </a:rPr>
              <a:t>данных о количестве выпущенных в обращение на территории РФ</a:t>
            </a:r>
            <a:r>
              <a:rPr lang="ru-RU" kern="0" dirty="0">
                <a:solidFill>
                  <a:sysClr val="windowText" lastClr="000000"/>
                </a:solidFill>
                <a:latin typeface="Calibri"/>
              </a:rPr>
              <a:t> товаров, упаковки </a:t>
            </a:r>
            <a:r>
              <a:rPr lang="ru-RU" kern="0" dirty="0" smtClean="0">
                <a:solidFill>
                  <a:sysClr val="windowText" lastClr="000000"/>
                </a:solidFill>
                <a:latin typeface="Calibri"/>
              </a:rPr>
              <a:t>товаров </a:t>
            </a:r>
            <a:r>
              <a:rPr lang="ru-RU" b="1" kern="0" dirty="0" smtClean="0">
                <a:solidFill>
                  <a:srgbClr val="C00000"/>
                </a:solidFill>
                <a:latin typeface="Calibri"/>
              </a:rPr>
              <a:t>за 2022 год (Декларации) (предшествующий отчетному 2023 году), </a:t>
            </a:r>
            <a:r>
              <a:rPr lang="ru-RU" b="1" kern="0" dirty="0" smtClean="0">
                <a:solidFill>
                  <a:sysClr val="windowText" lastClr="000000"/>
                </a:solidFill>
                <a:latin typeface="Calibri"/>
              </a:rPr>
              <a:t>с применением нормативов утилизации, </a:t>
            </a:r>
          </a:p>
          <a:p>
            <a:pPr lvl="0" algn="ctr"/>
            <a:r>
              <a:rPr lang="ru-RU" b="1" kern="0" dirty="0" smtClean="0">
                <a:solidFill>
                  <a:sysClr val="windowText" lastClr="000000"/>
                </a:solidFill>
                <a:latin typeface="Calibri"/>
              </a:rPr>
              <a:t>установленных на 2023 год распоряжением 3722-р.</a:t>
            </a:r>
            <a:endParaRPr lang="ru-RU" b="1" kern="0" dirty="0">
              <a:solidFill>
                <a:srgbClr val="C00000"/>
              </a:solidFill>
              <a:latin typeface="Calibri"/>
            </a:endParaRPr>
          </a:p>
        </p:txBody>
      </p:sp>
      <p:sp>
        <p:nvSpPr>
          <p:cNvPr id="10" name="Скругленный прямоугольник 9"/>
          <p:cNvSpPr/>
          <p:nvPr/>
        </p:nvSpPr>
        <p:spPr>
          <a:xfrm>
            <a:off x="76498" y="1963969"/>
            <a:ext cx="5625575" cy="735761"/>
          </a:xfrm>
          <a:prstGeom prst="roundRect">
            <a:avLst/>
          </a:prstGeom>
          <a:solidFill>
            <a:sysClr val="window" lastClr="FFFFFF"/>
          </a:solidFill>
          <a:ln w="12700" cap="flat" cmpd="sng" algn="ctr">
            <a:solidFill>
              <a:srgbClr val="9BBB59"/>
            </a:solidFill>
            <a:prstDash val="solid"/>
          </a:ln>
          <a:effectLst/>
        </p:spPr>
        <p:txBody>
          <a:bodyPr lIns="47304" tIns="23653" rIns="47304" bIns="23653" rtlCol="0" anchor="ctr"/>
          <a:lstStyle/>
          <a:p>
            <a:pPr lvl="0" algn="ctr"/>
            <a:endParaRPr lang="ru-RU" b="1" kern="0" dirty="0" smtClean="0">
              <a:solidFill>
                <a:srgbClr val="C00000"/>
              </a:solidFill>
              <a:latin typeface="Calibri"/>
            </a:endParaRPr>
          </a:p>
          <a:p>
            <a:pPr lvl="0" algn="ctr"/>
            <a:r>
              <a:rPr lang="ru-RU" b="1" kern="0" dirty="0" smtClean="0">
                <a:solidFill>
                  <a:srgbClr val="C00000"/>
                </a:solidFill>
                <a:latin typeface="Calibri"/>
              </a:rPr>
              <a:t>Расчет экологического сбора в 2024 году за отчетный 2023 год </a:t>
            </a:r>
            <a:r>
              <a:rPr lang="ru-RU" b="1" kern="0" dirty="0" smtClean="0">
                <a:latin typeface="Calibri"/>
              </a:rPr>
              <a:t>формируется </a:t>
            </a:r>
            <a:r>
              <a:rPr lang="ru-RU" b="1" kern="0" dirty="0" smtClean="0">
                <a:solidFill>
                  <a:srgbClr val="C00000"/>
                </a:solidFill>
                <a:latin typeface="Calibri"/>
              </a:rPr>
              <a:t>на основе данных о </a:t>
            </a:r>
            <a:r>
              <a:rPr lang="ru-RU" b="1" kern="0" dirty="0">
                <a:solidFill>
                  <a:srgbClr val="C00000"/>
                </a:solidFill>
                <a:latin typeface="Calibri"/>
              </a:rPr>
              <a:t>количестве выпущенных в обращение на территории РФ</a:t>
            </a:r>
            <a:r>
              <a:rPr lang="ru-RU" b="1" kern="0" dirty="0">
                <a:latin typeface="Calibri"/>
              </a:rPr>
              <a:t> товаров, упаковки товаров </a:t>
            </a:r>
            <a:r>
              <a:rPr lang="ru-RU" b="1" kern="0" dirty="0" smtClean="0">
                <a:solidFill>
                  <a:srgbClr val="C00000"/>
                </a:solidFill>
                <a:latin typeface="Calibri"/>
              </a:rPr>
              <a:t>за </a:t>
            </a:r>
            <a:r>
              <a:rPr lang="ru-RU" b="1" kern="0" dirty="0">
                <a:solidFill>
                  <a:srgbClr val="C00000"/>
                </a:solidFill>
                <a:latin typeface="Calibri"/>
              </a:rPr>
              <a:t>2022 </a:t>
            </a:r>
            <a:r>
              <a:rPr lang="ru-RU" b="1" kern="0" dirty="0" smtClean="0">
                <a:solidFill>
                  <a:srgbClr val="C00000"/>
                </a:solidFill>
                <a:latin typeface="Calibri"/>
              </a:rPr>
              <a:t>год (Декларации) (</a:t>
            </a:r>
            <a:r>
              <a:rPr lang="ru-RU" b="1" kern="0" dirty="0">
                <a:solidFill>
                  <a:srgbClr val="C00000"/>
                </a:solidFill>
                <a:latin typeface="Calibri"/>
              </a:rPr>
              <a:t>предшествующий </a:t>
            </a:r>
            <a:r>
              <a:rPr lang="ru-RU" b="1" kern="0" dirty="0" smtClean="0">
                <a:solidFill>
                  <a:srgbClr val="C00000"/>
                </a:solidFill>
                <a:latin typeface="Calibri"/>
              </a:rPr>
              <a:t>отчетному 2023 году)</a:t>
            </a:r>
            <a:r>
              <a:rPr lang="ru-RU" b="1" kern="0" dirty="0" smtClean="0">
                <a:latin typeface="Calibri"/>
              </a:rPr>
              <a:t>, с применением нормативов утилизации, установленных на 2023 </a:t>
            </a:r>
            <a:r>
              <a:rPr lang="ru-RU" b="1" kern="0" dirty="0">
                <a:latin typeface="Calibri"/>
              </a:rPr>
              <a:t>год распоряжением </a:t>
            </a:r>
            <a:r>
              <a:rPr lang="ru-RU" b="1" kern="0" dirty="0" smtClean="0">
                <a:latin typeface="Calibri"/>
              </a:rPr>
              <a:t>3722-р, и ставок экологического сбора, </a:t>
            </a:r>
            <a:r>
              <a:rPr lang="ru-RU" b="1" kern="0" dirty="0" smtClean="0">
                <a:solidFill>
                  <a:srgbClr val="C00000"/>
                </a:solidFill>
                <a:latin typeface="Calibri"/>
              </a:rPr>
              <a:t>утвержденных постановлением 284.</a:t>
            </a:r>
            <a:endParaRPr lang="ru-RU" b="1" kern="0" dirty="0">
              <a:solidFill>
                <a:srgbClr val="C00000"/>
              </a:solidFill>
              <a:latin typeface="Calibri"/>
            </a:endParaRPr>
          </a:p>
          <a:p>
            <a:pPr lvl="0" algn="ctr"/>
            <a:endParaRPr lang="ru-RU" b="1" kern="0" dirty="0">
              <a:solidFill>
                <a:srgbClr val="C00000"/>
              </a:solidFill>
              <a:latin typeface="Calibri"/>
            </a:endParaRPr>
          </a:p>
        </p:txBody>
      </p:sp>
    </p:spTree>
    <p:extLst>
      <p:ext uri="{BB962C8B-B14F-4D97-AF65-F5344CB8AC3E}">
        <p14:creationId xmlns:p14="http://schemas.microsoft.com/office/powerpoint/2010/main" val="18565420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14852"/>
            <a:ext cx="5761038" cy="2879725"/>
          </a:xfrm>
          <a:prstGeom prst="rect">
            <a:avLst/>
          </a:prstGeom>
          <a:solidFill>
            <a:schemeClr val="bg1"/>
          </a:solidFill>
          <a:ln>
            <a:noFill/>
          </a:ln>
          <a:effectLst/>
        </p:spPr>
      </p:pic>
      <p:sp>
        <p:nvSpPr>
          <p:cNvPr id="2" name="Номер слайда 1"/>
          <p:cNvSpPr>
            <a:spLocks noGrp="1"/>
          </p:cNvSpPr>
          <p:nvPr>
            <p:ph type="sldNum" sz="quarter" idx="12"/>
          </p:nvPr>
        </p:nvSpPr>
        <p:spPr/>
        <p:txBody>
          <a:bodyPr/>
          <a:lstStyle/>
          <a:p>
            <a:fld id="{CF9F7CC5-C861-429B-94B3-BF1B507D959F}" type="slidenum">
              <a:rPr lang="ru-RU" smtClean="0"/>
              <a:t>6</a:t>
            </a:fld>
            <a:endParaRPr lang="ru-RU"/>
          </a:p>
        </p:txBody>
      </p:sp>
      <p:sp>
        <p:nvSpPr>
          <p:cNvPr id="4" name="Прямоугольник 3"/>
          <p:cNvSpPr/>
          <p:nvPr/>
        </p:nvSpPr>
        <p:spPr>
          <a:xfrm>
            <a:off x="3923979" y="290872"/>
            <a:ext cx="1283923" cy="3930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7304" tIns="23653" rIns="47304" bIns="23653" rtlCol="0" anchor="ctr"/>
          <a:lstStyle/>
          <a:p>
            <a:pPr algn="ctr"/>
            <a:endParaRPr lang="ru-RU"/>
          </a:p>
        </p:txBody>
      </p:sp>
    </p:spTree>
    <p:extLst>
      <p:ext uri="{BB962C8B-B14F-4D97-AF65-F5344CB8AC3E}">
        <p14:creationId xmlns:p14="http://schemas.microsoft.com/office/powerpoint/2010/main" val="27349642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 y="3"/>
            <a:ext cx="5761037" cy="2879725"/>
          </a:xfrm>
          <a:prstGeom prst="rect">
            <a:avLst/>
          </a:prstGeom>
          <a:noFill/>
          <a:ln>
            <a:solidFill>
              <a:schemeClr val="bg1"/>
            </a:solidFill>
          </a:ln>
          <a:effectLst/>
          <a:extLst/>
        </p:spPr>
      </p:pic>
      <p:sp>
        <p:nvSpPr>
          <p:cNvPr id="2" name="Номер слайда 1"/>
          <p:cNvSpPr>
            <a:spLocks noGrp="1"/>
          </p:cNvSpPr>
          <p:nvPr>
            <p:ph type="sldNum" sz="quarter" idx="12"/>
          </p:nvPr>
        </p:nvSpPr>
        <p:spPr/>
        <p:txBody>
          <a:bodyPr/>
          <a:lstStyle/>
          <a:p>
            <a:fld id="{CF9F7CC5-C861-429B-94B3-BF1B507D959F}" type="slidenum">
              <a:rPr lang="ru-RU" smtClean="0"/>
              <a:t>7</a:t>
            </a:fld>
            <a:endParaRPr lang="ru-RU"/>
          </a:p>
        </p:txBody>
      </p:sp>
      <p:sp>
        <p:nvSpPr>
          <p:cNvPr id="4" name="Прямоугольник 3"/>
          <p:cNvSpPr/>
          <p:nvPr/>
        </p:nvSpPr>
        <p:spPr>
          <a:xfrm>
            <a:off x="113100" y="2407438"/>
            <a:ext cx="2858155" cy="4031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7304" tIns="23653" rIns="47304" bIns="23653" rtlCol="0" anchor="ctr"/>
          <a:lstStyle/>
          <a:p>
            <a:pPr algn="ctr"/>
            <a:endParaRPr lang="ru-RU">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3464" y="1641443"/>
            <a:ext cx="1982671" cy="765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72698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rot="16200000">
            <a:off x="-846757" y="942774"/>
            <a:ext cx="2701695" cy="816147"/>
          </a:xfrm>
        </p:spPr>
        <p:txBody>
          <a:bodyPr>
            <a:normAutofit/>
          </a:bodyPr>
          <a:lstStyle/>
          <a:p>
            <a:pPr eaLnBrk="1" hangingPunct="1">
              <a:defRPr/>
            </a:pPr>
            <a:r>
              <a:rPr lang="ru-RU" sz="1900" b="1" dirty="0"/>
              <a:t>«Личный кабинет </a:t>
            </a:r>
            <a:r>
              <a:rPr lang="ru-RU" sz="1900" b="1" dirty="0" err="1"/>
              <a:t>природопользователя</a:t>
            </a:r>
            <a:r>
              <a:rPr lang="ru-RU" sz="1900" b="1" dirty="0">
                <a:solidFill>
                  <a:schemeClr val="accent5">
                    <a:lumMod val="20000"/>
                    <a:lumOff val="80000"/>
                  </a:schemeClr>
                </a:solidFill>
              </a:rPr>
              <a:t>»</a:t>
            </a:r>
            <a:endParaRPr lang="en-US" sz="1900" b="1" dirty="0">
              <a:solidFill>
                <a:schemeClr val="accent5">
                  <a:lumMod val="20000"/>
                  <a:lumOff val="80000"/>
                </a:schemeClr>
              </a:solidFill>
            </a:endParaRPr>
          </a:p>
        </p:txBody>
      </p:sp>
      <p:sp>
        <p:nvSpPr>
          <p:cNvPr id="4" name="Rectangle 2"/>
          <p:cNvSpPr txBox="1">
            <a:spLocks noChangeArrowheads="1"/>
          </p:cNvSpPr>
          <p:nvPr/>
        </p:nvSpPr>
        <p:spPr bwMode="auto">
          <a:xfrm>
            <a:off x="1224335" y="71710"/>
            <a:ext cx="4344668" cy="184266"/>
          </a:xfrm>
          <a:prstGeom prst="rect">
            <a:avLst/>
          </a:prstGeom>
          <a:noFill/>
          <a:ln w="9525">
            <a:noFill/>
            <a:miter lim="800000"/>
            <a:headEnd/>
            <a:tailEnd/>
          </a:ln>
          <a:effectLst/>
        </p:spPr>
        <p:txBody>
          <a:bodyPr lIns="49360" tIns="24680" rIns="49360" bIns="24680" anchor="ctr"/>
          <a:lstStyle/>
          <a:p>
            <a:pPr eaLnBrk="1" hangingPunct="1">
              <a:defRPr/>
            </a:pPr>
            <a:r>
              <a:rPr lang="ru-RU" sz="1100" u="sng" kern="0" dirty="0">
                <a:latin typeface="+mj-lt"/>
                <a:ea typeface="+mj-ea"/>
                <a:cs typeface="+mj-cs"/>
              </a:rPr>
              <a:t>Вход и требования к использованию</a:t>
            </a:r>
            <a:endParaRPr lang="en-US" sz="1100" u="sng" kern="0" dirty="0">
              <a:latin typeface="+mj-lt"/>
              <a:ea typeface="+mj-ea"/>
              <a:cs typeface="+mj-cs"/>
            </a:endParaRPr>
          </a:p>
        </p:txBody>
      </p:sp>
      <p:sp>
        <p:nvSpPr>
          <p:cNvPr id="9222" name="TextBox 6"/>
          <p:cNvSpPr txBox="1">
            <a:spLocks noChangeArrowheads="1"/>
          </p:cNvSpPr>
          <p:nvPr/>
        </p:nvSpPr>
        <p:spPr bwMode="auto">
          <a:xfrm>
            <a:off x="1042187" y="243978"/>
            <a:ext cx="4657839" cy="172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9360" tIns="24680" rIns="49360" bIns="24680">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ru-RU" altLang="ru-RU" sz="800" dirty="0"/>
              <a:t>В любом поисковике набираете "личный кабинет природопользователя"</a:t>
            </a:r>
          </a:p>
        </p:txBody>
      </p:sp>
      <p:sp>
        <p:nvSpPr>
          <p:cNvPr id="9223" name="TextBox 6"/>
          <p:cNvSpPr txBox="1">
            <a:spLocks noChangeArrowheads="1"/>
          </p:cNvSpPr>
          <p:nvPr/>
        </p:nvSpPr>
        <p:spPr bwMode="auto">
          <a:xfrm>
            <a:off x="1142206" y="2399771"/>
            <a:ext cx="4457803" cy="326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9360" tIns="24680" rIns="49360" bIns="24680">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ru-RU" altLang="ru-RU" sz="900" dirty="0"/>
              <a:t>При возникновении вопросов по использованию ЛК существует возможность обратиться к инструкциям, расположенным на главной странице.</a:t>
            </a: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2187" y="416939"/>
            <a:ext cx="1879277" cy="535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0399" y="719782"/>
            <a:ext cx="3388054" cy="158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Стрелка вправо 5"/>
          <p:cNvSpPr/>
          <p:nvPr/>
        </p:nvSpPr>
        <p:spPr>
          <a:xfrm>
            <a:off x="2664495" y="1223838"/>
            <a:ext cx="360040" cy="14401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ru-RU">
              <a:solidFill>
                <a:schemeClr val="accent3">
                  <a:lumMod val="75000"/>
                </a:schemeClr>
              </a:solidFill>
            </a:endParaRPr>
          </a:p>
        </p:txBody>
      </p:sp>
      <p:sp>
        <p:nvSpPr>
          <p:cNvPr id="8" name="Овал 7"/>
          <p:cNvSpPr/>
          <p:nvPr/>
        </p:nvSpPr>
        <p:spPr>
          <a:xfrm>
            <a:off x="1979319" y="2015926"/>
            <a:ext cx="126124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rtlCol="0" anchor="ctr"/>
          <a:lstStyle/>
          <a:p>
            <a:pPr algn="ctr"/>
            <a:endParaRPr lang="ru-RU">
              <a:solidFill>
                <a:srgbClr val="FF0000"/>
              </a:solidFill>
            </a:endParaRPr>
          </a:p>
        </p:txBody>
      </p:sp>
    </p:spTree>
    <p:extLst>
      <p:ext uri="{BB962C8B-B14F-4D97-AF65-F5344CB8AC3E}">
        <p14:creationId xmlns:p14="http://schemas.microsoft.com/office/powerpoint/2010/main" val="6328059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bwMode="auto">
          <a:xfrm>
            <a:off x="120024" y="24550"/>
            <a:ext cx="4656839" cy="2783465"/>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lIns="49352" tIns="24676" rIns="49352" bIns="24676" anchor="ctr"/>
          <a:lstStyle/>
          <a:p>
            <a:pPr algn="ctr" defTabSz="493606" fontAlgn="base">
              <a:spcBef>
                <a:spcPct val="0"/>
              </a:spcBef>
              <a:spcAft>
                <a:spcPct val="0"/>
              </a:spcAft>
              <a:defRPr/>
            </a:pPr>
            <a:endParaRPr lang="ru-RU" sz="1300" dirty="0">
              <a:solidFill>
                <a:srgbClr val="4D4D4D"/>
              </a:solidFill>
              <a:latin typeface="Arial" charset="0"/>
            </a:endParaRPr>
          </a:p>
        </p:txBody>
      </p:sp>
      <p:sp>
        <p:nvSpPr>
          <p:cNvPr id="10243" name="Заголовок 1"/>
          <p:cNvSpPr>
            <a:spLocks noGrp="1"/>
          </p:cNvSpPr>
          <p:nvPr>
            <p:ph type="title"/>
          </p:nvPr>
        </p:nvSpPr>
        <p:spPr>
          <a:xfrm>
            <a:off x="288231" y="49329"/>
            <a:ext cx="4608651" cy="300638"/>
          </a:xfrm>
        </p:spPr>
        <p:txBody>
          <a:bodyPr>
            <a:normAutofit fontScale="90000"/>
          </a:bodyPr>
          <a:lstStyle/>
          <a:p>
            <a:r>
              <a:rPr lang="ru-RU" altLang="ru-RU" sz="1700" u="sng" dirty="0"/>
              <a:t>Ввод информации по организации</a:t>
            </a:r>
          </a:p>
        </p:txBody>
      </p:sp>
      <p:sp>
        <p:nvSpPr>
          <p:cNvPr id="5" name="Rectangle 2"/>
          <p:cNvSpPr txBox="1">
            <a:spLocks noChangeArrowheads="1"/>
          </p:cNvSpPr>
          <p:nvPr/>
        </p:nvSpPr>
        <p:spPr bwMode="auto">
          <a:xfrm rot="5400000">
            <a:off x="3812925" y="1027930"/>
            <a:ext cx="2744020" cy="816147"/>
          </a:xfrm>
          <a:prstGeom prst="rect">
            <a:avLst/>
          </a:prstGeom>
          <a:noFill/>
          <a:ln>
            <a:noFill/>
          </a:ln>
          <a:extLst/>
        </p:spPr>
        <p:txBody>
          <a:bodyPr lIns="49352" tIns="24676" rIns="49352" bIns="24676" anchor="ctr"/>
          <a:lstStyle>
            <a:lvl1pPr algn="l" rtl="0" eaLnBrk="0" fontAlgn="base" hangingPunct="0">
              <a:spcBef>
                <a:spcPct val="0"/>
              </a:spcBef>
              <a:spcAft>
                <a:spcPct val="0"/>
              </a:spcAft>
              <a:defRPr sz="4400">
                <a:solidFill>
                  <a:schemeClr val="bg1"/>
                </a:solidFill>
                <a:latin typeface="+mj-lt"/>
                <a:ea typeface="+mj-ea"/>
                <a:cs typeface="+mj-cs"/>
              </a:defRPr>
            </a:lvl1pPr>
            <a:lvl2pPr algn="l" rtl="0" eaLnBrk="0" fontAlgn="base" hangingPunct="0">
              <a:spcBef>
                <a:spcPct val="0"/>
              </a:spcBef>
              <a:spcAft>
                <a:spcPct val="0"/>
              </a:spcAft>
              <a:defRPr sz="4400">
                <a:solidFill>
                  <a:schemeClr val="bg1"/>
                </a:solidFill>
                <a:latin typeface="Microsoft Sans Serif" pitchFamily="34" charset="0"/>
              </a:defRPr>
            </a:lvl2pPr>
            <a:lvl3pPr algn="l" rtl="0" eaLnBrk="0" fontAlgn="base" hangingPunct="0">
              <a:spcBef>
                <a:spcPct val="0"/>
              </a:spcBef>
              <a:spcAft>
                <a:spcPct val="0"/>
              </a:spcAft>
              <a:defRPr sz="4400">
                <a:solidFill>
                  <a:schemeClr val="bg1"/>
                </a:solidFill>
                <a:latin typeface="Microsoft Sans Serif" pitchFamily="34" charset="0"/>
              </a:defRPr>
            </a:lvl3pPr>
            <a:lvl4pPr algn="l" rtl="0" eaLnBrk="0" fontAlgn="base" hangingPunct="0">
              <a:spcBef>
                <a:spcPct val="0"/>
              </a:spcBef>
              <a:spcAft>
                <a:spcPct val="0"/>
              </a:spcAft>
              <a:defRPr sz="4400">
                <a:solidFill>
                  <a:schemeClr val="bg1"/>
                </a:solidFill>
                <a:latin typeface="Microsoft Sans Serif" pitchFamily="34" charset="0"/>
              </a:defRPr>
            </a:lvl4pPr>
            <a:lvl5pPr algn="l" rtl="0" eaLnBrk="0" fontAlgn="base" hangingPunct="0">
              <a:spcBef>
                <a:spcPct val="0"/>
              </a:spcBef>
              <a:spcAft>
                <a:spcPct val="0"/>
              </a:spcAft>
              <a:defRPr sz="4400">
                <a:solidFill>
                  <a:schemeClr val="bg1"/>
                </a:solidFill>
                <a:latin typeface="Microsoft Sans Serif" pitchFamily="34" charset="0"/>
              </a:defRPr>
            </a:lvl5pPr>
            <a:lvl6pPr marL="457200" algn="l" rtl="0" fontAlgn="base">
              <a:spcBef>
                <a:spcPct val="0"/>
              </a:spcBef>
              <a:spcAft>
                <a:spcPct val="0"/>
              </a:spcAft>
              <a:defRPr sz="4400">
                <a:solidFill>
                  <a:schemeClr val="bg1"/>
                </a:solidFill>
                <a:latin typeface="Microsoft Sans Serif" pitchFamily="34" charset="0"/>
              </a:defRPr>
            </a:lvl6pPr>
            <a:lvl7pPr marL="914400" algn="l" rtl="0" fontAlgn="base">
              <a:spcBef>
                <a:spcPct val="0"/>
              </a:spcBef>
              <a:spcAft>
                <a:spcPct val="0"/>
              </a:spcAft>
              <a:defRPr sz="4400">
                <a:solidFill>
                  <a:schemeClr val="bg1"/>
                </a:solidFill>
                <a:latin typeface="Microsoft Sans Serif" pitchFamily="34" charset="0"/>
              </a:defRPr>
            </a:lvl7pPr>
            <a:lvl8pPr marL="1371600" algn="l" rtl="0" fontAlgn="base">
              <a:spcBef>
                <a:spcPct val="0"/>
              </a:spcBef>
              <a:spcAft>
                <a:spcPct val="0"/>
              </a:spcAft>
              <a:defRPr sz="4400">
                <a:solidFill>
                  <a:schemeClr val="bg1"/>
                </a:solidFill>
                <a:latin typeface="Microsoft Sans Serif" pitchFamily="34" charset="0"/>
              </a:defRPr>
            </a:lvl8pPr>
            <a:lvl9pPr marL="1828800" algn="l" rtl="0" fontAlgn="base">
              <a:spcBef>
                <a:spcPct val="0"/>
              </a:spcBef>
              <a:spcAft>
                <a:spcPct val="0"/>
              </a:spcAft>
              <a:defRPr sz="4400">
                <a:solidFill>
                  <a:schemeClr val="bg1"/>
                </a:solidFill>
                <a:latin typeface="Microsoft Sans Serif" pitchFamily="34" charset="0"/>
              </a:defRPr>
            </a:lvl9pPr>
          </a:lstStyle>
          <a:p>
            <a:pPr defTabSz="493606" eaLnBrk="1" hangingPunct="1">
              <a:defRPr/>
            </a:pPr>
            <a:r>
              <a:rPr lang="ru-RU" sz="1900" b="1" kern="0" dirty="0">
                <a:solidFill>
                  <a:schemeClr val="tx1"/>
                </a:solidFill>
              </a:rPr>
              <a:t>«Личный кабинет природопользователя»</a:t>
            </a:r>
            <a:endParaRPr lang="en-US" sz="1900" b="1" kern="0" dirty="0">
              <a:solidFill>
                <a:schemeClr val="tx1"/>
              </a:solidFill>
            </a:endParaRPr>
          </a:p>
        </p:txBody>
      </p:sp>
      <p:sp>
        <p:nvSpPr>
          <p:cNvPr id="10246" name="TextBox 6"/>
          <p:cNvSpPr txBox="1">
            <a:spLocks noChangeArrowheads="1"/>
          </p:cNvSpPr>
          <p:nvPr/>
        </p:nvSpPr>
        <p:spPr bwMode="auto">
          <a:xfrm>
            <a:off x="216223" y="319969"/>
            <a:ext cx="4264584" cy="880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9352" tIns="24676" rIns="49352" bIns="24676">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just" defTabSz="493606" fontAlgn="base">
              <a:spcBef>
                <a:spcPct val="0"/>
              </a:spcBef>
              <a:spcAft>
                <a:spcPct val="0"/>
              </a:spcAft>
            </a:pPr>
            <a:r>
              <a:rPr lang="ru-RU" sz="900" b="1" dirty="0"/>
              <a:t>Список организаций подтягивается с портала «</a:t>
            </a:r>
            <a:r>
              <a:rPr lang="ru-RU" sz="900" b="1" dirty="0" err="1"/>
              <a:t>Госуслуги</a:t>
            </a:r>
            <a:r>
              <a:rPr lang="ru-RU" sz="900" b="1" dirty="0"/>
              <a:t>», синхронизация списка организаций проводится при каждой авторизации. При запуске процесса синхронизации в нижнем правом углу появится информационное сообщение «Синхронизация списка организаций с ЕСИА запущена. После выбора организации отобразится главная страница личного кабинета природопользователя</a:t>
            </a:r>
            <a:endParaRPr lang="ru-RU" altLang="ru-RU" sz="900" b="1" dirty="0">
              <a:solidFill>
                <a:srgbClr val="4D4D4D"/>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6223" y="1239437"/>
            <a:ext cx="4488688" cy="1540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Прямая со стрелкой 2"/>
          <p:cNvCxnSpPr/>
          <p:nvPr/>
        </p:nvCxnSpPr>
        <p:spPr bwMode="auto">
          <a:xfrm flipH="1">
            <a:off x="2232447" y="2303958"/>
            <a:ext cx="39962" cy="216024"/>
          </a:xfrm>
          <a:prstGeom prst="straightConnector1">
            <a:avLst/>
          </a:pr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arrow"/>
          </a:ln>
          <a:effectLst/>
        </p:spPr>
      </p:cxnSp>
      <p:sp>
        <p:nvSpPr>
          <p:cNvPr id="6" name="Стрелка вниз 5"/>
          <p:cNvSpPr/>
          <p:nvPr/>
        </p:nvSpPr>
        <p:spPr bwMode="auto">
          <a:xfrm rot="10800000">
            <a:off x="1800399" y="1893492"/>
            <a:ext cx="261743" cy="432048"/>
          </a:xfrm>
          <a:prstGeom prst="downArrow">
            <a:avLst/>
          </a:prstGeom>
          <a:solidFill>
            <a:srgbClr val="FF0000"/>
          </a:solidFill>
          <a:ln w="9525" cap="flat" cmpd="sng" algn="ctr">
            <a:noFill/>
            <a:prstDash val="solid"/>
            <a:round/>
            <a:headEnd type="none" w="med" len="med"/>
            <a:tailEnd type="none" w="med" len="med"/>
          </a:ln>
          <a:effectLst/>
        </p:spPr>
        <p:txBody>
          <a:bodyPr vert="horz" wrap="none" lIns="91426" tIns="45713" rIns="91426" bIns="45713" numCol="1" rtlCol="0" anchor="ctr" anchorCtr="0" compatLnSpc="1">
            <a:prstTxWarp prst="textNoShape">
              <a:avLst/>
            </a:prstTxWarp>
          </a:bodyPr>
          <a:lstStyle/>
          <a:p>
            <a:pPr algn="ctr" defTabSz="914254" fontAlgn="base">
              <a:spcBef>
                <a:spcPct val="0"/>
              </a:spcBef>
              <a:spcAft>
                <a:spcPct val="0"/>
              </a:spcAft>
            </a:pPr>
            <a:endParaRPr lang="ru-RU" sz="2400">
              <a:latin typeface="Arial" charset="0"/>
            </a:endParaRPr>
          </a:p>
        </p:txBody>
      </p:sp>
    </p:spTree>
    <p:extLst>
      <p:ext uri="{BB962C8B-B14F-4D97-AF65-F5344CB8AC3E}">
        <p14:creationId xmlns:p14="http://schemas.microsoft.com/office/powerpoint/2010/main" val="61947650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4219</TotalTime>
  <Words>1692</Words>
  <Application>Microsoft Office PowerPoint</Application>
  <PresentationFormat>Произвольный</PresentationFormat>
  <Paragraphs>152</Paragraphs>
  <Slides>20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Порядок предоставления отчетности РОП в 2024 году за отчетный 2023 год</vt:lpstr>
      <vt:lpstr>Расширенная ответственность производителей  и импортеров товаров и упаковки (РОП)</vt:lpstr>
      <vt:lpstr>Расширенная ответственность производителей  и импортеров товаров и упаковки (РОП)</vt:lpstr>
      <vt:lpstr>Нормативно-правовая база по РОП и экосбору</vt:lpstr>
      <vt:lpstr>Особенности предоставления отчетности РОП </vt:lpstr>
      <vt:lpstr>Презентация PowerPoint</vt:lpstr>
      <vt:lpstr>Презентация PowerPoint</vt:lpstr>
      <vt:lpstr>«Личный кабинет природопользователя»</vt:lpstr>
      <vt:lpstr>Ввод информации по организации</vt:lpstr>
      <vt:lpstr>Презентация PowerPoint</vt:lpstr>
      <vt:lpstr>Образец платежного поручения </vt:lpstr>
      <vt:lpstr>Презентация PowerPoint</vt:lpstr>
      <vt:lpstr>Презентация PowerPoint</vt:lpstr>
      <vt:lpstr>Презентация PowerPoint</vt:lpstr>
      <vt:lpstr>Основные нововведения:</vt:lpstr>
      <vt:lpstr>Меняется срок наступления ответственности по экосбору</vt:lpstr>
      <vt:lpstr>Обеспечение утилизации отходов от использования товаров - с отчетного периода 2024 года</vt:lpstr>
      <vt:lpstr>Презентация PowerPoint</vt:lpstr>
      <vt:lpstr>Реестр юридических лиц, индивидуальных предпринимателей, осуществляющих утилизацию отходов от использования товаров «Реестр утилизаторов ЕФГИС УОИТ» </vt:lpstr>
      <vt:lpstr> ул. Амурская, 91/15, г. Чита, 672000 тел./факс 8 (3022) 21-08-24(доб. 75-139) e-mail: rpn75@rpn.gov.ru ул. Ленина, 57, г. Улан-Удэ, 670000 тел./факс (3012) 21-31-55 (доб. 75-321) e-mail: rpn03@rpn.gov.ru  Спасибо за внимание! </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Порядок осуществления контроля за выполнением нормативов утилизации отходов от использования товаров в 2023 году за отчетный 2022 год</dc:title>
  <dc:creator>Мальцева</dc:creator>
  <cp:lastModifiedBy>Козлова Светлана Анатольевна</cp:lastModifiedBy>
  <cp:revision>98</cp:revision>
  <cp:lastPrinted>2023-11-29T00:10:25Z</cp:lastPrinted>
  <dcterms:created xsi:type="dcterms:W3CDTF">2023-11-21T09:22:34Z</dcterms:created>
  <dcterms:modified xsi:type="dcterms:W3CDTF">2024-07-12T05:30:47Z</dcterms:modified>
</cp:coreProperties>
</file>