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charts/style7.xml" ContentType="application/vnd.ms-office.chartstyl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charts/style8.xml" ContentType="application/vnd.ms-office.chartstyl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8"/>
  </p:notesMasterIdLst>
  <p:sldIdLst>
    <p:sldId id="590" r:id="rId2"/>
    <p:sldId id="634" r:id="rId3"/>
    <p:sldId id="636" r:id="rId4"/>
    <p:sldId id="635" r:id="rId5"/>
    <p:sldId id="269" r:id="rId6"/>
    <p:sldId id="272" r:id="rId7"/>
    <p:sldId id="629" r:id="rId8"/>
    <p:sldId id="630" r:id="rId9"/>
    <p:sldId id="633" r:id="rId10"/>
    <p:sldId id="627" r:id="rId11"/>
    <p:sldId id="631" r:id="rId12"/>
    <p:sldId id="637" r:id="rId13"/>
    <p:sldId id="270" r:id="rId14"/>
    <p:sldId id="632" r:id="rId15"/>
    <p:sldId id="26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7" autoAdjust="0"/>
    <p:restoredTop sz="86368" autoAdjust="0"/>
  </p:normalViewPr>
  <p:slideViewPr>
    <p:cSldViewPr snapToGrid="0">
      <p:cViewPr varScale="1">
        <p:scale>
          <a:sx n="105" d="100"/>
          <a:sy n="105" d="100"/>
        </p:scale>
        <p:origin x="-46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633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050-10\Downloads\&#1044;&#1083;&#1103;%20&#1042;&#1050;&#1057;%20&#1086;&#1090;&#1095;&#1077;&#1090;%2019-20%20&#1080;%206%20&#1084;&#1077;&#1089;%20(1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050-10\Downloads\&#1044;&#1083;&#1103;%20&#1042;&#1050;&#1057;%20&#1086;&#1090;&#1095;&#1077;&#1090;%2019-20%20&#1080;%206%20&#1084;&#1077;&#1089;%20(1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050-10\Downloads\&#1044;&#1083;&#1103;%20&#1042;&#1050;&#1057;%20&#1086;&#1090;&#1095;&#1077;&#1090;%2019-20%20&#1080;%206%20&#1084;&#1077;&#1089;%20(1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050-10\Downloads\&#1044;&#1083;&#1103;%20&#1042;&#1050;&#1057;%20&#1086;&#1090;&#1095;&#1077;&#1090;%2019-20%20&#1080;%206%20&#1084;&#1077;&#1089;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050-10\Downloads\&#1044;&#1083;&#1103;%20&#1042;&#1050;&#1057;%20&#1086;&#1090;&#1095;&#1077;&#1090;%2019-20%20&#1080;%206%20&#1084;&#1077;&#1089;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050-10\Downloads\&#1044;&#1083;&#1103;%20&#1042;&#1050;&#1057;%20&#1086;&#1090;&#1095;&#1077;&#1090;%2019-20%20&#1080;%206%20&#1084;&#1077;&#1089;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050-10\Downloads\&#1044;&#1083;&#1103;%20&#1042;&#1050;&#1057;%20&#1086;&#1090;&#1095;&#1077;&#1090;%2019-20%20&#1080;%206%20&#1084;&#1077;&#1089;%20(1)%20&#1056;&#1058;%20&#1063;&#105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050-10\Downloads\&#1044;&#1083;&#1103;%20&#1042;&#1050;&#1057;%20&#1086;&#1090;&#1095;&#1077;&#1090;%2019-20%20&#1080;%206%20&#1084;&#1077;&#1089;%20(1)%20&#1056;&#1058;%20&#1063;&#105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050-10\Downloads\&#1044;&#1083;&#1103;%20&#1042;&#1050;&#1057;%20&#1086;&#1090;&#1095;&#1077;&#1090;%2019-20%20&#1080;%206%20&#1084;&#1077;&#1089;%20(1)%20&#1056;&#1058;%20&#1063;&#1056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user050-10\Downloads\&#1044;&#1083;&#1103;%20&#1042;&#1050;&#1057;%20&#1086;&#1090;&#1095;&#1077;&#1090;%2019-20%20&#1080;%206%20&#1084;&#1077;&#1089;%20(1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user050-10\Downloads\&#1044;&#1083;&#1103;%20&#1042;&#1050;&#1057;%20&#1086;&#1090;&#1095;&#1077;&#1090;%2019-20%20&#1080;%206%20&#1084;&#1077;&#1089;%20(1)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user050-10\Downloads\!%20&#1056;&#1052;&#1069;%20&#1044;&#1083;&#1103;%20&#1042;&#1050;&#1057;%20&#1086;&#1090;&#1095;&#1077;&#1090;%2019-20%20&#1080;%206%20&#1084;&#1077;&#10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Объекты НВОС Волжско-Камского МРУ</a:t>
            </a:r>
          </a:p>
        </c:rich>
      </c:tx>
      <c:layout>
        <c:manualLayout>
          <c:xMode val="edge"/>
          <c:yMode val="edge"/>
          <c:x val="0.19063875738525229"/>
          <c:y val="6.9315072480642781E-2"/>
        </c:manualLayout>
      </c:layout>
    </c:title>
    <c:plotArea>
      <c:layout>
        <c:manualLayout>
          <c:layoutTarget val="inner"/>
          <c:xMode val="edge"/>
          <c:yMode val="edge"/>
          <c:x val="0.148156092669529"/>
          <c:y val="0.23278311841415839"/>
          <c:w val="0.85184390733047188"/>
          <c:h val="0.5353893469464982"/>
        </c:manualLayout>
      </c:layout>
      <c:barChart>
        <c:barDir val="bar"/>
        <c:grouping val="clustered"/>
        <c:ser>
          <c:idx val="1"/>
          <c:order val="0"/>
          <c:tx>
            <c:strRef>
              <c:f>ОНВОС!$I$56</c:f>
              <c:strCache>
                <c:ptCount val="1"/>
                <c:pt idx="0">
                  <c:v>Количество объектов</c:v>
                </c:pt>
              </c:strCache>
            </c:strRef>
          </c:tx>
          <c:spPr>
            <a:solidFill>
              <a:srgbClr val="42BC82"/>
            </a:solidFill>
          </c:spPr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ОНВОС!$J$54:$K$54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ОНВОС!$J$56:$K$56</c:f>
              <c:numCache>
                <c:formatCode>General</c:formatCode>
                <c:ptCount val="2"/>
                <c:pt idx="0">
                  <c:v>5631</c:v>
                </c:pt>
                <c:pt idx="1">
                  <c:v>5323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2F-4980-AB41-AD6BF5C544F8}"/>
            </c:ext>
          </c:extLst>
        </c:ser>
        <c:gapWidth val="149"/>
        <c:axId val="57713408"/>
        <c:axId val="57714944"/>
      </c:barChart>
      <c:catAx>
        <c:axId val="57713408"/>
        <c:scaling>
          <c:orientation val="minMax"/>
        </c:scaling>
        <c:axPos val="l"/>
        <c:numFmt formatCode="General" sourceLinked="1"/>
        <c:majorTickMark val="none"/>
        <c:tickLblPos val="nextTo"/>
        <c:crossAx val="57714944"/>
        <c:crosses val="autoZero"/>
        <c:auto val="1"/>
        <c:lblAlgn val="ctr"/>
        <c:lblOffset val="100"/>
      </c:catAx>
      <c:valAx>
        <c:axId val="57714944"/>
        <c:scaling>
          <c:orientation val="minMax"/>
          <c:min val="0"/>
        </c:scaling>
        <c:delete val="1"/>
        <c:axPos val="b"/>
        <c:majorGridlines/>
        <c:numFmt formatCode="General" sourceLinked="1"/>
        <c:majorTickMark val="none"/>
        <c:tickLblPos val="none"/>
        <c:crossAx val="5771340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05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В 2020 году проведена государственная </a:t>
            </a:r>
          </a:p>
          <a:p>
            <a:pPr>
              <a:defRPr sz="1200"/>
            </a:pPr>
            <a:r>
              <a:rPr lang="ru-RU" sz="1200" dirty="0"/>
              <a:t>экологическая экспертиза по 25 объектам</a:t>
            </a:r>
          </a:p>
        </c:rich>
      </c:tx>
      <c:layout>
        <c:manualLayout>
          <c:xMode val="edge"/>
          <c:yMode val="edge"/>
          <c:x val="0.21244049248054395"/>
          <c:y val="3.1971714866684688E-2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9371609798775163"/>
                  <c:y val="-2.1600320793234196E-2"/>
                </c:manualLayout>
              </c:layout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20D-4A7B-9FFF-CABE0F49DD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893810148731409E-2"/>
                  <c:y val="-2.145815106445028E-2"/>
                </c:manualLayout>
              </c:layout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0D-4A7B-9FFF-CABE0F49DD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908792650918637E-2"/>
                  <c:y val="1.5613152522601339E-2"/>
                </c:manualLayout>
              </c:layout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20D-4A7B-9FFF-CABE0F49DD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191601049868772E-3"/>
                  <c:y val="-5.7597331583552083E-2"/>
                </c:manualLayout>
              </c:layout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20D-4A7B-9FFF-CABE0F49DD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48425196850395E-3"/>
                  <c:y val="-2.087343248760577E-3"/>
                </c:manualLayout>
              </c:layout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20D-4A7B-9FFF-CABE0F49DD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Экспертиза!$A$10:$A$14</c:f>
              <c:strCache>
                <c:ptCount val="5"/>
                <c:pt idx="0">
                  <c:v>Объекты 1 категории </c:v>
                </c:pt>
                <c:pt idx="1">
                  <c:v>Объекты размещения отходов</c:v>
                </c:pt>
                <c:pt idx="2">
                  <c:v>Строительство на территории ООПТ</c:v>
                </c:pt>
                <c:pt idx="3">
                  <c:v>Новые технологии</c:v>
                </c:pt>
                <c:pt idx="4">
                  <c:v>Новые вещества</c:v>
                </c:pt>
              </c:strCache>
            </c:strRef>
          </c:cat>
          <c:val>
            <c:numRef>
              <c:f>Экспертиза!$B$10:$B$14</c:f>
              <c:numCache>
                <c:formatCode>General</c:formatCode>
                <c:ptCount val="5"/>
                <c:pt idx="0">
                  <c:v>13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20D-4A7B-9FFF-CABE0F49DDBB}"/>
            </c:ext>
          </c:extLst>
        </c:ser>
        <c:dLbls>
          <c:showVal val="1"/>
          <c:showCatName val="1"/>
        </c:dLbls>
        <c:firstSliceAng val="0"/>
      </c:pieChart>
    </c:plotArea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Поступление на рассмотрение разрешительных документов за 5 месяцев 2020 и 5 месяцев 2019</a:t>
            </a:r>
          </a:p>
        </c:rich>
      </c:tx>
      <c:layout>
        <c:manualLayout>
          <c:xMode val="edge"/>
          <c:yMode val="edge"/>
          <c:x val="1.280968781246529E-2"/>
          <c:y val="2.3694726104358459E-2"/>
        </c:manualLayout>
      </c:layout>
      <c:overlay val="1"/>
      <c:spPr>
        <a:solidFill>
          <a:schemeClr val="bg1"/>
        </a:solidFill>
      </c:spPr>
    </c:title>
    <c:plotArea>
      <c:layout>
        <c:manualLayout>
          <c:layoutTarget val="inner"/>
          <c:xMode val="edge"/>
          <c:yMode val="edge"/>
          <c:x val="6.7341002514872086E-2"/>
          <c:y val="5.0351292971761788E-2"/>
          <c:w val="0.92945228307965744"/>
          <c:h val="0.77934776068513245"/>
        </c:manualLayout>
      </c:layout>
      <c:barChart>
        <c:barDir val="col"/>
        <c:grouping val="clustered"/>
        <c:ser>
          <c:idx val="0"/>
          <c:order val="0"/>
          <c:tx>
            <c:strRef>
              <c:f>'Общее '!$F$54</c:f>
              <c:strCache>
                <c:ptCount val="1"/>
                <c:pt idx="0">
                  <c:v>2020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'Общее '!$E$55:$E$57</c:f>
              <c:strCache>
                <c:ptCount val="3"/>
                <c:pt idx="0">
                  <c:v>Разрешение на выбросы ЗВ </c:v>
                </c:pt>
                <c:pt idx="1">
                  <c:v>Лимиты на размещение отходов </c:v>
                </c:pt>
                <c:pt idx="2">
                  <c:v>Лицензирование </c:v>
                </c:pt>
              </c:strCache>
            </c:strRef>
          </c:cat>
          <c:val>
            <c:numRef>
              <c:f>'Общее '!$F$55:$F$57</c:f>
              <c:numCache>
                <c:formatCode>General</c:formatCode>
                <c:ptCount val="3"/>
                <c:pt idx="0">
                  <c:v>27</c:v>
                </c:pt>
                <c:pt idx="1">
                  <c:v>24</c:v>
                </c:pt>
                <c:pt idx="2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DF-4675-A83C-4EF1A1B9EE79}"/>
            </c:ext>
          </c:extLst>
        </c:ser>
        <c:ser>
          <c:idx val="1"/>
          <c:order val="1"/>
          <c:tx>
            <c:strRef>
              <c:f>'Общее '!$G$54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'Общее '!$E$55:$E$57</c:f>
              <c:strCache>
                <c:ptCount val="3"/>
                <c:pt idx="0">
                  <c:v>Разрешение на выбросы ЗВ </c:v>
                </c:pt>
                <c:pt idx="1">
                  <c:v>Лимиты на размещение отходов </c:v>
                </c:pt>
                <c:pt idx="2">
                  <c:v>Лицензирование </c:v>
                </c:pt>
              </c:strCache>
            </c:strRef>
          </c:cat>
          <c:val>
            <c:numRef>
              <c:f>'Общее '!$G$55:$G$57</c:f>
              <c:numCache>
                <c:formatCode>General</c:formatCode>
                <c:ptCount val="3"/>
                <c:pt idx="0">
                  <c:v>14</c:v>
                </c:pt>
                <c:pt idx="1">
                  <c:v>13</c:v>
                </c:pt>
                <c:pt idx="2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DF-4675-A83C-4EF1A1B9EE79}"/>
            </c:ext>
          </c:extLst>
        </c:ser>
        <c:dLbls>
          <c:showVal val="1"/>
        </c:dLbls>
        <c:axId val="97404416"/>
        <c:axId val="97405952"/>
      </c:barChart>
      <c:catAx>
        <c:axId val="97404416"/>
        <c:scaling>
          <c:orientation val="minMax"/>
        </c:scaling>
        <c:axPos val="b"/>
        <c:numFmt formatCode="General" sourceLinked="0"/>
        <c:tickLblPos val="nextTo"/>
        <c:crossAx val="97405952"/>
        <c:crosses val="autoZero"/>
        <c:auto val="1"/>
        <c:lblAlgn val="ctr"/>
        <c:lblOffset val="100"/>
      </c:catAx>
      <c:valAx>
        <c:axId val="9740595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97404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9053329121577137E-2"/>
          <c:y val="0.24268180454929425"/>
          <c:w val="0.27452096990780767"/>
          <c:h val="5.536193460908604E-2"/>
        </c:manualLayout>
      </c:layout>
    </c:legend>
    <c:plotVisOnly val="1"/>
    <c:dispBlanksAs val="gap"/>
  </c:chart>
  <c:txPr>
    <a:bodyPr/>
    <a:lstStyle/>
    <a:p>
      <a:pPr>
        <a:defRPr sz="105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0860050599619788E-2"/>
          <c:y val="0.20814252798210689"/>
          <c:w val="0.96006346392990349"/>
          <c:h val="0.67781797410510314"/>
        </c:manualLayout>
      </c:layout>
      <c:barChart>
        <c:barDir val="col"/>
        <c:grouping val="clustered"/>
        <c:ser>
          <c:idx val="0"/>
          <c:order val="0"/>
          <c:tx>
            <c:strRef>
              <c:f>ГРОРО!$G$19</c:f>
              <c:strCache>
                <c:ptCount val="1"/>
                <c:pt idx="0">
                  <c:v>Республика Татарстан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ГРОРО!$H$18:$J$18</c:f>
              <c:strCache>
                <c:ptCount val="3"/>
                <c:pt idx="0">
                  <c:v>Количество ОРО, в ГРОРО</c:v>
                </c:pt>
                <c:pt idx="1">
                  <c:v>Количество ОРО с отчетами </c:v>
                </c:pt>
                <c:pt idx="2">
                  <c:v>Количество ОРО, по которым не представлены отчеты</c:v>
                </c:pt>
              </c:strCache>
            </c:strRef>
          </c:cat>
          <c:val>
            <c:numRef>
              <c:f>ГРОРО!$H$19:$J$19</c:f>
              <c:numCache>
                <c:formatCode>General</c:formatCode>
                <c:ptCount val="3"/>
                <c:pt idx="0">
                  <c:v>73</c:v>
                </c:pt>
                <c:pt idx="1">
                  <c:v>61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20-409F-A1AE-2A11622CD125}"/>
            </c:ext>
          </c:extLst>
        </c:ser>
        <c:ser>
          <c:idx val="1"/>
          <c:order val="1"/>
          <c:tx>
            <c:strRef>
              <c:f>ГРОРО!$G$20</c:f>
              <c:strCache>
                <c:ptCount val="1"/>
                <c:pt idx="0">
                  <c:v>Чувашская Республика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ГРОРО!$H$18:$J$18</c:f>
              <c:strCache>
                <c:ptCount val="3"/>
                <c:pt idx="0">
                  <c:v>Количество ОРО, в ГРОРО</c:v>
                </c:pt>
                <c:pt idx="1">
                  <c:v>Количество ОРО с отчетами </c:v>
                </c:pt>
                <c:pt idx="2">
                  <c:v>Количество ОРО, по которым не представлены отчеты</c:v>
                </c:pt>
              </c:strCache>
            </c:strRef>
          </c:cat>
          <c:val>
            <c:numRef>
              <c:f>ГРОРО!$H$20:$J$20</c:f>
              <c:numCache>
                <c:formatCode>General</c:formatCode>
                <c:ptCount val="3"/>
                <c:pt idx="0">
                  <c:v>28</c:v>
                </c:pt>
                <c:pt idx="1">
                  <c:v>20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20-409F-A1AE-2A11622CD125}"/>
            </c:ext>
          </c:extLst>
        </c:ser>
        <c:ser>
          <c:idx val="2"/>
          <c:order val="2"/>
          <c:tx>
            <c:strRef>
              <c:f>ГРОРО!$G$21</c:f>
              <c:strCache>
                <c:ptCount val="1"/>
                <c:pt idx="0">
                  <c:v>Республика Марий Эл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ГРОРО!$H$18:$J$18</c:f>
              <c:strCache>
                <c:ptCount val="3"/>
                <c:pt idx="0">
                  <c:v>Количество ОРО, в ГРОРО</c:v>
                </c:pt>
                <c:pt idx="1">
                  <c:v>Количество ОРО с отчетами </c:v>
                </c:pt>
                <c:pt idx="2">
                  <c:v>Количество ОРО, по которым не представлены отчеты</c:v>
                </c:pt>
              </c:strCache>
            </c:strRef>
          </c:cat>
          <c:val>
            <c:numRef>
              <c:f>ГРОРО!$H$21:$J$21</c:f>
              <c:numCache>
                <c:formatCode>General</c:formatCode>
                <c:ptCount val="3"/>
                <c:pt idx="0">
                  <c:v>20</c:v>
                </c:pt>
                <c:pt idx="1">
                  <c:v>14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20-409F-A1AE-2A11622CD125}"/>
            </c:ext>
          </c:extLst>
        </c:ser>
        <c:dLbls>
          <c:showVal val="1"/>
        </c:dLbls>
        <c:axId val="97564544"/>
        <c:axId val="97566080"/>
      </c:barChart>
      <c:catAx>
        <c:axId val="97564544"/>
        <c:scaling>
          <c:orientation val="minMax"/>
        </c:scaling>
        <c:axPos val="b"/>
        <c:numFmt formatCode="General" sourceLinked="0"/>
        <c:tickLblPos val="nextTo"/>
        <c:crossAx val="97566080"/>
        <c:crosses val="autoZero"/>
        <c:auto val="1"/>
        <c:lblAlgn val="ctr"/>
        <c:lblOffset val="100"/>
      </c:catAx>
      <c:valAx>
        <c:axId val="9756608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97564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786809794028106"/>
          <c:y val="0.21348467612097141"/>
          <c:w val="0.37505124283529395"/>
          <c:h val="0.34607160927222663"/>
        </c:manualLayout>
      </c:layout>
      <c:overlay val="1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2208443184267719"/>
          <c:y val="0.11795232791949084"/>
        </c:manualLayout>
      </c:layout>
    </c:title>
    <c:plotArea>
      <c:layout>
        <c:manualLayout>
          <c:layoutTarget val="inner"/>
          <c:xMode val="edge"/>
          <c:yMode val="edge"/>
          <c:x val="0.22836210184217953"/>
          <c:y val="0.17009449115546729"/>
          <c:w val="0.43583644232204183"/>
          <c:h val="0.71800843585870999"/>
        </c:manualLayout>
      </c:layout>
      <c:pieChart>
        <c:varyColors val="1"/>
        <c:ser>
          <c:idx val="0"/>
          <c:order val="0"/>
          <c:tx>
            <c:strRef>
              <c:f>ОНВОС!$O$5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9966"/>
            </a:solidFill>
          </c:spPr>
          <c:dPt>
            <c:idx val="0"/>
            <c:spPr>
              <a:solidFill>
                <a:srgbClr val="95D1A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F8D-47FF-A25D-FB3B8D2F94B7}"/>
              </c:ext>
            </c:extLst>
          </c:dPt>
          <c:dPt>
            <c:idx val="1"/>
            <c:spPr>
              <a:solidFill>
                <a:srgbClr val="42BC8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8D-47FF-A25D-FB3B8D2F94B7}"/>
              </c:ext>
            </c:extLst>
          </c:dPt>
          <c:dPt>
            <c:idx val="3"/>
            <c:spPr>
              <a:solidFill>
                <a:srgbClr val="CEF6E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F8D-47FF-A25D-FB3B8D2F94B7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ОНВОС!$N$6:$N$9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ОНВОС!$O$6:$O$9</c:f>
              <c:numCache>
                <c:formatCode>General</c:formatCode>
                <c:ptCount val="4"/>
                <c:pt idx="0">
                  <c:v>377</c:v>
                </c:pt>
                <c:pt idx="1">
                  <c:v>922</c:v>
                </c:pt>
                <c:pt idx="2">
                  <c:v>3605</c:v>
                </c:pt>
                <c:pt idx="3">
                  <c:v>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F8D-47FF-A25D-FB3B8D2F94B7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16839830428846991"/>
          <c:y val="0.10831362605127266"/>
          <c:w val="7.0698126868847716E-2"/>
          <c:h val="0.33457592709210154"/>
        </c:manualLayout>
      </c:layout>
    </c:legend>
    <c:plotVisOnly val="1"/>
    <c:dispBlanksAs val="zero"/>
  </c:chart>
  <c:txPr>
    <a:bodyPr/>
    <a:lstStyle/>
    <a:p>
      <a:pPr>
        <a:defRPr sz="12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ОНВОС!$Q$5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spPr>
              <a:solidFill>
                <a:srgbClr val="95D1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E0D-47C5-92AB-0CA86FBD8CAB}"/>
              </c:ext>
            </c:extLst>
          </c:dPt>
          <c:dPt>
            <c:idx val="1"/>
            <c:spPr>
              <a:solidFill>
                <a:srgbClr val="42BC8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0D-47C5-92AB-0CA86FBD8CAB}"/>
              </c:ext>
            </c:extLst>
          </c:dPt>
          <c:dPt>
            <c:idx val="2"/>
            <c:spPr>
              <a:solidFill>
                <a:srgbClr val="3399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E0D-47C5-92AB-0CA86FBD8CAB}"/>
              </c:ext>
            </c:extLst>
          </c:dPt>
          <c:dPt>
            <c:idx val="3"/>
            <c:spPr>
              <a:solidFill>
                <a:srgbClr val="CEF6E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0D-47C5-92AB-0CA86FBD8CA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ОНВОС!$P$6:$P$9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ОНВОС!$Q$6:$Q$9</c:f>
              <c:numCache>
                <c:formatCode>General</c:formatCode>
                <c:ptCount val="4"/>
                <c:pt idx="0">
                  <c:v>387</c:v>
                </c:pt>
                <c:pt idx="1">
                  <c:v>931</c:v>
                </c:pt>
                <c:pt idx="2">
                  <c:v>3326</c:v>
                </c:pt>
                <c:pt idx="3">
                  <c:v>679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0D-47C5-92AB-0CA86FBD8CAB}"/>
            </c:ext>
          </c:extLst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 sz="11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00"/>
            </a:pPr>
            <a:r>
              <a:rPr lang="ru-RU" sz="1000"/>
              <a:t>Республика Татарстан</a:t>
            </a:r>
          </a:p>
        </c:rich>
      </c:tx>
      <c:layout>
        <c:manualLayout>
          <c:xMode val="edge"/>
          <c:yMode val="edge"/>
          <c:x val="0.33141635071474407"/>
          <c:y val="0.11295100648588577"/>
        </c:manualLayout>
      </c:layout>
    </c:title>
    <c:plotArea>
      <c:layout>
        <c:manualLayout>
          <c:layoutTarget val="inner"/>
          <c:xMode val="edge"/>
          <c:yMode val="edge"/>
          <c:x val="0"/>
          <c:y val="0.2357379094630512"/>
          <c:w val="1"/>
          <c:h val="0.6582677159264787"/>
        </c:manualLayout>
      </c:layout>
      <c:barChart>
        <c:barDir val="col"/>
        <c:grouping val="stacked"/>
        <c:ser>
          <c:idx val="1"/>
          <c:order val="0"/>
          <c:tx>
            <c:strRef>
              <c:f>'2ТП воздух (2)'!$B$30</c:f>
              <c:strCache>
                <c:ptCount val="1"/>
                <c:pt idx="0">
                  <c:v>Объектов, выбросы которых превышают 5 т</c:v>
                </c:pt>
              </c:strCache>
            </c:strRef>
          </c:tx>
          <c:spPr>
            <a:solidFill>
              <a:srgbClr val="95D1A0"/>
            </a:solidFill>
          </c:spP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173-4E65-9B91-2B560F1753E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'2ТП воздух (2)'!$C$28:$D$28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'2ТП воздух (2)'!$C$30:$D$30</c:f>
              <c:numCache>
                <c:formatCode>General</c:formatCode>
                <c:ptCount val="2"/>
                <c:pt idx="0">
                  <c:v>1571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73-4E65-9B91-2B560F1753E6}"/>
            </c:ext>
          </c:extLst>
        </c:ser>
        <c:ser>
          <c:idx val="0"/>
          <c:order val="1"/>
          <c:tx>
            <c:strRef>
              <c:f>'2ТП воздух (2)'!$B$29</c:f>
              <c:strCache>
                <c:ptCount val="1"/>
                <c:pt idx="0">
                  <c:v>Принято отчетов, шт</c:v>
                </c:pt>
              </c:strCache>
            </c:strRef>
          </c:tx>
          <c:spPr>
            <a:solidFill>
              <a:srgbClr val="339966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pPr algn="ctr" rtl="0">
                      <a:defRPr sz="1100"/>
                    </a:pPr>
                    <a:r>
                      <a:rPr lang="en-US" sz="1100" b="1" dirty="0"/>
                      <a:t>3232</a:t>
                    </a:r>
                  </a:p>
                  <a:p>
                    <a:pPr algn="ctr" rtl="0">
                      <a:defRPr sz="1100"/>
                    </a:pPr>
                    <a:endParaRPr lang="en-US" dirty="0"/>
                  </a:p>
                </c:rich>
              </c:tx>
              <c:spPr/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173-4E65-9B91-2B560F1753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'2ТП воздух (2)'!$C$28:$D$28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'2ТП воздух (2)'!$C$29:$D$29</c:f>
              <c:numCache>
                <c:formatCode>#,##0</c:formatCode>
                <c:ptCount val="2"/>
                <c:pt idx="0" formatCode="General">
                  <c:v>1661</c:v>
                </c:pt>
                <c:pt idx="1">
                  <c:v>1024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73-4E65-9B91-2B560F1753E6}"/>
            </c:ext>
          </c:extLst>
        </c:ser>
        <c:dLbls>
          <c:showVal val="1"/>
        </c:dLbls>
        <c:overlap val="100"/>
        <c:axId val="61518592"/>
        <c:axId val="61520128"/>
      </c:barChart>
      <c:catAx>
        <c:axId val="61518592"/>
        <c:scaling>
          <c:orientation val="minMax"/>
        </c:scaling>
        <c:axPos val="b"/>
        <c:numFmt formatCode="General" sourceLinked="1"/>
        <c:tickLblPos val="nextTo"/>
        <c:crossAx val="61520128"/>
        <c:crosses val="autoZero"/>
        <c:auto val="1"/>
        <c:lblAlgn val="ctr"/>
        <c:lblOffset val="100"/>
      </c:catAx>
      <c:valAx>
        <c:axId val="61520128"/>
        <c:scaling>
          <c:orientation val="minMax"/>
        </c:scaling>
        <c:delete val="1"/>
        <c:axPos val="l"/>
        <c:numFmt formatCode="General" sourceLinked="1"/>
        <c:tickLblPos val="none"/>
        <c:crossAx val="615185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50"/>
            </a:pPr>
            <a:r>
              <a:rPr lang="ru-RU" sz="1050"/>
              <a:t>Чувашская Республика </a:t>
            </a:r>
          </a:p>
        </c:rich>
      </c:tx>
      <c:layout>
        <c:manualLayout>
          <c:xMode val="edge"/>
          <c:yMode val="edge"/>
          <c:x val="0.34012636697792314"/>
          <c:y val="0.11786875654262476"/>
        </c:manualLayout>
      </c:layout>
    </c:title>
    <c:plotArea>
      <c:layout>
        <c:manualLayout>
          <c:layoutTarget val="inner"/>
          <c:xMode val="edge"/>
          <c:yMode val="edge"/>
          <c:x val="3.5661635661635681E-2"/>
          <c:y val="0.21334244934215096"/>
          <c:w val="0.94650754650754654"/>
          <c:h val="0.68184407371128464"/>
        </c:manualLayout>
      </c:layout>
      <c:barChart>
        <c:barDir val="col"/>
        <c:grouping val="stacked"/>
        <c:ser>
          <c:idx val="1"/>
          <c:order val="0"/>
          <c:tx>
            <c:strRef>
              <c:f>'2ТП воздух (2)'!$B$32</c:f>
              <c:strCache>
                <c:ptCount val="1"/>
                <c:pt idx="0">
                  <c:v>Объектов, выбросы которых превышают 5 т</c:v>
                </c:pt>
              </c:strCache>
            </c:strRef>
          </c:tx>
          <c:spPr>
            <a:solidFill>
              <a:srgbClr val="95D1A0"/>
            </a:solidFill>
          </c:spP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06-467A-A2F7-19081A4E6F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'2ТП воздух (2)'!$C$28:$D$28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'2ТП воздух (2)'!$C$32:$D$32</c:f>
              <c:numCache>
                <c:formatCode>#,##0</c:formatCode>
                <c:ptCount val="2"/>
                <c:pt idx="0" formatCode="General">
                  <c:v>207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06-467A-A2F7-19081A4E6FB5}"/>
            </c:ext>
          </c:extLst>
        </c:ser>
        <c:ser>
          <c:idx val="0"/>
          <c:order val="1"/>
          <c:tx>
            <c:strRef>
              <c:f>'2ТП воздух (2)'!$B$31</c:f>
              <c:strCache>
                <c:ptCount val="1"/>
                <c:pt idx="0">
                  <c:v>Принято отчетов, шт</c:v>
                </c:pt>
              </c:strCache>
            </c:strRef>
          </c:tx>
          <c:spPr>
            <a:solidFill>
              <a:srgbClr val="339966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pPr algn="ctr" rtl="0">
                      <a:defRPr/>
                    </a:pPr>
                    <a:r>
                      <a:rPr lang="en-US"/>
                      <a:t>772</a:t>
                    </a:r>
                  </a:p>
                  <a:p>
                    <a:pPr algn="ctr" rtl="0">
                      <a:defRPr/>
                    </a:pPr>
                    <a:endParaRPr lang="en-US"/>
                  </a:p>
                </c:rich>
              </c:tx>
              <c:spPr/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306-467A-A2F7-19081A4E6F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'2ТП воздух (2)'!$C$28:$D$28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'2ТП воздух (2)'!$C$31:$D$31</c:f>
              <c:numCache>
                <c:formatCode>#,##0</c:formatCode>
                <c:ptCount val="2"/>
                <c:pt idx="0" formatCode="General">
                  <c:v>565</c:v>
                </c:pt>
                <c:pt idx="1">
                  <c:v>330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306-467A-A2F7-19081A4E6FB5}"/>
            </c:ext>
          </c:extLst>
        </c:ser>
        <c:dLbls>
          <c:showVal val="1"/>
        </c:dLbls>
        <c:overlap val="100"/>
        <c:axId val="59443072"/>
        <c:axId val="59444608"/>
      </c:barChart>
      <c:catAx>
        <c:axId val="59443072"/>
        <c:scaling>
          <c:orientation val="minMax"/>
        </c:scaling>
        <c:axPos val="b"/>
        <c:numFmt formatCode="General" sourceLinked="1"/>
        <c:tickLblPos val="nextTo"/>
        <c:crossAx val="59444608"/>
        <c:crosses val="autoZero"/>
        <c:auto val="1"/>
        <c:lblAlgn val="ctr"/>
        <c:lblOffset val="100"/>
      </c:catAx>
      <c:valAx>
        <c:axId val="59444608"/>
        <c:scaling>
          <c:orientation val="minMax"/>
        </c:scaling>
        <c:delete val="1"/>
        <c:axPos val="l"/>
        <c:numFmt formatCode="General" sourceLinked="1"/>
        <c:tickLblPos val="none"/>
        <c:crossAx val="59443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50"/>
            </a:pPr>
            <a:r>
              <a:rPr lang="ru-RU" sz="1050" dirty="0"/>
              <a:t>Республика Марий Эл </a:t>
            </a:r>
          </a:p>
        </c:rich>
      </c:tx>
      <c:layout>
        <c:manualLayout>
          <c:xMode val="edge"/>
          <c:yMode val="edge"/>
          <c:x val="0.14763702221057787"/>
          <c:y val="0.13259465978777893"/>
        </c:manualLayout>
      </c:layout>
    </c:title>
    <c:plotArea>
      <c:layout>
        <c:manualLayout>
          <c:layoutTarget val="inner"/>
          <c:xMode val="edge"/>
          <c:yMode val="edge"/>
          <c:x val="0"/>
          <c:y val="0.2357379094630512"/>
          <c:w val="0.95238280921928808"/>
          <c:h val="0.6582677159264787"/>
        </c:manualLayout>
      </c:layout>
      <c:barChart>
        <c:barDir val="col"/>
        <c:grouping val="stacked"/>
        <c:ser>
          <c:idx val="1"/>
          <c:order val="0"/>
          <c:tx>
            <c:strRef>
              <c:f>'2ТП воздух (2)'!$B$32</c:f>
              <c:strCache>
                <c:ptCount val="1"/>
                <c:pt idx="0">
                  <c:v>Объектов, выбросы которых превышают 5 т</c:v>
                </c:pt>
              </c:strCache>
            </c:strRef>
          </c:tx>
          <c:spPr>
            <a:solidFill>
              <a:srgbClr val="95D1A0"/>
            </a:solidFill>
          </c:spP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8C8-444A-A1CE-BFB776D12A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'2ТП воздух (2)'!$C$28:$D$28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'2ТП воздух (2)'!$C$33:$D$33</c:f>
              <c:numCache>
                <c:formatCode>#,##0</c:formatCode>
                <c:ptCount val="2"/>
                <c:pt idx="0" formatCode="General">
                  <c:v>303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C8-444A-A1CE-BFB776D12AF7}"/>
            </c:ext>
          </c:extLst>
        </c:ser>
        <c:ser>
          <c:idx val="0"/>
          <c:order val="1"/>
          <c:tx>
            <c:strRef>
              <c:f>'2ТП воздух (2)'!$B$31</c:f>
              <c:strCache>
                <c:ptCount val="1"/>
                <c:pt idx="0">
                  <c:v>Принято отчетов, шт</c:v>
                </c:pt>
              </c:strCache>
            </c:strRef>
          </c:tx>
          <c:spPr>
            <a:solidFill>
              <a:srgbClr val="339966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pPr algn="ctr" rtl="0">
                      <a:defRPr/>
                    </a:pPr>
                    <a:r>
                      <a:rPr lang="en-US"/>
                      <a:t>1019</a:t>
                    </a:r>
                  </a:p>
                </c:rich>
              </c:tx>
              <c:spPr/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8C8-444A-A1CE-BFB776D12A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'2ТП воздух (2)'!$C$28:$D$28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'2ТП воздух (2)'!$C$34:$D$34</c:f>
              <c:numCache>
                <c:formatCode>General</c:formatCode>
                <c:ptCount val="2"/>
                <c:pt idx="0">
                  <c:v>716</c:v>
                </c:pt>
                <c:pt idx="1">
                  <c:v>877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C8-444A-A1CE-BFB776D12AF7}"/>
            </c:ext>
          </c:extLst>
        </c:ser>
        <c:dLbls>
          <c:showVal val="1"/>
        </c:dLbls>
        <c:overlap val="100"/>
        <c:axId val="59481088"/>
        <c:axId val="59491072"/>
      </c:barChart>
      <c:catAx>
        <c:axId val="59481088"/>
        <c:scaling>
          <c:orientation val="minMax"/>
        </c:scaling>
        <c:axPos val="b"/>
        <c:numFmt formatCode="General" sourceLinked="1"/>
        <c:tickLblPos val="nextTo"/>
        <c:crossAx val="59491072"/>
        <c:crosses val="autoZero"/>
        <c:auto val="1"/>
        <c:lblAlgn val="ctr"/>
        <c:lblOffset val="100"/>
      </c:catAx>
      <c:valAx>
        <c:axId val="59491072"/>
        <c:scaling>
          <c:orientation val="minMax"/>
        </c:scaling>
        <c:delete val="1"/>
        <c:axPos val="l"/>
        <c:numFmt formatCode="General" sourceLinked="1"/>
        <c:tickLblPos val="none"/>
        <c:crossAx val="594810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Поступило  отчетов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'2ТП отходы (2)'!$B$3</c:f>
              <c:strCache>
                <c:ptCount val="1"/>
                <c:pt idx="0">
                  <c:v>Принято отчетов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909-49AE-B4C3-CEB7D73395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09-49AE-B4C3-CEB7D73395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'2ТП отходы (2)'!$A$4:$A$5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'2ТП отходы (2)'!$B$4:$B$5</c:f>
              <c:numCache>
                <c:formatCode>General</c:formatCode>
                <c:ptCount val="2"/>
                <c:pt idx="0">
                  <c:v>13977</c:v>
                </c:pt>
                <c:pt idx="1">
                  <c:v>16254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09-49AE-B4C3-CEB7D73395C5}"/>
            </c:ext>
          </c:extLst>
        </c:ser>
        <c:gapWidth val="219"/>
        <c:overlap val="-27"/>
        <c:axId val="65069440"/>
        <c:axId val="65070976"/>
      </c:barChart>
      <c:catAx>
        <c:axId val="65069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070976"/>
        <c:crosses val="autoZero"/>
        <c:auto val="1"/>
        <c:lblAlgn val="ctr"/>
        <c:lblOffset val="100"/>
      </c:catAx>
      <c:valAx>
        <c:axId val="65070976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06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'2ТП отходы (2)'!$C$3</c:f>
              <c:strCache>
                <c:ptCount val="1"/>
                <c:pt idx="0">
                  <c:v>Образовалось отходов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-1.1414817151706514E-2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06F-48E0-92CA-902EA9356B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171511823071724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6F-48E0-92CA-902EA9356B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'2ТП отходы (2)'!$A$4:$A$5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'2ТП отходы (2)'!$C$4:$C$5</c:f>
              <c:numCache>
                <c:formatCode>#,##0</c:formatCode>
                <c:ptCount val="2"/>
                <c:pt idx="0">
                  <c:v>4818947.7157651009</c:v>
                </c:pt>
                <c:pt idx="1">
                  <c:v>5560323.2220000001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6F-48E0-92CA-902EA9356B0D}"/>
            </c:ext>
          </c:extLst>
        </c:ser>
        <c:gapWidth val="219"/>
        <c:overlap val="-27"/>
        <c:axId val="63138432"/>
        <c:axId val="63156608"/>
      </c:barChart>
      <c:catAx>
        <c:axId val="63138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156608"/>
        <c:crosses val="autoZero"/>
        <c:auto val="1"/>
        <c:lblAlgn val="ctr"/>
        <c:lblOffset val="100"/>
      </c:catAx>
      <c:valAx>
        <c:axId val="63156608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13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Отчеты ПЭК </a:t>
            </a:r>
            <a:r>
              <a:rPr lang="ru-RU" dirty="0" smtClean="0"/>
              <a:t>Волжско-Камского </a:t>
            </a:r>
            <a:r>
              <a:rPr lang="ru-RU" dirty="0"/>
              <a:t>межрегионального управления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5352114017289238E-2"/>
          <c:y val="0.14061474473172217"/>
          <c:w val="0.95248826150569699"/>
          <c:h val="0.78099197012493848"/>
        </c:manualLayout>
      </c:layout>
      <c:barChart>
        <c:barDir val="col"/>
        <c:grouping val="clustered"/>
        <c:ser>
          <c:idx val="0"/>
          <c:order val="0"/>
          <c:tx>
            <c:strRef>
              <c:f>ПЭК!$L$31</c:f>
              <c:strCache>
                <c:ptCount val="1"/>
                <c:pt idx="0">
                  <c:v>Предоставлено отчетов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4.0312990237590517E-2"/>
                  <c:y val="0.3319574181727263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Предоставлено отчетов 
4433</a:t>
                    </a:r>
                  </a:p>
                </c:rich>
              </c:tx>
              <c:dLblPos val="outEnd"/>
              <c:showVal val="1"/>
              <c:showSer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679-457F-A3AE-3FCF322466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788734310413196E-2"/>
                  <c:y val="0.2141571048498628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Предоставлено отчетов </a:t>
                    </a:r>
                    <a:r>
                      <a:rPr lang="ru-RU" dirty="0"/>
                      <a:t>
</a:t>
                    </a:r>
                    <a:r>
                      <a:rPr lang="ru-RU" b="1" dirty="0"/>
                      <a:t>2 437</a:t>
                    </a:r>
                  </a:p>
                </c:rich>
              </c:tx>
              <c:dLblPos val="outEnd"/>
              <c:showVal val="1"/>
              <c:showSer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679-457F-A3AE-3FCF322466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showSer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ПЭК!$K$32:$K$33</c:f>
              <c:strCache>
                <c:ptCount val="2"/>
                <c:pt idx="0">
                  <c:v>2020 год</c:v>
                </c:pt>
                <c:pt idx="1">
                  <c:v>2019  год</c:v>
                </c:pt>
              </c:strCache>
            </c:strRef>
          </c:cat>
          <c:val>
            <c:numRef>
              <c:f>ПЭК!$L$32:$L$33</c:f>
              <c:numCache>
                <c:formatCode>#,##0</c:formatCode>
                <c:ptCount val="2"/>
                <c:pt idx="0" formatCode="General">
                  <c:v>4433</c:v>
                </c:pt>
                <c:pt idx="1">
                  <c:v>2437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79-457F-A3AE-3FCF322466D4}"/>
            </c:ext>
          </c:extLst>
        </c:ser>
        <c:ser>
          <c:idx val="1"/>
          <c:order val="1"/>
          <c:tx>
            <c:strRef>
              <c:f>ПЭК!$M$31</c:f>
              <c:strCache>
                <c:ptCount val="1"/>
                <c:pt idx="0">
                  <c:v>Всего объектов I-III категории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8794936343793209E-2"/>
                  <c:y val="0.3950408086425540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Всего объектов I-III категории
4599</a:t>
                    </a:r>
                  </a:p>
                </c:rich>
              </c:tx>
              <c:dLblPos val="outEnd"/>
              <c:showVal val="1"/>
              <c:showSer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679-457F-A3AE-3FCF322466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830987448330611E-2"/>
                  <c:y val="0.3934585062078563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Всего объектов I-III категории
4305</a:t>
                    </a:r>
                  </a:p>
                </c:rich>
              </c:tx>
              <c:dLblPos val="outEnd"/>
              <c:showVal val="1"/>
              <c:showSer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679-457F-A3AE-3FCF322466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showSer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ПЭК!$K$32:$K$33</c:f>
              <c:strCache>
                <c:ptCount val="2"/>
                <c:pt idx="0">
                  <c:v>2020 год</c:v>
                </c:pt>
                <c:pt idx="1">
                  <c:v>2019  год</c:v>
                </c:pt>
              </c:strCache>
            </c:strRef>
          </c:cat>
          <c:val>
            <c:numRef>
              <c:f>ПЭК!$M$32:$M$33</c:f>
              <c:numCache>
                <c:formatCode>General</c:formatCode>
                <c:ptCount val="2"/>
                <c:pt idx="0">
                  <c:v>4599</c:v>
                </c:pt>
                <c:pt idx="1">
                  <c:v>4305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679-457F-A3AE-3FCF322466D4}"/>
            </c:ext>
          </c:extLst>
        </c:ser>
        <c:dLbls>
          <c:showVal val="1"/>
        </c:dLbls>
        <c:gapWidth val="219"/>
        <c:overlap val="-27"/>
        <c:axId val="66931328"/>
        <c:axId val="66933120"/>
      </c:barChart>
      <c:catAx>
        <c:axId val="6693132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933120"/>
        <c:crosses val="autoZero"/>
        <c:auto val="1"/>
        <c:lblAlgn val="ctr"/>
        <c:lblOffset val="100"/>
      </c:catAx>
      <c:valAx>
        <c:axId val="669331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93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6343D-29EC-4273-A05E-60A10AA372B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2CE8E0-C3CC-4A7C-8EE8-EDEC9835555C}" type="asst">
      <dgm:prSet phldrT="[Текст]" custT="1"/>
      <dgm:spPr>
        <a:solidFill>
          <a:srgbClr val="81CDB4"/>
        </a:solidFill>
      </dgm:spPr>
      <dgm:t>
        <a:bodyPr/>
        <a:lstStyle/>
        <a:p>
          <a:r>
            <a:rPr lang="ru-RU" sz="1200" dirty="0">
              <a:solidFill>
                <a:sysClr val="windowText" lastClr="000000"/>
              </a:solidFill>
            </a:rPr>
            <a:t>Анализ  количества объектов, которые должны представить отчет.      ПТО УНВОС - количество объектов, у которых  выбросы загрязняющих веществ по ОНВ превышают 5 тонн в год</a:t>
          </a:r>
        </a:p>
        <a:p>
          <a:r>
            <a:rPr lang="ru-RU" sz="1200" b="1" dirty="0">
              <a:solidFill>
                <a:schemeClr val="tx1"/>
              </a:solidFill>
            </a:rPr>
            <a:t>Всего: </a:t>
          </a:r>
          <a:r>
            <a:rPr lang="ru-RU" sz="1200" b="1" i="0" u="none" dirty="0">
              <a:solidFill>
                <a:schemeClr val="tx1"/>
              </a:solidFill>
            </a:rPr>
            <a:t>2081</a:t>
          </a:r>
          <a:endParaRPr lang="ru-RU" sz="1200" b="1" dirty="0">
            <a:solidFill>
              <a:schemeClr val="tx1"/>
            </a:solidFill>
          </a:endParaRPr>
        </a:p>
      </dgm:t>
    </dgm:pt>
    <dgm:pt modelId="{C08164E6-7231-4521-8E6C-4E043391B283}" type="parTrans" cxnId="{58CE9798-0AE2-414C-AD5E-B557D22845AC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1F2FFFB7-D4B0-4A7B-A5C2-842D643DFC58}" type="sibTrans" cxnId="{58CE9798-0AE2-414C-AD5E-B557D22845AC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A4DE66EC-AF05-4A01-92BD-51ABF4650CC0}">
      <dgm:prSet phldrT="[Текст]"/>
      <dgm:spPr>
        <a:solidFill>
          <a:srgbClr val="CEF6EC"/>
        </a:solidFill>
      </dgm:spPr>
      <dgm:t>
        <a:bodyPr/>
        <a:lstStyle/>
        <a:p>
          <a:r>
            <a:rPr lang="ru-RU" b="0" i="0" u="none" dirty="0">
              <a:solidFill>
                <a:sysClr val="windowText" lastClr="000000"/>
              </a:solidFill>
            </a:rPr>
            <a:t>Республика Марий Эл </a:t>
          </a:r>
          <a:r>
            <a:rPr lang="ru-RU" b="1" i="0" u="none" dirty="0">
              <a:solidFill>
                <a:srgbClr val="C00000"/>
              </a:solidFill>
            </a:rPr>
            <a:t>(302)</a:t>
          </a:r>
        </a:p>
        <a:p>
          <a:r>
            <a:rPr lang="ru-RU" b="1" i="0" u="none" dirty="0">
              <a:solidFill>
                <a:sysClr val="windowText" lastClr="000000"/>
              </a:solidFill>
            </a:rPr>
            <a:t>Федеральные - 225 Региональные - 78 </a:t>
          </a:r>
          <a:endParaRPr lang="ru-RU" b="1" dirty="0">
            <a:solidFill>
              <a:sysClr val="windowText" lastClr="000000"/>
            </a:solidFill>
          </a:endParaRPr>
        </a:p>
      </dgm:t>
    </dgm:pt>
    <dgm:pt modelId="{D2FC2E93-3909-4B4C-83DB-E955169F95EA}" type="parTrans" cxnId="{DA0E9360-016D-4719-A1D4-D1D1D0EFE201}">
      <dgm:prSet/>
      <dgm:spPr>
        <a:solidFill>
          <a:srgbClr val="80E8A3"/>
        </a:solidFill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59C465D3-ABFD-448E-A5B5-2F35A9AE597E}" type="sibTrans" cxnId="{DA0E9360-016D-4719-A1D4-D1D1D0EFE201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6274D404-4608-4B4F-86FA-B87ED0A95010}">
      <dgm:prSet/>
      <dgm:spPr>
        <a:solidFill>
          <a:srgbClr val="CEF6EC"/>
        </a:solidFill>
      </dgm:spPr>
      <dgm:t>
        <a:bodyPr/>
        <a:lstStyle/>
        <a:p>
          <a:r>
            <a:rPr lang="ru-RU" b="0" i="0" u="none" dirty="0">
              <a:solidFill>
                <a:sysClr val="windowText" lastClr="000000"/>
              </a:solidFill>
            </a:rPr>
            <a:t>Республика Татарстан </a:t>
          </a:r>
          <a:r>
            <a:rPr lang="ru-RU" b="1" i="0" u="none" dirty="0">
              <a:solidFill>
                <a:srgbClr val="C00000"/>
              </a:solidFill>
            </a:rPr>
            <a:t>(1570)</a:t>
          </a:r>
        </a:p>
        <a:p>
          <a:r>
            <a:rPr lang="ru-RU" b="1" i="0" u="none" dirty="0">
              <a:solidFill>
                <a:sysClr val="windowText" lastClr="000000"/>
              </a:solidFill>
            </a:rPr>
            <a:t>Федеральные - 1076; Региональные - 495 </a:t>
          </a:r>
          <a:endParaRPr lang="ru-RU" b="1" dirty="0">
            <a:solidFill>
              <a:sysClr val="windowText" lastClr="000000"/>
            </a:solidFill>
          </a:endParaRPr>
        </a:p>
      </dgm:t>
    </dgm:pt>
    <dgm:pt modelId="{62D76F65-522B-42CB-B6EE-241C57084922}" type="parTrans" cxnId="{4C85C06E-B97A-43BA-80CA-8ED34E9FDDEB}">
      <dgm:prSet/>
      <dgm:spPr>
        <a:solidFill>
          <a:srgbClr val="80E8A3"/>
        </a:solidFill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9BD65308-94E7-4983-B81D-FD1DE5EF2BD1}" type="sibTrans" cxnId="{4C85C06E-B97A-43BA-80CA-8ED34E9FDDEB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388A3232-8033-454B-B45B-D82A3D9CB099}">
      <dgm:prSet/>
      <dgm:spPr>
        <a:solidFill>
          <a:srgbClr val="CEF6EC"/>
        </a:solidFill>
      </dgm:spPr>
      <dgm:t>
        <a:bodyPr/>
        <a:lstStyle/>
        <a:p>
          <a:r>
            <a:rPr lang="ru-RU" b="0" i="0" u="none" dirty="0">
              <a:solidFill>
                <a:sysClr val="windowText" lastClr="000000"/>
              </a:solidFill>
            </a:rPr>
            <a:t>Чувашская Республика </a:t>
          </a:r>
          <a:r>
            <a:rPr lang="ru-RU" b="1" i="0" u="none" dirty="0">
              <a:solidFill>
                <a:srgbClr val="C00000"/>
              </a:solidFill>
            </a:rPr>
            <a:t>(207)</a:t>
          </a:r>
        </a:p>
        <a:p>
          <a:r>
            <a:rPr lang="ru-RU" b="1" i="0" u="none" dirty="0">
              <a:solidFill>
                <a:sysClr val="windowText" lastClr="000000"/>
              </a:solidFill>
            </a:rPr>
            <a:t>Федеральные - 117 Региональные - 90</a:t>
          </a:r>
          <a:endParaRPr lang="ru-RU" b="1" dirty="0">
            <a:solidFill>
              <a:sysClr val="windowText" lastClr="000000"/>
            </a:solidFill>
          </a:endParaRPr>
        </a:p>
      </dgm:t>
    </dgm:pt>
    <dgm:pt modelId="{5DB3BB67-DBC7-447E-8335-407C8DED3FC9}" type="sibTrans" cxnId="{7D9C0B05-F934-44DE-BE19-28D16D37837A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4A1036AA-80ED-4F46-A6FC-03BAD9702775}" type="parTrans" cxnId="{7D9C0B05-F934-44DE-BE19-28D16D37837A}">
      <dgm:prSet/>
      <dgm:spPr>
        <a:solidFill>
          <a:srgbClr val="80E8A3"/>
        </a:solidFill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13240C97-A096-4D4C-9B69-59BA8A38E57A}" type="pres">
      <dgm:prSet presAssocID="{C196343D-29EC-4273-A05E-60A10AA372B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65B2F7-26D9-4D79-8830-5E607E14FC08}" type="pres">
      <dgm:prSet presAssocID="{4B2CE8E0-C3CC-4A7C-8EE8-EDEC9835555C}" presName="hierRoot1" presStyleCnt="0">
        <dgm:presLayoutVars>
          <dgm:hierBranch val="init"/>
        </dgm:presLayoutVars>
      </dgm:prSet>
      <dgm:spPr/>
    </dgm:pt>
    <dgm:pt modelId="{5C4E992C-F175-483B-BC57-C02867836F6E}" type="pres">
      <dgm:prSet presAssocID="{4B2CE8E0-C3CC-4A7C-8EE8-EDEC9835555C}" presName="rootComposite1" presStyleCnt="0"/>
      <dgm:spPr/>
    </dgm:pt>
    <dgm:pt modelId="{B2CA1FB5-1105-42B7-A533-6B2346F95CBE}" type="pres">
      <dgm:prSet presAssocID="{4B2CE8E0-C3CC-4A7C-8EE8-EDEC9835555C}" presName="rootText1" presStyleLbl="node0" presStyleIdx="0" presStyleCnt="1" custScaleX="395984" custScaleY="158875" custLinFactNeighborX="6714" custLinFactNeighborY="-530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190494-6B7C-481D-A365-2F9C5C30C7BC}" type="pres">
      <dgm:prSet presAssocID="{4B2CE8E0-C3CC-4A7C-8EE8-EDEC9835555C}" presName="rootConnector1" presStyleLbl="asst0" presStyleIdx="0" presStyleCnt="0"/>
      <dgm:spPr/>
      <dgm:t>
        <a:bodyPr/>
        <a:lstStyle/>
        <a:p>
          <a:endParaRPr lang="ru-RU"/>
        </a:p>
      </dgm:t>
    </dgm:pt>
    <dgm:pt modelId="{858D8B36-9EB6-4934-A181-C9CC7262A681}" type="pres">
      <dgm:prSet presAssocID="{4B2CE8E0-C3CC-4A7C-8EE8-EDEC9835555C}" presName="hierChild2" presStyleCnt="0"/>
      <dgm:spPr/>
    </dgm:pt>
    <dgm:pt modelId="{620EE596-7A1C-4CED-B36F-B80D077596A4}" type="pres">
      <dgm:prSet presAssocID="{D2FC2E93-3909-4B4C-83DB-E955169F95EA}" presName="Name37" presStyleLbl="parChTrans1D2" presStyleIdx="0" presStyleCnt="3" custSzY="461138"/>
      <dgm:spPr/>
      <dgm:t>
        <a:bodyPr/>
        <a:lstStyle/>
        <a:p>
          <a:endParaRPr lang="ru-RU"/>
        </a:p>
      </dgm:t>
    </dgm:pt>
    <dgm:pt modelId="{750DE67E-8AB9-4E66-9266-DA8C89211596}" type="pres">
      <dgm:prSet presAssocID="{A4DE66EC-AF05-4A01-92BD-51ABF4650CC0}" presName="hierRoot2" presStyleCnt="0">
        <dgm:presLayoutVars>
          <dgm:hierBranch val="init"/>
        </dgm:presLayoutVars>
      </dgm:prSet>
      <dgm:spPr/>
    </dgm:pt>
    <dgm:pt modelId="{44F4F419-88BB-4F31-A6E2-C91BC693AE09}" type="pres">
      <dgm:prSet presAssocID="{A4DE66EC-AF05-4A01-92BD-51ABF4650CC0}" presName="rootComposite" presStyleCnt="0"/>
      <dgm:spPr/>
    </dgm:pt>
    <dgm:pt modelId="{83E32C5E-6A7E-47A3-869F-6C98843522E6}" type="pres">
      <dgm:prSet presAssocID="{A4DE66EC-AF05-4A01-92BD-51ABF4650CC0}" presName="rootText" presStyleLbl="node2" presStyleIdx="0" presStyleCnt="3" custScaleX="170015" custScaleY="132269" custLinFactX="-53001" custLinFactNeighborX="-100000" custLinFactNeighborY="-62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189FA6-C1A1-4F11-AADC-00AEF9ABC9AF}" type="pres">
      <dgm:prSet presAssocID="{A4DE66EC-AF05-4A01-92BD-51ABF4650CC0}" presName="rootConnector" presStyleLbl="node2" presStyleIdx="0" presStyleCnt="3"/>
      <dgm:spPr/>
      <dgm:t>
        <a:bodyPr/>
        <a:lstStyle/>
        <a:p>
          <a:endParaRPr lang="ru-RU"/>
        </a:p>
      </dgm:t>
    </dgm:pt>
    <dgm:pt modelId="{3E1FDC58-A7CF-498A-A721-B485B64DCB97}" type="pres">
      <dgm:prSet presAssocID="{A4DE66EC-AF05-4A01-92BD-51ABF4650CC0}" presName="hierChild4" presStyleCnt="0"/>
      <dgm:spPr/>
    </dgm:pt>
    <dgm:pt modelId="{E6BFB713-E781-47EF-9C61-76EDA3CA8657}" type="pres">
      <dgm:prSet presAssocID="{A4DE66EC-AF05-4A01-92BD-51ABF4650CC0}" presName="hierChild5" presStyleCnt="0"/>
      <dgm:spPr/>
    </dgm:pt>
    <dgm:pt modelId="{C62F6483-98E0-4B81-9274-398F972642A1}" type="pres">
      <dgm:prSet presAssocID="{62D76F65-522B-42CB-B6EE-241C57084922}" presName="Name37" presStyleLbl="parChTrans1D2" presStyleIdx="1" presStyleCnt="3" custSzY="838712"/>
      <dgm:spPr/>
      <dgm:t>
        <a:bodyPr/>
        <a:lstStyle/>
        <a:p>
          <a:endParaRPr lang="ru-RU"/>
        </a:p>
      </dgm:t>
    </dgm:pt>
    <dgm:pt modelId="{2A420CB1-E8AD-4FE0-95B4-72E36F4C2F26}" type="pres">
      <dgm:prSet presAssocID="{6274D404-4608-4B4F-86FA-B87ED0A95010}" presName="hierRoot2" presStyleCnt="0">
        <dgm:presLayoutVars>
          <dgm:hierBranch val="init"/>
        </dgm:presLayoutVars>
      </dgm:prSet>
      <dgm:spPr/>
    </dgm:pt>
    <dgm:pt modelId="{C3E4BF82-0356-498E-B059-9921E4923E3B}" type="pres">
      <dgm:prSet presAssocID="{6274D404-4608-4B4F-86FA-B87ED0A95010}" presName="rootComposite" presStyleCnt="0"/>
      <dgm:spPr/>
    </dgm:pt>
    <dgm:pt modelId="{633E19EA-3F8B-4746-A80E-AA8369A6A351}" type="pres">
      <dgm:prSet presAssocID="{6274D404-4608-4B4F-86FA-B87ED0A95010}" presName="rootText" presStyleLbl="node2" presStyleIdx="1" presStyleCnt="3" custScaleX="335597" custScaleY="93471" custLinFactNeighborX="-946" custLinFactNeighborY="950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0B7BD0-3EC3-401D-A20C-315CBBF71A0F}" type="pres">
      <dgm:prSet presAssocID="{6274D404-4608-4B4F-86FA-B87ED0A95010}" presName="rootConnector" presStyleLbl="node2" presStyleIdx="1" presStyleCnt="3"/>
      <dgm:spPr/>
      <dgm:t>
        <a:bodyPr/>
        <a:lstStyle/>
        <a:p>
          <a:endParaRPr lang="ru-RU"/>
        </a:p>
      </dgm:t>
    </dgm:pt>
    <dgm:pt modelId="{25E4CE7C-6E33-491F-854D-FBEE6D0B8C97}" type="pres">
      <dgm:prSet presAssocID="{6274D404-4608-4B4F-86FA-B87ED0A95010}" presName="hierChild4" presStyleCnt="0"/>
      <dgm:spPr/>
    </dgm:pt>
    <dgm:pt modelId="{38C6BC5C-FA79-4FBE-A807-05C736CB6BF8}" type="pres">
      <dgm:prSet presAssocID="{6274D404-4608-4B4F-86FA-B87ED0A95010}" presName="hierChild5" presStyleCnt="0"/>
      <dgm:spPr/>
    </dgm:pt>
    <dgm:pt modelId="{BA85380B-7162-4116-B211-067CD107D5B5}" type="pres">
      <dgm:prSet presAssocID="{4A1036AA-80ED-4F46-A6FC-03BAD9702775}" presName="Name37" presStyleLbl="parChTrans1D2" presStyleIdx="2" presStyleCnt="3" custSzY="438828"/>
      <dgm:spPr/>
      <dgm:t>
        <a:bodyPr/>
        <a:lstStyle/>
        <a:p>
          <a:endParaRPr lang="ru-RU"/>
        </a:p>
      </dgm:t>
    </dgm:pt>
    <dgm:pt modelId="{859C0242-101D-4328-9012-A10210B6B909}" type="pres">
      <dgm:prSet presAssocID="{388A3232-8033-454B-B45B-D82A3D9CB099}" presName="hierRoot2" presStyleCnt="0">
        <dgm:presLayoutVars>
          <dgm:hierBranch val="init"/>
        </dgm:presLayoutVars>
      </dgm:prSet>
      <dgm:spPr/>
    </dgm:pt>
    <dgm:pt modelId="{8B7C9752-4D81-4B38-B9BA-D8BC797D08C6}" type="pres">
      <dgm:prSet presAssocID="{388A3232-8033-454B-B45B-D82A3D9CB099}" presName="rootComposite" presStyleCnt="0"/>
      <dgm:spPr/>
    </dgm:pt>
    <dgm:pt modelId="{86DDE8D1-536B-4D4A-95F5-2577253D25C2}" type="pres">
      <dgm:prSet presAssocID="{388A3232-8033-454B-B45B-D82A3D9CB099}" presName="rootText" presStyleLbl="node2" presStyleIdx="2" presStyleCnt="3" custScaleX="190115" custScaleY="132269" custLinFactX="60800" custLinFactNeighborX="100000" custLinFactNeighborY="-62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57D104-FB54-43F0-BE20-8AE4A9E41DA2}" type="pres">
      <dgm:prSet presAssocID="{388A3232-8033-454B-B45B-D82A3D9CB099}" presName="rootConnector" presStyleLbl="node2" presStyleIdx="2" presStyleCnt="3"/>
      <dgm:spPr/>
      <dgm:t>
        <a:bodyPr/>
        <a:lstStyle/>
        <a:p>
          <a:endParaRPr lang="ru-RU"/>
        </a:p>
      </dgm:t>
    </dgm:pt>
    <dgm:pt modelId="{09D19CBE-F556-4EAD-87BD-49005BE30F97}" type="pres">
      <dgm:prSet presAssocID="{388A3232-8033-454B-B45B-D82A3D9CB099}" presName="hierChild4" presStyleCnt="0"/>
      <dgm:spPr/>
    </dgm:pt>
    <dgm:pt modelId="{5F17588B-4000-4C0E-92ED-80EE52B0BC6A}" type="pres">
      <dgm:prSet presAssocID="{388A3232-8033-454B-B45B-D82A3D9CB099}" presName="hierChild5" presStyleCnt="0"/>
      <dgm:spPr/>
    </dgm:pt>
    <dgm:pt modelId="{ACCD3200-DC48-4A32-B391-FEDD9C64BE97}" type="pres">
      <dgm:prSet presAssocID="{4B2CE8E0-C3CC-4A7C-8EE8-EDEC9835555C}" presName="hierChild3" presStyleCnt="0"/>
      <dgm:spPr/>
    </dgm:pt>
  </dgm:ptLst>
  <dgm:cxnLst>
    <dgm:cxn modelId="{7D9C0B05-F934-44DE-BE19-28D16D37837A}" srcId="{4B2CE8E0-C3CC-4A7C-8EE8-EDEC9835555C}" destId="{388A3232-8033-454B-B45B-D82A3D9CB099}" srcOrd="2" destOrd="0" parTransId="{4A1036AA-80ED-4F46-A6FC-03BAD9702775}" sibTransId="{5DB3BB67-DBC7-447E-8335-407C8DED3FC9}"/>
    <dgm:cxn modelId="{96D88E04-ED6F-421D-A81C-D8DCEA8CEB5A}" type="presOf" srcId="{4B2CE8E0-C3CC-4A7C-8EE8-EDEC9835555C}" destId="{B2CA1FB5-1105-42B7-A533-6B2346F95CBE}" srcOrd="0" destOrd="0" presId="urn:microsoft.com/office/officeart/2005/8/layout/orgChart1"/>
    <dgm:cxn modelId="{FB26A8E3-BD40-44BE-823E-E5BEB70D263E}" type="presOf" srcId="{6274D404-4608-4B4F-86FA-B87ED0A95010}" destId="{633E19EA-3F8B-4746-A80E-AA8369A6A351}" srcOrd="0" destOrd="0" presId="urn:microsoft.com/office/officeart/2005/8/layout/orgChart1"/>
    <dgm:cxn modelId="{58CE9798-0AE2-414C-AD5E-B557D22845AC}" srcId="{C196343D-29EC-4273-A05E-60A10AA372BE}" destId="{4B2CE8E0-C3CC-4A7C-8EE8-EDEC9835555C}" srcOrd="0" destOrd="0" parTransId="{C08164E6-7231-4521-8E6C-4E043391B283}" sibTransId="{1F2FFFB7-D4B0-4A7B-A5C2-842D643DFC58}"/>
    <dgm:cxn modelId="{1D90A7FC-51FD-41A3-A94E-9CCC67670050}" type="presOf" srcId="{C196343D-29EC-4273-A05E-60A10AA372BE}" destId="{13240C97-A096-4D4C-9B69-59BA8A38E57A}" srcOrd="0" destOrd="0" presId="urn:microsoft.com/office/officeart/2005/8/layout/orgChart1"/>
    <dgm:cxn modelId="{DA0E9360-016D-4719-A1D4-D1D1D0EFE201}" srcId="{4B2CE8E0-C3CC-4A7C-8EE8-EDEC9835555C}" destId="{A4DE66EC-AF05-4A01-92BD-51ABF4650CC0}" srcOrd="0" destOrd="0" parTransId="{D2FC2E93-3909-4B4C-83DB-E955169F95EA}" sibTransId="{59C465D3-ABFD-448E-A5B5-2F35A9AE597E}"/>
    <dgm:cxn modelId="{B5216A17-0945-4CBC-BA7E-55B4195F9B18}" type="presOf" srcId="{D2FC2E93-3909-4B4C-83DB-E955169F95EA}" destId="{620EE596-7A1C-4CED-B36F-B80D077596A4}" srcOrd="0" destOrd="0" presId="urn:microsoft.com/office/officeart/2005/8/layout/orgChart1"/>
    <dgm:cxn modelId="{4C85C06E-B97A-43BA-80CA-8ED34E9FDDEB}" srcId="{4B2CE8E0-C3CC-4A7C-8EE8-EDEC9835555C}" destId="{6274D404-4608-4B4F-86FA-B87ED0A95010}" srcOrd="1" destOrd="0" parTransId="{62D76F65-522B-42CB-B6EE-241C57084922}" sibTransId="{9BD65308-94E7-4983-B81D-FD1DE5EF2BD1}"/>
    <dgm:cxn modelId="{D2F48836-68AF-4BF7-BCDA-B763BFB533C3}" type="presOf" srcId="{A4DE66EC-AF05-4A01-92BD-51ABF4650CC0}" destId="{83E32C5E-6A7E-47A3-869F-6C98843522E6}" srcOrd="0" destOrd="0" presId="urn:microsoft.com/office/officeart/2005/8/layout/orgChart1"/>
    <dgm:cxn modelId="{0184A17A-A794-4F3F-8C7C-0001BCAD4248}" type="presOf" srcId="{4B2CE8E0-C3CC-4A7C-8EE8-EDEC9835555C}" destId="{36190494-6B7C-481D-A365-2F9C5C30C7BC}" srcOrd="1" destOrd="0" presId="urn:microsoft.com/office/officeart/2005/8/layout/orgChart1"/>
    <dgm:cxn modelId="{727FD98F-E6E8-4927-A86E-86A01A05C546}" type="presOf" srcId="{62D76F65-522B-42CB-B6EE-241C57084922}" destId="{C62F6483-98E0-4B81-9274-398F972642A1}" srcOrd="0" destOrd="0" presId="urn:microsoft.com/office/officeart/2005/8/layout/orgChart1"/>
    <dgm:cxn modelId="{BABD2CB6-DF16-4219-BC5F-62518CCC6CAB}" type="presOf" srcId="{A4DE66EC-AF05-4A01-92BD-51ABF4650CC0}" destId="{D6189FA6-C1A1-4F11-AADC-00AEF9ABC9AF}" srcOrd="1" destOrd="0" presId="urn:microsoft.com/office/officeart/2005/8/layout/orgChart1"/>
    <dgm:cxn modelId="{42F97069-B767-4E40-986E-407D41D6DB50}" type="presOf" srcId="{6274D404-4608-4B4F-86FA-B87ED0A95010}" destId="{B10B7BD0-3EC3-401D-A20C-315CBBF71A0F}" srcOrd="1" destOrd="0" presId="urn:microsoft.com/office/officeart/2005/8/layout/orgChart1"/>
    <dgm:cxn modelId="{155461AD-B991-4EB9-9ABE-5C346F7146DC}" type="presOf" srcId="{388A3232-8033-454B-B45B-D82A3D9CB099}" destId="{BC57D104-FB54-43F0-BE20-8AE4A9E41DA2}" srcOrd="1" destOrd="0" presId="urn:microsoft.com/office/officeart/2005/8/layout/orgChart1"/>
    <dgm:cxn modelId="{B5BD5B07-D269-4DFC-9B17-26B425580684}" type="presOf" srcId="{388A3232-8033-454B-B45B-D82A3D9CB099}" destId="{86DDE8D1-536B-4D4A-95F5-2577253D25C2}" srcOrd="0" destOrd="0" presId="urn:microsoft.com/office/officeart/2005/8/layout/orgChart1"/>
    <dgm:cxn modelId="{EB1982BC-90E6-45F4-A5C2-D2C86757BB9A}" type="presOf" srcId="{4A1036AA-80ED-4F46-A6FC-03BAD9702775}" destId="{BA85380B-7162-4116-B211-067CD107D5B5}" srcOrd="0" destOrd="0" presId="urn:microsoft.com/office/officeart/2005/8/layout/orgChart1"/>
    <dgm:cxn modelId="{CA481C3D-3BCE-4CBC-BDD8-366683ADC771}" type="presParOf" srcId="{13240C97-A096-4D4C-9B69-59BA8A38E57A}" destId="{8F65B2F7-26D9-4D79-8830-5E607E14FC08}" srcOrd="0" destOrd="0" presId="urn:microsoft.com/office/officeart/2005/8/layout/orgChart1"/>
    <dgm:cxn modelId="{9D357530-AE28-4A68-A7DF-BA9E656F5D9E}" type="presParOf" srcId="{8F65B2F7-26D9-4D79-8830-5E607E14FC08}" destId="{5C4E992C-F175-483B-BC57-C02867836F6E}" srcOrd="0" destOrd="0" presId="urn:microsoft.com/office/officeart/2005/8/layout/orgChart1"/>
    <dgm:cxn modelId="{91EFC4F6-C3FE-4D50-929F-261585318868}" type="presParOf" srcId="{5C4E992C-F175-483B-BC57-C02867836F6E}" destId="{B2CA1FB5-1105-42B7-A533-6B2346F95CBE}" srcOrd="0" destOrd="0" presId="urn:microsoft.com/office/officeart/2005/8/layout/orgChart1"/>
    <dgm:cxn modelId="{4BECB22E-A145-4FE1-A08C-A231AA876AA6}" type="presParOf" srcId="{5C4E992C-F175-483B-BC57-C02867836F6E}" destId="{36190494-6B7C-481D-A365-2F9C5C30C7BC}" srcOrd="1" destOrd="0" presId="urn:microsoft.com/office/officeart/2005/8/layout/orgChart1"/>
    <dgm:cxn modelId="{582841A5-5E03-4605-BA7E-D90C6200A92B}" type="presParOf" srcId="{8F65B2F7-26D9-4D79-8830-5E607E14FC08}" destId="{858D8B36-9EB6-4934-A181-C9CC7262A681}" srcOrd="1" destOrd="0" presId="urn:microsoft.com/office/officeart/2005/8/layout/orgChart1"/>
    <dgm:cxn modelId="{69601628-BE12-423C-B21E-74E3D84B680A}" type="presParOf" srcId="{858D8B36-9EB6-4934-A181-C9CC7262A681}" destId="{620EE596-7A1C-4CED-B36F-B80D077596A4}" srcOrd="0" destOrd="0" presId="urn:microsoft.com/office/officeart/2005/8/layout/orgChart1"/>
    <dgm:cxn modelId="{BEE1CB31-2013-445E-9A56-F1731EB85890}" type="presParOf" srcId="{858D8B36-9EB6-4934-A181-C9CC7262A681}" destId="{750DE67E-8AB9-4E66-9266-DA8C89211596}" srcOrd="1" destOrd="0" presId="urn:microsoft.com/office/officeart/2005/8/layout/orgChart1"/>
    <dgm:cxn modelId="{85E53251-723D-4E1C-AF77-DBDFB090F610}" type="presParOf" srcId="{750DE67E-8AB9-4E66-9266-DA8C89211596}" destId="{44F4F419-88BB-4F31-A6E2-C91BC693AE09}" srcOrd="0" destOrd="0" presId="urn:microsoft.com/office/officeart/2005/8/layout/orgChart1"/>
    <dgm:cxn modelId="{40797685-6B15-4420-B7D0-BBF2E9D96682}" type="presParOf" srcId="{44F4F419-88BB-4F31-A6E2-C91BC693AE09}" destId="{83E32C5E-6A7E-47A3-869F-6C98843522E6}" srcOrd="0" destOrd="0" presId="urn:microsoft.com/office/officeart/2005/8/layout/orgChart1"/>
    <dgm:cxn modelId="{B35EE104-0C79-422D-84F4-405A14C57F20}" type="presParOf" srcId="{44F4F419-88BB-4F31-A6E2-C91BC693AE09}" destId="{D6189FA6-C1A1-4F11-AADC-00AEF9ABC9AF}" srcOrd="1" destOrd="0" presId="urn:microsoft.com/office/officeart/2005/8/layout/orgChart1"/>
    <dgm:cxn modelId="{2C135134-0415-4216-8C68-3E15775E71A6}" type="presParOf" srcId="{750DE67E-8AB9-4E66-9266-DA8C89211596}" destId="{3E1FDC58-A7CF-498A-A721-B485B64DCB97}" srcOrd="1" destOrd="0" presId="urn:microsoft.com/office/officeart/2005/8/layout/orgChart1"/>
    <dgm:cxn modelId="{E501EF9D-6E04-47C1-BFB9-6935F310878A}" type="presParOf" srcId="{750DE67E-8AB9-4E66-9266-DA8C89211596}" destId="{E6BFB713-E781-47EF-9C61-76EDA3CA8657}" srcOrd="2" destOrd="0" presId="urn:microsoft.com/office/officeart/2005/8/layout/orgChart1"/>
    <dgm:cxn modelId="{0655FEEC-9B62-4C92-AEAE-41B661600155}" type="presParOf" srcId="{858D8B36-9EB6-4934-A181-C9CC7262A681}" destId="{C62F6483-98E0-4B81-9274-398F972642A1}" srcOrd="2" destOrd="0" presId="urn:microsoft.com/office/officeart/2005/8/layout/orgChart1"/>
    <dgm:cxn modelId="{A20639ED-C6B3-4597-B05A-48E4C385EE57}" type="presParOf" srcId="{858D8B36-9EB6-4934-A181-C9CC7262A681}" destId="{2A420CB1-E8AD-4FE0-95B4-72E36F4C2F26}" srcOrd="3" destOrd="0" presId="urn:microsoft.com/office/officeart/2005/8/layout/orgChart1"/>
    <dgm:cxn modelId="{56C1A753-F24E-4643-BF48-89498ED0ED7F}" type="presParOf" srcId="{2A420CB1-E8AD-4FE0-95B4-72E36F4C2F26}" destId="{C3E4BF82-0356-498E-B059-9921E4923E3B}" srcOrd="0" destOrd="0" presId="urn:microsoft.com/office/officeart/2005/8/layout/orgChart1"/>
    <dgm:cxn modelId="{9C10AECC-4F76-4669-849C-F9D2F56D61C7}" type="presParOf" srcId="{C3E4BF82-0356-498E-B059-9921E4923E3B}" destId="{633E19EA-3F8B-4746-A80E-AA8369A6A351}" srcOrd="0" destOrd="0" presId="urn:microsoft.com/office/officeart/2005/8/layout/orgChart1"/>
    <dgm:cxn modelId="{173C34A0-6B97-4D3F-86C7-86C1E8C079D1}" type="presParOf" srcId="{C3E4BF82-0356-498E-B059-9921E4923E3B}" destId="{B10B7BD0-3EC3-401D-A20C-315CBBF71A0F}" srcOrd="1" destOrd="0" presId="urn:microsoft.com/office/officeart/2005/8/layout/orgChart1"/>
    <dgm:cxn modelId="{D18F1EA5-45ED-41B9-AFEC-86B93E12A0F1}" type="presParOf" srcId="{2A420CB1-E8AD-4FE0-95B4-72E36F4C2F26}" destId="{25E4CE7C-6E33-491F-854D-FBEE6D0B8C97}" srcOrd="1" destOrd="0" presId="urn:microsoft.com/office/officeart/2005/8/layout/orgChart1"/>
    <dgm:cxn modelId="{F5C8A2D8-53B0-4C21-9637-A60792991611}" type="presParOf" srcId="{2A420CB1-E8AD-4FE0-95B4-72E36F4C2F26}" destId="{38C6BC5C-FA79-4FBE-A807-05C736CB6BF8}" srcOrd="2" destOrd="0" presId="urn:microsoft.com/office/officeart/2005/8/layout/orgChart1"/>
    <dgm:cxn modelId="{1A8A40CE-DC02-42A7-832A-B7287E1ACA10}" type="presParOf" srcId="{858D8B36-9EB6-4934-A181-C9CC7262A681}" destId="{BA85380B-7162-4116-B211-067CD107D5B5}" srcOrd="4" destOrd="0" presId="urn:microsoft.com/office/officeart/2005/8/layout/orgChart1"/>
    <dgm:cxn modelId="{747C409D-B5E5-4043-B736-D4193FDFBDB8}" type="presParOf" srcId="{858D8B36-9EB6-4934-A181-C9CC7262A681}" destId="{859C0242-101D-4328-9012-A10210B6B909}" srcOrd="5" destOrd="0" presId="urn:microsoft.com/office/officeart/2005/8/layout/orgChart1"/>
    <dgm:cxn modelId="{F0584CA3-73A9-448B-9729-42C15305C716}" type="presParOf" srcId="{859C0242-101D-4328-9012-A10210B6B909}" destId="{8B7C9752-4D81-4B38-B9BA-D8BC797D08C6}" srcOrd="0" destOrd="0" presId="urn:microsoft.com/office/officeart/2005/8/layout/orgChart1"/>
    <dgm:cxn modelId="{EDB20D2C-8A36-4D33-B2C2-A887B33281FA}" type="presParOf" srcId="{8B7C9752-4D81-4B38-B9BA-D8BC797D08C6}" destId="{86DDE8D1-536B-4D4A-95F5-2577253D25C2}" srcOrd="0" destOrd="0" presId="urn:microsoft.com/office/officeart/2005/8/layout/orgChart1"/>
    <dgm:cxn modelId="{B30A4967-A05E-49B8-BE8E-6D4CC8B2CD1E}" type="presParOf" srcId="{8B7C9752-4D81-4B38-B9BA-D8BC797D08C6}" destId="{BC57D104-FB54-43F0-BE20-8AE4A9E41DA2}" srcOrd="1" destOrd="0" presId="urn:microsoft.com/office/officeart/2005/8/layout/orgChart1"/>
    <dgm:cxn modelId="{1572BA63-DE88-4653-BD99-F12A32B31AF0}" type="presParOf" srcId="{859C0242-101D-4328-9012-A10210B6B909}" destId="{09D19CBE-F556-4EAD-87BD-49005BE30F97}" srcOrd="1" destOrd="0" presId="urn:microsoft.com/office/officeart/2005/8/layout/orgChart1"/>
    <dgm:cxn modelId="{10062A8E-5F91-4DD6-A8CF-B0DA38CECBDF}" type="presParOf" srcId="{859C0242-101D-4328-9012-A10210B6B909}" destId="{5F17588B-4000-4C0E-92ED-80EE52B0BC6A}" srcOrd="2" destOrd="0" presId="urn:microsoft.com/office/officeart/2005/8/layout/orgChart1"/>
    <dgm:cxn modelId="{CEA4414E-276A-4B14-B789-AB6D5E7DFF0D}" type="presParOf" srcId="{8F65B2F7-26D9-4D79-8830-5E607E14FC08}" destId="{ACCD3200-DC48-4A32-B391-FEDD9C64BE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313A5D-E5B2-4F24-A4A3-9AB9B68506AB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EE6EDE-4728-4FF5-B90D-14F5A9BECE22}">
      <dgm:prSet phldrT="[Текст]" custT="1"/>
      <dgm:spPr/>
      <dgm:t>
        <a:bodyPr/>
        <a:lstStyle/>
        <a:p>
          <a:pPr algn="ctr"/>
          <a:r>
            <a:rPr lang="ru-RU" sz="1000" b="1" dirty="0">
              <a:solidFill>
                <a:schemeClr val="tx1"/>
              </a:solidFill>
            </a:rPr>
            <a:t>По Волжско-камскому межрегиональному управлению</a:t>
          </a:r>
        </a:p>
        <a:p>
          <a:pPr algn="ctr"/>
          <a:r>
            <a:rPr lang="ru-RU" sz="1000" b="1" dirty="0">
              <a:solidFill>
                <a:srgbClr val="C00000"/>
              </a:solidFill>
            </a:rPr>
            <a:t>Увеличение числа представленных отчетов в 2 раза</a:t>
          </a:r>
        </a:p>
        <a:p>
          <a:pPr algn="l"/>
          <a:r>
            <a:rPr lang="ru-RU" sz="1000" dirty="0"/>
            <a:t>Информирование широкого круга  респондентов о необходимости представления отчетности в ходе  проведения семинаров, круглых столов, публичных мероприятий</a:t>
          </a:r>
        </a:p>
      </dgm:t>
    </dgm:pt>
    <dgm:pt modelId="{8175854A-F466-4E3D-AF47-72E93B364DA6}" type="parTrans" cxnId="{8FB20F90-4914-489A-BA47-CA13426D7ACB}">
      <dgm:prSet/>
      <dgm:spPr/>
      <dgm:t>
        <a:bodyPr/>
        <a:lstStyle/>
        <a:p>
          <a:endParaRPr lang="ru-RU" sz="1000"/>
        </a:p>
      </dgm:t>
    </dgm:pt>
    <dgm:pt modelId="{9BC7F1ED-8314-4E7F-B699-35C5478F3D2D}" type="sibTrans" cxnId="{8FB20F90-4914-489A-BA47-CA13426D7ACB}">
      <dgm:prSet/>
      <dgm:spPr/>
      <dgm:t>
        <a:bodyPr/>
        <a:lstStyle/>
        <a:p>
          <a:endParaRPr lang="ru-RU" sz="1000"/>
        </a:p>
      </dgm:t>
    </dgm:pt>
    <dgm:pt modelId="{73C3F2C3-FE4D-498B-B6DD-12A8D2BC3D6E}">
      <dgm:prSet phldrT="[Текст]" custT="1"/>
      <dgm:spPr/>
      <dgm:t>
        <a:bodyPr/>
        <a:lstStyle/>
        <a:p>
          <a:pPr algn="ctr"/>
          <a:r>
            <a:rPr lang="ru-RU" sz="1000" b="1" dirty="0">
              <a:solidFill>
                <a:srgbClr val="C00000"/>
              </a:solidFill>
            </a:rPr>
            <a:t>Сокращение валового выброса загрязняющих веществ на 23%</a:t>
          </a:r>
        </a:p>
        <a:p>
          <a:pPr algn="l"/>
          <a:r>
            <a:rPr lang="ru-RU" sz="1000" b="0" i="0" u="none" dirty="0"/>
            <a:t>Приём актуальных отчетов с учетом имеющейся в управлении информации об источниках и количестве выбросов в атмосферу</a:t>
          </a:r>
          <a:endParaRPr lang="ru-RU" sz="1000" dirty="0"/>
        </a:p>
      </dgm:t>
    </dgm:pt>
    <dgm:pt modelId="{9F134BDC-3E17-4FC9-9FAF-335F00A933F3}" type="parTrans" cxnId="{AEAA0C15-7C2C-44A0-B0C1-25DD4F759A5F}">
      <dgm:prSet/>
      <dgm:spPr/>
      <dgm:t>
        <a:bodyPr/>
        <a:lstStyle/>
        <a:p>
          <a:endParaRPr lang="ru-RU" sz="1000"/>
        </a:p>
      </dgm:t>
    </dgm:pt>
    <dgm:pt modelId="{C19FA9A1-4532-44C6-B964-E4FD3DB38C8E}" type="sibTrans" cxnId="{AEAA0C15-7C2C-44A0-B0C1-25DD4F759A5F}">
      <dgm:prSet/>
      <dgm:spPr/>
      <dgm:t>
        <a:bodyPr/>
        <a:lstStyle/>
        <a:p>
          <a:endParaRPr lang="ru-RU" sz="1000"/>
        </a:p>
      </dgm:t>
    </dgm:pt>
    <dgm:pt modelId="{1F24D249-F9F7-4CFA-97E0-9353EB5A26F4}" type="pres">
      <dgm:prSet presAssocID="{93313A5D-E5B2-4F24-A4A3-9AB9B68506AB}" presName="compositeShape" presStyleCnt="0">
        <dgm:presLayoutVars>
          <dgm:chMax val="2"/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A779ED-E106-4DD0-919E-74D07C64F28F}" type="pres">
      <dgm:prSet presAssocID="{63EE6EDE-4728-4FF5-B90D-14F5A9BECE22}" presName="upArrow" presStyleLbl="node1" presStyleIdx="0" presStyleCnt="2" custScaleX="47530" custScaleY="88054" custLinFactX="-100000" custLinFactNeighborX="-148208" custLinFactNeighborY="-2318"/>
      <dgm:spPr>
        <a:solidFill>
          <a:srgbClr val="339966"/>
        </a:solidFill>
      </dgm:spPr>
    </dgm:pt>
    <dgm:pt modelId="{1B0CB2E5-3F80-4618-A11A-4B86364EE01C}" type="pres">
      <dgm:prSet presAssocID="{63EE6EDE-4728-4FF5-B90D-14F5A9BECE22}" presName="upArrowText" presStyleLbl="revTx" presStyleIdx="0" presStyleCnt="2" custScaleX="139518" custScaleY="78550" custLinFactNeighborX="14737" custLinFactNeighborY="29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97E68-FECB-4F6F-91D0-FB1A3512DE21}" type="pres">
      <dgm:prSet presAssocID="{73C3F2C3-FE4D-498B-B6DD-12A8D2BC3D6E}" presName="downArrow" presStyleLbl="node1" presStyleIdx="1" presStyleCnt="2" custScaleX="46590" custScaleY="73229" custLinFactNeighborX="4158" custLinFactNeighborY="-7770"/>
      <dgm:spPr>
        <a:solidFill>
          <a:srgbClr val="003300"/>
        </a:solidFill>
      </dgm:spPr>
    </dgm:pt>
    <dgm:pt modelId="{39902FCC-433B-4D88-B3AB-788883B7583D}" type="pres">
      <dgm:prSet presAssocID="{73C3F2C3-FE4D-498B-B6DD-12A8D2BC3D6E}" presName="downArrowText" presStyleLbl="revTx" presStyleIdx="1" presStyleCnt="2" custScaleX="135376" custScaleY="97759" custLinFactNeighborX="10225" custLinFactNeighborY="-64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261823-9F83-4083-ABA5-10A1FA4C5A10}" type="presOf" srcId="{93313A5D-E5B2-4F24-A4A3-9AB9B68506AB}" destId="{1F24D249-F9F7-4CFA-97E0-9353EB5A26F4}" srcOrd="0" destOrd="0" presId="urn:microsoft.com/office/officeart/2005/8/layout/arrow4"/>
    <dgm:cxn modelId="{4489F356-1777-4634-905A-43E8ADFDBA2E}" type="presOf" srcId="{63EE6EDE-4728-4FF5-B90D-14F5A9BECE22}" destId="{1B0CB2E5-3F80-4618-A11A-4B86364EE01C}" srcOrd="0" destOrd="0" presId="urn:microsoft.com/office/officeart/2005/8/layout/arrow4"/>
    <dgm:cxn modelId="{AEAA0C15-7C2C-44A0-B0C1-25DD4F759A5F}" srcId="{93313A5D-E5B2-4F24-A4A3-9AB9B68506AB}" destId="{73C3F2C3-FE4D-498B-B6DD-12A8D2BC3D6E}" srcOrd="1" destOrd="0" parTransId="{9F134BDC-3E17-4FC9-9FAF-335F00A933F3}" sibTransId="{C19FA9A1-4532-44C6-B964-E4FD3DB38C8E}"/>
    <dgm:cxn modelId="{8FB20F90-4914-489A-BA47-CA13426D7ACB}" srcId="{93313A5D-E5B2-4F24-A4A3-9AB9B68506AB}" destId="{63EE6EDE-4728-4FF5-B90D-14F5A9BECE22}" srcOrd="0" destOrd="0" parTransId="{8175854A-F466-4E3D-AF47-72E93B364DA6}" sibTransId="{9BC7F1ED-8314-4E7F-B699-35C5478F3D2D}"/>
    <dgm:cxn modelId="{B575DB88-643B-4F02-895C-22EEEA661A43}" type="presOf" srcId="{73C3F2C3-FE4D-498B-B6DD-12A8D2BC3D6E}" destId="{39902FCC-433B-4D88-B3AB-788883B7583D}" srcOrd="0" destOrd="0" presId="urn:microsoft.com/office/officeart/2005/8/layout/arrow4"/>
    <dgm:cxn modelId="{B1AF8CCF-DFBC-49A9-9E9E-991DA45FE3D3}" type="presParOf" srcId="{1F24D249-F9F7-4CFA-97E0-9353EB5A26F4}" destId="{93A779ED-E106-4DD0-919E-74D07C64F28F}" srcOrd="0" destOrd="0" presId="urn:microsoft.com/office/officeart/2005/8/layout/arrow4"/>
    <dgm:cxn modelId="{53882AC4-400C-40C9-B669-73F25E3BDC9A}" type="presParOf" srcId="{1F24D249-F9F7-4CFA-97E0-9353EB5A26F4}" destId="{1B0CB2E5-3F80-4618-A11A-4B86364EE01C}" srcOrd="1" destOrd="0" presId="urn:microsoft.com/office/officeart/2005/8/layout/arrow4"/>
    <dgm:cxn modelId="{3B33CD0A-575C-4B37-8AEA-F4B3F31D7500}" type="presParOf" srcId="{1F24D249-F9F7-4CFA-97E0-9353EB5A26F4}" destId="{D1C97E68-FECB-4F6F-91D0-FB1A3512DE21}" srcOrd="2" destOrd="0" presId="urn:microsoft.com/office/officeart/2005/8/layout/arrow4"/>
    <dgm:cxn modelId="{0FB9AC7A-7047-46AA-9BD2-0AF2C9F10DE6}" type="presParOf" srcId="{1F24D249-F9F7-4CFA-97E0-9353EB5A26F4}" destId="{39902FCC-433B-4D88-B3AB-788883B7583D}" srcOrd="3" destOrd="0" presId="urn:microsoft.com/office/officeart/2005/8/layout/arrow4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612977-1C9D-409B-A90E-980FE4100F9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27CE95-F9A6-43C7-B170-EDE8837AB1C2}">
      <dgm:prSet phldrT="[Текст]" custT="1"/>
      <dgm:spPr>
        <a:solidFill>
          <a:srgbClr val="81CDB4"/>
        </a:solidFill>
        <a:ln>
          <a:solidFill>
            <a:srgbClr val="81CDB4"/>
          </a:solidFill>
        </a:ln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Выявлено 80 предприятий, не представивших  отчетность </a:t>
          </a:r>
        </a:p>
      </dgm:t>
    </dgm:pt>
    <dgm:pt modelId="{0E44E05A-6314-47C1-9196-7EF63709B2F6}" type="parTrans" cxnId="{29FFE0BB-B271-480D-86EA-5FA6EF85DAD0}">
      <dgm:prSet/>
      <dgm:spPr/>
      <dgm:t>
        <a:bodyPr/>
        <a:lstStyle/>
        <a:p>
          <a:endParaRPr lang="ru-RU" sz="1200"/>
        </a:p>
      </dgm:t>
    </dgm:pt>
    <dgm:pt modelId="{E8DBAE3D-E820-4AC5-A59C-4783F3F38D7E}" type="sibTrans" cxnId="{29FFE0BB-B271-480D-86EA-5FA6EF85DAD0}">
      <dgm:prSet/>
      <dgm:spPr/>
      <dgm:t>
        <a:bodyPr/>
        <a:lstStyle/>
        <a:p>
          <a:endParaRPr lang="ru-RU" sz="1200"/>
        </a:p>
      </dgm:t>
    </dgm:pt>
    <dgm:pt modelId="{E7F102DC-1B11-495F-A50A-ECCD6CF027B0}">
      <dgm:prSet phldrT="[Текст]" custT="1"/>
      <dgm:spPr/>
      <dgm:t>
        <a:bodyPr/>
        <a:lstStyle/>
        <a:p>
          <a:r>
            <a:rPr lang="ru-RU" sz="1200" b="1" dirty="0"/>
            <a:t>Направлен в Росстат и Прокуратуру </a:t>
          </a:r>
        </a:p>
      </dgm:t>
    </dgm:pt>
    <dgm:pt modelId="{EAEC5C04-6FE6-4D30-8416-A35A3E7B16EF}" type="parTrans" cxnId="{28D07B97-97BE-453E-8BF2-D6E3267F8716}">
      <dgm:prSet/>
      <dgm:spPr/>
      <dgm:t>
        <a:bodyPr/>
        <a:lstStyle/>
        <a:p>
          <a:endParaRPr lang="ru-RU" sz="1200"/>
        </a:p>
      </dgm:t>
    </dgm:pt>
    <dgm:pt modelId="{98673034-C33D-4585-BF9A-ACE095CC9FB4}" type="sibTrans" cxnId="{28D07B97-97BE-453E-8BF2-D6E3267F8716}">
      <dgm:prSet/>
      <dgm:spPr/>
      <dgm:t>
        <a:bodyPr/>
        <a:lstStyle/>
        <a:p>
          <a:endParaRPr lang="ru-RU" sz="1200"/>
        </a:p>
      </dgm:t>
    </dgm:pt>
    <dgm:pt modelId="{B5293868-2C0B-4720-97B4-038D58CB7E5C}">
      <dgm:prSet phldrT="[Текст]" custT="1"/>
      <dgm:spPr>
        <a:solidFill>
          <a:srgbClr val="81CDB4"/>
        </a:solidFill>
        <a:ln>
          <a:solidFill>
            <a:srgbClr val="81CDB4"/>
          </a:solidFill>
        </a:ln>
      </dgm:spPr>
      <dgm:t>
        <a:bodyPr/>
        <a:lstStyle/>
        <a:p>
          <a:pPr algn="ctr"/>
          <a:r>
            <a:rPr lang="ru-RU" sz="1200" dirty="0">
              <a:solidFill>
                <a:schemeClr val="tx1"/>
              </a:solidFill>
            </a:rPr>
            <a:t>Выявлено 50 предприятий, у которых значительные расхождения сведений о фактическом выбросе ЗВ по данным 2ТП (воздух) и Реестра объектов НВОС</a:t>
          </a:r>
        </a:p>
      </dgm:t>
    </dgm:pt>
    <dgm:pt modelId="{9E6A7BCF-483A-48C1-902C-F26CAE067F82}" type="parTrans" cxnId="{65161CD1-F864-4F8D-8645-C923C0B90893}">
      <dgm:prSet/>
      <dgm:spPr/>
      <dgm:t>
        <a:bodyPr/>
        <a:lstStyle/>
        <a:p>
          <a:endParaRPr lang="ru-RU" sz="1200"/>
        </a:p>
      </dgm:t>
    </dgm:pt>
    <dgm:pt modelId="{45B75359-DA8E-4EE0-AACC-808484D7534C}" type="sibTrans" cxnId="{65161CD1-F864-4F8D-8645-C923C0B90893}">
      <dgm:prSet/>
      <dgm:spPr/>
      <dgm:t>
        <a:bodyPr/>
        <a:lstStyle/>
        <a:p>
          <a:endParaRPr lang="ru-RU" sz="1200"/>
        </a:p>
      </dgm:t>
    </dgm:pt>
    <dgm:pt modelId="{6ECB4D4A-D238-4BB3-928F-13291A8A17E6}">
      <dgm:prSet phldrT="[Текст]" custT="1"/>
      <dgm:spPr/>
      <dgm:t>
        <a:bodyPr/>
        <a:lstStyle/>
        <a:p>
          <a:r>
            <a:rPr lang="ru-RU" sz="1200" b="1" dirty="0"/>
            <a:t>Привлечение к административной ответственности, за не представление сведений для актуализации объекта НВОС</a:t>
          </a:r>
        </a:p>
      </dgm:t>
    </dgm:pt>
    <dgm:pt modelId="{B1C4F03B-353A-4FA5-B01E-2E5CB6C19768}" type="parTrans" cxnId="{10F9474D-0E01-4937-B417-2ED1964A082E}">
      <dgm:prSet/>
      <dgm:spPr/>
      <dgm:t>
        <a:bodyPr/>
        <a:lstStyle/>
        <a:p>
          <a:endParaRPr lang="ru-RU" sz="1200"/>
        </a:p>
      </dgm:t>
    </dgm:pt>
    <dgm:pt modelId="{8CF2EB85-0A73-4E1A-9B93-E1C7FDB8995E}" type="sibTrans" cxnId="{10F9474D-0E01-4937-B417-2ED1964A082E}">
      <dgm:prSet/>
      <dgm:spPr/>
      <dgm:t>
        <a:bodyPr/>
        <a:lstStyle/>
        <a:p>
          <a:endParaRPr lang="ru-RU" sz="1200"/>
        </a:p>
      </dgm:t>
    </dgm:pt>
    <dgm:pt modelId="{B8808F1A-BA3F-4002-AD20-FBFCB95B5CE3}" type="pres">
      <dgm:prSet presAssocID="{5B612977-1C9D-409B-A90E-980FE4100F9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D046C3-9749-40B3-B0AF-BD852FF4A650}" type="pres">
      <dgm:prSet presAssocID="{9D27CE95-F9A6-43C7-B170-EDE8837AB1C2}" presName="horFlow" presStyleCnt="0"/>
      <dgm:spPr/>
    </dgm:pt>
    <dgm:pt modelId="{29C5FB80-A252-4A43-8328-CB3C4CF23974}" type="pres">
      <dgm:prSet presAssocID="{9D27CE95-F9A6-43C7-B170-EDE8837AB1C2}" presName="bigChev" presStyleLbl="node1" presStyleIdx="0" presStyleCnt="2" custScaleX="128500" custScaleY="71426" custLinFactX="1307" custLinFactNeighborX="100000" custLinFactNeighborY="-979"/>
      <dgm:spPr/>
      <dgm:t>
        <a:bodyPr/>
        <a:lstStyle/>
        <a:p>
          <a:endParaRPr lang="ru-RU"/>
        </a:p>
      </dgm:t>
    </dgm:pt>
    <dgm:pt modelId="{C2873140-78FA-4EA0-9FF2-3E958314E149}" type="pres">
      <dgm:prSet presAssocID="{EAEC5C04-6FE6-4D30-8416-A35A3E7B16EF}" presName="parTrans" presStyleCnt="0"/>
      <dgm:spPr/>
    </dgm:pt>
    <dgm:pt modelId="{A9354C2C-7054-4386-AEE5-72368BAA484B}" type="pres">
      <dgm:prSet presAssocID="{E7F102DC-1B11-495F-A50A-ECCD6CF027B0}" presName="node" presStyleLbl="alignAccFollowNode1" presStyleIdx="0" presStyleCnt="2" custScaleX="131034" custScaleY="88742" custLinFactX="5688" custLinFactNeighborX="100000" custLinFactNeighborY="-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281BF-49F8-4FCD-8F53-E40A6908D2FB}" type="pres">
      <dgm:prSet presAssocID="{9D27CE95-F9A6-43C7-B170-EDE8837AB1C2}" presName="vSp" presStyleCnt="0"/>
      <dgm:spPr/>
    </dgm:pt>
    <dgm:pt modelId="{EE083A53-39D9-4C6D-BE09-4DDC2F347605}" type="pres">
      <dgm:prSet presAssocID="{B5293868-2C0B-4720-97B4-038D58CB7E5C}" presName="horFlow" presStyleCnt="0"/>
      <dgm:spPr/>
    </dgm:pt>
    <dgm:pt modelId="{FD89F6A5-4573-4ED2-A954-6B66AD9ACDDB}" type="pres">
      <dgm:prSet presAssocID="{B5293868-2C0B-4720-97B4-038D58CB7E5C}" presName="bigChev" presStyleLbl="node1" presStyleIdx="1" presStyleCnt="2" custScaleX="128676" custScaleY="113422" custLinFactNeighborX="44718" custLinFactNeighborY="-4179"/>
      <dgm:spPr/>
      <dgm:t>
        <a:bodyPr/>
        <a:lstStyle/>
        <a:p>
          <a:endParaRPr lang="ru-RU"/>
        </a:p>
      </dgm:t>
    </dgm:pt>
    <dgm:pt modelId="{6B9DBE79-B1E7-4BD0-9956-C96F9FE53C63}" type="pres">
      <dgm:prSet presAssocID="{B1C4F03B-353A-4FA5-B01E-2E5CB6C19768}" presName="parTrans" presStyleCnt="0"/>
      <dgm:spPr/>
    </dgm:pt>
    <dgm:pt modelId="{F082D48F-F239-4D72-82C0-4F6458C692A3}" type="pres">
      <dgm:prSet presAssocID="{6ECB4D4A-D238-4BB3-928F-13291A8A17E6}" presName="node" presStyleLbl="alignAccFollowNode1" presStyleIdx="1" presStyleCnt="2" custScaleX="161328" custScaleY="140198" custLinFactNeighborX="4530" custLinFactNeighborY="-4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FFE0BB-B271-480D-86EA-5FA6EF85DAD0}" srcId="{5B612977-1C9D-409B-A90E-980FE4100F99}" destId="{9D27CE95-F9A6-43C7-B170-EDE8837AB1C2}" srcOrd="0" destOrd="0" parTransId="{0E44E05A-6314-47C1-9196-7EF63709B2F6}" sibTransId="{E8DBAE3D-E820-4AC5-A59C-4783F3F38D7E}"/>
    <dgm:cxn modelId="{A75358A8-A7A6-4FAA-AD84-E4A594CE99A7}" type="presOf" srcId="{9D27CE95-F9A6-43C7-B170-EDE8837AB1C2}" destId="{29C5FB80-A252-4A43-8328-CB3C4CF23974}" srcOrd="0" destOrd="0" presId="urn:microsoft.com/office/officeart/2005/8/layout/lProcess3"/>
    <dgm:cxn modelId="{392A6264-D25B-45E6-9A06-86C56714471A}" type="presOf" srcId="{5B612977-1C9D-409B-A90E-980FE4100F99}" destId="{B8808F1A-BA3F-4002-AD20-FBFCB95B5CE3}" srcOrd="0" destOrd="0" presId="urn:microsoft.com/office/officeart/2005/8/layout/lProcess3"/>
    <dgm:cxn modelId="{5675725B-0C9A-4881-A4D3-F54F4E169642}" type="presOf" srcId="{B5293868-2C0B-4720-97B4-038D58CB7E5C}" destId="{FD89F6A5-4573-4ED2-A954-6B66AD9ACDDB}" srcOrd="0" destOrd="0" presId="urn:microsoft.com/office/officeart/2005/8/layout/lProcess3"/>
    <dgm:cxn modelId="{9D32C027-015F-4F0B-9832-8119D60BD20B}" type="presOf" srcId="{E7F102DC-1B11-495F-A50A-ECCD6CF027B0}" destId="{A9354C2C-7054-4386-AEE5-72368BAA484B}" srcOrd="0" destOrd="0" presId="urn:microsoft.com/office/officeart/2005/8/layout/lProcess3"/>
    <dgm:cxn modelId="{F5FE8C0C-7E3B-4A1B-ACA0-3223B62EB050}" type="presOf" srcId="{6ECB4D4A-D238-4BB3-928F-13291A8A17E6}" destId="{F082D48F-F239-4D72-82C0-4F6458C692A3}" srcOrd="0" destOrd="0" presId="urn:microsoft.com/office/officeart/2005/8/layout/lProcess3"/>
    <dgm:cxn modelId="{10F9474D-0E01-4937-B417-2ED1964A082E}" srcId="{B5293868-2C0B-4720-97B4-038D58CB7E5C}" destId="{6ECB4D4A-D238-4BB3-928F-13291A8A17E6}" srcOrd="0" destOrd="0" parTransId="{B1C4F03B-353A-4FA5-B01E-2E5CB6C19768}" sibTransId="{8CF2EB85-0A73-4E1A-9B93-E1C7FDB8995E}"/>
    <dgm:cxn modelId="{65161CD1-F864-4F8D-8645-C923C0B90893}" srcId="{5B612977-1C9D-409B-A90E-980FE4100F99}" destId="{B5293868-2C0B-4720-97B4-038D58CB7E5C}" srcOrd="1" destOrd="0" parTransId="{9E6A7BCF-483A-48C1-902C-F26CAE067F82}" sibTransId="{45B75359-DA8E-4EE0-AACC-808484D7534C}"/>
    <dgm:cxn modelId="{28D07B97-97BE-453E-8BF2-D6E3267F8716}" srcId="{9D27CE95-F9A6-43C7-B170-EDE8837AB1C2}" destId="{E7F102DC-1B11-495F-A50A-ECCD6CF027B0}" srcOrd="0" destOrd="0" parTransId="{EAEC5C04-6FE6-4D30-8416-A35A3E7B16EF}" sibTransId="{98673034-C33D-4585-BF9A-ACE095CC9FB4}"/>
    <dgm:cxn modelId="{31E9C191-F9D5-4A89-AFD2-44FEC5FCE415}" type="presParOf" srcId="{B8808F1A-BA3F-4002-AD20-FBFCB95B5CE3}" destId="{ECD046C3-9749-40B3-B0AF-BD852FF4A650}" srcOrd="0" destOrd="0" presId="urn:microsoft.com/office/officeart/2005/8/layout/lProcess3"/>
    <dgm:cxn modelId="{10CC9660-C06A-4880-A124-12EDF51E24FC}" type="presParOf" srcId="{ECD046C3-9749-40B3-B0AF-BD852FF4A650}" destId="{29C5FB80-A252-4A43-8328-CB3C4CF23974}" srcOrd="0" destOrd="0" presId="urn:microsoft.com/office/officeart/2005/8/layout/lProcess3"/>
    <dgm:cxn modelId="{0BFFCFCB-4AED-4B02-8C83-30964F08D32E}" type="presParOf" srcId="{ECD046C3-9749-40B3-B0AF-BD852FF4A650}" destId="{C2873140-78FA-4EA0-9FF2-3E958314E149}" srcOrd="1" destOrd="0" presId="urn:microsoft.com/office/officeart/2005/8/layout/lProcess3"/>
    <dgm:cxn modelId="{7A5FAAB6-C351-48A8-ADF0-C3B98DCA4441}" type="presParOf" srcId="{ECD046C3-9749-40B3-B0AF-BD852FF4A650}" destId="{A9354C2C-7054-4386-AEE5-72368BAA484B}" srcOrd="2" destOrd="0" presId="urn:microsoft.com/office/officeart/2005/8/layout/lProcess3"/>
    <dgm:cxn modelId="{2ADDBE6F-FEA6-4AA6-AE1A-5EBC96EAD71D}" type="presParOf" srcId="{B8808F1A-BA3F-4002-AD20-FBFCB95B5CE3}" destId="{219281BF-49F8-4FCD-8F53-E40A6908D2FB}" srcOrd="1" destOrd="0" presId="urn:microsoft.com/office/officeart/2005/8/layout/lProcess3"/>
    <dgm:cxn modelId="{88F03DCE-930E-421B-B9DD-7E06CE493E66}" type="presParOf" srcId="{B8808F1A-BA3F-4002-AD20-FBFCB95B5CE3}" destId="{EE083A53-39D9-4C6D-BE09-4DDC2F347605}" srcOrd="2" destOrd="0" presId="urn:microsoft.com/office/officeart/2005/8/layout/lProcess3"/>
    <dgm:cxn modelId="{CE99028A-3E56-4CB3-AAEE-00EBFF7B0529}" type="presParOf" srcId="{EE083A53-39D9-4C6D-BE09-4DDC2F347605}" destId="{FD89F6A5-4573-4ED2-A954-6B66AD9ACDDB}" srcOrd="0" destOrd="0" presId="urn:microsoft.com/office/officeart/2005/8/layout/lProcess3"/>
    <dgm:cxn modelId="{30837CAB-6E31-4544-8AF5-EDE752CBC024}" type="presParOf" srcId="{EE083A53-39D9-4C6D-BE09-4DDC2F347605}" destId="{6B9DBE79-B1E7-4BD0-9956-C96F9FE53C63}" srcOrd="1" destOrd="0" presId="urn:microsoft.com/office/officeart/2005/8/layout/lProcess3"/>
    <dgm:cxn modelId="{BC9C7948-9BA2-4149-8EA2-BFBFF5B3C738}" type="presParOf" srcId="{EE083A53-39D9-4C6D-BE09-4DDC2F347605}" destId="{F082D48F-F239-4D72-82C0-4F6458C692A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313A5D-E5B2-4F24-A4A3-9AB9B68506AB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EE6EDE-4728-4FF5-B90D-14F5A9BECE22}">
      <dgm:prSet phldrT="[Текст]" custT="1"/>
      <dgm:spPr/>
      <dgm:t>
        <a:bodyPr/>
        <a:lstStyle/>
        <a:p>
          <a:pPr algn="ctr"/>
          <a:endParaRPr lang="ru-RU" sz="1050" b="0" dirty="0"/>
        </a:p>
      </dgm:t>
    </dgm:pt>
    <dgm:pt modelId="{8175854A-F466-4E3D-AF47-72E93B364DA6}" type="parTrans" cxnId="{8FB20F90-4914-489A-BA47-CA13426D7ACB}">
      <dgm:prSet/>
      <dgm:spPr/>
      <dgm:t>
        <a:bodyPr/>
        <a:lstStyle/>
        <a:p>
          <a:endParaRPr lang="ru-RU" sz="800" b="0"/>
        </a:p>
      </dgm:t>
    </dgm:pt>
    <dgm:pt modelId="{9BC7F1ED-8314-4E7F-B699-35C5478F3D2D}" type="sibTrans" cxnId="{8FB20F90-4914-489A-BA47-CA13426D7ACB}">
      <dgm:prSet/>
      <dgm:spPr/>
      <dgm:t>
        <a:bodyPr/>
        <a:lstStyle/>
        <a:p>
          <a:endParaRPr lang="ru-RU" sz="800" b="0"/>
        </a:p>
      </dgm:t>
    </dgm:pt>
    <dgm:pt modelId="{73C3F2C3-FE4D-498B-B6DD-12A8D2BC3D6E}">
      <dgm:prSet phldrT="[Текст]" custT="1"/>
      <dgm:spPr/>
      <dgm:t>
        <a:bodyPr/>
        <a:lstStyle/>
        <a:p>
          <a:pPr algn="ctr"/>
          <a:endParaRPr lang="ru-RU" sz="1000" b="0" dirty="0"/>
        </a:p>
        <a:p>
          <a:pPr algn="ctr"/>
          <a:endParaRPr lang="ru-RU" sz="1050" b="1" dirty="0"/>
        </a:p>
        <a:p>
          <a:pPr algn="ctr"/>
          <a:r>
            <a:rPr lang="ru-RU" sz="1200" b="0" dirty="0"/>
            <a:t>Снизилось число поступивших  отчетов, в связи с освобождением от представления отчетности  ЮЛ и ИП, относящиеся к МСП, у которых образуются только ТКО общей массой менее 0,1 тонны и заключивших договор с региональным оператором </a:t>
          </a:r>
        </a:p>
      </dgm:t>
    </dgm:pt>
    <dgm:pt modelId="{9F134BDC-3E17-4FC9-9FAF-335F00A933F3}" type="parTrans" cxnId="{AEAA0C15-7C2C-44A0-B0C1-25DD4F759A5F}">
      <dgm:prSet/>
      <dgm:spPr/>
      <dgm:t>
        <a:bodyPr/>
        <a:lstStyle/>
        <a:p>
          <a:endParaRPr lang="ru-RU" sz="800" b="0"/>
        </a:p>
      </dgm:t>
    </dgm:pt>
    <dgm:pt modelId="{C19FA9A1-4532-44C6-B964-E4FD3DB38C8E}" type="sibTrans" cxnId="{AEAA0C15-7C2C-44A0-B0C1-25DD4F759A5F}">
      <dgm:prSet/>
      <dgm:spPr/>
      <dgm:t>
        <a:bodyPr/>
        <a:lstStyle/>
        <a:p>
          <a:endParaRPr lang="ru-RU" sz="800" b="0"/>
        </a:p>
      </dgm:t>
    </dgm:pt>
    <dgm:pt modelId="{1F24D249-F9F7-4CFA-97E0-9353EB5A26F4}" type="pres">
      <dgm:prSet presAssocID="{93313A5D-E5B2-4F24-A4A3-9AB9B68506A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A779ED-E106-4DD0-919E-74D07C64F28F}" type="pres">
      <dgm:prSet presAssocID="{63EE6EDE-4728-4FF5-B90D-14F5A9BECE22}" presName="upArrow" presStyleLbl="node1" presStyleIdx="0" presStyleCnt="2" custFlipVert="1" custFlipHor="1" custScaleX="3527" custScaleY="4373" custLinFactNeighborX="5142" custLinFactNeighborY="-4535"/>
      <dgm:spPr/>
    </dgm:pt>
    <dgm:pt modelId="{1B0CB2E5-3F80-4618-A11A-4B86364EE01C}" type="pres">
      <dgm:prSet presAssocID="{63EE6EDE-4728-4FF5-B90D-14F5A9BECE22}" presName="upArrowText" presStyleLbl="revTx" presStyleIdx="0" presStyleCnt="2" custScaleX="156514" custScaleY="81842" custLinFactNeighborX="4111" custLinFactNeighborY="46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97E68-FECB-4F6F-91D0-FB1A3512DE21}" type="pres">
      <dgm:prSet presAssocID="{73C3F2C3-FE4D-498B-B6DD-12A8D2BC3D6E}" presName="downArrow" presStyleLbl="node1" presStyleIdx="1" presStyleCnt="2" custScaleX="46590" custScaleY="73229" custLinFactNeighborX="-19651" custLinFactNeighborY="2428"/>
      <dgm:spPr/>
    </dgm:pt>
    <dgm:pt modelId="{39902FCC-433B-4D88-B3AB-788883B7583D}" type="pres">
      <dgm:prSet presAssocID="{73C3F2C3-FE4D-498B-B6DD-12A8D2BC3D6E}" presName="downArrowText" presStyleLbl="revTx" presStyleIdx="1" presStyleCnt="2" custScaleX="96698" custScaleY="207364" custLinFactNeighborX="-25866" custLinFactNeighborY="108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C24F45-A0DB-4058-BFBB-3FD6C0217BD2}" type="presOf" srcId="{93313A5D-E5B2-4F24-A4A3-9AB9B68506AB}" destId="{1F24D249-F9F7-4CFA-97E0-9353EB5A26F4}" srcOrd="0" destOrd="0" presId="urn:microsoft.com/office/officeart/2005/8/layout/arrow4"/>
    <dgm:cxn modelId="{AEAA0C15-7C2C-44A0-B0C1-25DD4F759A5F}" srcId="{93313A5D-E5B2-4F24-A4A3-9AB9B68506AB}" destId="{73C3F2C3-FE4D-498B-B6DD-12A8D2BC3D6E}" srcOrd="1" destOrd="0" parTransId="{9F134BDC-3E17-4FC9-9FAF-335F00A933F3}" sibTransId="{C19FA9A1-4532-44C6-B964-E4FD3DB38C8E}"/>
    <dgm:cxn modelId="{40BFB3E8-895E-4EE2-AD14-59905D620463}" type="presOf" srcId="{73C3F2C3-FE4D-498B-B6DD-12A8D2BC3D6E}" destId="{39902FCC-433B-4D88-B3AB-788883B7583D}" srcOrd="0" destOrd="0" presId="urn:microsoft.com/office/officeart/2005/8/layout/arrow4"/>
    <dgm:cxn modelId="{14C09834-064B-4BB9-80AA-5C414852BEC3}" type="presOf" srcId="{63EE6EDE-4728-4FF5-B90D-14F5A9BECE22}" destId="{1B0CB2E5-3F80-4618-A11A-4B86364EE01C}" srcOrd="0" destOrd="0" presId="urn:microsoft.com/office/officeart/2005/8/layout/arrow4"/>
    <dgm:cxn modelId="{8FB20F90-4914-489A-BA47-CA13426D7ACB}" srcId="{93313A5D-E5B2-4F24-A4A3-9AB9B68506AB}" destId="{63EE6EDE-4728-4FF5-B90D-14F5A9BECE22}" srcOrd="0" destOrd="0" parTransId="{8175854A-F466-4E3D-AF47-72E93B364DA6}" sibTransId="{9BC7F1ED-8314-4E7F-B699-35C5478F3D2D}"/>
    <dgm:cxn modelId="{039953C0-5455-42AD-9113-14D76A298F90}" type="presParOf" srcId="{1F24D249-F9F7-4CFA-97E0-9353EB5A26F4}" destId="{93A779ED-E106-4DD0-919E-74D07C64F28F}" srcOrd="0" destOrd="0" presId="urn:microsoft.com/office/officeart/2005/8/layout/arrow4"/>
    <dgm:cxn modelId="{CA7BE3D7-8F44-4CB9-BF04-8CBE1BB42253}" type="presParOf" srcId="{1F24D249-F9F7-4CFA-97E0-9353EB5A26F4}" destId="{1B0CB2E5-3F80-4618-A11A-4B86364EE01C}" srcOrd="1" destOrd="0" presId="urn:microsoft.com/office/officeart/2005/8/layout/arrow4"/>
    <dgm:cxn modelId="{CD3CC8A5-584B-4F7E-9333-FD578E22B192}" type="presParOf" srcId="{1F24D249-F9F7-4CFA-97E0-9353EB5A26F4}" destId="{D1C97E68-FECB-4F6F-91D0-FB1A3512DE21}" srcOrd="2" destOrd="0" presId="urn:microsoft.com/office/officeart/2005/8/layout/arrow4"/>
    <dgm:cxn modelId="{E9EB0D88-BF4B-4651-A52D-8C02049D8537}" type="presParOf" srcId="{1F24D249-F9F7-4CFA-97E0-9353EB5A26F4}" destId="{39902FCC-433B-4D88-B3AB-788883B7583D}" srcOrd="3" destOrd="0" presId="urn:microsoft.com/office/officeart/2005/8/layout/arrow4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0F0417-259F-46B1-9D8F-506FAA15768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A70C62-9AF2-4D70-BCD9-3E7D65F94883}">
      <dgm:prSet phldrT="[Текст]" custT="1"/>
      <dgm:spPr/>
      <dgm:t>
        <a:bodyPr/>
        <a:lstStyle/>
        <a:p>
          <a:r>
            <a:rPr lang="ru-RU" sz="1100" b="1"/>
            <a:t> 63% организаций отправили отчеты</a:t>
          </a:r>
          <a:endParaRPr lang="ru-RU" sz="1100" dirty="0"/>
        </a:p>
      </dgm:t>
    </dgm:pt>
    <dgm:pt modelId="{D1A13F2C-4A75-438C-A4EF-04F68C7CC0DB}" type="parTrans" cxnId="{88BBF79F-2605-4A73-87CD-C1075F8E4F46}">
      <dgm:prSet/>
      <dgm:spPr/>
      <dgm:t>
        <a:bodyPr/>
        <a:lstStyle/>
        <a:p>
          <a:endParaRPr lang="ru-RU"/>
        </a:p>
      </dgm:t>
    </dgm:pt>
    <dgm:pt modelId="{B6E297CA-344F-4BF7-9E2B-1220DADD4EFA}" type="sibTrans" cxnId="{88BBF79F-2605-4A73-87CD-C1075F8E4F46}">
      <dgm:prSet/>
      <dgm:spPr/>
      <dgm:t>
        <a:bodyPr/>
        <a:lstStyle/>
        <a:p>
          <a:endParaRPr lang="ru-RU"/>
        </a:p>
      </dgm:t>
    </dgm:pt>
    <dgm:pt modelId="{210B748A-7EE3-4028-91A3-C6EBA0D3601F}">
      <dgm:prSet phldrT="[Текст]"/>
      <dgm:spPr/>
      <dgm:t>
        <a:bodyPr/>
        <a:lstStyle/>
        <a:p>
          <a:r>
            <a:rPr lang="ru-RU" dirty="0"/>
            <a:t>Региональными операторами по обращению с ТКО в Республике Татарстан заключено </a:t>
          </a:r>
          <a:r>
            <a:rPr lang="ru-RU" b="0" dirty="0"/>
            <a:t>с  ЮЛ и ИП  </a:t>
          </a:r>
          <a:r>
            <a:rPr lang="ru-RU" dirty="0"/>
            <a:t/>
          </a:r>
          <a:br>
            <a:rPr lang="ru-RU" dirty="0"/>
          </a:br>
          <a:r>
            <a:rPr lang="ru-RU" b="1" dirty="0"/>
            <a:t>21 тыс. договоров</a:t>
          </a:r>
          <a:endParaRPr lang="ru-RU" dirty="0"/>
        </a:p>
      </dgm:t>
    </dgm:pt>
    <dgm:pt modelId="{804B03E4-9A0C-4AAB-99C5-098712AED3EA}" type="parTrans" cxnId="{7B84BFE3-286C-473A-B966-0D8D030FB30D}">
      <dgm:prSet/>
      <dgm:spPr/>
      <dgm:t>
        <a:bodyPr/>
        <a:lstStyle/>
        <a:p>
          <a:endParaRPr lang="ru-RU"/>
        </a:p>
      </dgm:t>
    </dgm:pt>
    <dgm:pt modelId="{2BB789AE-E4BB-481E-A12A-E4E0A1A48882}" type="sibTrans" cxnId="{7B84BFE3-286C-473A-B966-0D8D030FB30D}">
      <dgm:prSet/>
      <dgm:spPr/>
      <dgm:t>
        <a:bodyPr/>
        <a:lstStyle/>
        <a:p>
          <a:endParaRPr lang="ru-RU"/>
        </a:p>
      </dgm:t>
    </dgm:pt>
    <dgm:pt modelId="{20AEA796-529F-4292-8EE7-47E8012B7344}" type="pres">
      <dgm:prSet presAssocID="{7C0F0417-259F-46B1-9D8F-506FAA15768E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2C574B-EA94-48E4-B5DC-FC4F582DA752}" type="pres">
      <dgm:prSet presAssocID="{F1A70C62-9AF2-4D70-BCD9-3E7D65F94883}" presName="composite" presStyleCnt="0"/>
      <dgm:spPr/>
    </dgm:pt>
    <dgm:pt modelId="{AA959685-A3C3-4A03-B860-2D548E78DB9E}" type="pres">
      <dgm:prSet presAssocID="{F1A70C62-9AF2-4D70-BCD9-3E7D65F9488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ECD2B-C78A-4FFD-B1B3-BB7500B03F59}" type="pres">
      <dgm:prSet presAssocID="{F1A70C62-9AF2-4D70-BCD9-3E7D65F94883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758198-5BAC-4375-BC46-220828C94104}" type="presOf" srcId="{F1A70C62-9AF2-4D70-BCD9-3E7D65F94883}" destId="{AA959685-A3C3-4A03-B860-2D548E78DB9E}" srcOrd="0" destOrd="0" presId="urn:microsoft.com/office/officeart/2005/8/layout/chevron2"/>
    <dgm:cxn modelId="{76FA2F09-0CDA-4B61-9BB1-F879A69D2AFF}" type="presOf" srcId="{210B748A-7EE3-4028-91A3-C6EBA0D3601F}" destId="{6ECECD2B-C78A-4FFD-B1B3-BB7500B03F59}" srcOrd="0" destOrd="0" presId="urn:microsoft.com/office/officeart/2005/8/layout/chevron2"/>
    <dgm:cxn modelId="{88BBF79F-2605-4A73-87CD-C1075F8E4F46}" srcId="{7C0F0417-259F-46B1-9D8F-506FAA15768E}" destId="{F1A70C62-9AF2-4D70-BCD9-3E7D65F94883}" srcOrd="0" destOrd="0" parTransId="{D1A13F2C-4A75-438C-A4EF-04F68C7CC0DB}" sibTransId="{B6E297CA-344F-4BF7-9E2B-1220DADD4EFA}"/>
    <dgm:cxn modelId="{4D0BD291-F979-4ABF-9A35-2983B85E36AD}" type="presOf" srcId="{7C0F0417-259F-46B1-9D8F-506FAA15768E}" destId="{20AEA796-529F-4292-8EE7-47E8012B7344}" srcOrd="0" destOrd="0" presId="urn:microsoft.com/office/officeart/2005/8/layout/chevron2"/>
    <dgm:cxn modelId="{7B84BFE3-286C-473A-B966-0D8D030FB30D}" srcId="{F1A70C62-9AF2-4D70-BCD9-3E7D65F94883}" destId="{210B748A-7EE3-4028-91A3-C6EBA0D3601F}" srcOrd="0" destOrd="0" parTransId="{804B03E4-9A0C-4AAB-99C5-098712AED3EA}" sibTransId="{2BB789AE-E4BB-481E-A12A-E4E0A1A48882}"/>
    <dgm:cxn modelId="{04872234-83A1-4AF4-AE5D-D26F0755A450}" type="presParOf" srcId="{20AEA796-529F-4292-8EE7-47E8012B7344}" destId="{E42C574B-EA94-48E4-B5DC-FC4F582DA752}" srcOrd="0" destOrd="0" presId="urn:microsoft.com/office/officeart/2005/8/layout/chevron2"/>
    <dgm:cxn modelId="{47EA8C66-20A8-42CB-94DB-EEDAA98AC3F5}" type="presParOf" srcId="{E42C574B-EA94-48E4-B5DC-FC4F582DA752}" destId="{AA959685-A3C3-4A03-B860-2D548E78DB9E}" srcOrd="0" destOrd="0" presId="urn:microsoft.com/office/officeart/2005/8/layout/chevron2"/>
    <dgm:cxn modelId="{585CB75A-3BC2-4E50-ACA1-574F1D915F91}" type="presParOf" srcId="{E42C574B-EA94-48E4-B5DC-FC4F582DA752}" destId="{6ECECD2B-C78A-4FFD-B1B3-BB7500B03F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4DA5FA-22E5-418B-9B1B-7AFF2B07D80E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B964C4B-DF64-4200-AA6B-F1D0FF43F1AD}">
      <dgm:prSet phldrT="[Текст]" custT="1"/>
      <dgm:spPr/>
      <dgm:t>
        <a:bodyPr/>
        <a:lstStyle/>
        <a:p>
          <a:r>
            <a:rPr lang="ru-RU" sz="1000" dirty="0"/>
            <a:t>Республика Татарстан </a:t>
          </a:r>
        </a:p>
      </dgm:t>
    </dgm:pt>
    <dgm:pt modelId="{FF47A9C3-DF68-4B38-A54A-FAD39D8A7671}" type="parTrans" cxnId="{2B3C015F-F7DE-4E21-88D8-81B7F55D2538}">
      <dgm:prSet/>
      <dgm:spPr/>
      <dgm:t>
        <a:bodyPr/>
        <a:lstStyle/>
        <a:p>
          <a:endParaRPr lang="ru-RU"/>
        </a:p>
      </dgm:t>
    </dgm:pt>
    <dgm:pt modelId="{E64B0124-300B-41AD-8307-CC870F488986}" type="sibTrans" cxnId="{2B3C015F-F7DE-4E21-88D8-81B7F55D2538}">
      <dgm:prSet/>
      <dgm:spPr/>
      <dgm:t>
        <a:bodyPr/>
        <a:lstStyle/>
        <a:p>
          <a:endParaRPr lang="ru-RU"/>
        </a:p>
      </dgm:t>
    </dgm:pt>
    <dgm:pt modelId="{84C93544-69C7-4A4F-8DBB-48C78FD83617}">
      <dgm:prSet phldrT="[Текст]" custT="1"/>
      <dgm:spPr/>
      <dgm:t>
        <a:bodyPr/>
        <a:lstStyle/>
        <a:p>
          <a:r>
            <a:rPr lang="ru-RU" sz="1100" dirty="0" smtClean="0"/>
            <a:t>Не представлены отчеты </a:t>
          </a:r>
          <a:r>
            <a:rPr lang="ru-RU" sz="1100" b="1" dirty="0" smtClean="0"/>
            <a:t>по 322 объектам - Готовятся материалы для привлечения к Административной ответственности </a:t>
          </a:r>
          <a:endParaRPr lang="ru-RU" sz="1100" b="1" dirty="0"/>
        </a:p>
      </dgm:t>
    </dgm:pt>
    <dgm:pt modelId="{802D5442-7FB9-4ED4-9D07-E61139856126}" type="parTrans" cxnId="{3FDBE5BB-9DDB-4526-910E-37E2C4893460}">
      <dgm:prSet/>
      <dgm:spPr/>
      <dgm:t>
        <a:bodyPr/>
        <a:lstStyle/>
        <a:p>
          <a:endParaRPr lang="ru-RU"/>
        </a:p>
      </dgm:t>
    </dgm:pt>
    <dgm:pt modelId="{CBF93D69-A752-4FD6-92FF-D0F50E807D22}" type="sibTrans" cxnId="{3FDBE5BB-9DDB-4526-910E-37E2C4893460}">
      <dgm:prSet/>
      <dgm:spPr/>
      <dgm:t>
        <a:bodyPr/>
        <a:lstStyle/>
        <a:p>
          <a:endParaRPr lang="ru-RU"/>
        </a:p>
      </dgm:t>
    </dgm:pt>
    <dgm:pt modelId="{DCB2B329-4BCB-4F80-B819-B349E35D8C62}">
      <dgm:prSet phldrT="[Текст]" custT="1"/>
      <dgm:spPr/>
      <dgm:t>
        <a:bodyPr/>
        <a:lstStyle/>
        <a:p>
          <a:r>
            <a:rPr lang="ru-RU" sz="1000" dirty="0"/>
            <a:t>Республика Марий Эл</a:t>
          </a:r>
        </a:p>
      </dgm:t>
    </dgm:pt>
    <dgm:pt modelId="{34220121-601B-4015-A7A1-2C0A570BD23D}" type="parTrans" cxnId="{3F7E462E-3C6B-4CCB-983F-9F9E2DC3AB15}">
      <dgm:prSet/>
      <dgm:spPr/>
      <dgm:t>
        <a:bodyPr/>
        <a:lstStyle/>
        <a:p>
          <a:endParaRPr lang="ru-RU"/>
        </a:p>
      </dgm:t>
    </dgm:pt>
    <dgm:pt modelId="{8A0A8280-6864-4342-AFC8-153DE4238103}" type="sibTrans" cxnId="{3F7E462E-3C6B-4CCB-983F-9F9E2DC3AB15}">
      <dgm:prSet/>
      <dgm:spPr/>
      <dgm:t>
        <a:bodyPr/>
        <a:lstStyle/>
        <a:p>
          <a:endParaRPr lang="ru-RU"/>
        </a:p>
      </dgm:t>
    </dgm:pt>
    <dgm:pt modelId="{79A8ECFE-F73E-46EC-85AF-F60B34414DBD}">
      <dgm:prSet phldrT="[Текст]" custT="1"/>
      <dgm:spPr/>
      <dgm:t>
        <a:bodyPr/>
        <a:lstStyle/>
        <a:p>
          <a:r>
            <a:rPr lang="ru-RU" sz="1050" dirty="0" smtClean="0"/>
            <a:t>1 отчет перенаправлен в МПР РМЭ </a:t>
          </a:r>
          <a:endParaRPr lang="ru-RU" sz="1050" dirty="0"/>
        </a:p>
      </dgm:t>
    </dgm:pt>
    <dgm:pt modelId="{B519A263-C22D-4B9B-A7FA-90250F245F0A}" type="parTrans" cxnId="{25D3E014-A390-4648-97DB-8344F733ABC9}">
      <dgm:prSet/>
      <dgm:spPr/>
      <dgm:t>
        <a:bodyPr/>
        <a:lstStyle/>
        <a:p>
          <a:endParaRPr lang="ru-RU"/>
        </a:p>
      </dgm:t>
    </dgm:pt>
    <dgm:pt modelId="{DDDE78C0-9C7B-4FDE-82A7-CA4846C8C87A}" type="sibTrans" cxnId="{25D3E014-A390-4648-97DB-8344F733ABC9}">
      <dgm:prSet/>
      <dgm:spPr/>
      <dgm:t>
        <a:bodyPr/>
        <a:lstStyle/>
        <a:p>
          <a:endParaRPr lang="ru-RU"/>
        </a:p>
      </dgm:t>
    </dgm:pt>
    <dgm:pt modelId="{0F51B2C7-6F9C-45F5-9705-2D750F5A2068}">
      <dgm:prSet custT="1"/>
      <dgm:spPr/>
      <dgm:t>
        <a:bodyPr/>
        <a:lstStyle/>
        <a:p>
          <a:r>
            <a:rPr lang="ru-RU" sz="1000" dirty="0"/>
            <a:t>Чувашская Республика</a:t>
          </a:r>
        </a:p>
      </dgm:t>
    </dgm:pt>
    <dgm:pt modelId="{232FB0A1-037A-4CAE-904E-F7B88471D41F}" type="parTrans" cxnId="{CBF6C47D-DB90-4120-B039-017148D07D20}">
      <dgm:prSet/>
      <dgm:spPr/>
      <dgm:t>
        <a:bodyPr/>
        <a:lstStyle/>
        <a:p>
          <a:endParaRPr lang="ru-RU"/>
        </a:p>
      </dgm:t>
    </dgm:pt>
    <dgm:pt modelId="{020E9416-D60C-4E99-B2EE-37406300A0BC}" type="sibTrans" cxnId="{CBF6C47D-DB90-4120-B039-017148D07D20}">
      <dgm:prSet/>
      <dgm:spPr/>
      <dgm:t>
        <a:bodyPr/>
        <a:lstStyle/>
        <a:p>
          <a:endParaRPr lang="ru-RU"/>
        </a:p>
      </dgm:t>
    </dgm:pt>
    <dgm:pt modelId="{F900F2BC-FFEF-43CB-94EF-EC7A27596FF3}">
      <dgm:prSet custT="1"/>
      <dgm:spPr/>
      <dgm:t>
        <a:bodyPr/>
        <a:lstStyle/>
        <a:p>
          <a:r>
            <a:rPr lang="ru-RU" sz="1050" b="1" dirty="0" smtClean="0"/>
            <a:t>Не представлены отчеты по 102 объектам - Готовятся материалы для привлечения к Административной ответственности </a:t>
          </a:r>
          <a:endParaRPr lang="ru-RU" sz="1050" b="1" i="1" dirty="0"/>
        </a:p>
      </dgm:t>
    </dgm:pt>
    <dgm:pt modelId="{FC1880F4-0DF2-49E1-BB78-C10C76910213}" type="parTrans" cxnId="{F3F339A7-C573-4F78-BF45-ECE56953C2C4}">
      <dgm:prSet/>
      <dgm:spPr/>
      <dgm:t>
        <a:bodyPr/>
        <a:lstStyle/>
        <a:p>
          <a:endParaRPr lang="ru-RU"/>
        </a:p>
      </dgm:t>
    </dgm:pt>
    <dgm:pt modelId="{560C77E4-EDC2-433D-80B7-522F494FE4A6}" type="sibTrans" cxnId="{F3F339A7-C573-4F78-BF45-ECE56953C2C4}">
      <dgm:prSet/>
      <dgm:spPr/>
      <dgm:t>
        <a:bodyPr/>
        <a:lstStyle/>
        <a:p>
          <a:endParaRPr lang="ru-RU"/>
        </a:p>
      </dgm:t>
    </dgm:pt>
    <dgm:pt modelId="{9613BA86-DBCE-44C3-90FE-BA86729E41FF}">
      <dgm:prSet custT="1"/>
      <dgm:spPr/>
      <dgm:t>
        <a:bodyPr/>
        <a:lstStyle/>
        <a:p>
          <a:endParaRPr lang="ru-RU" sz="1050" dirty="0"/>
        </a:p>
      </dgm:t>
    </dgm:pt>
    <dgm:pt modelId="{DA5B2E06-DDB3-4A52-B6E5-15AEADE509D0}" type="parTrans" cxnId="{B67DC18B-28EC-47E7-8191-738331504D85}">
      <dgm:prSet/>
      <dgm:spPr/>
      <dgm:t>
        <a:bodyPr/>
        <a:lstStyle/>
        <a:p>
          <a:endParaRPr lang="ru-RU"/>
        </a:p>
      </dgm:t>
    </dgm:pt>
    <dgm:pt modelId="{1253CECA-8238-47FA-A205-5AFF05F9EA34}" type="sibTrans" cxnId="{B67DC18B-28EC-47E7-8191-738331504D85}">
      <dgm:prSet/>
      <dgm:spPr/>
      <dgm:t>
        <a:bodyPr/>
        <a:lstStyle/>
        <a:p>
          <a:endParaRPr lang="ru-RU"/>
        </a:p>
      </dgm:t>
    </dgm:pt>
    <dgm:pt modelId="{017D9C85-8412-41A3-B270-DD2C2D266563}">
      <dgm:prSet phldrT="[Текст]" custT="1"/>
      <dgm:spPr/>
      <dgm:t>
        <a:bodyPr/>
        <a:lstStyle/>
        <a:p>
          <a:r>
            <a:rPr lang="ru-RU" sz="1100" dirty="0"/>
            <a:t>208 отчетов представлено по региональным объектам - отчеты отклонены, перенаправлены в МЭПР РТ </a:t>
          </a:r>
        </a:p>
      </dgm:t>
    </dgm:pt>
    <dgm:pt modelId="{AEFBDE13-FFD2-46EC-9218-AA6C75C7F562}" type="parTrans" cxnId="{882B8F22-2FD9-486A-8A48-D5FBCA922E7B}">
      <dgm:prSet/>
      <dgm:spPr/>
      <dgm:t>
        <a:bodyPr/>
        <a:lstStyle/>
        <a:p>
          <a:endParaRPr lang="ru-RU"/>
        </a:p>
      </dgm:t>
    </dgm:pt>
    <dgm:pt modelId="{82F7D78D-983A-459E-BBD3-8F7ABC1F1485}" type="sibTrans" cxnId="{882B8F22-2FD9-486A-8A48-D5FBCA922E7B}">
      <dgm:prSet/>
      <dgm:spPr/>
      <dgm:t>
        <a:bodyPr/>
        <a:lstStyle/>
        <a:p>
          <a:endParaRPr lang="ru-RU"/>
        </a:p>
      </dgm:t>
    </dgm:pt>
    <dgm:pt modelId="{60492AF4-BAEB-4219-AC74-811D6B342D30}">
      <dgm:prSet phldrT="[Текст]" custT="1"/>
      <dgm:spPr/>
      <dgm:t>
        <a:bodyPr/>
        <a:lstStyle/>
        <a:p>
          <a:r>
            <a:rPr lang="ru-RU" sz="1100" dirty="0"/>
            <a:t>13 отчетов представлено объектами </a:t>
          </a:r>
          <a:r>
            <a:rPr lang="en-US" sz="1100" dirty="0"/>
            <a:t>IV </a:t>
          </a:r>
          <a:r>
            <a:rPr lang="ru-RU" sz="1100" dirty="0"/>
            <a:t>категории </a:t>
          </a:r>
        </a:p>
      </dgm:t>
    </dgm:pt>
    <dgm:pt modelId="{787A12A9-517A-4963-9CD9-0328ADBBABE5}" type="parTrans" cxnId="{A294DCBF-1832-447D-AEAB-4F0A1D2DEB77}">
      <dgm:prSet/>
      <dgm:spPr/>
      <dgm:t>
        <a:bodyPr/>
        <a:lstStyle/>
        <a:p>
          <a:endParaRPr lang="ru-RU"/>
        </a:p>
      </dgm:t>
    </dgm:pt>
    <dgm:pt modelId="{6A8AEF82-0B32-48AB-8DC8-8A2CCA10FC1C}" type="sibTrans" cxnId="{A294DCBF-1832-447D-AEAB-4F0A1D2DEB77}">
      <dgm:prSet/>
      <dgm:spPr/>
      <dgm:t>
        <a:bodyPr/>
        <a:lstStyle/>
        <a:p>
          <a:endParaRPr lang="ru-RU"/>
        </a:p>
      </dgm:t>
    </dgm:pt>
    <dgm:pt modelId="{CCEF99F2-793B-4897-BEC9-F712A8FB6FA0}">
      <dgm:prSet custT="1"/>
      <dgm:spPr/>
      <dgm:t>
        <a:bodyPr/>
        <a:lstStyle/>
        <a:p>
          <a:r>
            <a:rPr lang="ru-RU" sz="1050" dirty="0"/>
            <a:t>15 отчетов представлено по региональным объектам - отчеты отклонены, перенаправлены в МЭПР РТ </a:t>
          </a:r>
        </a:p>
      </dgm:t>
    </dgm:pt>
    <dgm:pt modelId="{DEE361D9-4567-43E9-AE88-29A46EDF66F4}" type="parTrans" cxnId="{49ED1E3A-62F6-420C-B97C-D218A8E4D1DA}">
      <dgm:prSet/>
      <dgm:spPr/>
      <dgm:t>
        <a:bodyPr/>
        <a:lstStyle/>
        <a:p>
          <a:endParaRPr lang="ru-RU"/>
        </a:p>
      </dgm:t>
    </dgm:pt>
    <dgm:pt modelId="{3B048C58-C4A9-4AFE-8D0A-12259F9C6BC8}" type="sibTrans" cxnId="{49ED1E3A-62F6-420C-B97C-D218A8E4D1DA}">
      <dgm:prSet/>
      <dgm:spPr/>
      <dgm:t>
        <a:bodyPr/>
        <a:lstStyle/>
        <a:p>
          <a:endParaRPr lang="ru-RU"/>
        </a:p>
      </dgm:t>
    </dgm:pt>
    <dgm:pt modelId="{0F1CEC90-4890-4AF4-A362-C07351739133}">
      <dgm:prSet custT="1"/>
      <dgm:spPr/>
      <dgm:t>
        <a:bodyPr/>
        <a:lstStyle/>
        <a:p>
          <a:r>
            <a:rPr lang="ru-RU" sz="1050" dirty="0"/>
            <a:t>Отчеты по объектами </a:t>
          </a:r>
          <a:r>
            <a:rPr lang="en-US" sz="1050" dirty="0"/>
            <a:t>IV </a:t>
          </a:r>
          <a:r>
            <a:rPr lang="ru-RU" sz="1050" dirty="0"/>
            <a:t>категории не предоставлялись</a:t>
          </a:r>
        </a:p>
      </dgm:t>
    </dgm:pt>
    <dgm:pt modelId="{61FBF164-6B1F-48F9-B9FF-DFC2C15EFF0B}" type="parTrans" cxnId="{1836EB10-F090-4212-9561-870B2D95FAA4}">
      <dgm:prSet/>
      <dgm:spPr/>
      <dgm:t>
        <a:bodyPr/>
        <a:lstStyle/>
        <a:p>
          <a:endParaRPr lang="ru-RU"/>
        </a:p>
      </dgm:t>
    </dgm:pt>
    <dgm:pt modelId="{D4315BB1-1C69-45F7-BB9F-FEAAC9DAA8D6}" type="sibTrans" cxnId="{1836EB10-F090-4212-9561-870B2D95FAA4}">
      <dgm:prSet/>
      <dgm:spPr/>
      <dgm:t>
        <a:bodyPr/>
        <a:lstStyle/>
        <a:p>
          <a:endParaRPr lang="ru-RU"/>
        </a:p>
      </dgm:t>
    </dgm:pt>
    <dgm:pt modelId="{29A76311-7424-4BA8-8396-E455742BE10A}">
      <dgm:prSet phldrT="[Текст]" custT="1"/>
      <dgm:spPr/>
      <dgm:t>
        <a:bodyPr/>
        <a:lstStyle/>
        <a:p>
          <a:r>
            <a:rPr lang="ru-RU" sz="1050"/>
            <a:t>5 отчетов представлено объеками </a:t>
          </a:r>
          <a:r>
            <a:rPr lang="en-US" sz="1050"/>
            <a:t>IV </a:t>
          </a:r>
          <a:r>
            <a:rPr lang="ru-RU" sz="1050"/>
            <a:t>категории , 1 отчет  - без категории</a:t>
          </a:r>
        </a:p>
      </dgm:t>
    </dgm:pt>
    <dgm:pt modelId="{AFF148D0-DACF-47C3-B526-7051483D4FEC}" type="parTrans" cxnId="{6D53CA4B-E5B8-4DFD-8A7F-578F35F64240}">
      <dgm:prSet/>
      <dgm:spPr/>
      <dgm:t>
        <a:bodyPr/>
        <a:lstStyle/>
        <a:p>
          <a:endParaRPr lang="ru-RU"/>
        </a:p>
      </dgm:t>
    </dgm:pt>
    <dgm:pt modelId="{D9E1DD0B-D36F-402E-BF2D-C6D5C5D4475D}" type="sibTrans" cxnId="{6D53CA4B-E5B8-4DFD-8A7F-578F35F64240}">
      <dgm:prSet/>
      <dgm:spPr/>
      <dgm:t>
        <a:bodyPr/>
        <a:lstStyle/>
        <a:p>
          <a:endParaRPr lang="ru-RU"/>
        </a:p>
      </dgm:t>
    </dgm:pt>
    <dgm:pt modelId="{2C4EAC52-A603-4D39-8508-BBDB542BF1B0}">
      <dgm:prSet phldrT="[Текст]" custT="1"/>
      <dgm:spPr/>
      <dgm:t>
        <a:bodyPr/>
        <a:lstStyle/>
        <a:p>
          <a:endParaRPr lang="ru-RU" sz="1100" b="1" dirty="0"/>
        </a:p>
      </dgm:t>
    </dgm:pt>
    <dgm:pt modelId="{47794F2B-1C39-4803-81C1-8098656B6444}" type="parTrans" cxnId="{69C0AFE0-48B3-4C48-9C50-9AE59F35783F}">
      <dgm:prSet/>
      <dgm:spPr/>
      <dgm:t>
        <a:bodyPr/>
        <a:lstStyle/>
        <a:p>
          <a:endParaRPr lang="ru-RU"/>
        </a:p>
      </dgm:t>
    </dgm:pt>
    <dgm:pt modelId="{A4DB83BE-15A4-4ACD-8D5E-6E04E8B4B3C7}" type="sibTrans" cxnId="{69C0AFE0-48B3-4C48-9C50-9AE59F35783F}">
      <dgm:prSet/>
      <dgm:spPr/>
      <dgm:t>
        <a:bodyPr/>
        <a:lstStyle/>
        <a:p>
          <a:endParaRPr lang="ru-RU"/>
        </a:p>
      </dgm:t>
    </dgm:pt>
    <dgm:pt modelId="{EF3E2A63-CEF3-47C6-96C3-6DD66ECE5227}">
      <dgm:prSet phldrT="[Текст]" custT="1"/>
      <dgm:spPr/>
      <dgm:t>
        <a:bodyPr/>
        <a:lstStyle/>
        <a:p>
          <a:endParaRPr lang="ru-RU" sz="1100" dirty="0"/>
        </a:p>
      </dgm:t>
    </dgm:pt>
    <dgm:pt modelId="{FADD0E7B-6BA2-433A-B0EC-83527869C9DD}" type="parTrans" cxnId="{02579BF7-3BE0-4E32-A87B-CAB385010957}">
      <dgm:prSet/>
      <dgm:spPr/>
      <dgm:t>
        <a:bodyPr/>
        <a:lstStyle/>
        <a:p>
          <a:endParaRPr lang="ru-RU"/>
        </a:p>
      </dgm:t>
    </dgm:pt>
    <dgm:pt modelId="{E622DDFE-4415-4754-A8F2-0EB434DA45E0}" type="sibTrans" cxnId="{02579BF7-3BE0-4E32-A87B-CAB385010957}">
      <dgm:prSet/>
      <dgm:spPr/>
      <dgm:t>
        <a:bodyPr/>
        <a:lstStyle/>
        <a:p>
          <a:endParaRPr lang="ru-RU"/>
        </a:p>
      </dgm:t>
    </dgm:pt>
    <dgm:pt modelId="{736E9ED4-A81D-42E2-9657-2E0868B92B2C}">
      <dgm:prSet custT="1"/>
      <dgm:spPr/>
      <dgm:t>
        <a:bodyPr/>
        <a:lstStyle/>
        <a:p>
          <a:endParaRPr lang="ru-RU" sz="1050" b="1" i="1" dirty="0"/>
        </a:p>
      </dgm:t>
    </dgm:pt>
    <dgm:pt modelId="{75B56281-ABCB-4230-8954-95F1A63611C9}" type="parTrans" cxnId="{335C2433-3FA8-42B5-99D2-2B4303D482E1}">
      <dgm:prSet/>
      <dgm:spPr/>
      <dgm:t>
        <a:bodyPr/>
        <a:lstStyle/>
        <a:p>
          <a:endParaRPr lang="ru-RU"/>
        </a:p>
      </dgm:t>
    </dgm:pt>
    <dgm:pt modelId="{F0BE6B60-C613-4A51-B0F4-3CF74BD2CBEF}" type="sibTrans" cxnId="{335C2433-3FA8-42B5-99D2-2B4303D482E1}">
      <dgm:prSet/>
      <dgm:spPr/>
      <dgm:t>
        <a:bodyPr/>
        <a:lstStyle/>
        <a:p>
          <a:endParaRPr lang="ru-RU"/>
        </a:p>
      </dgm:t>
    </dgm:pt>
    <dgm:pt modelId="{C43E31C1-5964-4EA6-BD5F-E6102E45051C}">
      <dgm:prSet custT="1"/>
      <dgm:spPr/>
      <dgm:t>
        <a:bodyPr/>
        <a:lstStyle/>
        <a:p>
          <a:endParaRPr lang="ru-RU" sz="1050" dirty="0"/>
        </a:p>
      </dgm:t>
    </dgm:pt>
    <dgm:pt modelId="{48A42D28-33D1-4C9C-8775-AD0BC1E4AA33}" type="parTrans" cxnId="{CD740CF3-9F68-4D60-A809-254AAFA35517}">
      <dgm:prSet/>
      <dgm:spPr/>
      <dgm:t>
        <a:bodyPr/>
        <a:lstStyle/>
        <a:p>
          <a:endParaRPr lang="ru-RU"/>
        </a:p>
      </dgm:t>
    </dgm:pt>
    <dgm:pt modelId="{28A0C814-C15F-4AF6-B59F-C6A345D28807}" type="sibTrans" cxnId="{CD740CF3-9F68-4D60-A809-254AAFA35517}">
      <dgm:prSet/>
      <dgm:spPr/>
      <dgm:t>
        <a:bodyPr/>
        <a:lstStyle/>
        <a:p>
          <a:endParaRPr lang="ru-RU"/>
        </a:p>
      </dgm:t>
    </dgm:pt>
    <dgm:pt modelId="{82C10484-CB87-4BA5-8C7D-357AC4973210}" type="pres">
      <dgm:prSet presAssocID="{D14DA5FA-22E5-418B-9B1B-7AFF2B07D8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1E6402-C9A7-4F06-B18E-63A5B0BDFCDD}" type="pres">
      <dgm:prSet presAssocID="{8B964C4B-DF64-4200-AA6B-F1D0FF43F1AD}" presName="composite" presStyleCnt="0"/>
      <dgm:spPr/>
    </dgm:pt>
    <dgm:pt modelId="{FF4F3708-4B32-4A38-B3F1-AE42CA66C1DC}" type="pres">
      <dgm:prSet presAssocID="{8B964C4B-DF64-4200-AA6B-F1D0FF43F1AD}" presName="parTx" presStyleLbl="alignNode1" presStyleIdx="0" presStyleCnt="3" custScaleY="100000" custLinFactNeighborX="1049" custLinFactNeighborY="-550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C87A6-8002-4E1F-95E1-8BA2B1CFCF6C}" type="pres">
      <dgm:prSet presAssocID="{8B964C4B-DF64-4200-AA6B-F1D0FF43F1AD}" presName="desTx" presStyleLbl="alignAccFollowNode1" presStyleIdx="0" presStyleCnt="3" custScaleY="115157" custLinFactNeighborX="2623" custLinFactNeighborY="4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3D031-3F9F-4D87-9583-BECADB996BAC}" type="pres">
      <dgm:prSet presAssocID="{E64B0124-300B-41AD-8307-CC870F488986}" presName="space" presStyleCnt="0"/>
      <dgm:spPr/>
    </dgm:pt>
    <dgm:pt modelId="{04060D9F-7434-4C44-90E1-80B9D8C521DC}" type="pres">
      <dgm:prSet presAssocID="{0F51B2C7-6F9C-45F5-9705-2D750F5A2068}" presName="composite" presStyleCnt="0"/>
      <dgm:spPr/>
    </dgm:pt>
    <dgm:pt modelId="{EBFCF201-EB2E-49FA-9FC5-BB4B1DA481BA}" type="pres">
      <dgm:prSet presAssocID="{0F51B2C7-6F9C-45F5-9705-2D750F5A2068}" presName="parTx" presStyleLbl="alignNode1" presStyleIdx="1" presStyleCnt="3" custScaleY="103492" custLinFactY="-16717" custLinFactNeighborX="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D5657-0A5F-4254-B36C-67BE93D0E5A8}" type="pres">
      <dgm:prSet presAssocID="{0F51B2C7-6F9C-45F5-9705-2D750F5A2068}" presName="desTx" presStyleLbl="alignAccFollowNode1" presStyleIdx="1" presStyleCnt="3" custLinFactNeighborX="-525" custLinFactNeighborY="-1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6FB39-07EA-423F-B7AF-950569D3664E}" type="pres">
      <dgm:prSet presAssocID="{020E9416-D60C-4E99-B2EE-37406300A0BC}" presName="space" presStyleCnt="0"/>
      <dgm:spPr/>
    </dgm:pt>
    <dgm:pt modelId="{CC477484-5B56-44D9-8FB9-494CD59C01E2}" type="pres">
      <dgm:prSet presAssocID="{DCB2B329-4BCB-4F80-B819-B349E35D8C62}" presName="composite" presStyleCnt="0"/>
      <dgm:spPr/>
    </dgm:pt>
    <dgm:pt modelId="{33DC6C7D-9385-4E0D-8EFF-811912818C44}" type="pres">
      <dgm:prSet presAssocID="{DCB2B329-4BCB-4F80-B819-B349E35D8C62}" presName="parTx" presStyleLbl="alignNode1" presStyleIdx="2" presStyleCnt="3" custLinFactY="-11467" custLinFactNeighborX="-724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30432-693A-4AB6-9A15-950D43FCB602}" type="pres">
      <dgm:prSet presAssocID="{DCB2B329-4BCB-4F80-B819-B349E35D8C62}" presName="desTx" presStyleLbl="alignAccFollowNode1" presStyleIdx="2" presStyleCnt="3" custLinFactNeighborX="-3576" custLinFactNeighborY="-14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7E462E-3C6B-4CCB-983F-9F9E2DC3AB15}" srcId="{D14DA5FA-22E5-418B-9B1B-7AFF2B07D80E}" destId="{DCB2B329-4BCB-4F80-B819-B349E35D8C62}" srcOrd="2" destOrd="0" parTransId="{34220121-601B-4015-A7A1-2C0A570BD23D}" sibTransId="{8A0A8280-6864-4342-AFC8-153DE4238103}"/>
    <dgm:cxn modelId="{C4F5874F-387F-47D9-932A-40E4DA8D7656}" type="presOf" srcId="{D14DA5FA-22E5-418B-9B1B-7AFF2B07D80E}" destId="{82C10484-CB87-4BA5-8C7D-357AC4973210}" srcOrd="0" destOrd="0" presId="urn:microsoft.com/office/officeart/2005/8/layout/hList1"/>
    <dgm:cxn modelId="{B12881EB-AF47-42B2-B136-67029F3EE94F}" type="presOf" srcId="{DCB2B329-4BCB-4F80-B819-B349E35D8C62}" destId="{33DC6C7D-9385-4E0D-8EFF-811912818C44}" srcOrd="0" destOrd="0" presId="urn:microsoft.com/office/officeart/2005/8/layout/hList1"/>
    <dgm:cxn modelId="{49ED1E3A-62F6-420C-B97C-D218A8E4D1DA}" srcId="{0F51B2C7-6F9C-45F5-9705-2D750F5A2068}" destId="{CCEF99F2-793B-4897-BEC9-F712A8FB6FA0}" srcOrd="2" destOrd="0" parTransId="{DEE361D9-4567-43E9-AE88-29A46EDF66F4}" sibTransId="{3B048C58-C4A9-4AFE-8D0A-12259F9C6BC8}"/>
    <dgm:cxn modelId="{CD740CF3-9F68-4D60-A809-254AAFA35517}" srcId="{0F51B2C7-6F9C-45F5-9705-2D750F5A2068}" destId="{C43E31C1-5964-4EA6-BD5F-E6102E45051C}" srcOrd="3" destOrd="0" parTransId="{48A42D28-33D1-4C9C-8775-AD0BC1E4AA33}" sibTransId="{28A0C814-C15F-4AF6-B59F-C6A345D28807}"/>
    <dgm:cxn modelId="{A294DCBF-1832-447D-AEAB-4F0A1D2DEB77}" srcId="{8B964C4B-DF64-4200-AA6B-F1D0FF43F1AD}" destId="{60492AF4-BAEB-4219-AC74-811D6B342D30}" srcOrd="4" destOrd="0" parTransId="{787A12A9-517A-4963-9CD9-0328ADBBABE5}" sibTransId="{6A8AEF82-0B32-48AB-8DC8-8A2CCA10FC1C}"/>
    <dgm:cxn modelId="{E26645F5-1F4B-45D4-BC78-F784BC164717}" type="presOf" srcId="{F900F2BC-FFEF-43CB-94EF-EC7A27596FF3}" destId="{E05D5657-0A5F-4254-B36C-67BE93D0E5A8}" srcOrd="0" destOrd="0" presId="urn:microsoft.com/office/officeart/2005/8/layout/hList1"/>
    <dgm:cxn modelId="{41D268A4-FA4C-4974-B10D-069722F015E6}" type="presOf" srcId="{EF3E2A63-CEF3-47C6-96C3-6DD66ECE5227}" destId="{1E5C87A6-8002-4E1F-95E1-8BA2B1CFCF6C}" srcOrd="0" destOrd="3" presId="urn:microsoft.com/office/officeart/2005/8/layout/hList1"/>
    <dgm:cxn modelId="{BFB1D1F0-59A4-47FD-A535-CD155E66DB23}" type="presOf" srcId="{CCEF99F2-793B-4897-BEC9-F712A8FB6FA0}" destId="{E05D5657-0A5F-4254-B36C-67BE93D0E5A8}" srcOrd="0" destOrd="2" presId="urn:microsoft.com/office/officeart/2005/8/layout/hList1"/>
    <dgm:cxn modelId="{882B8F22-2FD9-486A-8A48-D5FBCA922E7B}" srcId="{8B964C4B-DF64-4200-AA6B-F1D0FF43F1AD}" destId="{017D9C85-8412-41A3-B270-DD2C2D266563}" srcOrd="2" destOrd="0" parTransId="{AEFBDE13-FFD2-46EC-9218-AA6C75C7F562}" sibTransId="{82F7D78D-983A-459E-BBD3-8F7ABC1F1485}"/>
    <dgm:cxn modelId="{F3F339A7-C573-4F78-BF45-ECE56953C2C4}" srcId="{0F51B2C7-6F9C-45F5-9705-2D750F5A2068}" destId="{F900F2BC-FFEF-43CB-94EF-EC7A27596FF3}" srcOrd="0" destOrd="0" parTransId="{FC1880F4-0DF2-49E1-BB78-C10C76910213}" sibTransId="{560C77E4-EDC2-433D-80B7-522F494FE4A6}"/>
    <dgm:cxn modelId="{353D4FC2-B80B-49F8-AADF-56A16DF9FC17}" type="presOf" srcId="{736E9ED4-A81D-42E2-9657-2E0868B92B2C}" destId="{E05D5657-0A5F-4254-B36C-67BE93D0E5A8}" srcOrd="0" destOrd="1" presId="urn:microsoft.com/office/officeart/2005/8/layout/hList1"/>
    <dgm:cxn modelId="{44416A19-D4DB-4CF2-A058-7FF90F3D3179}" type="presOf" srcId="{29A76311-7424-4BA8-8396-E455742BE10A}" destId="{AE930432-693A-4AB6-9A15-950D43FCB602}" srcOrd="0" destOrd="1" presId="urn:microsoft.com/office/officeart/2005/8/layout/hList1"/>
    <dgm:cxn modelId="{DEB31A30-B84D-4581-8544-0A9BCC4F02E4}" type="presOf" srcId="{0F1CEC90-4890-4AF4-A362-C07351739133}" destId="{E05D5657-0A5F-4254-B36C-67BE93D0E5A8}" srcOrd="0" destOrd="4" presId="urn:microsoft.com/office/officeart/2005/8/layout/hList1"/>
    <dgm:cxn modelId="{1A7B0501-2C0A-4DAF-BA87-C8C6876A2EBA}" type="presOf" srcId="{9613BA86-DBCE-44C3-90FE-BA86729E41FF}" destId="{E05D5657-0A5F-4254-B36C-67BE93D0E5A8}" srcOrd="0" destOrd="5" presId="urn:microsoft.com/office/officeart/2005/8/layout/hList1"/>
    <dgm:cxn modelId="{B67DC18B-28EC-47E7-8191-738331504D85}" srcId="{0F51B2C7-6F9C-45F5-9705-2D750F5A2068}" destId="{9613BA86-DBCE-44C3-90FE-BA86729E41FF}" srcOrd="5" destOrd="0" parTransId="{DA5B2E06-DDB3-4A52-B6E5-15AEADE509D0}" sibTransId="{1253CECA-8238-47FA-A205-5AFF05F9EA34}"/>
    <dgm:cxn modelId="{85C94BB7-DFEB-4680-826D-FA585DC25D28}" type="presOf" srcId="{84C93544-69C7-4A4F-8DBB-48C78FD83617}" destId="{1E5C87A6-8002-4E1F-95E1-8BA2B1CFCF6C}" srcOrd="0" destOrd="0" presId="urn:microsoft.com/office/officeart/2005/8/layout/hList1"/>
    <dgm:cxn modelId="{41DE08C6-A4B8-4FBB-91B5-F183786A7D5D}" type="presOf" srcId="{8B964C4B-DF64-4200-AA6B-F1D0FF43F1AD}" destId="{FF4F3708-4B32-4A38-B3F1-AE42CA66C1DC}" srcOrd="0" destOrd="0" presId="urn:microsoft.com/office/officeart/2005/8/layout/hList1"/>
    <dgm:cxn modelId="{ED2241F2-CBD1-497F-A9B5-F2522F803D44}" type="presOf" srcId="{017D9C85-8412-41A3-B270-DD2C2D266563}" destId="{1E5C87A6-8002-4E1F-95E1-8BA2B1CFCF6C}" srcOrd="0" destOrd="2" presId="urn:microsoft.com/office/officeart/2005/8/layout/hList1"/>
    <dgm:cxn modelId="{C04481BB-F793-4DF2-B53C-0BE9C1B6D10A}" type="presOf" srcId="{60492AF4-BAEB-4219-AC74-811D6B342D30}" destId="{1E5C87A6-8002-4E1F-95E1-8BA2B1CFCF6C}" srcOrd="0" destOrd="4" presId="urn:microsoft.com/office/officeart/2005/8/layout/hList1"/>
    <dgm:cxn modelId="{0DEADD14-C661-4F33-AA6A-9F8DB420501F}" type="presOf" srcId="{0F51B2C7-6F9C-45F5-9705-2D750F5A2068}" destId="{EBFCF201-EB2E-49FA-9FC5-BB4B1DA481BA}" srcOrd="0" destOrd="0" presId="urn:microsoft.com/office/officeart/2005/8/layout/hList1"/>
    <dgm:cxn modelId="{69C0AFE0-48B3-4C48-9C50-9AE59F35783F}" srcId="{8B964C4B-DF64-4200-AA6B-F1D0FF43F1AD}" destId="{2C4EAC52-A603-4D39-8508-BBDB542BF1B0}" srcOrd="1" destOrd="0" parTransId="{47794F2B-1C39-4803-81C1-8098656B6444}" sibTransId="{A4DB83BE-15A4-4ACD-8D5E-6E04E8B4B3C7}"/>
    <dgm:cxn modelId="{6D53CA4B-E5B8-4DFD-8A7F-578F35F64240}" srcId="{DCB2B329-4BCB-4F80-B819-B349E35D8C62}" destId="{29A76311-7424-4BA8-8396-E455742BE10A}" srcOrd="1" destOrd="0" parTransId="{AFF148D0-DACF-47C3-B526-7051483D4FEC}" sibTransId="{D9E1DD0B-D36F-402E-BF2D-C6D5C5D4475D}"/>
    <dgm:cxn modelId="{8C60C11A-5775-451E-9DCD-7A8AFE231F8C}" type="presOf" srcId="{2C4EAC52-A603-4D39-8508-BBDB542BF1B0}" destId="{1E5C87A6-8002-4E1F-95E1-8BA2B1CFCF6C}" srcOrd="0" destOrd="1" presId="urn:microsoft.com/office/officeart/2005/8/layout/hList1"/>
    <dgm:cxn modelId="{3FDBE5BB-9DDB-4526-910E-37E2C4893460}" srcId="{8B964C4B-DF64-4200-AA6B-F1D0FF43F1AD}" destId="{84C93544-69C7-4A4F-8DBB-48C78FD83617}" srcOrd="0" destOrd="0" parTransId="{802D5442-7FB9-4ED4-9D07-E61139856126}" sibTransId="{CBF93D69-A752-4FD6-92FF-D0F50E807D22}"/>
    <dgm:cxn modelId="{02579BF7-3BE0-4E32-A87B-CAB385010957}" srcId="{8B964C4B-DF64-4200-AA6B-F1D0FF43F1AD}" destId="{EF3E2A63-CEF3-47C6-96C3-6DD66ECE5227}" srcOrd="3" destOrd="0" parTransId="{FADD0E7B-6BA2-433A-B0EC-83527869C9DD}" sibTransId="{E622DDFE-4415-4754-A8F2-0EB434DA45E0}"/>
    <dgm:cxn modelId="{1836EB10-F090-4212-9561-870B2D95FAA4}" srcId="{0F51B2C7-6F9C-45F5-9705-2D750F5A2068}" destId="{0F1CEC90-4890-4AF4-A362-C07351739133}" srcOrd="4" destOrd="0" parTransId="{61FBF164-6B1F-48F9-B9FF-DFC2C15EFF0B}" sibTransId="{D4315BB1-1C69-45F7-BB9F-FEAAC9DAA8D6}"/>
    <dgm:cxn modelId="{CBF6C47D-DB90-4120-B039-017148D07D20}" srcId="{D14DA5FA-22E5-418B-9B1B-7AFF2B07D80E}" destId="{0F51B2C7-6F9C-45F5-9705-2D750F5A2068}" srcOrd="1" destOrd="0" parTransId="{232FB0A1-037A-4CAE-904E-F7B88471D41F}" sibTransId="{020E9416-D60C-4E99-B2EE-37406300A0BC}"/>
    <dgm:cxn modelId="{00DBDF35-9E1E-410A-9CC9-021000FA5331}" type="presOf" srcId="{79A8ECFE-F73E-46EC-85AF-F60B34414DBD}" destId="{AE930432-693A-4AB6-9A15-950D43FCB602}" srcOrd="0" destOrd="0" presId="urn:microsoft.com/office/officeart/2005/8/layout/hList1"/>
    <dgm:cxn modelId="{2B3C015F-F7DE-4E21-88D8-81B7F55D2538}" srcId="{D14DA5FA-22E5-418B-9B1B-7AFF2B07D80E}" destId="{8B964C4B-DF64-4200-AA6B-F1D0FF43F1AD}" srcOrd="0" destOrd="0" parTransId="{FF47A9C3-DF68-4B38-A54A-FAD39D8A7671}" sibTransId="{E64B0124-300B-41AD-8307-CC870F488986}"/>
    <dgm:cxn modelId="{25D3E014-A390-4648-97DB-8344F733ABC9}" srcId="{DCB2B329-4BCB-4F80-B819-B349E35D8C62}" destId="{79A8ECFE-F73E-46EC-85AF-F60B34414DBD}" srcOrd="0" destOrd="0" parTransId="{B519A263-C22D-4B9B-A7FA-90250F245F0A}" sibTransId="{DDDE78C0-9C7B-4FDE-82A7-CA4846C8C87A}"/>
    <dgm:cxn modelId="{C97B047A-7797-44AE-A147-807055FB139C}" type="presOf" srcId="{C43E31C1-5964-4EA6-BD5F-E6102E45051C}" destId="{E05D5657-0A5F-4254-B36C-67BE93D0E5A8}" srcOrd="0" destOrd="3" presId="urn:microsoft.com/office/officeart/2005/8/layout/hList1"/>
    <dgm:cxn modelId="{335C2433-3FA8-42B5-99D2-2B4303D482E1}" srcId="{0F51B2C7-6F9C-45F5-9705-2D750F5A2068}" destId="{736E9ED4-A81D-42E2-9657-2E0868B92B2C}" srcOrd="1" destOrd="0" parTransId="{75B56281-ABCB-4230-8954-95F1A63611C9}" sibTransId="{F0BE6B60-C613-4A51-B0F4-3CF74BD2CBEF}"/>
    <dgm:cxn modelId="{EAFABF8D-AE3F-44F0-A7F0-97333B57C180}" type="presParOf" srcId="{82C10484-CB87-4BA5-8C7D-357AC4973210}" destId="{211E6402-C9A7-4F06-B18E-63A5B0BDFCDD}" srcOrd="0" destOrd="0" presId="urn:microsoft.com/office/officeart/2005/8/layout/hList1"/>
    <dgm:cxn modelId="{235E86C8-52A4-434A-A474-691F7634FE54}" type="presParOf" srcId="{211E6402-C9A7-4F06-B18E-63A5B0BDFCDD}" destId="{FF4F3708-4B32-4A38-B3F1-AE42CA66C1DC}" srcOrd="0" destOrd="0" presId="urn:microsoft.com/office/officeart/2005/8/layout/hList1"/>
    <dgm:cxn modelId="{DB01F794-5FBF-46E8-909A-03B937B3272C}" type="presParOf" srcId="{211E6402-C9A7-4F06-B18E-63A5B0BDFCDD}" destId="{1E5C87A6-8002-4E1F-95E1-8BA2B1CFCF6C}" srcOrd="1" destOrd="0" presId="urn:microsoft.com/office/officeart/2005/8/layout/hList1"/>
    <dgm:cxn modelId="{804D43A6-2B76-4C5E-9C4E-626642162BCD}" type="presParOf" srcId="{82C10484-CB87-4BA5-8C7D-357AC4973210}" destId="{4533D031-3F9F-4D87-9583-BECADB996BAC}" srcOrd="1" destOrd="0" presId="urn:microsoft.com/office/officeart/2005/8/layout/hList1"/>
    <dgm:cxn modelId="{E1FE5B72-5A08-4B4C-A408-B68B9FAF144B}" type="presParOf" srcId="{82C10484-CB87-4BA5-8C7D-357AC4973210}" destId="{04060D9F-7434-4C44-90E1-80B9D8C521DC}" srcOrd="2" destOrd="0" presId="urn:microsoft.com/office/officeart/2005/8/layout/hList1"/>
    <dgm:cxn modelId="{58EC8099-4ACF-4858-ADB9-6D333BE2931F}" type="presParOf" srcId="{04060D9F-7434-4C44-90E1-80B9D8C521DC}" destId="{EBFCF201-EB2E-49FA-9FC5-BB4B1DA481BA}" srcOrd="0" destOrd="0" presId="urn:microsoft.com/office/officeart/2005/8/layout/hList1"/>
    <dgm:cxn modelId="{637F09F6-2F4F-44EC-9FA5-31DDC25B6DB7}" type="presParOf" srcId="{04060D9F-7434-4C44-90E1-80B9D8C521DC}" destId="{E05D5657-0A5F-4254-B36C-67BE93D0E5A8}" srcOrd="1" destOrd="0" presId="urn:microsoft.com/office/officeart/2005/8/layout/hList1"/>
    <dgm:cxn modelId="{90B11CE3-55B8-4134-9623-F725D7D97D7D}" type="presParOf" srcId="{82C10484-CB87-4BA5-8C7D-357AC4973210}" destId="{1BB6FB39-07EA-423F-B7AF-950569D3664E}" srcOrd="3" destOrd="0" presId="urn:microsoft.com/office/officeart/2005/8/layout/hList1"/>
    <dgm:cxn modelId="{0D35A2E8-AD8E-48B4-B9B0-0E87E4D86D9D}" type="presParOf" srcId="{82C10484-CB87-4BA5-8C7D-357AC4973210}" destId="{CC477484-5B56-44D9-8FB9-494CD59C01E2}" srcOrd="4" destOrd="0" presId="urn:microsoft.com/office/officeart/2005/8/layout/hList1"/>
    <dgm:cxn modelId="{ABA08499-8557-4ED2-93F7-3258634F3AE2}" type="presParOf" srcId="{CC477484-5B56-44D9-8FB9-494CD59C01E2}" destId="{33DC6C7D-9385-4E0D-8EFF-811912818C44}" srcOrd="0" destOrd="0" presId="urn:microsoft.com/office/officeart/2005/8/layout/hList1"/>
    <dgm:cxn modelId="{6B54CCE7-5A38-4A17-9FE0-6AD9E4FF20EF}" type="presParOf" srcId="{CC477484-5B56-44D9-8FB9-494CD59C01E2}" destId="{AE930432-693A-4AB6-9A15-950D43FCB6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A27A43-A884-4022-AB7D-F7160DBE9CFF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A71654-34D1-47B4-9BE4-A49D5CAFCCF6}">
      <dgm:prSet phldrT="[Текст]" custT="1"/>
      <dgm:spPr>
        <a:solidFill>
          <a:schemeClr val="bg1">
            <a:alpha val="90000"/>
          </a:schemeClr>
        </a:solidFill>
        <a:ln>
          <a:solidFill>
            <a:srgbClr val="036D68"/>
          </a:solidFill>
        </a:ln>
      </dgm:spPr>
      <dgm:t>
        <a:bodyPr/>
        <a:lstStyle/>
        <a:p>
          <a:r>
            <a:rPr lang="ru-RU" sz="1200" dirty="0"/>
            <a:t>В 2020 году </a:t>
          </a:r>
          <a:r>
            <a:rPr lang="ru-RU" sz="1200" b="1" dirty="0"/>
            <a:t>проведено 25 </a:t>
          </a:r>
          <a:r>
            <a:rPr lang="ru-RU" sz="1200" dirty="0"/>
            <a:t>государственных экологических экспертиз. Утверждено 20 положительных заключений</a:t>
          </a:r>
        </a:p>
      </dgm:t>
    </dgm:pt>
    <dgm:pt modelId="{12A82E99-07D5-4F78-B41E-8A967A6FD0AB}" type="parTrans" cxnId="{9CFDE8C9-3BA3-4910-B972-2A57D55AC746}">
      <dgm:prSet/>
      <dgm:spPr/>
      <dgm:t>
        <a:bodyPr/>
        <a:lstStyle/>
        <a:p>
          <a:endParaRPr lang="ru-RU" sz="1600"/>
        </a:p>
      </dgm:t>
    </dgm:pt>
    <dgm:pt modelId="{68D9C5AD-B1FF-43E4-9FC4-9EFF1D4C8995}" type="sibTrans" cxnId="{9CFDE8C9-3BA3-4910-B972-2A57D55AC746}">
      <dgm:prSet/>
      <dgm:spPr/>
      <dgm:t>
        <a:bodyPr/>
        <a:lstStyle/>
        <a:p>
          <a:endParaRPr lang="ru-RU" sz="1600"/>
        </a:p>
      </dgm:t>
    </dgm:pt>
    <dgm:pt modelId="{2C855249-08A6-42BD-A027-9BA4531F49E9}">
      <dgm:prSet phldrT="[Текст]" custT="1"/>
      <dgm:spPr>
        <a:ln>
          <a:solidFill>
            <a:srgbClr val="95D1A0"/>
          </a:solidFill>
        </a:ln>
      </dgm:spPr>
      <dgm:t>
        <a:bodyPr/>
        <a:lstStyle/>
        <a:p>
          <a:r>
            <a:rPr lang="ru-RU" sz="900" dirty="0"/>
            <a:t>За первые 5 месяцев 2019 года </a:t>
          </a:r>
          <a:r>
            <a:rPr lang="ru-RU" sz="900" b="1" dirty="0"/>
            <a:t>проведено 5</a:t>
          </a:r>
          <a:r>
            <a:rPr lang="ru-RU" sz="900" dirty="0"/>
            <a:t> государственных экологических экспертиз</a:t>
          </a:r>
        </a:p>
      </dgm:t>
    </dgm:pt>
    <dgm:pt modelId="{F311F78F-EC05-4285-922D-4FC04185BA9C}" type="parTrans" cxnId="{BC987988-C4A5-4AAC-AF08-6DD012984EB0}">
      <dgm:prSet/>
      <dgm:spPr/>
      <dgm:t>
        <a:bodyPr/>
        <a:lstStyle/>
        <a:p>
          <a:endParaRPr lang="ru-RU" sz="1600"/>
        </a:p>
      </dgm:t>
    </dgm:pt>
    <dgm:pt modelId="{0EF64E7F-B448-4C9A-8C29-300A85E4A150}" type="sibTrans" cxnId="{BC987988-C4A5-4AAC-AF08-6DD012984EB0}">
      <dgm:prSet/>
      <dgm:spPr/>
      <dgm:t>
        <a:bodyPr/>
        <a:lstStyle/>
        <a:p>
          <a:endParaRPr lang="ru-RU" sz="1600"/>
        </a:p>
      </dgm:t>
    </dgm:pt>
    <dgm:pt modelId="{979D41E5-4689-4D7F-B5B4-D54A111EC9B4}" type="pres">
      <dgm:prSet presAssocID="{2FA27A43-A884-4022-AB7D-F7160DBE9CFF}" presName="Name0" presStyleCnt="0">
        <dgm:presLayoutVars>
          <dgm:chMax val="11"/>
          <dgm:chPref val="11"/>
          <dgm:dir val="rev"/>
          <dgm:resizeHandles/>
        </dgm:presLayoutVars>
      </dgm:prSet>
      <dgm:spPr/>
      <dgm:t>
        <a:bodyPr/>
        <a:lstStyle/>
        <a:p>
          <a:endParaRPr lang="ru-RU"/>
        </a:p>
      </dgm:t>
    </dgm:pt>
    <dgm:pt modelId="{D634DEA9-CEF7-498F-B3D0-538097ACE87A}" type="pres">
      <dgm:prSet presAssocID="{2C855249-08A6-42BD-A027-9BA4531F49E9}" presName="Accent2" presStyleCnt="0"/>
      <dgm:spPr/>
    </dgm:pt>
    <dgm:pt modelId="{73A227CC-2242-48ED-B043-AA5758B3F953}" type="pres">
      <dgm:prSet presAssocID="{2C855249-08A6-42BD-A027-9BA4531F49E9}" presName="Accent" presStyleLbl="node1" presStyleIdx="0" presStyleCnt="2" custScaleX="90977" custScaleY="88235" custLinFactNeighborX="-18035" custLinFactNeighborY="20493"/>
      <dgm:spPr/>
    </dgm:pt>
    <dgm:pt modelId="{CBA6D70A-763F-4911-BF34-AC174EE05BDB}" type="pres">
      <dgm:prSet presAssocID="{2C855249-08A6-42BD-A027-9BA4531F49E9}" presName="ParentBackground2" presStyleCnt="0"/>
      <dgm:spPr/>
    </dgm:pt>
    <dgm:pt modelId="{985A27ED-BDAB-46CE-8C45-0A58EACF71A7}" type="pres">
      <dgm:prSet presAssocID="{2C855249-08A6-42BD-A027-9BA4531F49E9}" presName="ParentBackground" presStyleLbl="fgAcc1" presStyleIdx="0" presStyleCnt="2" custScaleX="103826" custScaleY="102473" custLinFactNeighborX="-19586" custLinFactNeighborY="22513"/>
      <dgm:spPr/>
      <dgm:t>
        <a:bodyPr/>
        <a:lstStyle/>
        <a:p>
          <a:endParaRPr lang="ru-RU"/>
        </a:p>
      </dgm:t>
    </dgm:pt>
    <dgm:pt modelId="{13EC4E55-FEE0-40D4-90C6-89E2AC7FA79B}" type="pres">
      <dgm:prSet presAssocID="{2C855249-08A6-42BD-A027-9BA4531F49E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C36A5-864B-4A75-9ABD-F5EDA19B645E}" type="pres">
      <dgm:prSet presAssocID="{71A71654-34D1-47B4-9BE4-A49D5CAFCCF6}" presName="Accent1" presStyleCnt="0"/>
      <dgm:spPr/>
    </dgm:pt>
    <dgm:pt modelId="{3C33DC5C-6FA6-43EB-904D-4594DD5FE440}" type="pres">
      <dgm:prSet presAssocID="{71A71654-34D1-47B4-9BE4-A49D5CAFCCF6}" presName="Accent" presStyleLbl="node1" presStyleIdx="1" presStyleCnt="2" custAng="12101610" custFlipVert="1" custFlipHor="1" custScaleX="23728" custScaleY="20283" custLinFactNeighborX="-27412" custLinFactNeighborY="-12363"/>
      <dgm:spPr>
        <a:solidFill>
          <a:schemeClr val="bg1"/>
        </a:solidFill>
      </dgm:spPr>
    </dgm:pt>
    <dgm:pt modelId="{128D5042-354A-4ACB-988A-354EF687B3E2}" type="pres">
      <dgm:prSet presAssocID="{71A71654-34D1-47B4-9BE4-A49D5CAFCCF6}" presName="ParentBackground1" presStyleCnt="0"/>
      <dgm:spPr/>
    </dgm:pt>
    <dgm:pt modelId="{8D2E155C-15EA-48BB-8036-996B0DAA894D}" type="pres">
      <dgm:prSet presAssocID="{71A71654-34D1-47B4-9BE4-A49D5CAFCCF6}" presName="ParentBackground" presStyleLbl="fgAcc1" presStyleIdx="1" presStyleCnt="2" custScaleX="139924" custScaleY="141324" custLinFactNeighborX="-16741" custLinFactNeighborY="3400"/>
      <dgm:spPr/>
      <dgm:t>
        <a:bodyPr/>
        <a:lstStyle/>
        <a:p>
          <a:endParaRPr lang="ru-RU"/>
        </a:p>
      </dgm:t>
    </dgm:pt>
    <dgm:pt modelId="{FF531A97-B7D4-468D-B735-6BB7FDC1D322}" type="pres">
      <dgm:prSet presAssocID="{71A71654-34D1-47B4-9BE4-A49D5CAFCCF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2AF0FA-6166-467B-9BDD-256B54DECEEE}" type="presOf" srcId="{71A71654-34D1-47B4-9BE4-A49D5CAFCCF6}" destId="{8D2E155C-15EA-48BB-8036-996B0DAA894D}" srcOrd="0" destOrd="0" presId="urn:microsoft.com/office/officeart/2011/layout/CircleProcess"/>
    <dgm:cxn modelId="{9CFDE8C9-3BA3-4910-B972-2A57D55AC746}" srcId="{2FA27A43-A884-4022-AB7D-F7160DBE9CFF}" destId="{71A71654-34D1-47B4-9BE4-A49D5CAFCCF6}" srcOrd="0" destOrd="0" parTransId="{12A82E99-07D5-4F78-B41E-8A967A6FD0AB}" sibTransId="{68D9C5AD-B1FF-43E4-9FC4-9EFF1D4C8995}"/>
    <dgm:cxn modelId="{7FE41C33-2E74-45C6-A110-4AA981BF15BA}" type="presOf" srcId="{71A71654-34D1-47B4-9BE4-A49D5CAFCCF6}" destId="{FF531A97-B7D4-468D-B735-6BB7FDC1D322}" srcOrd="1" destOrd="0" presId="urn:microsoft.com/office/officeart/2011/layout/CircleProcess"/>
    <dgm:cxn modelId="{3D9B0709-27C5-4A95-8D17-2BEBC9867BD3}" type="presOf" srcId="{2C855249-08A6-42BD-A027-9BA4531F49E9}" destId="{13EC4E55-FEE0-40D4-90C6-89E2AC7FA79B}" srcOrd="1" destOrd="0" presId="urn:microsoft.com/office/officeart/2011/layout/CircleProcess"/>
    <dgm:cxn modelId="{4495C2A5-A486-4A5B-9DB3-31603ABD6938}" type="presOf" srcId="{2FA27A43-A884-4022-AB7D-F7160DBE9CFF}" destId="{979D41E5-4689-4D7F-B5B4-D54A111EC9B4}" srcOrd="0" destOrd="0" presId="urn:microsoft.com/office/officeart/2011/layout/CircleProcess"/>
    <dgm:cxn modelId="{3E86DAA5-10DD-4598-846B-754EA5E8E0C3}" type="presOf" srcId="{2C855249-08A6-42BD-A027-9BA4531F49E9}" destId="{985A27ED-BDAB-46CE-8C45-0A58EACF71A7}" srcOrd="0" destOrd="0" presId="urn:microsoft.com/office/officeart/2011/layout/CircleProcess"/>
    <dgm:cxn modelId="{BC987988-C4A5-4AAC-AF08-6DD012984EB0}" srcId="{2FA27A43-A884-4022-AB7D-F7160DBE9CFF}" destId="{2C855249-08A6-42BD-A027-9BA4531F49E9}" srcOrd="1" destOrd="0" parTransId="{F311F78F-EC05-4285-922D-4FC04185BA9C}" sibTransId="{0EF64E7F-B448-4C9A-8C29-300A85E4A150}"/>
    <dgm:cxn modelId="{931D123D-F08C-414A-BC5D-26EB57B2BEA0}" type="presParOf" srcId="{979D41E5-4689-4D7F-B5B4-D54A111EC9B4}" destId="{D634DEA9-CEF7-498F-B3D0-538097ACE87A}" srcOrd="0" destOrd="0" presId="urn:microsoft.com/office/officeart/2011/layout/CircleProcess"/>
    <dgm:cxn modelId="{CEE24FFE-6CF0-4786-9541-4317216FB730}" type="presParOf" srcId="{D634DEA9-CEF7-498F-B3D0-538097ACE87A}" destId="{73A227CC-2242-48ED-B043-AA5758B3F953}" srcOrd="0" destOrd="0" presId="urn:microsoft.com/office/officeart/2011/layout/CircleProcess"/>
    <dgm:cxn modelId="{C2A5286D-8EC2-415B-8960-5CEA27023B50}" type="presParOf" srcId="{979D41E5-4689-4D7F-B5B4-D54A111EC9B4}" destId="{CBA6D70A-763F-4911-BF34-AC174EE05BDB}" srcOrd="1" destOrd="0" presId="urn:microsoft.com/office/officeart/2011/layout/CircleProcess"/>
    <dgm:cxn modelId="{1EC0D21A-8C4B-4B18-A154-071CA1BBE3D7}" type="presParOf" srcId="{CBA6D70A-763F-4911-BF34-AC174EE05BDB}" destId="{985A27ED-BDAB-46CE-8C45-0A58EACF71A7}" srcOrd="0" destOrd="0" presId="urn:microsoft.com/office/officeart/2011/layout/CircleProcess"/>
    <dgm:cxn modelId="{E7B40384-1D9B-46C2-97A1-61ED5DD7F861}" type="presParOf" srcId="{979D41E5-4689-4D7F-B5B4-D54A111EC9B4}" destId="{13EC4E55-FEE0-40D4-90C6-89E2AC7FA79B}" srcOrd="2" destOrd="0" presId="urn:microsoft.com/office/officeart/2011/layout/CircleProcess"/>
    <dgm:cxn modelId="{07DD1E71-D9D4-4147-A742-A82BD85F3932}" type="presParOf" srcId="{979D41E5-4689-4D7F-B5B4-D54A111EC9B4}" destId="{6BDC36A5-864B-4A75-9ABD-F5EDA19B645E}" srcOrd="3" destOrd="0" presId="urn:microsoft.com/office/officeart/2011/layout/CircleProcess"/>
    <dgm:cxn modelId="{F3BC0859-7EF6-4C66-9566-EB4D66C033D0}" type="presParOf" srcId="{6BDC36A5-864B-4A75-9ABD-F5EDA19B645E}" destId="{3C33DC5C-6FA6-43EB-904D-4594DD5FE440}" srcOrd="0" destOrd="0" presId="urn:microsoft.com/office/officeart/2011/layout/CircleProcess"/>
    <dgm:cxn modelId="{E844027E-D7C8-457D-917C-A95F9FB346BF}" type="presParOf" srcId="{979D41E5-4689-4D7F-B5B4-D54A111EC9B4}" destId="{128D5042-354A-4ACB-988A-354EF687B3E2}" srcOrd="4" destOrd="0" presId="urn:microsoft.com/office/officeart/2011/layout/CircleProcess"/>
    <dgm:cxn modelId="{BA8538FB-2879-4404-A79A-F8FC615D7C18}" type="presParOf" srcId="{128D5042-354A-4ACB-988A-354EF687B3E2}" destId="{8D2E155C-15EA-48BB-8036-996B0DAA894D}" srcOrd="0" destOrd="0" presId="urn:microsoft.com/office/officeart/2011/layout/CircleProcess"/>
    <dgm:cxn modelId="{33349E22-F57B-4E20-B6B7-8835270DDF94}" type="presParOf" srcId="{979D41E5-4689-4D7F-B5B4-D54A111EC9B4}" destId="{FF531A97-B7D4-468D-B735-6BB7FDC1D322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AFC459-257E-49FE-BE2E-BF65E8A5644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A012A7-BF7F-42AC-88AA-2CA48FEC9117}">
      <dgm:prSet phldrT="[Текст]" custT="1"/>
      <dgm:spPr/>
      <dgm:t>
        <a:bodyPr/>
        <a:lstStyle/>
        <a:p>
          <a:r>
            <a:rPr lang="ru-RU" sz="1000" dirty="0"/>
            <a:t>Привлечено к административной ответственности за несвоевременное проведение инвентаризации</a:t>
          </a:r>
        </a:p>
      </dgm:t>
    </dgm:pt>
    <dgm:pt modelId="{4D91F465-1875-4CE1-9BF6-4239335A37A8}" type="parTrans" cxnId="{1F4F4B46-9998-43CB-9D41-65733643D29B}">
      <dgm:prSet/>
      <dgm:spPr/>
      <dgm:t>
        <a:bodyPr/>
        <a:lstStyle/>
        <a:p>
          <a:endParaRPr lang="ru-RU" sz="1000"/>
        </a:p>
      </dgm:t>
    </dgm:pt>
    <dgm:pt modelId="{7E530DA0-14DD-46AC-9462-0EE03F478C35}" type="sibTrans" cxnId="{1F4F4B46-9998-43CB-9D41-65733643D29B}">
      <dgm:prSet/>
      <dgm:spPr/>
      <dgm:t>
        <a:bodyPr/>
        <a:lstStyle/>
        <a:p>
          <a:endParaRPr lang="ru-RU" sz="1000"/>
        </a:p>
      </dgm:t>
    </dgm:pt>
    <dgm:pt modelId="{5C1199B2-3ACF-4598-AA31-3984DE59DE2B}">
      <dgm:prSet phldrT="[Текст]" custT="1"/>
      <dgm:spPr/>
      <dgm:t>
        <a:bodyPr/>
        <a:lstStyle/>
        <a:p>
          <a:pPr algn="r"/>
          <a:r>
            <a:rPr lang="ru-RU" sz="1000" dirty="0">
              <a:latin typeface="Cambria" panose="02040503050406030204" pitchFamily="18" charset="0"/>
            </a:rPr>
            <a:t>В 2020 году составлено 4 протокола </a:t>
          </a:r>
        </a:p>
      </dgm:t>
    </dgm:pt>
    <dgm:pt modelId="{C83FC63B-7189-4A84-8E02-02E47C96065A}" type="parTrans" cxnId="{16E9823E-87CF-4C3B-ACAE-433C794C2CE1}">
      <dgm:prSet/>
      <dgm:spPr/>
      <dgm:t>
        <a:bodyPr/>
        <a:lstStyle/>
        <a:p>
          <a:endParaRPr lang="ru-RU" sz="1000"/>
        </a:p>
      </dgm:t>
    </dgm:pt>
    <dgm:pt modelId="{77CBCD82-5867-4CB3-BF92-94EDA0AB3224}" type="sibTrans" cxnId="{16E9823E-87CF-4C3B-ACAE-433C794C2CE1}">
      <dgm:prSet/>
      <dgm:spPr/>
      <dgm:t>
        <a:bodyPr/>
        <a:lstStyle/>
        <a:p>
          <a:endParaRPr lang="ru-RU" sz="1000"/>
        </a:p>
      </dgm:t>
    </dgm:pt>
    <dgm:pt modelId="{9C88FFDE-E3D2-4904-B25E-BF84BC13AAD4}">
      <dgm:prSet phldrT="[Текст]" custT="1"/>
      <dgm:spPr/>
      <dgm:t>
        <a:bodyPr/>
        <a:lstStyle/>
        <a:p>
          <a:r>
            <a:rPr lang="ru-RU" sz="1000" dirty="0"/>
            <a:t>Управлением направлены предостережения о недопустимости правонарушения</a:t>
          </a:r>
        </a:p>
      </dgm:t>
    </dgm:pt>
    <dgm:pt modelId="{D13EFBC5-254F-4ED4-BB8F-98D7A6D4DD00}" type="parTrans" cxnId="{1828DD53-414E-4789-BAD1-4564CAEB7F00}">
      <dgm:prSet/>
      <dgm:spPr/>
      <dgm:t>
        <a:bodyPr/>
        <a:lstStyle/>
        <a:p>
          <a:endParaRPr lang="ru-RU" sz="1000"/>
        </a:p>
      </dgm:t>
    </dgm:pt>
    <dgm:pt modelId="{5BB2CB63-9B4C-4EB5-BCB1-064855D2E47F}" type="sibTrans" cxnId="{1828DD53-414E-4789-BAD1-4564CAEB7F00}">
      <dgm:prSet/>
      <dgm:spPr/>
      <dgm:t>
        <a:bodyPr/>
        <a:lstStyle/>
        <a:p>
          <a:endParaRPr lang="ru-RU" sz="1000"/>
        </a:p>
      </dgm:t>
    </dgm:pt>
    <dgm:pt modelId="{3B4AF153-9F6F-4C87-831F-B118F6269AA7}">
      <dgm:prSet phldrT="[Текст]" custT="1"/>
      <dgm:spPr/>
      <dgm:t>
        <a:bodyPr/>
        <a:lstStyle/>
        <a:p>
          <a:pPr algn="l"/>
          <a:r>
            <a:rPr lang="ru-RU" sz="1400" dirty="0">
              <a:latin typeface="Cambria" panose="02040503050406030204" pitchFamily="18" charset="0"/>
            </a:rPr>
            <a:t>В 2020 году направлено  11 предостережений </a:t>
          </a:r>
        </a:p>
      </dgm:t>
    </dgm:pt>
    <dgm:pt modelId="{4B15731C-FD61-48A9-878D-451EE147C7CE}" type="parTrans" cxnId="{D50EC111-B2F9-479B-8D0D-819E937A1581}">
      <dgm:prSet/>
      <dgm:spPr/>
      <dgm:t>
        <a:bodyPr/>
        <a:lstStyle/>
        <a:p>
          <a:endParaRPr lang="ru-RU" sz="1000"/>
        </a:p>
      </dgm:t>
    </dgm:pt>
    <dgm:pt modelId="{A5E28409-7820-4E27-8F80-2802CB4EDD56}" type="sibTrans" cxnId="{D50EC111-B2F9-479B-8D0D-819E937A1581}">
      <dgm:prSet/>
      <dgm:spPr/>
      <dgm:t>
        <a:bodyPr/>
        <a:lstStyle/>
        <a:p>
          <a:endParaRPr lang="ru-RU" sz="1000"/>
        </a:p>
      </dgm:t>
    </dgm:pt>
    <dgm:pt modelId="{A8F095BC-355C-41DD-9D12-A1D0B880B0DB}">
      <dgm:prSet custT="1"/>
      <dgm:spPr/>
      <dgm:t>
        <a:bodyPr/>
        <a:lstStyle/>
        <a:p>
          <a:pPr algn="r"/>
          <a:r>
            <a:rPr lang="ru-RU" sz="1000" dirty="0">
              <a:latin typeface="Cambria" panose="02040503050406030204" pitchFamily="18" charset="0"/>
            </a:rPr>
            <a:t>В 2019 году составлено 4 протокола</a:t>
          </a:r>
        </a:p>
      </dgm:t>
    </dgm:pt>
    <dgm:pt modelId="{520EBE65-018A-44B8-9D44-C4879F48F08C}" type="parTrans" cxnId="{4DAF36BD-896A-48E3-80F4-30E6C9E90CC3}">
      <dgm:prSet/>
      <dgm:spPr/>
      <dgm:t>
        <a:bodyPr/>
        <a:lstStyle/>
        <a:p>
          <a:endParaRPr lang="ru-RU" sz="1000"/>
        </a:p>
      </dgm:t>
    </dgm:pt>
    <dgm:pt modelId="{3BDE3A00-B587-46FA-BC0C-1C57E410BF9C}" type="sibTrans" cxnId="{4DAF36BD-896A-48E3-80F4-30E6C9E90CC3}">
      <dgm:prSet/>
      <dgm:spPr/>
      <dgm:t>
        <a:bodyPr/>
        <a:lstStyle/>
        <a:p>
          <a:endParaRPr lang="ru-RU" sz="1000"/>
        </a:p>
      </dgm:t>
    </dgm:pt>
    <dgm:pt modelId="{DE8E80A8-3B4C-4A54-9492-B4BB3ED9A9A7}">
      <dgm:prSet custT="1"/>
      <dgm:spPr/>
      <dgm:t>
        <a:bodyPr/>
        <a:lstStyle/>
        <a:p>
          <a:pPr algn="l"/>
          <a:r>
            <a:rPr lang="ru-RU" sz="1400" dirty="0">
              <a:latin typeface="Cambria" panose="02040503050406030204" pitchFamily="18" charset="0"/>
            </a:rPr>
            <a:t>В 2019 году направлено 15  предостережений</a:t>
          </a:r>
        </a:p>
      </dgm:t>
    </dgm:pt>
    <dgm:pt modelId="{E6E36C60-00AB-4AB1-8F82-2CDC6D38B272}" type="parTrans" cxnId="{17BC7DF4-8C43-4026-922D-18DF65C2450E}">
      <dgm:prSet/>
      <dgm:spPr/>
      <dgm:t>
        <a:bodyPr/>
        <a:lstStyle/>
        <a:p>
          <a:endParaRPr lang="ru-RU" sz="1000"/>
        </a:p>
      </dgm:t>
    </dgm:pt>
    <dgm:pt modelId="{F3551AF2-4EBB-48F7-B747-9CF43D9E7ED0}" type="sibTrans" cxnId="{17BC7DF4-8C43-4026-922D-18DF65C2450E}">
      <dgm:prSet/>
      <dgm:spPr/>
      <dgm:t>
        <a:bodyPr/>
        <a:lstStyle/>
        <a:p>
          <a:endParaRPr lang="ru-RU" sz="1000"/>
        </a:p>
      </dgm:t>
    </dgm:pt>
    <dgm:pt modelId="{1A1BCE69-2133-482D-871A-972F737FA9FA}" type="pres">
      <dgm:prSet presAssocID="{B0AFC459-257E-49FE-BE2E-BF65E8A5644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6C35A59-EAAF-4DAF-A8E6-BEAADCD279E3}" type="pres">
      <dgm:prSet presAssocID="{CCA012A7-BF7F-42AC-88AA-2CA48FEC9117}" presName="posSpace" presStyleCnt="0"/>
      <dgm:spPr/>
    </dgm:pt>
    <dgm:pt modelId="{10836334-C7F9-41C8-8E7E-B65E71621DD1}" type="pres">
      <dgm:prSet presAssocID="{CCA012A7-BF7F-42AC-88AA-2CA48FEC9117}" presName="vertFlow" presStyleCnt="0"/>
      <dgm:spPr/>
    </dgm:pt>
    <dgm:pt modelId="{72B273B7-6285-47BF-B217-3A290AE44B05}" type="pres">
      <dgm:prSet presAssocID="{CCA012A7-BF7F-42AC-88AA-2CA48FEC9117}" presName="topSpace" presStyleCnt="0"/>
      <dgm:spPr/>
    </dgm:pt>
    <dgm:pt modelId="{6D819759-84E8-41FD-A941-2A5183E622FB}" type="pres">
      <dgm:prSet presAssocID="{CCA012A7-BF7F-42AC-88AA-2CA48FEC9117}" presName="firstComp" presStyleCnt="0"/>
      <dgm:spPr/>
    </dgm:pt>
    <dgm:pt modelId="{4EFCCE0E-6696-4A41-AFA5-98B885199654}" type="pres">
      <dgm:prSet presAssocID="{CCA012A7-BF7F-42AC-88AA-2CA48FEC9117}" presName="firstChild" presStyleLbl="bgAccFollowNode1" presStyleIdx="0" presStyleCnt="4" custScaleX="94365" custScaleY="47236" custLinFactX="40379" custLinFactNeighborX="100000" custLinFactNeighborY="-3514"/>
      <dgm:spPr/>
      <dgm:t>
        <a:bodyPr/>
        <a:lstStyle/>
        <a:p>
          <a:endParaRPr lang="ru-RU"/>
        </a:p>
      </dgm:t>
    </dgm:pt>
    <dgm:pt modelId="{45C62A1C-C3B1-49CE-83E8-361118670435}" type="pres">
      <dgm:prSet presAssocID="{CCA012A7-BF7F-42AC-88AA-2CA48FEC911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E5332-DEBD-4FE8-B39A-E729272A4EB1}" type="pres">
      <dgm:prSet presAssocID="{A8F095BC-355C-41DD-9D12-A1D0B880B0DB}" presName="comp" presStyleCnt="0"/>
      <dgm:spPr/>
    </dgm:pt>
    <dgm:pt modelId="{EAF658B4-FEE4-4F44-84CD-2B5F451C2E5F}" type="pres">
      <dgm:prSet presAssocID="{A8F095BC-355C-41DD-9D12-A1D0B880B0DB}" presName="child" presStyleLbl="bgAccFollowNode1" presStyleIdx="1" presStyleCnt="4" custScaleX="94365" custScaleY="47119" custLinFactX="40379" custLinFactNeighborX="100000" custLinFactNeighborY="2260"/>
      <dgm:spPr/>
      <dgm:t>
        <a:bodyPr/>
        <a:lstStyle/>
        <a:p>
          <a:endParaRPr lang="ru-RU"/>
        </a:p>
      </dgm:t>
    </dgm:pt>
    <dgm:pt modelId="{6A79448C-B8BF-44BB-861E-D3B16F07E1B2}" type="pres">
      <dgm:prSet presAssocID="{A8F095BC-355C-41DD-9D12-A1D0B880B0DB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9FF4D-BE92-4E31-B2AD-DEC8F185C913}" type="pres">
      <dgm:prSet presAssocID="{CCA012A7-BF7F-42AC-88AA-2CA48FEC9117}" presName="negSpace" presStyleCnt="0"/>
      <dgm:spPr/>
    </dgm:pt>
    <dgm:pt modelId="{035BB808-ABE9-4803-87BC-270C1EAC56FE}" type="pres">
      <dgm:prSet presAssocID="{CCA012A7-BF7F-42AC-88AA-2CA48FEC9117}" presName="circle" presStyleLbl="node1" presStyleIdx="0" presStyleCnt="2" custScaleX="98697" custScaleY="107054" custLinFactX="92094" custLinFactNeighborX="100000" custLinFactNeighborY="3294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3CA956A-6DFD-4AF9-9B06-0F32B0CFF6A3}" type="pres">
      <dgm:prSet presAssocID="{7E530DA0-14DD-46AC-9462-0EE03F478C35}" presName="transSpace" presStyleCnt="0"/>
      <dgm:spPr/>
    </dgm:pt>
    <dgm:pt modelId="{97F43374-6504-425B-8C2E-CD3A3AD953FD}" type="pres">
      <dgm:prSet presAssocID="{9C88FFDE-E3D2-4904-B25E-BF84BC13AAD4}" presName="posSpace" presStyleCnt="0"/>
      <dgm:spPr/>
    </dgm:pt>
    <dgm:pt modelId="{44FFCB6B-C90D-437E-B333-184598EC7941}" type="pres">
      <dgm:prSet presAssocID="{9C88FFDE-E3D2-4904-B25E-BF84BC13AAD4}" presName="vertFlow" presStyleCnt="0"/>
      <dgm:spPr/>
    </dgm:pt>
    <dgm:pt modelId="{829472FD-90C5-4B57-8E67-4C862FCA8766}" type="pres">
      <dgm:prSet presAssocID="{9C88FFDE-E3D2-4904-B25E-BF84BC13AAD4}" presName="topSpace" presStyleCnt="0"/>
      <dgm:spPr/>
    </dgm:pt>
    <dgm:pt modelId="{BACD352E-6BDB-449B-8DB2-6772DB05A036}" type="pres">
      <dgm:prSet presAssocID="{9C88FFDE-E3D2-4904-B25E-BF84BC13AAD4}" presName="firstComp" presStyleCnt="0"/>
      <dgm:spPr/>
    </dgm:pt>
    <dgm:pt modelId="{32F2DB65-89E6-4067-A115-885E02E45183}" type="pres">
      <dgm:prSet presAssocID="{9C88FFDE-E3D2-4904-B25E-BF84BC13AAD4}" presName="firstChild" presStyleLbl="bgAccFollowNode1" presStyleIdx="2" presStyleCnt="4" custScaleX="94365" custScaleY="48282" custLinFactX="-58604" custLinFactNeighborX="-100000" custLinFactNeighborY="-3514"/>
      <dgm:spPr/>
      <dgm:t>
        <a:bodyPr/>
        <a:lstStyle/>
        <a:p>
          <a:endParaRPr lang="ru-RU"/>
        </a:p>
      </dgm:t>
    </dgm:pt>
    <dgm:pt modelId="{EFB007F9-C53F-4D37-AE2A-BF406530C4BA}" type="pres">
      <dgm:prSet presAssocID="{9C88FFDE-E3D2-4904-B25E-BF84BC13AAD4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249DC-8F1D-4E00-BC75-E2409C42BF76}" type="pres">
      <dgm:prSet presAssocID="{DE8E80A8-3B4C-4A54-9492-B4BB3ED9A9A7}" presName="comp" presStyleCnt="0"/>
      <dgm:spPr/>
    </dgm:pt>
    <dgm:pt modelId="{88EEB9F7-F673-4D40-8C05-C87B1826B80F}" type="pres">
      <dgm:prSet presAssocID="{DE8E80A8-3B4C-4A54-9492-B4BB3ED9A9A7}" presName="child" presStyleLbl="bgAccFollowNode1" presStyleIdx="3" presStyleCnt="4" custScaleX="94365" custScaleY="48282" custLinFactX="-58223" custLinFactNeighborX="-100000" custLinFactNeighborY="1732"/>
      <dgm:spPr/>
      <dgm:t>
        <a:bodyPr/>
        <a:lstStyle/>
        <a:p>
          <a:endParaRPr lang="ru-RU"/>
        </a:p>
      </dgm:t>
    </dgm:pt>
    <dgm:pt modelId="{AB4A7F36-44C7-468E-A40A-723448F43D02}" type="pres">
      <dgm:prSet presAssocID="{DE8E80A8-3B4C-4A54-9492-B4BB3ED9A9A7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8ED3A-F722-45A5-A6C6-1CC18D94B4B0}" type="pres">
      <dgm:prSet presAssocID="{9C88FFDE-E3D2-4904-B25E-BF84BC13AAD4}" presName="negSpace" presStyleCnt="0"/>
      <dgm:spPr/>
    </dgm:pt>
    <dgm:pt modelId="{C547B5DA-1292-4723-8E12-77253452E0A8}" type="pres">
      <dgm:prSet presAssocID="{9C88FFDE-E3D2-4904-B25E-BF84BC13AAD4}" presName="circle" presStyleLbl="node1" presStyleIdx="1" presStyleCnt="2" custScaleX="106249" custScaleY="107251" custLinFactNeighborX="-97037" custLinFactNeighborY="32948"/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B6218089-F2EE-459C-8F9E-08D7FA0E2641}" type="presOf" srcId="{DE8E80A8-3B4C-4A54-9492-B4BB3ED9A9A7}" destId="{AB4A7F36-44C7-468E-A40A-723448F43D02}" srcOrd="1" destOrd="0" presId="urn:microsoft.com/office/officeart/2005/8/layout/hList9"/>
    <dgm:cxn modelId="{33602E74-FFA7-441C-BB0A-6CD80C003395}" type="presOf" srcId="{9C88FFDE-E3D2-4904-B25E-BF84BC13AAD4}" destId="{C547B5DA-1292-4723-8E12-77253452E0A8}" srcOrd="0" destOrd="0" presId="urn:microsoft.com/office/officeart/2005/8/layout/hList9"/>
    <dgm:cxn modelId="{16E9823E-87CF-4C3B-ACAE-433C794C2CE1}" srcId="{CCA012A7-BF7F-42AC-88AA-2CA48FEC9117}" destId="{5C1199B2-3ACF-4598-AA31-3984DE59DE2B}" srcOrd="0" destOrd="0" parTransId="{C83FC63B-7189-4A84-8E02-02E47C96065A}" sibTransId="{77CBCD82-5867-4CB3-BF92-94EDA0AB3224}"/>
    <dgm:cxn modelId="{573F1BFD-F8EE-42B0-BEB9-5769B1DF2184}" type="presOf" srcId="{3B4AF153-9F6F-4C87-831F-B118F6269AA7}" destId="{32F2DB65-89E6-4067-A115-885E02E45183}" srcOrd="0" destOrd="0" presId="urn:microsoft.com/office/officeart/2005/8/layout/hList9"/>
    <dgm:cxn modelId="{EFC2E6EF-DAB2-4A02-AFC8-39AF42B5ACFF}" type="presOf" srcId="{5C1199B2-3ACF-4598-AA31-3984DE59DE2B}" destId="{4EFCCE0E-6696-4A41-AFA5-98B885199654}" srcOrd="0" destOrd="0" presId="urn:microsoft.com/office/officeart/2005/8/layout/hList9"/>
    <dgm:cxn modelId="{34811DB8-C93B-4845-B8A0-C7A2EDC8C490}" type="presOf" srcId="{3B4AF153-9F6F-4C87-831F-B118F6269AA7}" destId="{EFB007F9-C53F-4D37-AE2A-BF406530C4BA}" srcOrd="1" destOrd="0" presId="urn:microsoft.com/office/officeart/2005/8/layout/hList9"/>
    <dgm:cxn modelId="{52093CF5-2B2B-4D05-8285-2C5BD068629A}" type="presOf" srcId="{A8F095BC-355C-41DD-9D12-A1D0B880B0DB}" destId="{EAF658B4-FEE4-4F44-84CD-2B5F451C2E5F}" srcOrd="0" destOrd="0" presId="urn:microsoft.com/office/officeart/2005/8/layout/hList9"/>
    <dgm:cxn modelId="{08F9D626-0170-4F2E-AB1A-8FE5695C48FA}" type="presOf" srcId="{CCA012A7-BF7F-42AC-88AA-2CA48FEC9117}" destId="{035BB808-ABE9-4803-87BC-270C1EAC56FE}" srcOrd="0" destOrd="0" presId="urn:microsoft.com/office/officeart/2005/8/layout/hList9"/>
    <dgm:cxn modelId="{4DAF36BD-896A-48E3-80F4-30E6C9E90CC3}" srcId="{CCA012A7-BF7F-42AC-88AA-2CA48FEC9117}" destId="{A8F095BC-355C-41DD-9D12-A1D0B880B0DB}" srcOrd="1" destOrd="0" parTransId="{520EBE65-018A-44B8-9D44-C4879F48F08C}" sibTransId="{3BDE3A00-B587-46FA-BC0C-1C57E410BF9C}"/>
    <dgm:cxn modelId="{9110DEC9-9B22-440A-85C9-3FDCF9496DC4}" type="presOf" srcId="{DE8E80A8-3B4C-4A54-9492-B4BB3ED9A9A7}" destId="{88EEB9F7-F673-4D40-8C05-C87B1826B80F}" srcOrd="0" destOrd="0" presId="urn:microsoft.com/office/officeart/2005/8/layout/hList9"/>
    <dgm:cxn modelId="{4D776BB1-522A-4619-B38F-0D11EDF77E1F}" type="presOf" srcId="{5C1199B2-3ACF-4598-AA31-3984DE59DE2B}" destId="{45C62A1C-C3B1-49CE-83E8-361118670435}" srcOrd="1" destOrd="0" presId="urn:microsoft.com/office/officeart/2005/8/layout/hList9"/>
    <dgm:cxn modelId="{D50EC111-B2F9-479B-8D0D-819E937A1581}" srcId="{9C88FFDE-E3D2-4904-B25E-BF84BC13AAD4}" destId="{3B4AF153-9F6F-4C87-831F-B118F6269AA7}" srcOrd="0" destOrd="0" parTransId="{4B15731C-FD61-48A9-878D-451EE147C7CE}" sibTransId="{A5E28409-7820-4E27-8F80-2802CB4EDD56}"/>
    <dgm:cxn modelId="{1F4F4B46-9998-43CB-9D41-65733643D29B}" srcId="{B0AFC459-257E-49FE-BE2E-BF65E8A5644E}" destId="{CCA012A7-BF7F-42AC-88AA-2CA48FEC9117}" srcOrd="0" destOrd="0" parTransId="{4D91F465-1875-4CE1-9BF6-4239335A37A8}" sibTransId="{7E530DA0-14DD-46AC-9462-0EE03F478C35}"/>
    <dgm:cxn modelId="{1828DD53-414E-4789-BAD1-4564CAEB7F00}" srcId="{B0AFC459-257E-49FE-BE2E-BF65E8A5644E}" destId="{9C88FFDE-E3D2-4904-B25E-BF84BC13AAD4}" srcOrd="1" destOrd="0" parTransId="{D13EFBC5-254F-4ED4-BB8F-98D7A6D4DD00}" sibTransId="{5BB2CB63-9B4C-4EB5-BCB1-064855D2E47F}"/>
    <dgm:cxn modelId="{1DB705F7-E23B-4FC0-B5C9-D7ED9B062B72}" type="presOf" srcId="{A8F095BC-355C-41DD-9D12-A1D0B880B0DB}" destId="{6A79448C-B8BF-44BB-861E-D3B16F07E1B2}" srcOrd="1" destOrd="0" presId="urn:microsoft.com/office/officeart/2005/8/layout/hList9"/>
    <dgm:cxn modelId="{0C8F2283-69FC-4C96-8D34-4C1D461D2721}" type="presOf" srcId="{B0AFC459-257E-49FE-BE2E-BF65E8A5644E}" destId="{1A1BCE69-2133-482D-871A-972F737FA9FA}" srcOrd="0" destOrd="0" presId="urn:microsoft.com/office/officeart/2005/8/layout/hList9"/>
    <dgm:cxn modelId="{17BC7DF4-8C43-4026-922D-18DF65C2450E}" srcId="{9C88FFDE-E3D2-4904-B25E-BF84BC13AAD4}" destId="{DE8E80A8-3B4C-4A54-9492-B4BB3ED9A9A7}" srcOrd="1" destOrd="0" parTransId="{E6E36C60-00AB-4AB1-8F82-2CDC6D38B272}" sibTransId="{F3551AF2-4EBB-48F7-B747-9CF43D9E7ED0}"/>
    <dgm:cxn modelId="{FC1BF928-6138-4147-9F1A-38DF84054D7B}" type="presParOf" srcId="{1A1BCE69-2133-482D-871A-972F737FA9FA}" destId="{36C35A59-EAAF-4DAF-A8E6-BEAADCD279E3}" srcOrd="0" destOrd="0" presId="urn:microsoft.com/office/officeart/2005/8/layout/hList9"/>
    <dgm:cxn modelId="{A521110C-7D43-438B-98DB-86F9FA093B26}" type="presParOf" srcId="{1A1BCE69-2133-482D-871A-972F737FA9FA}" destId="{10836334-C7F9-41C8-8E7E-B65E71621DD1}" srcOrd="1" destOrd="0" presId="urn:microsoft.com/office/officeart/2005/8/layout/hList9"/>
    <dgm:cxn modelId="{DE77A840-3FEC-4A32-9BB5-ECFD26A7C8CC}" type="presParOf" srcId="{10836334-C7F9-41C8-8E7E-B65E71621DD1}" destId="{72B273B7-6285-47BF-B217-3A290AE44B05}" srcOrd="0" destOrd="0" presId="urn:microsoft.com/office/officeart/2005/8/layout/hList9"/>
    <dgm:cxn modelId="{9C4665B0-4992-46E8-A656-BE82B2BB1E19}" type="presParOf" srcId="{10836334-C7F9-41C8-8E7E-B65E71621DD1}" destId="{6D819759-84E8-41FD-A941-2A5183E622FB}" srcOrd="1" destOrd="0" presId="urn:microsoft.com/office/officeart/2005/8/layout/hList9"/>
    <dgm:cxn modelId="{2E31066F-3091-4A16-A474-F8D75CA35E06}" type="presParOf" srcId="{6D819759-84E8-41FD-A941-2A5183E622FB}" destId="{4EFCCE0E-6696-4A41-AFA5-98B885199654}" srcOrd="0" destOrd="0" presId="urn:microsoft.com/office/officeart/2005/8/layout/hList9"/>
    <dgm:cxn modelId="{C3BB1F30-C4D5-4A0C-99B6-BADB9EED3F0F}" type="presParOf" srcId="{6D819759-84E8-41FD-A941-2A5183E622FB}" destId="{45C62A1C-C3B1-49CE-83E8-361118670435}" srcOrd="1" destOrd="0" presId="urn:microsoft.com/office/officeart/2005/8/layout/hList9"/>
    <dgm:cxn modelId="{C81DDF26-D2DD-4AEB-AFCC-9C3AE418780C}" type="presParOf" srcId="{10836334-C7F9-41C8-8E7E-B65E71621DD1}" destId="{EABE5332-DEBD-4FE8-B39A-E729272A4EB1}" srcOrd="2" destOrd="0" presId="urn:microsoft.com/office/officeart/2005/8/layout/hList9"/>
    <dgm:cxn modelId="{D67C5C6F-65EF-4BED-B4E6-186514269ADE}" type="presParOf" srcId="{EABE5332-DEBD-4FE8-B39A-E729272A4EB1}" destId="{EAF658B4-FEE4-4F44-84CD-2B5F451C2E5F}" srcOrd="0" destOrd="0" presId="urn:microsoft.com/office/officeart/2005/8/layout/hList9"/>
    <dgm:cxn modelId="{B7A8B038-BF47-4519-8FD2-B87334C40179}" type="presParOf" srcId="{EABE5332-DEBD-4FE8-B39A-E729272A4EB1}" destId="{6A79448C-B8BF-44BB-861E-D3B16F07E1B2}" srcOrd="1" destOrd="0" presId="urn:microsoft.com/office/officeart/2005/8/layout/hList9"/>
    <dgm:cxn modelId="{AB6A1273-DDAD-41AB-A33D-017CEC73D74A}" type="presParOf" srcId="{1A1BCE69-2133-482D-871A-972F737FA9FA}" destId="{A7C9FF4D-BE92-4E31-B2AD-DEC8F185C913}" srcOrd="2" destOrd="0" presId="urn:microsoft.com/office/officeart/2005/8/layout/hList9"/>
    <dgm:cxn modelId="{FE2B93C3-F560-4143-9E06-ACA2B5BBBD71}" type="presParOf" srcId="{1A1BCE69-2133-482D-871A-972F737FA9FA}" destId="{035BB808-ABE9-4803-87BC-270C1EAC56FE}" srcOrd="3" destOrd="0" presId="urn:microsoft.com/office/officeart/2005/8/layout/hList9"/>
    <dgm:cxn modelId="{57F511FF-4911-4E4A-B493-121C0C67D35C}" type="presParOf" srcId="{1A1BCE69-2133-482D-871A-972F737FA9FA}" destId="{D3CA956A-6DFD-4AF9-9B06-0F32B0CFF6A3}" srcOrd="4" destOrd="0" presId="urn:microsoft.com/office/officeart/2005/8/layout/hList9"/>
    <dgm:cxn modelId="{0A551C8B-3607-4153-B3DE-D0D54FB3E4C5}" type="presParOf" srcId="{1A1BCE69-2133-482D-871A-972F737FA9FA}" destId="{97F43374-6504-425B-8C2E-CD3A3AD953FD}" srcOrd="5" destOrd="0" presId="urn:microsoft.com/office/officeart/2005/8/layout/hList9"/>
    <dgm:cxn modelId="{27E6E80D-B768-4B8E-BE42-74EC138B71D5}" type="presParOf" srcId="{1A1BCE69-2133-482D-871A-972F737FA9FA}" destId="{44FFCB6B-C90D-437E-B333-184598EC7941}" srcOrd="6" destOrd="0" presId="urn:microsoft.com/office/officeart/2005/8/layout/hList9"/>
    <dgm:cxn modelId="{24BFE4EB-D944-4AB9-91A4-69FC5C46BF36}" type="presParOf" srcId="{44FFCB6B-C90D-437E-B333-184598EC7941}" destId="{829472FD-90C5-4B57-8E67-4C862FCA8766}" srcOrd="0" destOrd="0" presId="urn:microsoft.com/office/officeart/2005/8/layout/hList9"/>
    <dgm:cxn modelId="{33AA9739-3656-4A2C-8323-6019F19323EB}" type="presParOf" srcId="{44FFCB6B-C90D-437E-B333-184598EC7941}" destId="{BACD352E-6BDB-449B-8DB2-6772DB05A036}" srcOrd="1" destOrd="0" presId="urn:microsoft.com/office/officeart/2005/8/layout/hList9"/>
    <dgm:cxn modelId="{131DA17B-86CF-42F7-ABCE-FD9D0379D5E0}" type="presParOf" srcId="{BACD352E-6BDB-449B-8DB2-6772DB05A036}" destId="{32F2DB65-89E6-4067-A115-885E02E45183}" srcOrd="0" destOrd="0" presId="urn:microsoft.com/office/officeart/2005/8/layout/hList9"/>
    <dgm:cxn modelId="{E6F9AFF7-2013-48A9-8F92-10D8659D5F91}" type="presParOf" srcId="{BACD352E-6BDB-449B-8DB2-6772DB05A036}" destId="{EFB007F9-C53F-4D37-AE2A-BF406530C4BA}" srcOrd="1" destOrd="0" presId="urn:microsoft.com/office/officeart/2005/8/layout/hList9"/>
    <dgm:cxn modelId="{5A0053FD-12F1-4910-8CC0-F35F6DEFD9F0}" type="presParOf" srcId="{44FFCB6B-C90D-437E-B333-184598EC7941}" destId="{84F249DC-8F1D-4E00-BC75-E2409C42BF76}" srcOrd="2" destOrd="0" presId="urn:microsoft.com/office/officeart/2005/8/layout/hList9"/>
    <dgm:cxn modelId="{A5E06F02-BD71-4240-8CB5-07CA2FAD70C3}" type="presParOf" srcId="{84F249DC-8F1D-4E00-BC75-E2409C42BF76}" destId="{88EEB9F7-F673-4D40-8C05-C87B1826B80F}" srcOrd="0" destOrd="0" presId="urn:microsoft.com/office/officeart/2005/8/layout/hList9"/>
    <dgm:cxn modelId="{343FD36B-98D7-4CC7-9434-F95556A3FC2F}" type="presParOf" srcId="{84F249DC-8F1D-4E00-BC75-E2409C42BF76}" destId="{AB4A7F36-44C7-468E-A40A-723448F43D02}" srcOrd="1" destOrd="0" presId="urn:microsoft.com/office/officeart/2005/8/layout/hList9"/>
    <dgm:cxn modelId="{E98FF158-599D-458B-9683-3B6B2C0C7CA9}" type="presParOf" srcId="{1A1BCE69-2133-482D-871A-972F737FA9FA}" destId="{9698ED3A-F722-45A5-A6C6-1CC18D94B4B0}" srcOrd="7" destOrd="0" presId="urn:microsoft.com/office/officeart/2005/8/layout/hList9"/>
    <dgm:cxn modelId="{071B291B-AF81-4DC2-B5D8-FCA5D576D704}" type="presParOf" srcId="{1A1BCE69-2133-482D-871A-972F737FA9FA}" destId="{C547B5DA-1292-4723-8E12-77253452E0A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85380B-7162-4116-B211-067CD107D5B5}">
      <dsp:nvSpPr>
        <dsp:cNvPr id="0" name=""/>
        <dsp:cNvSpPr/>
      </dsp:nvSpPr>
      <dsp:spPr>
        <a:xfrm>
          <a:off x="3261031" y="2217430"/>
          <a:ext cx="1525023" cy="204824"/>
        </a:xfrm>
        <a:custGeom>
          <a:avLst/>
          <a:gdLst/>
          <a:ahLst/>
          <a:cxnLst/>
          <a:rect l="0" t="0" r="0" b="0"/>
          <a:pathLst>
            <a:path>
              <a:moveTo>
                <a:pt x="1525023" y="0"/>
              </a:moveTo>
              <a:lnTo>
                <a:pt x="1525023" y="71073"/>
              </a:lnTo>
              <a:lnTo>
                <a:pt x="0" y="71073"/>
              </a:lnTo>
              <a:lnTo>
                <a:pt x="0" y="20482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F6483-98E0-4B81-9274-398F972642A1}">
      <dsp:nvSpPr>
        <dsp:cNvPr id="0" name=""/>
        <dsp:cNvSpPr/>
      </dsp:nvSpPr>
      <dsp:spPr>
        <a:xfrm>
          <a:off x="4740334" y="2217430"/>
          <a:ext cx="91440" cy="12110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7286"/>
              </a:lnTo>
              <a:lnTo>
                <a:pt x="76164" y="1077286"/>
              </a:lnTo>
              <a:lnTo>
                <a:pt x="76164" y="121103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EE596-7A1C-4CED-B36F-B80D077596A4}">
      <dsp:nvSpPr>
        <dsp:cNvPr id="0" name=""/>
        <dsp:cNvSpPr/>
      </dsp:nvSpPr>
      <dsp:spPr>
        <a:xfrm>
          <a:off x="4786054" y="2217430"/>
          <a:ext cx="1581339" cy="20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73"/>
              </a:lnTo>
              <a:lnTo>
                <a:pt x="1581339" y="71073"/>
              </a:lnTo>
              <a:lnTo>
                <a:pt x="1581339" y="20482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A1FB5-1105-42B7-A533-6B2346F95CBE}">
      <dsp:nvSpPr>
        <dsp:cNvPr id="0" name=""/>
        <dsp:cNvSpPr/>
      </dsp:nvSpPr>
      <dsp:spPr>
        <a:xfrm>
          <a:off x="2263982" y="1205535"/>
          <a:ext cx="5044144" cy="1011894"/>
        </a:xfrm>
        <a:prstGeom prst="rect">
          <a:avLst/>
        </a:prstGeom>
        <a:solidFill>
          <a:srgbClr val="81CD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ysClr val="windowText" lastClr="000000"/>
              </a:solidFill>
            </a:rPr>
            <a:t>Анализ  количества объектов, которые должны представить отчет.      ПТО УНВОС - количество объектов, у которых  выбросы загрязняющих веществ по ОНВ превышают 5 тонн в год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Всего: </a:t>
          </a:r>
          <a:r>
            <a:rPr lang="ru-RU" sz="1200" b="1" i="0" u="none" kern="1200" dirty="0">
              <a:solidFill>
                <a:schemeClr val="tx1"/>
              </a:solidFill>
            </a:rPr>
            <a:t>2081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263982" y="1205535"/>
        <a:ext cx="5044144" cy="1011894"/>
      </dsp:txXfrm>
    </dsp:sp>
    <dsp:sp modelId="{83E32C5E-6A7E-47A3-869F-6C98843522E6}">
      <dsp:nvSpPr>
        <dsp:cNvPr id="0" name=""/>
        <dsp:cNvSpPr/>
      </dsp:nvSpPr>
      <dsp:spPr>
        <a:xfrm>
          <a:off x="5284547" y="2422255"/>
          <a:ext cx="2165694" cy="842437"/>
        </a:xfrm>
        <a:prstGeom prst="rect">
          <a:avLst/>
        </a:prstGeom>
        <a:solidFill>
          <a:srgbClr val="CEF6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>
              <a:solidFill>
                <a:sysClr val="windowText" lastClr="000000"/>
              </a:solidFill>
            </a:rPr>
            <a:t>Республика Марий Эл </a:t>
          </a:r>
          <a:r>
            <a:rPr lang="ru-RU" sz="1400" b="1" i="0" u="none" kern="1200" dirty="0">
              <a:solidFill>
                <a:srgbClr val="C00000"/>
              </a:solidFill>
            </a:rPr>
            <a:t>(302)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ysClr val="windowText" lastClr="000000"/>
              </a:solidFill>
            </a:rPr>
            <a:t>Федеральные - 225 Региональные - 78 </a:t>
          </a:r>
          <a:endParaRPr lang="ru-RU" sz="1400" b="1" kern="1200" dirty="0">
            <a:solidFill>
              <a:sysClr val="windowText" lastClr="000000"/>
            </a:solidFill>
          </a:endParaRPr>
        </a:p>
      </dsp:txBody>
      <dsp:txXfrm>
        <a:off x="5284547" y="2422255"/>
        <a:ext cx="2165694" cy="842437"/>
      </dsp:txXfrm>
    </dsp:sp>
    <dsp:sp modelId="{633E19EA-3F8B-4746-A80E-AA8369A6A351}">
      <dsp:nvSpPr>
        <dsp:cNvPr id="0" name=""/>
        <dsp:cNvSpPr/>
      </dsp:nvSpPr>
      <dsp:spPr>
        <a:xfrm>
          <a:off x="2679039" y="3428468"/>
          <a:ext cx="4274919" cy="595328"/>
        </a:xfrm>
        <a:prstGeom prst="rect">
          <a:avLst/>
        </a:prstGeom>
        <a:solidFill>
          <a:srgbClr val="CEF6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>
              <a:solidFill>
                <a:sysClr val="windowText" lastClr="000000"/>
              </a:solidFill>
            </a:rPr>
            <a:t>Республика Татарстан </a:t>
          </a:r>
          <a:r>
            <a:rPr lang="ru-RU" sz="1400" b="1" i="0" u="none" kern="1200" dirty="0">
              <a:solidFill>
                <a:srgbClr val="C00000"/>
              </a:solidFill>
            </a:rPr>
            <a:t>(1570)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ysClr val="windowText" lastClr="000000"/>
              </a:solidFill>
            </a:rPr>
            <a:t>Федеральные - 1076; Региональные - 495 </a:t>
          </a:r>
          <a:endParaRPr lang="ru-RU" sz="1400" b="1" kern="1200" dirty="0">
            <a:solidFill>
              <a:sysClr val="windowText" lastClr="000000"/>
            </a:solidFill>
          </a:endParaRPr>
        </a:p>
      </dsp:txBody>
      <dsp:txXfrm>
        <a:off x="2679039" y="3428468"/>
        <a:ext cx="4274919" cy="595328"/>
      </dsp:txXfrm>
    </dsp:sp>
    <dsp:sp modelId="{86DDE8D1-536B-4D4A-95F5-2577253D25C2}">
      <dsp:nvSpPr>
        <dsp:cNvPr id="0" name=""/>
        <dsp:cNvSpPr/>
      </dsp:nvSpPr>
      <dsp:spPr>
        <a:xfrm>
          <a:off x="2050164" y="2422255"/>
          <a:ext cx="2421732" cy="842437"/>
        </a:xfrm>
        <a:prstGeom prst="rect">
          <a:avLst/>
        </a:prstGeom>
        <a:solidFill>
          <a:srgbClr val="CEF6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>
              <a:solidFill>
                <a:sysClr val="windowText" lastClr="000000"/>
              </a:solidFill>
            </a:rPr>
            <a:t>Чувашская Республика </a:t>
          </a:r>
          <a:r>
            <a:rPr lang="ru-RU" sz="1400" b="1" i="0" u="none" kern="1200" dirty="0">
              <a:solidFill>
                <a:srgbClr val="C00000"/>
              </a:solidFill>
            </a:rPr>
            <a:t>(207)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ysClr val="windowText" lastClr="000000"/>
              </a:solidFill>
            </a:rPr>
            <a:t>Федеральные - 117 Региональные - 90</a:t>
          </a:r>
          <a:endParaRPr lang="ru-RU" sz="1400" b="1" kern="1200" dirty="0">
            <a:solidFill>
              <a:sysClr val="windowText" lastClr="000000"/>
            </a:solidFill>
          </a:endParaRPr>
        </a:p>
      </dsp:txBody>
      <dsp:txXfrm>
        <a:off x="2050164" y="2422255"/>
        <a:ext cx="2421732" cy="8424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A779ED-E106-4DD0-919E-74D07C64F28F}">
      <dsp:nvSpPr>
        <dsp:cNvPr id="0" name=""/>
        <dsp:cNvSpPr/>
      </dsp:nvSpPr>
      <dsp:spPr>
        <a:xfrm>
          <a:off x="93101" y="18859"/>
          <a:ext cx="481893" cy="1351476"/>
        </a:xfrm>
        <a:prstGeom prst="upArrow">
          <a:avLst/>
        </a:prstGeom>
        <a:solidFill>
          <a:srgbClr val="3399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CB2E5-3F80-4618-A11A-4B86364EE01C}">
      <dsp:nvSpPr>
        <dsp:cNvPr id="0" name=""/>
        <dsp:cNvSpPr/>
      </dsp:nvSpPr>
      <dsp:spPr>
        <a:xfrm>
          <a:off x="505986" y="172357"/>
          <a:ext cx="2400422" cy="1205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По Волжско-камскому межрегиональному управлению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rgbClr val="C00000"/>
              </a:solidFill>
            </a:rPr>
            <a:t>Увеличение числа представленных отчетов в 2 раза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Информирование широкого круга  респондентов о необходимости представления отчетности в ходе  проведения семинаров, круглых столов, публичных мероприятий</a:t>
          </a:r>
        </a:p>
      </dsp:txBody>
      <dsp:txXfrm>
        <a:off x="505986" y="172357"/>
        <a:ext cx="2400422" cy="1205606"/>
      </dsp:txXfrm>
    </dsp:sp>
    <dsp:sp modelId="{D1C97E68-FECB-4F6F-91D0-FB1A3512DE21}">
      <dsp:nvSpPr>
        <dsp:cNvPr id="0" name=""/>
        <dsp:cNvSpPr/>
      </dsp:nvSpPr>
      <dsp:spPr>
        <a:xfrm>
          <a:off x="2349302" y="1711679"/>
          <a:ext cx="472363" cy="1123938"/>
        </a:xfrm>
        <a:prstGeom prst="downArrow">
          <a:avLst/>
        </a:prstGeom>
        <a:solidFill>
          <a:srgbClr val="00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02FCC-433B-4D88-B3AB-788883B7583D}">
      <dsp:nvSpPr>
        <dsp:cNvPr id="0" name=""/>
        <dsp:cNvSpPr/>
      </dsp:nvSpPr>
      <dsp:spPr>
        <a:xfrm>
          <a:off x="156754" y="1543569"/>
          <a:ext cx="2329158" cy="1500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rgbClr val="C00000"/>
              </a:solidFill>
            </a:rPr>
            <a:t>Сокращение валового выброса загрязняющих веществ на 23%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u="none" kern="1200" dirty="0"/>
            <a:t>Приём актуальных отчетов с учетом имеющейся в управлении информации об источниках и количестве выбросов в атмосферу</a:t>
          </a:r>
          <a:endParaRPr lang="ru-RU" sz="1000" kern="1200" dirty="0"/>
        </a:p>
      </dsp:txBody>
      <dsp:txXfrm>
        <a:off x="156754" y="1543569"/>
        <a:ext cx="2329158" cy="15004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C5FB80-A252-4A43-8328-CB3C4CF23974}">
      <dsp:nvSpPr>
        <dsp:cNvPr id="0" name=""/>
        <dsp:cNvSpPr/>
      </dsp:nvSpPr>
      <dsp:spPr>
        <a:xfrm>
          <a:off x="331763" y="831093"/>
          <a:ext cx="2961366" cy="658423"/>
        </a:xfrm>
        <a:prstGeom prst="chevron">
          <a:avLst/>
        </a:prstGeom>
        <a:solidFill>
          <a:srgbClr val="81CDB4"/>
        </a:solidFill>
        <a:ln w="12700" cap="flat" cmpd="sng" algn="ctr">
          <a:solidFill>
            <a:srgbClr val="81CD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Выявлено 80 предприятий, не представивших  отчетность </a:t>
          </a:r>
        </a:p>
      </dsp:txBody>
      <dsp:txXfrm>
        <a:off x="331763" y="831093"/>
        <a:ext cx="2961366" cy="658423"/>
      </dsp:txXfrm>
    </dsp:sp>
    <dsp:sp modelId="{A9354C2C-7054-4386-AEE5-72368BAA484B}">
      <dsp:nvSpPr>
        <dsp:cNvPr id="0" name=""/>
        <dsp:cNvSpPr/>
      </dsp:nvSpPr>
      <dsp:spPr>
        <a:xfrm>
          <a:off x="3072215" y="823054"/>
          <a:ext cx="2506404" cy="67897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Направлен в Росстат и Прокуратуру </a:t>
          </a:r>
        </a:p>
      </dsp:txBody>
      <dsp:txXfrm>
        <a:off x="3072215" y="823054"/>
        <a:ext cx="2506404" cy="678978"/>
      </dsp:txXfrm>
    </dsp:sp>
    <dsp:sp modelId="{FD89F6A5-4573-4ED2-A954-6B66AD9ACDDB}">
      <dsp:nvSpPr>
        <dsp:cNvPr id="0" name=""/>
        <dsp:cNvSpPr/>
      </dsp:nvSpPr>
      <dsp:spPr>
        <a:xfrm>
          <a:off x="136021" y="1612913"/>
          <a:ext cx="2965422" cy="1045553"/>
        </a:xfrm>
        <a:prstGeom prst="chevron">
          <a:avLst/>
        </a:prstGeom>
        <a:solidFill>
          <a:srgbClr val="81CDB4"/>
        </a:solidFill>
        <a:ln w="12700" cap="flat" cmpd="sng" algn="ctr">
          <a:solidFill>
            <a:srgbClr val="81CD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Выявлено 50 предприятий, у которых значительные расхождения сведений о фактическом выбросе ЗВ по данным 2ТП (воздух) и Реестра объектов НВОС</a:t>
          </a:r>
        </a:p>
      </dsp:txBody>
      <dsp:txXfrm>
        <a:off x="136021" y="1612913"/>
        <a:ext cx="2965422" cy="1045553"/>
      </dsp:txXfrm>
    </dsp:sp>
    <dsp:sp modelId="{F082D48F-F239-4D72-82C0-4F6458C692A3}">
      <dsp:nvSpPr>
        <dsp:cNvPr id="0" name=""/>
        <dsp:cNvSpPr/>
      </dsp:nvSpPr>
      <dsp:spPr>
        <a:xfrm>
          <a:off x="2669927" y="1602549"/>
          <a:ext cx="3085864" cy="107267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Привлечение к административной ответственности, за не представление сведений для актуализации объекта НВОС</a:t>
          </a:r>
        </a:p>
      </dsp:txBody>
      <dsp:txXfrm>
        <a:off x="2669927" y="1602549"/>
        <a:ext cx="3085864" cy="10726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A779ED-E106-4DD0-919E-74D07C64F28F}">
      <dsp:nvSpPr>
        <dsp:cNvPr id="0" name=""/>
        <dsp:cNvSpPr/>
      </dsp:nvSpPr>
      <dsp:spPr>
        <a:xfrm flipH="1" flipV="1">
          <a:off x="332083" y="161069"/>
          <a:ext cx="57270" cy="59199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CB2E5-3F80-4618-A11A-4B86364EE01C}">
      <dsp:nvSpPr>
        <dsp:cNvPr id="0" name=""/>
        <dsp:cNvSpPr/>
      </dsp:nvSpPr>
      <dsp:spPr>
        <a:xfrm>
          <a:off x="472483" y="-238808"/>
          <a:ext cx="4312753" cy="1107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0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0" kern="1200" dirty="0"/>
        </a:p>
      </dsp:txBody>
      <dsp:txXfrm>
        <a:off x="472483" y="-238808"/>
        <a:ext cx="4312753" cy="1107936"/>
      </dsp:txXfrm>
    </dsp:sp>
    <dsp:sp modelId="{D1C97E68-FECB-4F6F-91D0-FB1A3512DE21}">
      <dsp:nvSpPr>
        <dsp:cNvPr id="0" name=""/>
        <dsp:cNvSpPr/>
      </dsp:nvSpPr>
      <dsp:spPr>
        <a:xfrm>
          <a:off x="67009" y="1255824"/>
          <a:ext cx="756519" cy="991337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02FCC-433B-4D88-B3AB-788883B7583D}">
      <dsp:nvSpPr>
        <dsp:cNvPr id="0" name=""/>
        <dsp:cNvSpPr/>
      </dsp:nvSpPr>
      <dsp:spPr>
        <a:xfrm>
          <a:off x="957716" y="315028"/>
          <a:ext cx="2664519" cy="2807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/>
            <a:t>Снизилось число поступивших  отчетов, в связи с освобождением от представления отчетности  ЮЛ и ИП, относящиеся к МСП, у которых образуются только ТКО общей массой менее 0,1 тонны и заключивших договор с региональным оператором </a:t>
          </a:r>
        </a:p>
      </dsp:txBody>
      <dsp:txXfrm>
        <a:off x="957716" y="315028"/>
        <a:ext cx="2664519" cy="28071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959685-A3C3-4A03-B860-2D548E78DB9E}">
      <dsp:nvSpPr>
        <dsp:cNvPr id="0" name=""/>
        <dsp:cNvSpPr/>
      </dsp:nvSpPr>
      <dsp:spPr>
        <a:xfrm rot="5400000">
          <a:off x="1236336" y="591016"/>
          <a:ext cx="2400266" cy="12182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 63% организаций отправили отчеты</a:t>
          </a:r>
          <a:endParaRPr lang="ru-RU" sz="1100" kern="1200" dirty="0"/>
        </a:p>
      </dsp:txBody>
      <dsp:txXfrm rot="5400000">
        <a:off x="1236336" y="591016"/>
        <a:ext cx="2400266" cy="1218234"/>
      </dsp:txXfrm>
    </dsp:sp>
    <dsp:sp modelId="{6ECECD2B-C78A-4FFD-B1B3-BB7500B03F59}">
      <dsp:nvSpPr>
        <dsp:cNvPr id="0" name=""/>
        <dsp:cNvSpPr/>
      </dsp:nvSpPr>
      <dsp:spPr>
        <a:xfrm rot="16200000">
          <a:off x="18101" y="-18101"/>
          <a:ext cx="1791149" cy="1827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Региональными операторами по обращению с ТКО в Республике Татарстан заключено </a:t>
          </a:r>
          <a:r>
            <a:rPr lang="ru-RU" sz="1400" b="0" kern="1200" dirty="0"/>
            <a:t>с  ЮЛ и ИП  </a:t>
          </a:r>
          <a:r>
            <a:rPr lang="ru-RU" sz="1400" kern="1200" dirty="0"/>
            <a:t/>
          </a:r>
          <a:br>
            <a:rPr lang="ru-RU" sz="1400" kern="1200" dirty="0"/>
          </a:br>
          <a:r>
            <a:rPr lang="ru-RU" sz="1400" b="1" kern="1200" dirty="0"/>
            <a:t>21 тыс. договоров</a:t>
          </a:r>
          <a:endParaRPr lang="ru-RU" sz="1400" kern="1200" dirty="0"/>
        </a:p>
      </dsp:txBody>
      <dsp:txXfrm rot="16200000">
        <a:off x="18101" y="-18101"/>
        <a:ext cx="1791149" cy="182735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4F3708-4B32-4A38-B3F1-AE42CA66C1DC}">
      <dsp:nvSpPr>
        <dsp:cNvPr id="0" name=""/>
        <dsp:cNvSpPr/>
      </dsp:nvSpPr>
      <dsp:spPr>
        <a:xfrm>
          <a:off x="19956" y="383874"/>
          <a:ext cx="1732956" cy="6931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Республика Татарстан </a:t>
          </a:r>
        </a:p>
      </dsp:txBody>
      <dsp:txXfrm>
        <a:off x="19956" y="383874"/>
        <a:ext cx="1732956" cy="693182"/>
      </dsp:txXfrm>
    </dsp:sp>
    <dsp:sp modelId="{1E5C87A6-8002-4E1F-95E1-8BA2B1CFCF6C}">
      <dsp:nvSpPr>
        <dsp:cNvPr id="0" name=""/>
        <dsp:cNvSpPr/>
      </dsp:nvSpPr>
      <dsp:spPr>
        <a:xfrm>
          <a:off x="47232" y="1339800"/>
          <a:ext cx="1732956" cy="39040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Не представлены отчеты </a:t>
          </a:r>
          <a:r>
            <a:rPr lang="ru-RU" sz="1100" b="1" kern="1200" dirty="0" smtClean="0"/>
            <a:t>по 322 объектам - Готовятся материалы для привлечения к Административной ответственности 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208 отчетов представлено по региональным объектам - отчеты отклонены, перенаправлены в МЭПР РТ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13 отчетов представлено объектами </a:t>
          </a:r>
          <a:r>
            <a:rPr lang="en-US" sz="1100" kern="1200" dirty="0"/>
            <a:t>IV </a:t>
          </a:r>
          <a:r>
            <a:rPr lang="ru-RU" sz="1100" kern="1200" dirty="0"/>
            <a:t>категории </a:t>
          </a:r>
        </a:p>
      </dsp:txBody>
      <dsp:txXfrm>
        <a:off x="47232" y="1339800"/>
        <a:ext cx="1732956" cy="3904094"/>
      </dsp:txXfrm>
    </dsp:sp>
    <dsp:sp modelId="{EBFCF201-EB2E-49FA-9FC5-BB4B1DA481BA}">
      <dsp:nvSpPr>
        <dsp:cNvPr id="0" name=""/>
        <dsp:cNvSpPr/>
      </dsp:nvSpPr>
      <dsp:spPr>
        <a:xfrm>
          <a:off x="1977347" y="341326"/>
          <a:ext cx="1732956" cy="6931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Чувашская Республика</a:t>
          </a:r>
        </a:p>
      </dsp:txBody>
      <dsp:txXfrm>
        <a:off x="1977347" y="341326"/>
        <a:ext cx="1732956" cy="693182"/>
      </dsp:txXfrm>
    </dsp:sp>
    <dsp:sp modelId="{E05D5657-0A5F-4254-B36C-67BE93D0E5A8}">
      <dsp:nvSpPr>
        <dsp:cNvPr id="0" name=""/>
        <dsp:cNvSpPr/>
      </dsp:nvSpPr>
      <dsp:spPr>
        <a:xfrm>
          <a:off x="1968249" y="1345105"/>
          <a:ext cx="1732956" cy="29440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/>
            <a:t>Не представлены отчеты по 102 объектам - Готовятся материалы для привлечения к Административной ответственности </a:t>
          </a:r>
          <a:endParaRPr lang="ru-RU" sz="1050" b="1" i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b="1" i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/>
            <a:t>15 отчетов представлено по региональным объектам - отчеты отклонены, перенаправлены в МЭПР РТ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/>
            <a:t>Отчеты по объектами </a:t>
          </a:r>
          <a:r>
            <a:rPr lang="en-US" sz="1050" kern="1200" dirty="0"/>
            <a:t>IV </a:t>
          </a:r>
          <a:r>
            <a:rPr lang="ru-RU" sz="1050" kern="1200" dirty="0"/>
            <a:t>категории не предоставлялись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</dsp:txBody>
      <dsp:txXfrm>
        <a:off x="1968249" y="1345105"/>
        <a:ext cx="1732956" cy="2944012"/>
      </dsp:txXfrm>
    </dsp:sp>
    <dsp:sp modelId="{33DC6C7D-9385-4E0D-8EFF-811912818C44}">
      <dsp:nvSpPr>
        <dsp:cNvPr id="0" name=""/>
        <dsp:cNvSpPr/>
      </dsp:nvSpPr>
      <dsp:spPr>
        <a:xfrm>
          <a:off x="3827434" y="344572"/>
          <a:ext cx="1732956" cy="6931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Республика Марий Эл</a:t>
          </a:r>
        </a:p>
      </dsp:txBody>
      <dsp:txXfrm>
        <a:off x="3827434" y="344572"/>
        <a:ext cx="1732956" cy="693182"/>
      </dsp:txXfrm>
    </dsp:sp>
    <dsp:sp modelId="{AE930432-693A-4AB6-9A15-950D43FCB602}">
      <dsp:nvSpPr>
        <dsp:cNvPr id="0" name=""/>
        <dsp:cNvSpPr/>
      </dsp:nvSpPr>
      <dsp:spPr>
        <a:xfrm>
          <a:off x="3890947" y="1390873"/>
          <a:ext cx="1732956" cy="29440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1 отчет перенаправлен в МПР РМЭ 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/>
            <a:t>5 отчетов представлено объеками </a:t>
          </a:r>
          <a:r>
            <a:rPr lang="en-US" sz="1050" kern="1200"/>
            <a:t>IV </a:t>
          </a:r>
          <a:r>
            <a:rPr lang="ru-RU" sz="1050" kern="1200"/>
            <a:t>категории , 1 отчет  - без категории</a:t>
          </a:r>
        </a:p>
      </dsp:txBody>
      <dsp:txXfrm>
        <a:off x="3890947" y="1390873"/>
        <a:ext cx="1732956" cy="294401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A227CC-2242-48ED-B043-AA5758B3F953}">
      <dsp:nvSpPr>
        <dsp:cNvPr id="0" name=""/>
        <dsp:cNvSpPr/>
      </dsp:nvSpPr>
      <dsp:spPr>
        <a:xfrm>
          <a:off x="267569" y="1222851"/>
          <a:ext cx="1715153" cy="1663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A27ED-BDAB-46CE-8C45-0A58EACF71A7}">
      <dsp:nvSpPr>
        <dsp:cNvPr id="0" name=""/>
        <dsp:cNvSpPr/>
      </dsp:nvSpPr>
      <dsp:spPr>
        <a:xfrm>
          <a:off x="207541" y="1162830"/>
          <a:ext cx="1826521" cy="18030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D1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За первые 5 месяцев 2019 года </a:t>
          </a:r>
          <a:r>
            <a:rPr lang="ru-RU" sz="900" b="1" kern="1200" dirty="0"/>
            <a:t>проведено 5</a:t>
          </a:r>
          <a:r>
            <a:rPr lang="ru-RU" sz="900" kern="1200" dirty="0"/>
            <a:t> государственных экологических экспертиз</a:t>
          </a:r>
        </a:p>
      </dsp:txBody>
      <dsp:txXfrm>
        <a:off x="467976" y="1420455"/>
        <a:ext cx="1304782" cy="1287790"/>
      </dsp:txXfrm>
    </dsp:sp>
    <dsp:sp modelId="{3C33DC5C-6FA6-43EB-904D-4594DD5FE440}">
      <dsp:nvSpPr>
        <dsp:cNvPr id="0" name=""/>
        <dsp:cNvSpPr/>
      </dsp:nvSpPr>
      <dsp:spPr>
        <a:xfrm rot="4001610" flipH="1" flipV="1">
          <a:off x="2490945" y="1147233"/>
          <a:ext cx="382400" cy="382400"/>
        </a:xfrm>
        <a:prstGeom prst="teardrop">
          <a:avLst>
            <a:gd name="adj" fmla="val 10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E155C-15EA-48BB-8036-996B0DAA894D}">
      <dsp:nvSpPr>
        <dsp:cNvPr id="0" name=""/>
        <dsp:cNvSpPr/>
      </dsp:nvSpPr>
      <dsp:spPr>
        <a:xfrm>
          <a:off x="1887727" y="484733"/>
          <a:ext cx="2461562" cy="24866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036D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 2020 году </a:t>
          </a:r>
          <a:r>
            <a:rPr lang="ru-RU" sz="1200" b="1" kern="1200" dirty="0"/>
            <a:t>проведено 25 </a:t>
          </a:r>
          <a:r>
            <a:rPr lang="ru-RU" sz="1200" kern="1200" dirty="0"/>
            <a:t>государственных экологических экспертиз. Утверждено 20 положительных заключений</a:t>
          </a:r>
        </a:p>
      </dsp:txBody>
      <dsp:txXfrm>
        <a:off x="2239295" y="840034"/>
        <a:ext cx="1758426" cy="177603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FCCE0E-6696-4A41-AFA5-98B885199654}">
      <dsp:nvSpPr>
        <dsp:cNvPr id="0" name=""/>
        <dsp:cNvSpPr/>
      </dsp:nvSpPr>
      <dsp:spPr>
        <a:xfrm>
          <a:off x="4885702" y="1880517"/>
          <a:ext cx="2181628" cy="7718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Cambria" panose="02040503050406030204" pitchFamily="18" charset="0"/>
            </a:rPr>
            <a:t>В 2020 году составлено 4 протокола </a:t>
          </a:r>
        </a:p>
      </dsp:txBody>
      <dsp:txXfrm>
        <a:off x="5234762" y="1880517"/>
        <a:ext cx="1832567" cy="771894"/>
      </dsp:txXfrm>
    </dsp:sp>
    <dsp:sp modelId="{EAF658B4-FEE4-4F44-84CD-2B5F451C2E5F}">
      <dsp:nvSpPr>
        <dsp:cNvPr id="0" name=""/>
        <dsp:cNvSpPr/>
      </dsp:nvSpPr>
      <dsp:spPr>
        <a:xfrm>
          <a:off x="4885702" y="2746766"/>
          <a:ext cx="2181628" cy="7699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Cambria" panose="02040503050406030204" pitchFamily="18" charset="0"/>
            </a:rPr>
            <a:t>В 2019 году составлено 4 протокола</a:t>
          </a:r>
        </a:p>
      </dsp:txBody>
      <dsp:txXfrm>
        <a:off x="5234762" y="2746766"/>
        <a:ext cx="1832567" cy="769982"/>
      </dsp:txXfrm>
    </dsp:sp>
    <dsp:sp modelId="{035BB808-ABE9-4803-87BC-270C1EAC56FE}">
      <dsp:nvSpPr>
        <dsp:cNvPr id="0" name=""/>
        <dsp:cNvSpPr/>
      </dsp:nvSpPr>
      <dsp:spPr>
        <a:xfrm>
          <a:off x="4019434" y="1822759"/>
          <a:ext cx="1612024" cy="1748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Привлечено к административной ответственности за несвоевременное проведение инвентаризации</a:t>
          </a:r>
        </a:p>
      </dsp:txBody>
      <dsp:txXfrm>
        <a:off x="4019434" y="1822759"/>
        <a:ext cx="1612024" cy="1748519"/>
      </dsp:txXfrm>
    </dsp:sp>
    <dsp:sp modelId="{32F2DB65-89E6-4067-A115-885E02E45183}">
      <dsp:nvSpPr>
        <dsp:cNvPr id="0" name=""/>
        <dsp:cNvSpPr/>
      </dsp:nvSpPr>
      <dsp:spPr>
        <a:xfrm>
          <a:off x="1767153" y="1880517"/>
          <a:ext cx="2181628" cy="788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Cambria" panose="02040503050406030204" pitchFamily="18" charset="0"/>
            </a:rPr>
            <a:t>В 2020 году направлено  11 предостережений </a:t>
          </a:r>
        </a:p>
      </dsp:txBody>
      <dsp:txXfrm>
        <a:off x="2116214" y="1880517"/>
        <a:ext cx="1832567" cy="788987"/>
      </dsp:txXfrm>
    </dsp:sp>
    <dsp:sp modelId="{88EEB9F7-F673-4D40-8C05-C87B1826B80F}">
      <dsp:nvSpPr>
        <dsp:cNvPr id="0" name=""/>
        <dsp:cNvSpPr/>
      </dsp:nvSpPr>
      <dsp:spPr>
        <a:xfrm>
          <a:off x="1775962" y="2755230"/>
          <a:ext cx="2181628" cy="788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Cambria" panose="02040503050406030204" pitchFamily="18" charset="0"/>
            </a:rPr>
            <a:t>В 2019 году направлено 15  предостережений</a:t>
          </a:r>
        </a:p>
      </dsp:txBody>
      <dsp:txXfrm>
        <a:off x="2125022" y="2755230"/>
        <a:ext cx="1832567" cy="788987"/>
      </dsp:txXfrm>
    </dsp:sp>
    <dsp:sp modelId="{C547B5DA-1292-4723-8E12-77253452E0A8}">
      <dsp:nvSpPr>
        <dsp:cNvPr id="0" name=""/>
        <dsp:cNvSpPr/>
      </dsp:nvSpPr>
      <dsp:spPr>
        <a:xfrm>
          <a:off x="213654" y="1822759"/>
          <a:ext cx="1735371" cy="1751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Управлением направлены предостережения о недопустимости правонарушения</a:t>
          </a:r>
        </a:p>
      </dsp:txBody>
      <dsp:txXfrm>
        <a:off x="213654" y="1822759"/>
        <a:ext cx="1735371" cy="1751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CE181-5873-434E-B641-7B1EEEAD5E1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112A3-0F48-4D6C-AD7E-9EFDDE87C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50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918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B425-10A9-480F-B2D2-FE14D6A1F33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02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B425-10A9-480F-B2D2-FE14D6A1F33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02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B425-10A9-480F-B2D2-FE14D6A1F33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02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12A3-0F48-4D6C-AD7E-9EFDDE87CD8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12F2A1-2F52-4FF7-8118-E5C3950E1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440229-6BAB-4ECF-9B9A-47E564CFE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0BE34A-7033-4F5B-A26E-88E02F11C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72E434-B3DB-4C43-AFCB-C14C1B13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C3EAFE-4931-4652-A3DE-848E92E1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174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8D050D-B70E-4789-A080-525756AD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1554CF0-97FC-4BA9-ACB4-09D2CBF93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FA4A0D-B833-40E8-AE52-468A3694D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AA4A19-3D90-406A-8362-4D6472B0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9C0303-4540-4A1F-8AF9-352812F6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76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67A38E6-13CA-4A7A-B0AF-3363C1F31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CE751D8-0BAB-45E4-B6C4-A202A7226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AD3C3E-F8AE-4507-A74F-A9183CD8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F0F734-4B5B-4707-BB7A-53B22EA0C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2EB5871-4121-41EB-A2DB-C3788C06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32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0B34-F517-4F8E-BC01-F442EF91C0F5}" type="datetime1">
              <a:rPr lang="ru-RU" smtClean="0"/>
              <a:pPr/>
              <a:t>09.06.2020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82C5E"/>
                </a:solidFill>
                <a:latin typeface="Arial Black"/>
                <a:cs typeface="Arial Black"/>
              </a:defRPr>
            </a:lvl1pPr>
          </a:lstStyle>
          <a:p>
            <a:pPr marL="25399">
              <a:spcBef>
                <a:spcPts val="245"/>
              </a:spcBef>
            </a:pPr>
            <a:fld id="{81D60167-4931-47E6-BA6A-407CBD079E47}" type="slidenum">
              <a:rPr lang="ru-RU" smtClean="0"/>
              <a:pPr marL="25399">
                <a:spcBef>
                  <a:spcPts val="245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536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C7E666-E6E5-4654-A8DC-E368D49C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B8E452-F330-4151-95CB-6C2F625C4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3C7DB7-F981-410A-830B-A38072B4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6AE7ED-9691-44AD-BF49-01A9F761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6A655A-DDD2-41C1-A95F-856327E7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64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321B10-3491-44B0-AE1A-4161D0DF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2D6768C-0CA5-430C-A76C-3835CF4ED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597446-4F20-447D-AB8A-03F1205F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403E6F-886D-4021-96EF-702BD5AF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9494A9-0A7E-4E5F-9BA0-29278F13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16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C11EA5-A7B4-4141-B868-281BB577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789B3B-622F-44A8-947F-B29D9A1D0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60B26AD-F5BC-4BB0-874B-B48EDB975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4B4D3FF-C7FE-4C19-B678-15B81C03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596C29D-D7DE-42C0-87BE-432C03A3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7D4B599-B2FF-4C7A-A37A-823433A9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43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2E289A-E303-4E91-86A8-6615AFE8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6769A44-1307-409A-8D0D-26E2531DF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C748EA9-859A-4192-82EF-BC0915070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21CDBA5-3031-4917-A5FF-D88BF18DE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18BFF0D-B25C-4F46-827C-C8168DA80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B433861-C030-46CC-AB40-F962C863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F504EC5-DEAE-48AF-AF2E-AC1BF5BF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AF26FD9-259B-43CE-B89E-5671B589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12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841C6D-11F5-4EC1-97A2-8FF524C2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8B9B73E-D2AB-45DA-B5AB-92053864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E188E58-9488-4D2C-A8B4-A236ACFD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C491AE1-732C-4000-A09C-DB7A00DC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88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0F5F3D6-6665-471C-8EE4-E8BA65D8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7E46EEC-7A5D-46DF-9713-CB193D4C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4F5D38E-178A-4051-A71F-C2556A80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62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28D0C1-2D09-4E8D-85CC-ABE9F2229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4F9B78-5177-4217-8A93-A636BE06F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4BAC4A6-EBF9-4D1F-A9AB-6CE1FDA0E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10281BB-D6A3-4F95-B0C5-BA4FC174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D518EE3-76DF-484D-B4F7-B74EE07D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FE61F2-B2EE-4944-857D-39B2D058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03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2C0C31-F577-4F2F-9943-FD2B1EB3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A4D2001-9E88-410D-A338-405E2AAF2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DEC05EA-E988-41E5-9B23-582374FA7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86D77CC-4258-4906-8351-07E3D3AD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20DA4E0-40D9-40F7-869B-14467767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DE44F2E-7BB1-4114-9AFA-21D30D0E3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68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947AC5-4536-4A59-8929-E5A5F4876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707DA3-035F-4A1A-95F4-058FAF7D8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617400-F8F9-4F2F-8110-7BFD39F6A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DCAA9-897D-463C-9248-0DD9351D5092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D7F5B0-70FD-4947-B024-1630EB0CE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85682E9-7F04-4EC5-8F38-2AD3DCF0F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57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chart" Target="../charts/chart8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pn16@rpn.gov.ru" TargetMode="External"/><Relationship Id="rId2" Type="http://schemas.openxmlformats.org/officeDocument/2006/relationships/hyperlink" Target="mailto:rpn16@rpn.gov.ru.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chart" Target="../charts/chart12.xml"/><Relationship Id="rId7" Type="http://schemas.openxmlformats.org/officeDocument/2006/relationships/diagramColors" Target="../diagrams/colors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hyperlink" Target="garantf1://12076649.0/" TargetMode="External"/><Relationship Id="rId4" Type="http://schemas.openxmlformats.org/officeDocument/2006/relationships/diagramData" Target="../diagrams/data8.xml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21" Type="http://schemas.openxmlformats.org/officeDocument/2006/relationships/chart" Target="../charts/chart4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23" Type="http://schemas.openxmlformats.org/officeDocument/2006/relationships/chart" Target="../charts/chart6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84522.54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Группа 580"/>
          <p:cNvGrpSpPr/>
          <p:nvPr/>
        </p:nvGrpSpPr>
        <p:grpSpPr>
          <a:xfrm>
            <a:off x="2238830" y="2728142"/>
            <a:ext cx="91440" cy="2088000"/>
            <a:chOff x="2365829" y="2322286"/>
            <a:chExt cx="91440" cy="2264228"/>
          </a:xfrm>
        </p:grpSpPr>
        <p:cxnSp>
          <p:nvCxnSpPr>
            <p:cNvPr id="580" name="Прямая соединительная линия 579"/>
            <p:cNvCxnSpPr/>
            <p:nvPr/>
          </p:nvCxnSpPr>
          <p:spPr>
            <a:xfrm>
              <a:off x="2365829" y="2322286"/>
              <a:ext cx="0" cy="2264228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Прямая соединительная линия 624"/>
            <p:cNvCxnSpPr/>
            <p:nvPr/>
          </p:nvCxnSpPr>
          <p:spPr>
            <a:xfrm>
              <a:off x="2411549" y="2322286"/>
              <a:ext cx="0" cy="2264228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Прямая соединительная линия 625"/>
            <p:cNvCxnSpPr/>
            <p:nvPr/>
          </p:nvCxnSpPr>
          <p:spPr>
            <a:xfrm>
              <a:off x="2457269" y="2322286"/>
              <a:ext cx="0" cy="2264228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8" name="Прямая соединительная линия 627"/>
          <p:cNvCxnSpPr/>
          <p:nvPr/>
        </p:nvCxnSpPr>
        <p:spPr>
          <a:xfrm rot="5400000">
            <a:off x="6085182" y="682722"/>
            <a:ext cx="0" cy="12193200"/>
          </a:xfrm>
          <a:prstGeom prst="line">
            <a:avLst/>
          </a:prstGeom>
          <a:ln w="12700" cap="rnd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2520763" y="2589499"/>
            <a:ext cx="9403237" cy="3477873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ru-RU"/>
            </a:defPPr>
            <a:lvl1pPr>
              <a:lnSpc>
                <a:spcPts val="2900"/>
              </a:lnSpc>
              <a:defRPr sz="2400" b="1" spc="100">
                <a:solidFill>
                  <a:srgbClr val="458B7A"/>
                </a:solidFill>
                <a:latin typeface="Arial Narrow" pitchFamily="34" charset="0"/>
                <a:cs typeface="Arial" panose="020B0604020202020204" pitchFamily="34" charset="0"/>
              </a:defRPr>
            </a:lvl1pPr>
            <a:lvl3pPr marL="0" lvl="2">
              <a:lnSpc>
                <a:spcPts val="3700"/>
              </a:lnSpc>
              <a:defRPr sz="3200" b="1" spc="13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defRPr>
            </a:lvl3pPr>
          </a:lstStyle>
          <a:p>
            <a:pPr lvl="2">
              <a:lnSpc>
                <a:spcPts val="3300"/>
              </a:lnSpc>
            </a:pPr>
            <a:r>
              <a:rPr lang="ru-RU" sz="2800" spc="200" dirty="0"/>
              <a:t>О результатах </a:t>
            </a:r>
            <a:r>
              <a:rPr lang="ru-RU" sz="2800" spc="200" dirty="0" smtClean="0"/>
              <a:t>приема отчетности </a:t>
            </a:r>
            <a:r>
              <a:rPr lang="ru-RU" sz="2800" spc="200" dirty="0" smtClean="0"/>
              <a:t>и предоставления государственных услуг </a:t>
            </a:r>
            <a:r>
              <a:rPr lang="ru-RU" sz="2800" spc="140" dirty="0" smtClean="0"/>
              <a:t>Волжско-Камского </a:t>
            </a:r>
            <a:r>
              <a:rPr lang="ru-RU" sz="2800" spc="140" dirty="0"/>
              <a:t>межрегионального управления </a:t>
            </a:r>
            <a:r>
              <a:rPr lang="ru-RU" sz="2800" spc="140" dirty="0" err="1"/>
              <a:t>Росприроднадзора</a:t>
            </a:r>
            <a:r>
              <a:rPr lang="ru-RU" sz="2800" spc="140" dirty="0"/>
              <a:t> </a:t>
            </a:r>
            <a:endParaRPr lang="ru-RU" sz="2800" spc="140" dirty="0" smtClean="0"/>
          </a:p>
          <a:p>
            <a:pPr lvl="2">
              <a:lnSpc>
                <a:spcPts val="3300"/>
              </a:lnSpc>
            </a:pPr>
            <a:r>
              <a:rPr lang="ru-RU" sz="2800" spc="140" dirty="0" smtClean="0"/>
              <a:t>за первое полугодие 2020 года </a:t>
            </a:r>
          </a:p>
          <a:p>
            <a:pPr lvl="2">
              <a:lnSpc>
                <a:spcPts val="3300"/>
              </a:lnSpc>
            </a:pPr>
            <a:endParaRPr lang="ru-RU" sz="2800" spc="140" dirty="0" smtClean="0"/>
          </a:p>
          <a:p>
            <a:pPr lvl="2">
              <a:lnSpc>
                <a:spcPts val="3300"/>
              </a:lnSpc>
            </a:pPr>
            <a:endParaRPr lang="ru-RU" sz="2800" spc="140" dirty="0"/>
          </a:p>
          <a:p>
            <a:pPr lvl="2">
              <a:lnSpc>
                <a:spcPts val="3300"/>
              </a:lnSpc>
            </a:pPr>
            <a:r>
              <a:rPr lang="ru-RU" sz="2800" spc="140" dirty="0" smtClean="0"/>
              <a:t>Начальник межрегионального отдела ГЭЭ и РД </a:t>
            </a:r>
          </a:p>
          <a:p>
            <a:pPr lvl="2">
              <a:lnSpc>
                <a:spcPts val="3300"/>
              </a:lnSpc>
            </a:pPr>
            <a:r>
              <a:rPr lang="ru-RU" sz="2800" spc="140" dirty="0" smtClean="0"/>
              <a:t>Е.Е. Попова </a:t>
            </a:r>
            <a:endParaRPr lang="ru-RU" sz="2800" spc="200" dirty="0"/>
          </a:p>
        </p:txBody>
      </p:sp>
      <p:grpSp>
        <p:nvGrpSpPr>
          <p:cNvPr id="528" name="Группа 527"/>
          <p:cNvGrpSpPr/>
          <p:nvPr/>
        </p:nvGrpSpPr>
        <p:grpSpPr>
          <a:xfrm>
            <a:off x="1318896" y="575194"/>
            <a:ext cx="2685232" cy="575451"/>
            <a:chOff x="859658" y="300277"/>
            <a:chExt cx="5107510" cy="575451"/>
          </a:xfrm>
        </p:grpSpPr>
        <p:sp>
          <p:nvSpPr>
            <p:cNvPr id="529" name="TextBox 528"/>
            <p:cNvSpPr txBox="1"/>
            <p:nvPr/>
          </p:nvSpPr>
          <p:spPr>
            <a:xfrm>
              <a:off x="859658" y="547435"/>
              <a:ext cx="5107510" cy="328293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ru-RU" sz="900" b="1" spc="5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Федеральная служба по надзору </a:t>
              </a:r>
            </a:p>
            <a:p>
              <a:pPr>
                <a:lnSpc>
                  <a:spcPts val="800"/>
                </a:lnSpc>
              </a:pPr>
              <a:r>
                <a:rPr lang="ru-RU" sz="900" b="1" spc="7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в сфере природопользования</a:t>
              </a:r>
            </a:p>
          </p:txBody>
        </p:sp>
        <p:sp>
          <p:nvSpPr>
            <p:cNvPr id="530" name="TextBox 529"/>
            <p:cNvSpPr txBox="1"/>
            <p:nvPr/>
          </p:nvSpPr>
          <p:spPr>
            <a:xfrm>
              <a:off x="880611" y="300277"/>
              <a:ext cx="3803958" cy="338552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r>
                <a:rPr lang="ru-RU" sz="1400" b="1" spc="100" dirty="0">
                  <a:solidFill>
                    <a:srgbClr val="31547F"/>
                  </a:solidFill>
                  <a:latin typeface="Arial Narrow" pitchFamily="34" charset="0"/>
                </a:rPr>
                <a:t>РОСПРИРОДНАДЗОР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8721" y="413655"/>
            <a:ext cx="754907" cy="962660"/>
            <a:chOff x="468721" y="413655"/>
            <a:chExt cx="754907" cy="962660"/>
          </a:xfrm>
        </p:grpSpPr>
        <p:sp>
          <p:nvSpPr>
            <p:cNvPr id="847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48" name="Группа 847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849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0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1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2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3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4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5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6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7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8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9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0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1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2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3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4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5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6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7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8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9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1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2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3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4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5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6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7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8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9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0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1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2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3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4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5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6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7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8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9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0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1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2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3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4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5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3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07" name="Группа 1006"/>
          <p:cNvGrpSpPr/>
          <p:nvPr/>
        </p:nvGrpSpPr>
        <p:grpSpPr>
          <a:xfrm>
            <a:off x="3465282" y="420913"/>
            <a:ext cx="2434808" cy="734784"/>
            <a:chOff x="3276600" y="413655"/>
            <a:chExt cx="2314576" cy="698500"/>
          </a:xfrm>
        </p:grpSpPr>
        <p:sp>
          <p:nvSpPr>
            <p:cNvPr id="1008" name="Freeform 54"/>
            <p:cNvSpPr>
              <a:spLocks/>
            </p:cNvSpPr>
            <p:nvPr/>
          </p:nvSpPr>
          <p:spPr bwMode="auto">
            <a:xfrm>
              <a:off x="4348163" y="615268"/>
              <a:ext cx="104775" cy="92075"/>
            </a:xfrm>
            <a:custGeom>
              <a:avLst/>
              <a:gdLst>
                <a:gd name="T0" fmla="*/ 66 w 66"/>
                <a:gd name="T1" fmla="*/ 58 h 58"/>
                <a:gd name="T2" fmla="*/ 0 w 66"/>
                <a:gd name="T3" fmla="*/ 58 h 58"/>
                <a:gd name="T4" fmla="*/ 0 w 66"/>
                <a:gd name="T5" fmla="*/ 0 h 58"/>
                <a:gd name="T6" fmla="*/ 11 w 66"/>
                <a:gd name="T7" fmla="*/ 0 h 58"/>
                <a:gd name="T8" fmla="*/ 11 w 66"/>
                <a:gd name="T9" fmla="*/ 48 h 58"/>
                <a:gd name="T10" fmla="*/ 66 w 66"/>
                <a:gd name="T11" fmla="*/ 48 h 58"/>
                <a:gd name="T12" fmla="*/ 66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66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48"/>
                  </a:lnTo>
                  <a:lnTo>
                    <a:pt x="66" y="4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9" name="Freeform 55"/>
            <p:cNvSpPr>
              <a:spLocks/>
            </p:cNvSpPr>
            <p:nvPr/>
          </p:nvSpPr>
          <p:spPr bwMode="auto">
            <a:xfrm>
              <a:off x="3382963" y="413655"/>
              <a:ext cx="519113" cy="339725"/>
            </a:xfrm>
            <a:custGeom>
              <a:avLst/>
              <a:gdLst>
                <a:gd name="T0" fmla="*/ 25 w 138"/>
                <a:gd name="T1" fmla="*/ 89 h 89"/>
                <a:gd name="T2" fmla="*/ 0 w 138"/>
                <a:gd name="T3" fmla="*/ 64 h 89"/>
                <a:gd name="T4" fmla="*/ 21 w 138"/>
                <a:gd name="T5" fmla="*/ 40 h 89"/>
                <a:gd name="T6" fmla="*/ 19 w 138"/>
                <a:gd name="T7" fmla="*/ 29 h 89"/>
                <a:gd name="T8" fmla="*/ 49 w 138"/>
                <a:gd name="T9" fmla="*/ 0 h 89"/>
                <a:gd name="T10" fmla="*/ 76 w 138"/>
                <a:gd name="T11" fmla="*/ 18 h 89"/>
                <a:gd name="T12" fmla="*/ 82 w 138"/>
                <a:gd name="T13" fmla="*/ 17 h 89"/>
                <a:gd name="T14" fmla="*/ 101 w 138"/>
                <a:gd name="T15" fmla="*/ 32 h 89"/>
                <a:gd name="T16" fmla="*/ 114 w 138"/>
                <a:gd name="T17" fmla="*/ 29 h 89"/>
                <a:gd name="T18" fmla="*/ 138 w 138"/>
                <a:gd name="T19" fmla="*/ 53 h 89"/>
                <a:gd name="T20" fmla="*/ 114 w 138"/>
                <a:gd name="T21" fmla="*/ 78 h 89"/>
                <a:gd name="T22" fmla="*/ 114 w 138"/>
                <a:gd name="T23" fmla="*/ 73 h 89"/>
                <a:gd name="T24" fmla="*/ 134 w 138"/>
                <a:gd name="T25" fmla="*/ 53 h 89"/>
                <a:gd name="T26" fmla="*/ 114 w 138"/>
                <a:gd name="T27" fmla="*/ 33 h 89"/>
                <a:gd name="T28" fmla="*/ 101 w 138"/>
                <a:gd name="T29" fmla="*/ 38 h 89"/>
                <a:gd name="T30" fmla="*/ 97 w 138"/>
                <a:gd name="T31" fmla="*/ 41 h 89"/>
                <a:gd name="T32" fmla="*/ 97 w 138"/>
                <a:gd name="T33" fmla="*/ 36 h 89"/>
                <a:gd name="T34" fmla="*/ 82 w 138"/>
                <a:gd name="T35" fmla="*/ 22 h 89"/>
                <a:gd name="T36" fmla="*/ 76 w 138"/>
                <a:gd name="T37" fmla="*/ 23 h 89"/>
                <a:gd name="T38" fmla="*/ 73 w 138"/>
                <a:gd name="T39" fmla="*/ 24 h 89"/>
                <a:gd name="T40" fmla="*/ 73 w 138"/>
                <a:gd name="T41" fmla="*/ 22 h 89"/>
                <a:gd name="T42" fmla="*/ 49 w 138"/>
                <a:gd name="T43" fmla="*/ 4 h 89"/>
                <a:gd name="T44" fmla="*/ 24 w 138"/>
                <a:gd name="T45" fmla="*/ 29 h 89"/>
                <a:gd name="T46" fmla="*/ 26 w 138"/>
                <a:gd name="T47" fmla="*/ 41 h 89"/>
                <a:gd name="T48" fmla="*/ 28 w 138"/>
                <a:gd name="T49" fmla="*/ 44 h 89"/>
                <a:gd name="T50" fmla="*/ 24 w 138"/>
                <a:gd name="T51" fmla="*/ 44 h 89"/>
                <a:gd name="T52" fmla="*/ 5 w 138"/>
                <a:gd name="T53" fmla="*/ 64 h 89"/>
                <a:gd name="T54" fmla="*/ 25 w 138"/>
                <a:gd name="T55" fmla="*/ 84 h 89"/>
                <a:gd name="T56" fmla="*/ 25 w 138"/>
                <a:gd name="T5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89">
                  <a:moveTo>
                    <a:pt x="25" y="89"/>
                  </a:moveTo>
                  <a:cubicBezTo>
                    <a:pt x="11" y="89"/>
                    <a:pt x="0" y="78"/>
                    <a:pt x="0" y="64"/>
                  </a:cubicBezTo>
                  <a:cubicBezTo>
                    <a:pt x="0" y="52"/>
                    <a:pt x="9" y="41"/>
                    <a:pt x="21" y="40"/>
                  </a:cubicBezTo>
                  <a:cubicBezTo>
                    <a:pt x="20" y="36"/>
                    <a:pt x="19" y="33"/>
                    <a:pt x="19" y="29"/>
                  </a:cubicBezTo>
                  <a:cubicBezTo>
                    <a:pt x="19" y="13"/>
                    <a:pt x="32" y="0"/>
                    <a:pt x="49" y="0"/>
                  </a:cubicBezTo>
                  <a:cubicBezTo>
                    <a:pt x="61" y="0"/>
                    <a:pt x="72" y="7"/>
                    <a:pt x="76" y="18"/>
                  </a:cubicBezTo>
                  <a:cubicBezTo>
                    <a:pt x="78" y="18"/>
                    <a:pt x="80" y="17"/>
                    <a:pt x="82" y="17"/>
                  </a:cubicBezTo>
                  <a:cubicBezTo>
                    <a:pt x="91" y="17"/>
                    <a:pt x="99" y="24"/>
                    <a:pt x="101" y="32"/>
                  </a:cubicBezTo>
                  <a:cubicBezTo>
                    <a:pt x="105" y="30"/>
                    <a:pt x="109" y="29"/>
                    <a:pt x="114" y="29"/>
                  </a:cubicBezTo>
                  <a:cubicBezTo>
                    <a:pt x="127" y="29"/>
                    <a:pt x="138" y="40"/>
                    <a:pt x="138" y="53"/>
                  </a:cubicBezTo>
                  <a:cubicBezTo>
                    <a:pt x="138" y="67"/>
                    <a:pt x="127" y="78"/>
                    <a:pt x="114" y="78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25" y="73"/>
                    <a:pt x="134" y="64"/>
                    <a:pt x="134" y="53"/>
                  </a:cubicBezTo>
                  <a:cubicBezTo>
                    <a:pt x="134" y="42"/>
                    <a:pt x="125" y="33"/>
                    <a:pt x="114" y="33"/>
                  </a:cubicBezTo>
                  <a:cubicBezTo>
                    <a:pt x="109" y="33"/>
                    <a:pt x="104" y="35"/>
                    <a:pt x="101" y="38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28"/>
                    <a:pt x="90" y="22"/>
                    <a:pt x="82" y="22"/>
                  </a:cubicBezTo>
                  <a:cubicBezTo>
                    <a:pt x="80" y="22"/>
                    <a:pt x="78" y="22"/>
                    <a:pt x="76" y="23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9" y="11"/>
                    <a:pt x="60" y="4"/>
                    <a:pt x="49" y="4"/>
                  </a:cubicBezTo>
                  <a:cubicBezTo>
                    <a:pt x="35" y="4"/>
                    <a:pt x="24" y="16"/>
                    <a:pt x="24" y="29"/>
                  </a:cubicBezTo>
                  <a:cubicBezTo>
                    <a:pt x="24" y="33"/>
                    <a:pt x="25" y="37"/>
                    <a:pt x="26" y="41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4" y="44"/>
                    <a:pt x="5" y="53"/>
                    <a:pt x="5" y="64"/>
                  </a:cubicBezTo>
                  <a:cubicBezTo>
                    <a:pt x="5" y="75"/>
                    <a:pt x="14" y="84"/>
                    <a:pt x="25" y="84"/>
                  </a:cubicBezTo>
                  <a:lnTo>
                    <a:pt x="25" y="89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0" name="Freeform 56"/>
            <p:cNvSpPr>
              <a:spLocks/>
            </p:cNvSpPr>
            <p:nvPr/>
          </p:nvSpPr>
          <p:spPr bwMode="auto">
            <a:xfrm>
              <a:off x="3794125" y="570818"/>
              <a:ext cx="36513" cy="38100"/>
            </a:xfrm>
            <a:custGeom>
              <a:avLst/>
              <a:gdLst>
                <a:gd name="T0" fmla="*/ 16 w 23"/>
                <a:gd name="T1" fmla="*/ 24 h 24"/>
                <a:gd name="T2" fmla="*/ 0 w 23"/>
                <a:gd name="T3" fmla="*/ 9 h 24"/>
                <a:gd name="T4" fmla="*/ 7 w 23"/>
                <a:gd name="T5" fmla="*/ 0 h 24"/>
                <a:gd name="T6" fmla="*/ 23 w 23"/>
                <a:gd name="T7" fmla="*/ 14 h 24"/>
                <a:gd name="T8" fmla="*/ 16 w 23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6" y="24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3" y="1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1" name="Freeform 57"/>
            <p:cNvSpPr>
              <a:spLocks/>
            </p:cNvSpPr>
            <p:nvPr/>
          </p:nvSpPr>
          <p:spPr bwMode="auto">
            <a:xfrm>
              <a:off x="3657600" y="505730"/>
              <a:ext cx="41275" cy="49213"/>
            </a:xfrm>
            <a:custGeom>
              <a:avLst/>
              <a:gdLst>
                <a:gd name="T0" fmla="*/ 7 w 26"/>
                <a:gd name="T1" fmla="*/ 31 h 31"/>
                <a:gd name="T2" fmla="*/ 0 w 26"/>
                <a:gd name="T3" fmla="*/ 24 h 31"/>
                <a:gd name="T4" fmla="*/ 17 w 26"/>
                <a:gd name="T5" fmla="*/ 0 h 31"/>
                <a:gd name="T6" fmla="*/ 26 w 26"/>
                <a:gd name="T7" fmla="*/ 7 h 31"/>
                <a:gd name="T8" fmla="*/ 7 w 2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7" y="31"/>
                  </a:moveTo>
                  <a:lnTo>
                    <a:pt x="0" y="24"/>
                  </a:lnTo>
                  <a:lnTo>
                    <a:pt x="17" y="0"/>
                  </a:lnTo>
                  <a:lnTo>
                    <a:pt x="26" y="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2" name="Freeform 58"/>
            <p:cNvSpPr>
              <a:spLocks/>
            </p:cNvSpPr>
            <p:nvPr/>
          </p:nvSpPr>
          <p:spPr bwMode="auto">
            <a:xfrm>
              <a:off x="3438525" y="608918"/>
              <a:ext cx="46038" cy="49213"/>
            </a:xfrm>
            <a:custGeom>
              <a:avLst/>
              <a:gdLst>
                <a:gd name="T0" fmla="*/ 19 w 29"/>
                <a:gd name="T1" fmla="*/ 31 h 31"/>
                <a:gd name="T2" fmla="*/ 0 w 29"/>
                <a:gd name="T3" fmla="*/ 9 h 31"/>
                <a:gd name="T4" fmla="*/ 10 w 29"/>
                <a:gd name="T5" fmla="*/ 0 h 31"/>
                <a:gd name="T6" fmla="*/ 29 w 29"/>
                <a:gd name="T7" fmla="*/ 24 h 31"/>
                <a:gd name="T8" fmla="*/ 19 w 29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9" y="31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3" name="Rectangle 59"/>
            <p:cNvSpPr>
              <a:spLocks noChangeArrowheads="1"/>
            </p:cNvSpPr>
            <p:nvPr/>
          </p:nvSpPr>
          <p:spPr bwMode="auto">
            <a:xfrm>
              <a:off x="3556000" y="451755"/>
              <a:ext cx="15875" cy="2444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4" name="Freeform 60"/>
            <p:cNvSpPr>
              <a:spLocks/>
            </p:cNvSpPr>
            <p:nvPr/>
          </p:nvSpPr>
          <p:spPr bwMode="auto">
            <a:xfrm>
              <a:off x="3503613" y="467630"/>
              <a:ext cx="115888" cy="71438"/>
            </a:xfrm>
            <a:custGeom>
              <a:avLst/>
              <a:gdLst>
                <a:gd name="T0" fmla="*/ 38 w 73"/>
                <a:gd name="T1" fmla="*/ 45 h 45"/>
                <a:gd name="T2" fmla="*/ 0 w 73"/>
                <a:gd name="T3" fmla="*/ 7 h 45"/>
                <a:gd name="T4" fmla="*/ 9 w 73"/>
                <a:gd name="T5" fmla="*/ 0 h 45"/>
                <a:gd name="T6" fmla="*/ 38 w 73"/>
                <a:gd name="T7" fmla="*/ 28 h 45"/>
                <a:gd name="T8" fmla="*/ 66 w 73"/>
                <a:gd name="T9" fmla="*/ 0 h 45"/>
                <a:gd name="T10" fmla="*/ 73 w 73"/>
                <a:gd name="T11" fmla="*/ 9 h 45"/>
                <a:gd name="T12" fmla="*/ 38 w 73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5">
                  <a:moveTo>
                    <a:pt x="38" y="4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8"/>
                  </a:lnTo>
                  <a:lnTo>
                    <a:pt x="66" y="0"/>
                  </a:lnTo>
                  <a:lnTo>
                    <a:pt x="73" y="9"/>
                  </a:lnTo>
                  <a:lnTo>
                    <a:pt x="38" y="4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5" name="Freeform 61"/>
            <p:cNvSpPr>
              <a:spLocks/>
            </p:cNvSpPr>
            <p:nvPr/>
          </p:nvSpPr>
          <p:spPr bwMode="auto">
            <a:xfrm>
              <a:off x="3503613" y="543830"/>
              <a:ext cx="115888" cy="68263"/>
            </a:xfrm>
            <a:custGeom>
              <a:avLst/>
              <a:gdLst>
                <a:gd name="T0" fmla="*/ 38 w 73"/>
                <a:gd name="T1" fmla="*/ 43 h 43"/>
                <a:gd name="T2" fmla="*/ 0 w 73"/>
                <a:gd name="T3" fmla="*/ 7 h 43"/>
                <a:gd name="T4" fmla="*/ 9 w 73"/>
                <a:gd name="T5" fmla="*/ 0 h 43"/>
                <a:gd name="T6" fmla="*/ 38 w 73"/>
                <a:gd name="T7" fmla="*/ 29 h 43"/>
                <a:gd name="T8" fmla="*/ 66 w 73"/>
                <a:gd name="T9" fmla="*/ 0 h 43"/>
                <a:gd name="T10" fmla="*/ 73 w 73"/>
                <a:gd name="T11" fmla="*/ 7 h 43"/>
                <a:gd name="T12" fmla="*/ 38 w 73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3">
                  <a:moveTo>
                    <a:pt x="38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9"/>
                  </a:lnTo>
                  <a:lnTo>
                    <a:pt x="66" y="0"/>
                  </a:lnTo>
                  <a:lnTo>
                    <a:pt x="73" y="7"/>
                  </a:lnTo>
                  <a:lnTo>
                    <a:pt x="38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6" name="Freeform 62"/>
            <p:cNvSpPr>
              <a:spLocks/>
            </p:cNvSpPr>
            <p:nvPr/>
          </p:nvSpPr>
          <p:spPr bwMode="auto">
            <a:xfrm>
              <a:off x="4913313" y="791480"/>
              <a:ext cx="60325" cy="312738"/>
            </a:xfrm>
            <a:custGeom>
              <a:avLst/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  <a:gd name="T6" fmla="*/ 0 w 38"/>
                <a:gd name="T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7" name="Freeform 63"/>
            <p:cNvSpPr>
              <a:spLocks/>
            </p:cNvSpPr>
            <p:nvPr/>
          </p:nvSpPr>
          <p:spPr bwMode="auto">
            <a:xfrm>
              <a:off x="4913313" y="791480"/>
              <a:ext cx="60325" cy="312738"/>
            </a:xfrm>
            <a:custGeom>
              <a:avLst/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8" name="Freeform 64"/>
            <p:cNvSpPr>
              <a:spLocks/>
            </p:cNvSpPr>
            <p:nvPr/>
          </p:nvSpPr>
          <p:spPr bwMode="auto">
            <a:xfrm>
              <a:off x="4913313" y="783543"/>
              <a:ext cx="66675" cy="320675"/>
            </a:xfrm>
            <a:custGeom>
              <a:avLst/>
              <a:gdLst>
                <a:gd name="T0" fmla="*/ 42 w 42"/>
                <a:gd name="T1" fmla="*/ 202 h 202"/>
                <a:gd name="T2" fmla="*/ 31 w 42"/>
                <a:gd name="T3" fmla="*/ 202 h 202"/>
                <a:gd name="T4" fmla="*/ 31 w 42"/>
                <a:gd name="T5" fmla="*/ 10 h 202"/>
                <a:gd name="T6" fmla="*/ 0 w 42"/>
                <a:gd name="T7" fmla="*/ 10 h 202"/>
                <a:gd name="T8" fmla="*/ 0 w 42"/>
                <a:gd name="T9" fmla="*/ 0 h 202"/>
                <a:gd name="T10" fmla="*/ 42 w 42"/>
                <a:gd name="T11" fmla="*/ 0 h 202"/>
                <a:gd name="T12" fmla="*/ 42 w 42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02">
                  <a:moveTo>
                    <a:pt x="42" y="202"/>
                  </a:moveTo>
                  <a:lnTo>
                    <a:pt x="31" y="202"/>
                  </a:lnTo>
                  <a:lnTo>
                    <a:pt x="3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20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9" name="Freeform 65"/>
            <p:cNvSpPr>
              <a:spLocks/>
            </p:cNvSpPr>
            <p:nvPr/>
          </p:nvSpPr>
          <p:spPr bwMode="auto">
            <a:xfrm>
              <a:off x="4913313" y="894668"/>
              <a:ext cx="60325" cy="0"/>
            </a:xfrm>
            <a:custGeom>
              <a:avLst/>
              <a:gdLst>
                <a:gd name="T0" fmla="*/ 0 w 38"/>
                <a:gd name="T1" fmla="*/ 38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0" name="Line 66"/>
            <p:cNvSpPr>
              <a:spLocks noChangeShapeType="1"/>
            </p:cNvSpPr>
            <p:nvPr/>
          </p:nvSpPr>
          <p:spPr bwMode="auto">
            <a:xfrm>
              <a:off x="4913313" y="894668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1" name="Rectangle 67"/>
            <p:cNvSpPr>
              <a:spLocks noChangeArrowheads="1"/>
            </p:cNvSpPr>
            <p:nvPr/>
          </p:nvSpPr>
          <p:spPr bwMode="auto">
            <a:xfrm>
              <a:off x="4913313" y="886730"/>
              <a:ext cx="60325" cy="158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2" name="Freeform 68"/>
            <p:cNvSpPr>
              <a:spLocks/>
            </p:cNvSpPr>
            <p:nvPr/>
          </p:nvSpPr>
          <p:spPr bwMode="auto">
            <a:xfrm>
              <a:off x="4913313" y="1001030"/>
              <a:ext cx="60325" cy="0"/>
            </a:xfrm>
            <a:custGeom>
              <a:avLst/>
              <a:gdLst>
                <a:gd name="T0" fmla="*/ 0 w 38"/>
                <a:gd name="T1" fmla="*/ 38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3" name="Line 69"/>
            <p:cNvSpPr>
              <a:spLocks noChangeShapeType="1"/>
            </p:cNvSpPr>
            <p:nvPr/>
          </p:nvSpPr>
          <p:spPr bwMode="auto">
            <a:xfrm>
              <a:off x="4913313" y="1001030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" name="Rectangle 70"/>
            <p:cNvSpPr>
              <a:spLocks noChangeArrowheads="1"/>
            </p:cNvSpPr>
            <p:nvPr/>
          </p:nvSpPr>
          <p:spPr bwMode="auto">
            <a:xfrm>
              <a:off x="4913313" y="989918"/>
              <a:ext cx="60325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" name="Freeform 71"/>
            <p:cNvSpPr>
              <a:spLocks/>
            </p:cNvSpPr>
            <p:nvPr/>
          </p:nvSpPr>
          <p:spPr bwMode="auto">
            <a:xfrm>
              <a:off x="4584700" y="467630"/>
              <a:ext cx="268288" cy="239713"/>
            </a:xfrm>
            <a:custGeom>
              <a:avLst/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  <a:gd name="T12" fmla="*/ 169 w 169"/>
                <a:gd name="T1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  <a:lnTo>
                    <a:pt x="169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" name="Freeform 72"/>
            <p:cNvSpPr>
              <a:spLocks/>
            </p:cNvSpPr>
            <p:nvPr/>
          </p:nvSpPr>
          <p:spPr bwMode="auto">
            <a:xfrm>
              <a:off x="4584700" y="467630"/>
              <a:ext cx="268288" cy="239713"/>
            </a:xfrm>
            <a:custGeom>
              <a:avLst/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3"/>
            <p:cNvSpPr>
              <a:spLocks/>
            </p:cNvSpPr>
            <p:nvPr/>
          </p:nvSpPr>
          <p:spPr bwMode="auto">
            <a:xfrm>
              <a:off x="4584700" y="454930"/>
              <a:ext cx="274638" cy="255588"/>
            </a:xfrm>
            <a:custGeom>
              <a:avLst/>
              <a:gdLst>
                <a:gd name="T0" fmla="*/ 76 w 173"/>
                <a:gd name="T1" fmla="*/ 161 h 161"/>
                <a:gd name="T2" fmla="*/ 0 w 173"/>
                <a:gd name="T3" fmla="*/ 161 h 161"/>
                <a:gd name="T4" fmla="*/ 0 w 173"/>
                <a:gd name="T5" fmla="*/ 152 h 161"/>
                <a:gd name="T6" fmla="*/ 64 w 173"/>
                <a:gd name="T7" fmla="*/ 152 h 161"/>
                <a:gd name="T8" fmla="*/ 64 w 173"/>
                <a:gd name="T9" fmla="*/ 56 h 161"/>
                <a:gd name="T10" fmla="*/ 121 w 173"/>
                <a:gd name="T11" fmla="*/ 0 h 161"/>
                <a:gd name="T12" fmla="*/ 173 w 173"/>
                <a:gd name="T13" fmla="*/ 56 h 161"/>
                <a:gd name="T14" fmla="*/ 173 w 173"/>
                <a:gd name="T15" fmla="*/ 159 h 161"/>
                <a:gd name="T16" fmla="*/ 162 w 173"/>
                <a:gd name="T17" fmla="*/ 159 h 161"/>
                <a:gd name="T18" fmla="*/ 162 w 173"/>
                <a:gd name="T19" fmla="*/ 60 h 161"/>
                <a:gd name="T20" fmla="*/ 121 w 173"/>
                <a:gd name="T21" fmla="*/ 15 h 161"/>
                <a:gd name="T22" fmla="*/ 76 w 173"/>
                <a:gd name="T23" fmla="*/ 60 h 161"/>
                <a:gd name="T24" fmla="*/ 76 w 173"/>
                <a:gd name="T2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61">
                  <a:moveTo>
                    <a:pt x="76" y="161"/>
                  </a:moveTo>
                  <a:lnTo>
                    <a:pt x="0" y="161"/>
                  </a:lnTo>
                  <a:lnTo>
                    <a:pt x="0" y="152"/>
                  </a:lnTo>
                  <a:lnTo>
                    <a:pt x="64" y="152"/>
                  </a:lnTo>
                  <a:lnTo>
                    <a:pt x="64" y="56"/>
                  </a:lnTo>
                  <a:lnTo>
                    <a:pt x="121" y="0"/>
                  </a:lnTo>
                  <a:lnTo>
                    <a:pt x="173" y="56"/>
                  </a:lnTo>
                  <a:lnTo>
                    <a:pt x="173" y="159"/>
                  </a:lnTo>
                  <a:lnTo>
                    <a:pt x="162" y="159"/>
                  </a:lnTo>
                  <a:lnTo>
                    <a:pt x="162" y="60"/>
                  </a:lnTo>
                  <a:lnTo>
                    <a:pt x="121" y="15"/>
                  </a:lnTo>
                  <a:lnTo>
                    <a:pt x="76" y="60"/>
                  </a:lnTo>
                  <a:lnTo>
                    <a:pt x="76" y="16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74"/>
            <p:cNvSpPr>
              <a:spLocks noChangeArrowheads="1"/>
            </p:cNvSpPr>
            <p:nvPr/>
          </p:nvSpPr>
          <p:spPr bwMode="auto">
            <a:xfrm>
              <a:off x="4738688" y="535893"/>
              <a:ext cx="65088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75"/>
            <p:cNvSpPr>
              <a:spLocks noEditPoints="1"/>
            </p:cNvSpPr>
            <p:nvPr/>
          </p:nvSpPr>
          <p:spPr bwMode="auto">
            <a:xfrm>
              <a:off x="4727575" y="527955"/>
              <a:ext cx="84138" cy="84138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5 h 22"/>
                <a:gd name="T12" fmla="*/ 5 w 22"/>
                <a:gd name="T13" fmla="*/ 11 h 22"/>
                <a:gd name="T14" fmla="*/ 11 w 22"/>
                <a:gd name="T15" fmla="*/ 17 h 22"/>
                <a:gd name="T16" fmla="*/ 17 w 22"/>
                <a:gd name="T17" fmla="*/ 11 h 22"/>
                <a:gd name="T18" fmla="*/ 11 w 22"/>
                <a:gd name="T1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5"/>
                  </a:moveTo>
                  <a:cubicBezTo>
                    <a:pt x="8" y="5"/>
                    <a:pt x="5" y="8"/>
                    <a:pt x="5" y="11"/>
                  </a:cubicBezTo>
                  <a:cubicBezTo>
                    <a:pt x="5" y="14"/>
                    <a:pt x="8" y="17"/>
                    <a:pt x="11" y="17"/>
                  </a:cubicBezTo>
                  <a:cubicBezTo>
                    <a:pt x="14" y="17"/>
                    <a:pt x="17" y="14"/>
                    <a:pt x="17" y="11"/>
                  </a:cubicBezTo>
                  <a:cubicBezTo>
                    <a:pt x="17" y="8"/>
                    <a:pt x="14" y="5"/>
                    <a:pt x="11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76"/>
            <p:cNvSpPr>
              <a:spLocks/>
            </p:cNvSpPr>
            <p:nvPr/>
          </p:nvSpPr>
          <p:spPr bwMode="auto">
            <a:xfrm>
              <a:off x="4765675" y="639080"/>
              <a:ext cx="0" cy="57150"/>
            </a:xfrm>
            <a:custGeom>
              <a:avLst/>
              <a:gdLst>
                <a:gd name="T0" fmla="*/ 0 h 36"/>
                <a:gd name="T1" fmla="*/ 36 h 36"/>
                <a:gd name="T2" fmla="*/ 0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7"/>
            <p:cNvSpPr>
              <a:spLocks noChangeShapeType="1"/>
            </p:cNvSpPr>
            <p:nvPr/>
          </p:nvSpPr>
          <p:spPr bwMode="auto">
            <a:xfrm>
              <a:off x="4765675" y="639080"/>
              <a:ext cx="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78"/>
            <p:cNvSpPr>
              <a:spLocks noChangeArrowheads="1"/>
            </p:cNvSpPr>
            <p:nvPr/>
          </p:nvSpPr>
          <p:spPr bwMode="auto">
            <a:xfrm>
              <a:off x="4757738" y="639080"/>
              <a:ext cx="19050" cy="571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Freeform 80"/>
            <p:cNvSpPr>
              <a:spLocks/>
            </p:cNvSpPr>
            <p:nvPr/>
          </p:nvSpPr>
          <p:spPr bwMode="auto">
            <a:xfrm>
              <a:off x="4697413" y="704168"/>
              <a:ext cx="215900" cy="400050"/>
            </a:xfrm>
            <a:custGeom>
              <a:avLst/>
              <a:gdLst>
                <a:gd name="T0" fmla="*/ 0 w 136"/>
                <a:gd name="T1" fmla="*/ 252 h 252"/>
                <a:gd name="T2" fmla="*/ 0 w 136"/>
                <a:gd name="T3" fmla="*/ 0 h 252"/>
                <a:gd name="T4" fmla="*/ 136 w 136"/>
                <a:gd name="T5" fmla="*/ 0 h 252"/>
                <a:gd name="T6" fmla="*/ 136 w 136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52">
                  <a:moveTo>
                    <a:pt x="0" y="252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Freeform 81"/>
            <p:cNvSpPr>
              <a:spLocks/>
            </p:cNvSpPr>
            <p:nvPr/>
          </p:nvSpPr>
          <p:spPr bwMode="auto">
            <a:xfrm>
              <a:off x="4686300" y="696230"/>
              <a:ext cx="238125" cy="407988"/>
            </a:xfrm>
            <a:custGeom>
              <a:avLst/>
              <a:gdLst>
                <a:gd name="T0" fmla="*/ 150 w 150"/>
                <a:gd name="T1" fmla="*/ 257 h 257"/>
                <a:gd name="T2" fmla="*/ 138 w 150"/>
                <a:gd name="T3" fmla="*/ 257 h 257"/>
                <a:gd name="T4" fmla="*/ 138 w 150"/>
                <a:gd name="T5" fmla="*/ 9 h 257"/>
                <a:gd name="T6" fmla="*/ 12 w 150"/>
                <a:gd name="T7" fmla="*/ 9 h 257"/>
                <a:gd name="T8" fmla="*/ 12 w 150"/>
                <a:gd name="T9" fmla="*/ 257 h 257"/>
                <a:gd name="T10" fmla="*/ 0 w 150"/>
                <a:gd name="T11" fmla="*/ 257 h 257"/>
                <a:gd name="T12" fmla="*/ 0 w 150"/>
                <a:gd name="T13" fmla="*/ 0 h 257"/>
                <a:gd name="T14" fmla="*/ 150 w 150"/>
                <a:gd name="T15" fmla="*/ 0 h 257"/>
                <a:gd name="T16" fmla="*/ 150 w 150"/>
                <a:gd name="T1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57">
                  <a:moveTo>
                    <a:pt x="150" y="257"/>
                  </a:moveTo>
                  <a:lnTo>
                    <a:pt x="138" y="257"/>
                  </a:lnTo>
                  <a:lnTo>
                    <a:pt x="138" y="9"/>
                  </a:lnTo>
                  <a:lnTo>
                    <a:pt x="12" y="9"/>
                  </a:lnTo>
                  <a:lnTo>
                    <a:pt x="12" y="257"/>
                  </a:lnTo>
                  <a:lnTo>
                    <a:pt x="0" y="257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25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Freeform 84"/>
            <p:cNvSpPr>
              <a:spLocks/>
            </p:cNvSpPr>
            <p:nvPr/>
          </p:nvSpPr>
          <p:spPr bwMode="auto">
            <a:xfrm>
              <a:off x="4721225" y="73115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Freeform 87"/>
            <p:cNvSpPr>
              <a:spLocks/>
            </p:cNvSpPr>
            <p:nvPr/>
          </p:nvSpPr>
          <p:spPr bwMode="auto">
            <a:xfrm>
              <a:off x="4803775" y="73115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Freeform 90"/>
            <p:cNvSpPr>
              <a:spLocks/>
            </p:cNvSpPr>
            <p:nvPr/>
          </p:nvSpPr>
          <p:spPr bwMode="auto">
            <a:xfrm>
              <a:off x="4721225" y="829580"/>
              <a:ext cx="71438" cy="73025"/>
            </a:xfrm>
            <a:custGeom>
              <a:avLst/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Freeform 93"/>
            <p:cNvSpPr>
              <a:spLocks/>
            </p:cNvSpPr>
            <p:nvPr/>
          </p:nvSpPr>
          <p:spPr bwMode="auto">
            <a:xfrm>
              <a:off x="4803775" y="829580"/>
              <a:ext cx="71438" cy="73025"/>
            </a:xfrm>
            <a:custGeom>
              <a:avLst/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Freeform 96"/>
            <p:cNvSpPr>
              <a:spLocks/>
            </p:cNvSpPr>
            <p:nvPr/>
          </p:nvSpPr>
          <p:spPr bwMode="auto">
            <a:xfrm>
              <a:off x="4721225" y="929593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Freeform 99"/>
            <p:cNvSpPr>
              <a:spLocks/>
            </p:cNvSpPr>
            <p:nvPr/>
          </p:nvSpPr>
          <p:spPr bwMode="auto">
            <a:xfrm>
              <a:off x="4803775" y="929593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Freeform 102"/>
            <p:cNvSpPr>
              <a:spLocks/>
            </p:cNvSpPr>
            <p:nvPr/>
          </p:nvSpPr>
          <p:spPr bwMode="auto">
            <a:xfrm>
              <a:off x="4721225" y="1028018"/>
              <a:ext cx="71438" cy="76200"/>
            </a:xfrm>
            <a:custGeom>
              <a:avLst/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Freeform 105"/>
            <p:cNvSpPr>
              <a:spLocks/>
            </p:cNvSpPr>
            <p:nvPr/>
          </p:nvSpPr>
          <p:spPr bwMode="auto">
            <a:xfrm>
              <a:off x="4803775" y="1028018"/>
              <a:ext cx="71438" cy="76200"/>
            </a:xfrm>
            <a:custGeom>
              <a:avLst/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Freeform 106"/>
            <p:cNvSpPr>
              <a:spLocks/>
            </p:cNvSpPr>
            <p:nvPr/>
          </p:nvSpPr>
          <p:spPr bwMode="auto">
            <a:xfrm>
              <a:off x="4452938" y="726393"/>
              <a:ext cx="244475" cy="111125"/>
            </a:xfrm>
            <a:custGeom>
              <a:avLst/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  <a:gd name="T14" fmla="*/ 154 w 15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  <a:lnTo>
                    <a:pt x="154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Freeform 107"/>
            <p:cNvSpPr>
              <a:spLocks/>
            </p:cNvSpPr>
            <p:nvPr/>
          </p:nvSpPr>
          <p:spPr bwMode="auto">
            <a:xfrm>
              <a:off x="4452938" y="726393"/>
              <a:ext cx="244475" cy="111125"/>
            </a:xfrm>
            <a:custGeom>
              <a:avLst/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Freeform 108"/>
            <p:cNvSpPr>
              <a:spLocks/>
            </p:cNvSpPr>
            <p:nvPr/>
          </p:nvSpPr>
          <p:spPr bwMode="auto">
            <a:xfrm>
              <a:off x="4441825" y="715280"/>
              <a:ext cx="255588" cy="130175"/>
            </a:xfrm>
            <a:custGeom>
              <a:avLst/>
              <a:gdLst>
                <a:gd name="T0" fmla="*/ 161 w 161"/>
                <a:gd name="T1" fmla="*/ 82 h 82"/>
                <a:gd name="T2" fmla="*/ 0 w 161"/>
                <a:gd name="T3" fmla="*/ 82 h 82"/>
                <a:gd name="T4" fmla="*/ 0 w 161"/>
                <a:gd name="T5" fmla="*/ 34 h 82"/>
                <a:gd name="T6" fmla="*/ 19 w 161"/>
                <a:gd name="T7" fmla="*/ 0 h 82"/>
                <a:gd name="T8" fmla="*/ 100 w 161"/>
                <a:gd name="T9" fmla="*/ 0 h 82"/>
                <a:gd name="T10" fmla="*/ 130 w 161"/>
                <a:gd name="T11" fmla="*/ 24 h 82"/>
                <a:gd name="T12" fmla="*/ 157 w 161"/>
                <a:gd name="T13" fmla="*/ 24 h 82"/>
                <a:gd name="T14" fmla="*/ 157 w 161"/>
                <a:gd name="T15" fmla="*/ 34 h 82"/>
                <a:gd name="T16" fmla="*/ 126 w 161"/>
                <a:gd name="T17" fmla="*/ 34 h 82"/>
                <a:gd name="T18" fmla="*/ 97 w 161"/>
                <a:gd name="T19" fmla="*/ 12 h 82"/>
                <a:gd name="T20" fmla="*/ 26 w 161"/>
                <a:gd name="T21" fmla="*/ 12 h 82"/>
                <a:gd name="T22" fmla="*/ 12 w 161"/>
                <a:gd name="T23" fmla="*/ 36 h 82"/>
                <a:gd name="T24" fmla="*/ 12 w 161"/>
                <a:gd name="T25" fmla="*/ 70 h 82"/>
                <a:gd name="T26" fmla="*/ 161 w 161"/>
                <a:gd name="T27" fmla="*/ 70 h 82"/>
                <a:gd name="T28" fmla="*/ 161 w 161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82">
                  <a:moveTo>
                    <a:pt x="161" y="82"/>
                  </a:moveTo>
                  <a:lnTo>
                    <a:pt x="0" y="82"/>
                  </a:lnTo>
                  <a:lnTo>
                    <a:pt x="0" y="34"/>
                  </a:lnTo>
                  <a:lnTo>
                    <a:pt x="19" y="0"/>
                  </a:lnTo>
                  <a:lnTo>
                    <a:pt x="100" y="0"/>
                  </a:lnTo>
                  <a:lnTo>
                    <a:pt x="130" y="24"/>
                  </a:lnTo>
                  <a:lnTo>
                    <a:pt x="157" y="24"/>
                  </a:lnTo>
                  <a:lnTo>
                    <a:pt x="157" y="34"/>
                  </a:lnTo>
                  <a:lnTo>
                    <a:pt x="126" y="34"/>
                  </a:lnTo>
                  <a:lnTo>
                    <a:pt x="97" y="12"/>
                  </a:lnTo>
                  <a:lnTo>
                    <a:pt x="26" y="12"/>
                  </a:lnTo>
                  <a:lnTo>
                    <a:pt x="12" y="36"/>
                  </a:lnTo>
                  <a:lnTo>
                    <a:pt x="12" y="70"/>
                  </a:lnTo>
                  <a:lnTo>
                    <a:pt x="161" y="70"/>
                  </a:lnTo>
                  <a:lnTo>
                    <a:pt x="161" y="8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Freeform 109"/>
            <p:cNvSpPr>
              <a:spLocks/>
            </p:cNvSpPr>
            <p:nvPr/>
          </p:nvSpPr>
          <p:spPr bwMode="auto">
            <a:xfrm>
              <a:off x="4491038" y="764493"/>
              <a:ext cx="104775" cy="0"/>
            </a:xfrm>
            <a:custGeom>
              <a:avLst/>
              <a:gdLst>
                <a:gd name="T0" fmla="*/ 0 w 66"/>
                <a:gd name="T1" fmla="*/ 66 w 66"/>
                <a:gd name="T2" fmla="*/ 0 w 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6">
                  <a:moveTo>
                    <a:pt x="0" y="0"/>
                  </a:move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Line 110"/>
            <p:cNvSpPr>
              <a:spLocks noChangeShapeType="1"/>
            </p:cNvSpPr>
            <p:nvPr/>
          </p:nvSpPr>
          <p:spPr bwMode="auto">
            <a:xfrm>
              <a:off x="4491038" y="764493"/>
              <a:ext cx="1047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Rectangle 111"/>
            <p:cNvSpPr>
              <a:spLocks noChangeArrowheads="1"/>
            </p:cNvSpPr>
            <p:nvPr/>
          </p:nvSpPr>
          <p:spPr bwMode="auto">
            <a:xfrm>
              <a:off x="4491038" y="756555"/>
              <a:ext cx="104775" cy="15875"/>
            </a:xfrm>
            <a:prstGeom prst="rect">
              <a:avLst/>
            </a:pr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Oval 112"/>
            <p:cNvSpPr>
              <a:spLocks noChangeArrowheads="1"/>
            </p:cNvSpPr>
            <p:nvPr/>
          </p:nvSpPr>
          <p:spPr bwMode="auto">
            <a:xfrm>
              <a:off x="4619625" y="807355"/>
              <a:ext cx="55563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Freeform 113"/>
            <p:cNvSpPr>
              <a:spLocks noEditPoints="1"/>
            </p:cNvSpPr>
            <p:nvPr/>
          </p:nvSpPr>
          <p:spPr bwMode="auto">
            <a:xfrm>
              <a:off x="4606925" y="799418"/>
              <a:ext cx="79375" cy="76200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5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8" y="4"/>
                    <a:pt x="5" y="7"/>
                    <a:pt x="5" y="10"/>
                  </a:cubicBezTo>
                  <a:cubicBezTo>
                    <a:pt x="5" y="13"/>
                    <a:pt x="8" y="15"/>
                    <a:pt x="11" y="15"/>
                  </a:cubicBezTo>
                  <a:cubicBezTo>
                    <a:pt x="14" y="15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Freeform 114"/>
            <p:cNvSpPr>
              <a:spLocks/>
            </p:cNvSpPr>
            <p:nvPr/>
          </p:nvSpPr>
          <p:spPr bwMode="auto">
            <a:xfrm>
              <a:off x="4475163" y="807355"/>
              <a:ext cx="60325" cy="60325"/>
            </a:xfrm>
            <a:custGeom>
              <a:avLst/>
              <a:gdLst>
                <a:gd name="T0" fmla="*/ 16 w 16"/>
                <a:gd name="T1" fmla="*/ 7 h 16"/>
                <a:gd name="T2" fmla="*/ 8 w 16"/>
                <a:gd name="T3" fmla="*/ 0 h 16"/>
                <a:gd name="T4" fmla="*/ 0 w 16"/>
                <a:gd name="T5" fmla="*/ 8 h 16"/>
                <a:gd name="T6" fmla="*/ 8 w 16"/>
                <a:gd name="T7" fmla="*/ 16 h 16"/>
                <a:gd name="T8" fmla="*/ 16 w 16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7"/>
                  </a:move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5"/>
                    <a:pt x="16" y="12"/>
                    <a:pt x="1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Freeform 115"/>
            <p:cNvSpPr>
              <a:spLocks noEditPoints="1"/>
            </p:cNvSpPr>
            <p:nvPr/>
          </p:nvSpPr>
          <p:spPr bwMode="auto">
            <a:xfrm>
              <a:off x="4468813" y="799418"/>
              <a:ext cx="74613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2 w 20"/>
                <a:gd name="T5" fmla="*/ 3 h 20"/>
                <a:gd name="T6" fmla="*/ 10 w 20"/>
                <a:gd name="T7" fmla="*/ 0 h 20"/>
                <a:gd name="T8" fmla="*/ 10 w 20"/>
                <a:gd name="T9" fmla="*/ 0 h 20"/>
                <a:gd name="T10" fmla="*/ 20 w 20"/>
                <a:gd name="T11" fmla="*/ 9 h 20"/>
                <a:gd name="T12" fmla="*/ 17 w 20"/>
                <a:gd name="T13" fmla="*/ 17 h 20"/>
                <a:gd name="T14" fmla="*/ 10 w 20"/>
                <a:gd name="T15" fmla="*/ 20 h 20"/>
                <a:gd name="T16" fmla="*/ 10 w 20"/>
                <a:gd name="T17" fmla="*/ 4 h 20"/>
                <a:gd name="T18" fmla="*/ 6 w 20"/>
                <a:gd name="T19" fmla="*/ 6 h 20"/>
                <a:gd name="T20" fmla="*/ 4 w 20"/>
                <a:gd name="T21" fmla="*/ 10 h 20"/>
                <a:gd name="T22" fmla="*/ 10 w 20"/>
                <a:gd name="T23" fmla="*/ 15 h 20"/>
                <a:gd name="T24" fmla="*/ 10 w 20"/>
                <a:gd name="T25" fmla="*/ 15 h 20"/>
                <a:gd name="T26" fmla="*/ 14 w 20"/>
                <a:gd name="T27" fmla="*/ 14 h 20"/>
                <a:gd name="T28" fmla="*/ 15 w 20"/>
                <a:gd name="T29" fmla="*/ 10 h 20"/>
                <a:gd name="T30" fmla="*/ 10 w 20"/>
                <a:gd name="T3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0" y="12"/>
                    <a:pt x="19" y="15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lose/>
                  <a:moveTo>
                    <a:pt x="10" y="4"/>
                  </a:move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4" y="8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5" y="7"/>
                    <a:pt x="13" y="4"/>
                    <a:pt x="10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Freeform 116"/>
            <p:cNvSpPr>
              <a:spLocks/>
            </p:cNvSpPr>
            <p:nvPr/>
          </p:nvSpPr>
          <p:spPr bwMode="auto">
            <a:xfrm>
              <a:off x="4305300" y="821643"/>
              <a:ext cx="392113" cy="282575"/>
            </a:xfrm>
            <a:custGeom>
              <a:avLst/>
              <a:gdLst>
                <a:gd name="T0" fmla="*/ 104 w 104"/>
                <a:gd name="T1" fmla="*/ 9 h 74"/>
                <a:gd name="T2" fmla="*/ 60 w 104"/>
                <a:gd name="T3" fmla="*/ 36 h 74"/>
                <a:gd name="T4" fmla="*/ 37 w 104"/>
                <a:gd name="T5" fmla="*/ 47 h 74"/>
                <a:gd name="T6" fmla="*/ 0 w 104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74">
                  <a:moveTo>
                    <a:pt x="104" y="9"/>
                  </a:moveTo>
                  <a:cubicBezTo>
                    <a:pt x="104" y="9"/>
                    <a:pt x="70" y="0"/>
                    <a:pt x="60" y="36"/>
                  </a:cubicBezTo>
                  <a:cubicBezTo>
                    <a:pt x="50" y="28"/>
                    <a:pt x="36" y="32"/>
                    <a:pt x="37" y="47"/>
                  </a:cubicBezTo>
                  <a:cubicBezTo>
                    <a:pt x="22" y="41"/>
                    <a:pt x="1" y="45"/>
                    <a:pt x="0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Freeform 117"/>
            <p:cNvSpPr>
              <a:spLocks/>
            </p:cNvSpPr>
            <p:nvPr/>
          </p:nvSpPr>
          <p:spPr bwMode="auto">
            <a:xfrm>
              <a:off x="4298950" y="813705"/>
              <a:ext cx="398463" cy="290513"/>
            </a:xfrm>
            <a:custGeom>
              <a:avLst/>
              <a:gdLst>
                <a:gd name="T0" fmla="*/ 4 w 106"/>
                <a:gd name="T1" fmla="*/ 76 h 76"/>
                <a:gd name="T2" fmla="*/ 0 w 106"/>
                <a:gd name="T3" fmla="*/ 76 h 76"/>
                <a:gd name="T4" fmla="*/ 12 w 106"/>
                <a:gd name="T5" fmla="*/ 49 h 76"/>
                <a:gd name="T6" fmla="*/ 37 w 106"/>
                <a:gd name="T7" fmla="*/ 45 h 76"/>
                <a:gd name="T8" fmla="*/ 44 w 106"/>
                <a:gd name="T9" fmla="*/ 33 h 76"/>
                <a:gd name="T10" fmla="*/ 60 w 106"/>
                <a:gd name="T11" fmla="*/ 34 h 76"/>
                <a:gd name="T12" fmla="*/ 106 w 106"/>
                <a:gd name="T13" fmla="*/ 9 h 76"/>
                <a:gd name="T14" fmla="*/ 105 w 106"/>
                <a:gd name="T15" fmla="*/ 14 h 76"/>
                <a:gd name="T16" fmla="*/ 64 w 106"/>
                <a:gd name="T17" fmla="*/ 38 h 76"/>
                <a:gd name="T18" fmla="*/ 63 w 106"/>
                <a:gd name="T19" fmla="*/ 41 h 76"/>
                <a:gd name="T20" fmla="*/ 60 w 106"/>
                <a:gd name="T21" fmla="*/ 39 h 76"/>
                <a:gd name="T22" fmla="*/ 46 w 106"/>
                <a:gd name="T23" fmla="*/ 37 h 76"/>
                <a:gd name="T24" fmla="*/ 42 w 106"/>
                <a:gd name="T25" fmla="*/ 48 h 76"/>
                <a:gd name="T26" fmla="*/ 42 w 106"/>
                <a:gd name="T27" fmla="*/ 52 h 76"/>
                <a:gd name="T28" fmla="*/ 38 w 106"/>
                <a:gd name="T29" fmla="*/ 51 h 76"/>
                <a:gd name="T30" fmla="*/ 14 w 106"/>
                <a:gd name="T31" fmla="*/ 53 h 76"/>
                <a:gd name="T32" fmla="*/ 4 w 106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76">
                  <a:moveTo>
                    <a:pt x="4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60"/>
                    <a:pt x="6" y="53"/>
                    <a:pt x="12" y="49"/>
                  </a:cubicBezTo>
                  <a:cubicBezTo>
                    <a:pt x="18" y="44"/>
                    <a:pt x="27" y="43"/>
                    <a:pt x="37" y="45"/>
                  </a:cubicBezTo>
                  <a:cubicBezTo>
                    <a:pt x="37" y="40"/>
                    <a:pt x="40" y="36"/>
                    <a:pt x="44" y="33"/>
                  </a:cubicBezTo>
                  <a:cubicBezTo>
                    <a:pt x="49" y="31"/>
                    <a:pt x="55" y="31"/>
                    <a:pt x="60" y="34"/>
                  </a:cubicBezTo>
                  <a:cubicBezTo>
                    <a:pt x="73" y="0"/>
                    <a:pt x="106" y="9"/>
                    <a:pt x="106" y="9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3"/>
                    <a:pt x="74" y="6"/>
                    <a:pt x="64" y="3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6" y="36"/>
                    <a:pt x="50" y="35"/>
                    <a:pt x="46" y="37"/>
                  </a:cubicBezTo>
                  <a:cubicBezTo>
                    <a:pt x="43" y="39"/>
                    <a:pt x="41" y="43"/>
                    <a:pt x="42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29" y="48"/>
                    <a:pt x="20" y="48"/>
                    <a:pt x="14" y="53"/>
                  </a:cubicBezTo>
                  <a:cubicBezTo>
                    <a:pt x="8" y="57"/>
                    <a:pt x="5" y="65"/>
                    <a:pt x="4" y="76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Freeform 118"/>
            <p:cNvSpPr>
              <a:spLocks/>
            </p:cNvSpPr>
            <p:nvPr/>
          </p:nvSpPr>
          <p:spPr bwMode="auto">
            <a:xfrm>
              <a:off x="4641850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119"/>
            <p:cNvSpPr>
              <a:spLocks noChangeShapeType="1"/>
            </p:cNvSpPr>
            <p:nvPr/>
          </p:nvSpPr>
          <p:spPr bwMode="auto">
            <a:xfrm>
              <a:off x="46418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120"/>
            <p:cNvSpPr>
              <a:spLocks noChangeArrowheads="1"/>
            </p:cNvSpPr>
            <p:nvPr/>
          </p:nvSpPr>
          <p:spPr bwMode="auto">
            <a:xfrm>
              <a:off x="4633913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Freeform 121"/>
            <p:cNvSpPr>
              <a:spLocks/>
            </p:cNvSpPr>
            <p:nvPr/>
          </p:nvSpPr>
          <p:spPr bwMode="auto">
            <a:xfrm>
              <a:off x="4584700" y="929593"/>
              <a:ext cx="101600" cy="68263"/>
            </a:xfrm>
            <a:custGeom>
              <a:avLst/>
              <a:gdLst>
                <a:gd name="T0" fmla="*/ 36 w 64"/>
                <a:gd name="T1" fmla="*/ 43 h 43"/>
                <a:gd name="T2" fmla="*/ 0 w 64"/>
                <a:gd name="T3" fmla="*/ 9 h 43"/>
                <a:gd name="T4" fmla="*/ 7 w 64"/>
                <a:gd name="T5" fmla="*/ 0 h 43"/>
                <a:gd name="T6" fmla="*/ 36 w 64"/>
                <a:gd name="T7" fmla="*/ 28 h 43"/>
                <a:gd name="T8" fmla="*/ 57 w 64"/>
                <a:gd name="T9" fmla="*/ 9 h 43"/>
                <a:gd name="T10" fmla="*/ 64 w 64"/>
                <a:gd name="T11" fmla="*/ 16 h 43"/>
                <a:gd name="T12" fmla="*/ 36 w 6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3">
                  <a:moveTo>
                    <a:pt x="36" y="43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36" y="28"/>
                  </a:lnTo>
                  <a:lnTo>
                    <a:pt x="57" y="9"/>
                  </a:lnTo>
                  <a:lnTo>
                    <a:pt x="64" y="1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Freeform 122"/>
            <p:cNvSpPr>
              <a:spLocks/>
            </p:cNvSpPr>
            <p:nvPr/>
          </p:nvSpPr>
          <p:spPr bwMode="auto">
            <a:xfrm>
              <a:off x="4551363" y="970868"/>
              <a:ext cx="150813" cy="103188"/>
            </a:xfrm>
            <a:custGeom>
              <a:avLst/>
              <a:gdLst>
                <a:gd name="T0" fmla="*/ 57 w 95"/>
                <a:gd name="T1" fmla="*/ 65 h 65"/>
                <a:gd name="T2" fmla="*/ 0 w 95"/>
                <a:gd name="T3" fmla="*/ 7 h 65"/>
                <a:gd name="T4" fmla="*/ 9 w 95"/>
                <a:gd name="T5" fmla="*/ 0 h 65"/>
                <a:gd name="T6" fmla="*/ 57 w 95"/>
                <a:gd name="T7" fmla="*/ 48 h 65"/>
                <a:gd name="T8" fmla="*/ 88 w 95"/>
                <a:gd name="T9" fmla="*/ 17 h 65"/>
                <a:gd name="T10" fmla="*/ 95 w 95"/>
                <a:gd name="T11" fmla="*/ 26 h 65"/>
                <a:gd name="T12" fmla="*/ 57 w 9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5">
                  <a:moveTo>
                    <a:pt x="57" y="6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57" y="48"/>
                  </a:lnTo>
                  <a:lnTo>
                    <a:pt x="88" y="17"/>
                  </a:lnTo>
                  <a:lnTo>
                    <a:pt x="95" y="26"/>
                  </a:lnTo>
                  <a:lnTo>
                    <a:pt x="57" y="6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Freeform 123"/>
            <p:cNvSpPr>
              <a:spLocks/>
            </p:cNvSpPr>
            <p:nvPr/>
          </p:nvSpPr>
          <p:spPr bwMode="auto">
            <a:xfrm>
              <a:off x="4395788" y="1031193"/>
              <a:ext cx="34925" cy="26988"/>
            </a:xfrm>
            <a:custGeom>
              <a:avLst/>
              <a:gdLst>
                <a:gd name="T0" fmla="*/ 0 w 22"/>
                <a:gd name="T1" fmla="*/ 0 h 17"/>
                <a:gd name="T2" fmla="*/ 22 w 22"/>
                <a:gd name="T3" fmla="*/ 17 h 17"/>
                <a:gd name="T4" fmla="*/ 0 w 2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Line 124"/>
            <p:cNvSpPr>
              <a:spLocks noChangeShapeType="1"/>
            </p:cNvSpPr>
            <p:nvPr/>
          </p:nvSpPr>
          <p:spPr bwMode="auto">
            <a:xfrm>
              <a:off x="4395788" y="1031193"/>
              <a:ext cx="34925" cy="269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Freeform 125"/>
            <p:cNvSpPr>
              <a:spLocks/>
            </p:cNvSpPr>
            <p:nvPr/>
          </p:nvSpPr>
          <p:spPr bwMode="auto">
            <a:xfrm>
              <a:off x="4389438" y="1024843"/>
              <a:ext cx="44450" cy="41275"/>
            </a:xfrm>
            <a:custGeom>
              <a:avLst/>
              <a:gdLst>
                <a:gd name="T0" fmla="*/ 21 w 28"/>
                <a:gd name="T1" fmla="*/ 26 h 26"/>
                <a:gd name="T2" fmla="*/ 0 w 28"/>
                <a:gd name="T3" fmla="*/ 9 h 26"/>
                <a:gd name="T4" fmla="*/ 7 w 28"/>
                <a:gd name="T5" fmla="*/ 0 h 26"/>
                <a:gd name="T6" fmla="*/ 28 w 28"/>
                <a:gd name="T7" fmla="*/ 19 h 26"/>
                <a:gd name="T8" fmla="*/ 21 w 2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1" y="26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8" y="19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Freeform 126"/>
            <p:cNvSpPr>
              <a:spLocks/>
            </p:cNvSpPr>
            <p:nvPr/>
          </p:nvSpPr>
          <p:spPr bwMode="auto">
            <a:xfrm>
              <a:off x="4351338" y="1051830"/>
              <a:ext cx="11113" cy="52388"/>
            </a:xfrm>
            <a:custGeom>
              <a:avLst/>
              <a:gdLst>
                <a:gd name="T0" fmla="*/ 7 w 7"/>
                <a:gd name="T1" fmla="*/ 0 h 33"/>
                <a:gd name="T2" fmla="*/ 0 w 7"/>
                <a:gd name="T3" fmla="*/ 33 h 33"/>
                <a:gd name="T4" fmla="*/ 7 w 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3">
                  <a:moveTo>
                    <a:pt x="7" y="0"/>
                  </a:moveTo>
                  <a:lnTo>
                    <a:pt x="0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Line 127"/>
            <p:cNvSpPr>
              <a:spLocks noChangeShapeType="1"/>
            </p:cNvSpPr>
            <p:nvPr/>
          </p:nvSpPr>
          <p:spPr bwMode="auto">
            <a:xfrm flipH="1">
              <a:off x="4351338" y="1051830"/>
              <a:ext cx="11113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Freeform 128"/>
            <p:cNvSpPr>
              <a:spLocks/>
            </p:cNvSpPr>
            <p:nvPr/>
          </p:nvSpPr>
          <p:spPr bwMode="auto">
            <a:xfrm>
              <a:off x="4340225" y="1047068"/>
              <a:ext cx="30163" cy="57150"/>
            </a:xfrm>
            <a:custGeom>
              <a:avLst/>
              <a:gdLst>
                <a:gd name="T0" fmla="*/ 12 w 19"/>
                <a:gd name="T1" fmla="*/ 36 h 36"/>
                <a:gd name="T2" fmla="*/ 0 w 19"/>
                <a:gd name="T3" fmla="*/ 34 h 36"/>
                <a:gd name="T4" fmla="*/ 9 w 19"/>
                <a:gd name="T5" fmla="*/ 0 h 36"/>
                <a:gd name="T6" fmla="*/ 19 w 19"/>
                <a:gd name="T7" fmla="*/ 3 h 36"/>
                <a:gd name="T8" fmla="*/ 12 w 19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6">
                  <a:moveTo>
                    <a:pt x="12" y="36"/>
                  </a:moveTo>
                  <a:lnTo>
                    <a:pt x="0" y="34"/>
                  </a:lnTo>
                  <a:lnTo>
                    <a:pt x="9" y="0"/>
                  </a:lnTo>
                  <a:lnTo>
                    <a:pt x="19" y="3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Freeform 129"/>
            <p:cNvSpPr>
              <a:spLocks/>
            </p:cNvSpPr>
            <p:nvPr/>
          </p:nvSpPr>
          <p:spPr bwMode="auto">
            <a:xfrm>
              <a:off x="4491038" y="997855"/>
              <a:ext cx="30163" cy="38100"/>
            </a:xfrm>
            <a:custGeom>
              <a:avLst/>
              <a:gdLst>
                <a:gd name="T0" fmla="*/ 0 w 19"/>
                <a:gd name="T1" fmla="*/ 0 h 24"/>
                <a:gd name="T2" fmla="*/ 19 w 19"/>
                <a:gd name="T3" fmla="*/ 24 h 24"/>
                <a:gd name="T4" fmla="*/ 0 w 1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0" y="0"/>
                  </a:moveTo>
                  <a:lnTo>
                    <a:pt x="19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Line 130"/>
            <p:cNvSpPr>
              <a:spLocks noChangeShapeType="1"/>
            </p:cNvSpPr>
            <p:nvPr/>
          </p:nvSpPr>
          <p:spPr bwMode="auto">
            <a:xfrm>
              <a:off x="4491038" y="997855"/>
              <a:ext cx="30163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Freeform 131"/>
            <p:cNvSpPr>
              <a:spLocks/>
            </p:cNvSpPr>
            <p:nvPr/>
          </p:nvSpPr>
          <p:spPr bwMode="auto">
            <a:xfrm>
              <a:off x="4483100" y="993093"/>
              <a:ext cx="46038" cy="50800"/>
            </a:xfrm>
            <a:custGeom>
              <a:avLst/>
              <a:gdLst>
                <a:gd name="T0" fmla="*/ 19 w 29"/>
                <a:gd name="T1" fmla="*/ 32 h 32"/>
                <a:gd name="T2" fmla="*/ 0 w 29"/>
                <a:gd name="T3" fmla="*/ 8 h 32"/>
                <a:gd name="T4" fmla="*/ 10 w 29"/>
                <a:gd name="T5" fmla="*/ 0 h 32"/>
                <a:gd name="T6" fmla="*/ 29 w 29"/>
                <a:gd name="T7" fmla="*/ 24 h 32"/>
                <a:gd name="T8" fmla="*/ 19 w 2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19" y="32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Freeform 132"/>
            <p:cNvSpPr>
              <a:spLocks/>
            </p:cNvSpPr>
            <p:nvPr/>
          </p:nvSpPr>
          <p:spPr bwMode="auto">
            <a:xfrm>
              <a:off x="4475163" y="1055005"/>
              <a:ext cx="23813" cy="19050"/>
            </a:xfrm>
            <a:custGeom>
              <a:avLst/>
              <a:gdLst>
                <a:gd name="T0" fmla="*/ 0 w 15"/>
                <a:gd name="T1" fmla="*/ 12 h 12"/>
                <a:gd name="T2" fmla="*/ 15 w 15"/>
                <a:gd name="T3" fmla="*/ 0 h 12"/>
                <a:gd name="T4" fmla="*/ 0 w 15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lnTo>
                    <a:pt x="1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Line 133"/>
            <p:cNvSpPr>
              <a:spLocks noChangeShapeType="1"/>
            </p:cNvSpPr>
            <p:nvPr/>
          </p:nvSpPr>
          <p:spPr bwMode="auto">
            <a:xfrm flipV="1">
              <a:off x="4475163" y="1055005"/>
              <a:ext cx="23813" cy="19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Freeform 134"/>
            <p:cNvSpPr>
              <a:spLocks/>
            </p:cNvSpPr>
            <p:nvPr/>
          </p:nvSpPr>
          <p:spPr bwMode="auto">
            <a:xfrm>
              <a:off x="4471988" y="1047068"/>
              <a:ext cx="30163" cy="34925"/>
            </a:xfrm>
            <a:custGeom>
              <a:avLst/>
              <a:gdLst>
                <a:gd name="T0" fmla="*/ 7 w 19"/>
                <a:gd name="T1" fmla="*/ 22 h 22"/>
                <a:gd name="T2" fmla="*/ 0 w 19"/>
                <a:gd name="T3" fmla="*/ 12 h 22"/>
                <a:gd name="T4" fmla="*/ 12 w 19"/>
                <a:gd name="T5" fmla="*/ 0 h 22"/>
                <a:gd name="T6" fmla="*/ 19 w 19"/>
                <a:gd name="T7" fmla="*/ 10 h 22"/>
                <a:gd name="T8" fmla="*/ 7 w 19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9" y="10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Freeform 135"/>
            <p:cNvSpPr>
              <a:spLocks/>
            </p:cNvSpPr>
            <p:nvPr/>
          </p:nvSpPr>
          <p:spPr bwMode="auto">
            <a:xfrm>
              <a:off x="4559300" y="1055005"/>
              <a:ext cx="14288" cy="49213"/>
            </a:xfrm>
            <a:custGeom>
              <a:avLst/>
              <a:gdLst>
                <a:gd name="T0" fmla="*/ 9 w 9"/>
                <a:gd name="T1" fmla="*/ 0 h 31"/>
                <a:gd name="T2" fmla="*/ 0 w 9"/>
                <a:gd name="T3" fmla="*/ 31 h 31"/>
                <a:gd name="T4" fmla="*/ 9 w 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1">
                  <a:moveTo>
                    <a:pt x="9" y="0"/>
                  </a:moveTo>
                  <a:lnTo>
                    <a:pt x="0" y="3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Line 136"/>
            <p:cNvSpPr>
              <a:spLocks noChangeShapeType="1"/>
            </p:cNvSpPr>
            <p:nvPr/>
          </p:nvSpPr>
          <p:spPr bwMode="auto">
            <a:xfrm flipH="1">
              <a:off x="4559300" y="1055005"/>
              <a:ext cx="14288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Freeform 137"/>
            <p:cNvSpPr>
              <a:spLocks/>
            </p:cNvSpPr>
            <p:nvPr/>
          </p:nvSpPr>
          <p:spPr bwMode="auto">
            <a:xfrm>
              <a:off x="4551363" y="1051830"/>
              <a:ext cx="30163" cy="5238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9 w 19"/>
                <a:gd name="T5" fmla="*/ 0 h 33"/>
                <a:gd name="T6" fmla="*/ 19 w 19"/>
                <a:gd name="T7" fmla="*/ 4 h 33"/>
                <a:gd name="T8" fmla="*/ 9 w 1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lnTo>
                    <a:pt x="0" y="31"/>
                  </a:lnTo>
                  <a:lnTo>
                    <a:pt x="9" y="0"/>
                  </a:lnTo>
                  <a:lnTo>
                    <a:pt x="19" y="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Freeform 138"/>
            <p:cNvSpPr>
              <a:spLocks/>
            </p:cNvSpPr>
            <p:nvPr/>
          </p:nvSpPr>
          <p:spPr bwMode="auto">
            <a:xfrm>
              <a:off x="4143375" y="608918"/>
              <a:ext cx="339725" cy="182563"/>
            </a:xfrm>
            <a:custGeom>
              <a:avLst/>
              <a:gdLst>
                <a:gd name="T0" fmla="*/ 193 w 214"/>
                <a:gd name="T1" fmla="*/ 115 h 115"/>
                <a:gd name="T2" fmla="*/ 0 w 214"/>
                <a:gd name="T3" fmla="*/ 115 h 115"/>
                <a:gd name="T4" fmla="*/ 0 w 214"/>
                <a:gd name="T5" fmla="*/ 0 h 115"/>
                <a:gd name="T6" fmla="*/ 140 w 214"/>
                <a:gd name="T7" fmla="*/ 0 h 115"/>
                <a:gd name="T8" fmla="*/ 214 w 214"/>
                <a:gd name="T9" fmla="*/ 72 h 115"/>
                <a:gd name="T10" fmla="*/ 205 w 214"/>
                <a:gd name="T11" fmla="*/ 79 h 115"/>
                <a:gd name="T12" fmla="*/ 136 w 214"/>
                <a:gd name="T13" fmla="*/ 9 h 115"/>
                <a:gd name="T14" fmla="*/ 12 w 214"/>
                <a:gd name="T15" fmla="*/ 9 h 115"/>
                <a:gd name="T16" fmla="*/ 12 w 214"/>
                <a:gd name="T17" fmla="*/ 105 h 115"/>
                <a:gd name="T18" fmla="*/ 193 w 214"/>
                <a:gd name="T19" fmla="*/ 105 h 115"/>
                <a:gd name="T20" fmla="*/ 193 w 214"/>
                <a:gd name="T2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5">
                  <a:moveTo>
                    <a:pt x="193" y="115"/>
                  </a:moveTo>
                  <a:lnTo>
                    <a:pt x="0" y="115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214" y="72"/>
                  </a:lnTo>
                  <a:lnTo>
                    <a:pt x="205" y="79"/>
                  </a:lnTo>
                  <a:lnTo>
                    <a:pt x="136" y="9"/>
                  </a:lnTo>
                  <a:lnTo>
                    <a:pt x="12" y="9"/>
                  </a:lnTo>
                  <a:lnTo>
                    <a:pt x="12" y="105"/>
                  </a:lnTo>
                  <a:lnTo>
                    <a:pt x="193" y="105"/>
                  </a:lnTo>
                  <a:lnTo>
                    <a:pt x="193" y="11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Oval 139"/>
            <p:cNvSpPr>
              <a:spLocks noChangeArrowheads="1"/>
            </p:cNvSpPr>
            <p:nvPr/>
          </p:nvSpPr>
          <p:spPr bwMode="auto">
            <a:xfrm>
              <a:off x="4351338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Freeform 140"/>
            <p:cNvSpPr>
              <a:spLocks noEditPoints="1"/>
            </p:cNvSpPr>
            <p:nvPr/>
          </p:nvSpPr>
          <p:spPr bwMode="auto">
            <a:xfrm>
              <a:off x="4340225" y="73750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Oval 141"/>
            <p:cNvSpPr>
              <a:spLocks noChangeArrowheads="1"/>
            </p:cNvSpPr>
            <p:nvPr/>
          </p:nvSpPr>
          <p:spPr bwMode="auto">
            <a:xfrm>
              <a:off x="4137025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9" name="Freeform 142"/>
            <p:cNvSpPr>
              <a:spLocks noEditPoints="1"/>
            </p:cNvSpPr>
            <p:nvPr/>
          </p:nvSpPr>
          <p:spPr bwMode="auto">
            <a:xfrm>
              <a:off x="4129088" y="73750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0" name="Freeform 143"/>
            <p:cNvSpPr>
              <a:spLocks/>
            </p:cNvSpPr>
            <p:nvPr/>
          </p:nvSpPr>
          <p:spPr bwMode="auto">
            <a:xfrm>
              <a:off x="4283075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Freeform 144"/>
            <p:cNvSpPr>
              <a:spLocks/>
            </p:cNvSpPr>
            <p:nvPr/>
          </p:nvSpPr>
          <p:spPr bwMode="auto">
            <a:xfrm>
              <a:off x="4283075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2" name="Freeform 145"/>
            <p:cNvSpPr>
              <a:spLocks/>
            </p:cNvSpPr>
            <p:nvPr/>
          </p:nvSpPr>
          <p:spPr bwMode="auto">
            <a:xfrm>
              <a:off x="4275138" y="658130"/>
              <a:ext cx="53975" cy="79375"/>
            </a:xfrm>
            <a:custGeom>
              <a:avLst/>
              <a:gdLst>
                <a:gd name="T0" fmla="*/ 10 w 34"/>
                <a:gd name="T1" fmla="*/ 50 h 50"/>
                <a:gd name="T2" fmla="*/ 0 w 34"/>
                <a:gd name="T3" fmla="*/ 41 h 50"/>
                <a:gd name="T4" fmla="*/ 17 w 34"/>
                <a:gd name="T5" fmla="*/ 26 h 50"/>
                <a:gd name="T6" fmla="*/ 0 w 34"/>
                <a:gd name="T7" fmla="*/ 9 h 50"/>
                <a:gd name="T8" fmla="*/ 10 w 34"/>
                <a:gd name="T9" fmla="*/ 0 h 50"/>
                <a:gd name="T10" fmla="*/ 34 w 34"/>
                <a:gd name="T11" fmla="*/ 26 h 50"/>
                <a:gd name="T12" fmla="*/ 10 w 34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0">
                  <a:moveTo>
                    <a:pt x="10" y="50"/>
                  </a:moveTo>
                  <a:lnTo>
                    <a:pt x="0" y="41"/>
                  </a:lnTo>
                  <a:lnTo>
                    <a:pt x="17" y="26"/>
                  </a:lnTo>
                  <a:lnTo>
                    <a:pt x="0" y="9"/>
                  </a:lnTo>
                  <a:lnTo>
                    <a:pt x="10" y="0"/>
                  </a:lnTo>
                  <a:lnTo>
                    <a:pt x="34" y="26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5" name="Freeform 146"/>
            <p:cNvSpPr>
              <a:spLocks/>
            </p:cNvSpPr>
            <p:nvPr/>
          </p:nvSpPr>
          <p:spPr bwMode="auto">
            <a:xfrm>
              <a:off x="4214813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6" name="Freeform 147"/>
            <p:cNvSpPr>
              <a:spLocks/>
            </p:cNvSpPr>
            <p:nvPr/>
          </p:nvSpPr>
          <p:spPr bwMode="auto">
            <a:xfrm>
              <a:off x="4214813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7" name="Freeform 148"/>
            <p:cNvSpPr>
              <a:spLocks/>
            </p:cNvSpPr>
            <p:nvPr/>
          </p:nvSpPr>
          <p:spPr bwMode="auto">
            <a:xfrm>
              <a:off x="4208463" y="658130"/>
              <a:ext cx="52388" cy="79375"/>
            </a:xfrm>
            <a:custGeom>
              <a:avLst/>
              <a:gdLst>
                <a:gd name="T0" fmla="*/ 9 w 33"/>
                <a:gd name="T1" fmla="*/ 50 h 50"/>
                <a:gd name="T2" fmla="*/ 0 w 33"/>
                <a:gd name="T3" fmla="*/ 41 h 50"/>
                <a:gd name="T4" fmla="*/ 16 w 33"/>
                <a:gd name="T5" fmla="*/ 26 h 50"/>
                <a:gd name="T6" fmla="*/ 0 w 33"/>
                <a:gd name="T7" fmla="*/ 9 h 50"/>
                <a:gd name="T8" fmla="*/ 9 w 33"/>
                <a:gd name="T9" fmla="*/ 0 h 50"/>
                <a:gd name="T10" fmla="*/ 33 w 33"/>
                <a:gd name="T11" fmla="*/ 26 h 50"/>
                <a:gd name="T12" fmla="*/ 9 w 33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9" y="50"/>
                  </a:moveTo>
                  <a:lnTo>
                    <a:pt x="0" y="41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9" y="0"/>
                  </a:lnTo>
                  <a:lnTo>
                    <a:pt x="33" y="26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8" name="Rectangle 149"/>
            <p:cNvSpPr>
              <a:spLocks noChangeArrowheads="1"/>
            </p:cNvSpPr>
            <p:nvPr/>
          </p:nvSpPr>
          <p:spPr bwMode="auto">
            <a:xfrm>
              <a:off x="4510088" y="516843"/>
              <a:ext cx="19050" cy="1984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9" name="Freeform 150"/>
            <p:cNvSpPr>
              <a:spLocks/>
            </p:cNvSpPr>
            <p:nvPr/>
          </p:nvSpPr>
          <p:spPr bwMode="auto">
            <a:xfrm>
              <a:off x="4483100" y="500968"/>
              <a:ext cx="68263" cy="49213"/>
            </a:xfrm>
            <a:custGeom>
              <a:avLst/>
              <a:gdLst>
                <a:gd name="T0" fmla="*/ 7 w 43"/>
                <a:gd name="T1" fmla="*/ 31 h 31"/>
                <a:gd name="T2" fmla="*/ 0 w 43"/>
                <a:gd name="T3" fmla="*/ 24 h 31"/>
                <a:gd name="T4" fmla="*/ 21 w 43"/>
                <a:gd name="T5" fmla="*/ 0 h 31"/>
                <a:gd name="T6" fmla="*/ 43 w 43"/>
                <a:gd name="T7" fmla="*/ 22 h 31"/>
                <a:gd name="T8" fmla="*/ 36 w 43"/>
                <a:gd name="T9" fmla="*/ 31 h 31"/>
                <a:gd name="T10" fmla="*/ 21 w 43"/>
                <a:gd name="T11" fmla="*/ 17 h 31"/>
                <a:gd name="T12" fmla="*/ 7 w 43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7" y="31"/>
                  </a:moveTo>
                  <a:lnTo>
                    <a:pt x="0" y="24"/>
                  </a:lnTo>
                  <a:lnTo>
                    <a:pt x="21" y="0"/>
                  </a:lnTo>
                  <a:lnTo>
                    <a:pt x="43" y="22"/>
                  </a:lnTo>
                  <a:lnTo>
                    <a:pt x="36" y="31"/>
                  </a:lnTo>
                  <a:lnTo>
                    <a:pt x="21" y="1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0" name="Freeform 151"/>
            <p:cNvSpPr>
              <a:spLocks/>
            </p:cNvSpPr>
            <p:nvPr/>
          </p:nvSpPr>
          <p:spPr bwMode="auto">
            <a:xfrm>
              <a:off x="4468813" y="562880"/>
              <a:ext cx="101600" cy="60325"/>
            </a:xfrm>
            <a:custGeom>
              <a:avLst/>
              <a:gdLst>
                <a:gd name="T0" fmla="*/ 7 w 64"/>
                <a:gd name="T1" fmla="*/ 38 h 38"/>
                <a:gd name="T2" fmla="*/ 0 w 64"/>
                <a:gd name="T3" fmla="*/ 31 h 38"/>
                <a:gd name="T4" fmla="*/ 33 w 64"/>
                <a:gd name="T5" fmla="*/ 0 h 38"/>
                <a:gd name="T6" fmla="*/ 64 w 64"/>
                <a:gd name="T7" fmla="*/ 31 h 38"/>
                <a:gd name="T8" fmla="*/ 54 w 64"/>
                <a:gd name="T9" fmla="*/ 38 h 38"/>
                <a:gd name="T10" fmla="*/ 33 w 64"/>
                <a:gd name="T11" fmla="*/ 14 h 38"/>
                <a:gd name="T12" fmla="*/ 7 w 64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8">
                  <a:moveTo>
                    <a:pt x="7" y="38"/>
                  </a:moveTo>
                  <a:lnTo>
                    <a:pt x="0" y="31"/>
                  </a:lnTo>
                  <a:lnTo>
                    <a:pt x="33" y="0"/>
                  </a:lnTo>
                  <a:lnTo>
                    <a:pt x="64" y="31"/>
                  </a:lnTo>
                  <a:lnTo>
                    <a:pt x="54" y="38"/>
                  </a:lnTo>
                  <a:lnTo>
                    <a:pt x="33" y="14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1" name="Freeform 152"/>
            <p:cNvSpPr>
              <a:spLocks/>
            </p:cNvSpPr>
            <p:nvPr/>
          </p:nvSpPr>
          <p:spPr bwMode="auto">
            <a:xfrm>
              <a:off x="4464050" y="615268"/>
              <a:ext cx="109538" cy="73025"/>
            </a:xfrm>
            <a:custGeom>
              <a:avLst/>
              <a:gdLst>
                <a:gd name="T0" fmla="*/ 62 w 69"/>
                <a:gd name="T1" fmla="*/ 46 h 46"/>
                <a:gd name="T2" fmla="*/ 33 w 69"/>
                <a:gd name="T3" fmla="*/ 17 h 46"/>
                <a:gd name="T4" fmla="*/ 7 w 69"/>
                <a:gd name="T5" fmla="*/ 44 h 46"/>
                <a:gd name="T6" fmla="*/ 0 w 69"/>
                <a:gd name="T7" fmla="*/ 36 h 46"/>
                <a:gd name="T8" fmla="*/ 33 w 69"/>
                <a:gd name="T9" fmla="*/ 0 h 46"/>
                <a:gd name="T10" fmla="*/ 69 w 69"/>
                <a:gd name="T11" fmla="*/ 36 h 46"/>
                <a:gd name="T12" fmla="*/ 62 w 69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46">
                  <a:moveTo>
                    <a:pt x="62" y="46"/>
                  </a:moveTo>
                  <a:lnTo>
                    <a:pt x="33" y="17"/>
                  </a:lnTo>
                  <a:lnTo>
                    <a:pt x="7" y="44"/>
                  </a:lnTo>
                  <a:lnTo>
                    <a:pt x="0" y="36"/>
                  </a:lnTo>
                  <a:lnTo>
                    <a:pt x="33" y="0"/>
                  </a:lnTo>
                  <a:lnTo>
                    <a:pt x="69" y="36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2" name="Freeform 153"/>
            <p:cNvSpPr>
              <a:spLocks/>
            </p:cNvSpPr>
            <p:nvPr/>
          </p:nvSpPr>
          <p:spPr bwMode="auto">
            <a:xfrm>
              <a:off x="3284538" y="459693"/>
              <a:ext cx="866775" cy="644525"/>
            </a:xfrm>
            <a:custGeom>
              <a:avLst/>
              <a:gdLst>
                <a:gd name="T0" fmla="*/ 546 w 546"/>
                <a:gd name="T1" fmla="*/ 406 h 406"/>
                <a:gd name="T2" fmla="*/ 546 w 546"/>
                <a:gd name="T3" fmla="*/ 82 h 406"/>
                <a:gd name="T4" fmla="*/ 468 w 546"/>
                <a:gd name="T5" fmla="*/ 0 h 406"/>
                <a:gd name="T6" fmla="*/ 337 w 546"/>
                <a:gd name="T7" fmla="*/ 132 h 406"/>
                <a:gd name="T8" fmla="*/ 264 w 546"/>
                <a:gd name="T9" fmla="*/ 60 h 406"/>
                <a:gd name="T10" fmla="*/ 147 w 546"/>
                <a:gd name="T11" fmla="*/ 178 h 406"/>
                <a:gd name="T12" fmla="*/ 76 w 546"/>
                <a:gd name="T13" fmla="*/ 106 h 406"/>
                <a:gd name="T14" fmla="*/ 0 w 546"/>
                <a:gd name="T15" fmla="*/ 180 h 406"/>
                <a:gd name="T16" fmla="*/ 0 w 546"/>
                <a:gd name="T17" fmla="*/ 406 h 406"/>
                <a:gd name="T18" fmla="*/ 546 w 546"/>
                <a:gd name="T19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6" h="406">
                  <a:moveTo>
                    <a:pt x="546" y="406"/>
                  </a:moveTo>
                  <a:lnTo>
                    <a:pt x="546" y="82"/>
                  </a:lnTo>
                  <a:lnTo>
                    <a:pt x="468" y="0"/>
                  </a:lnTo>
                  <a:lnTo>
                    <a:pt x="337" y="132"/>
                  </a:lnTo>
                  <a:lnTo>
                    <a:pt x="264" y="60"/>
                  </a:lnTo>
                  <a:lnTo>
                    <a:pt x="147" y="178"/>
                  </a:lnTo>
                  <a:lnTo>
                    <a:pt x="76" y="106"/>
                  </a:lnTo>
                  <a:lnTo>
                    <a:pt x="0" y="180"/>
                  </a:lnTo>
                  <a:lnTo>
                    <a:pt x="0" y="406"/>
                  </a:lnTo>
                  <a:lnTo>
                    <a:pt x="546" y="4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3" name="Freeform 154"/>
            <p:cNvSpPr>
              <a:spLocks noEditPoints="1"/>
            </p:cNvSpPr>
            <p:nvPr/>
          </p:nvSpPr>
          <p:spPr bwMode="auto">
            <a:xfrm>
              <a:off x="3276600" y="448580"/>
              <a:ext cx="885825" cy="663575"/>
            </a:xfrm>
            <a:custGeom>
              <a:avLst/>
              <a:gdLst>
                <a:gd name="T0" fmla="*/ 558 w 558"/>
                <a:gd name="T1" fmla="*/ 418 h 418"/>
                <a:gd name="T2" fmla="*/ 0 w 558"/>
                <a:gd name="T3" fmla="*/ 418 h 418"/>
                <a:gd name="T4" fmla="*/ 0 w 558"/>
                <a:gd name="T5" fmla="*/ 185 h 418"/>
                <a:gd name="T6" fmla="*/ 81 w 558"/>
                <a:gd name="T7" fmla="*/ 103 h 418"/>
                <a:gd name="T8" fmla="*/ 152 w 558"/>
                <a:gd name="T9" fmla="*/ 178 h 418"/>
                <a:gd name="T10" fmla="*/ 269 w 558"/>
                <a:gd name="T11" fmla="*/ 57 h 418"/>
                <a:gd name="T12" fmla="*/ 342 w 558"/>
                <a:gd name="T13" fmla="*/ 132 h 418"/>
                <a:gd name="T14" fmla="*/ 473 w 558"/>
                <a:gd name="T15" fmla="*/ 0 h 418"/>
                <a:gd name="T16" fmla="*/ 558 w 558"/>
                <a:gd name="T17" fmla="*/ 86 h 418"/>
                <a:gd name="T18" fmla="*/ 558 w 558"/>
                <a:gd name="T19" fmla="*/ 418 h 418"/>
                <a:gd name="T20" fmla="*/ 12 w 558"/>
                <a:gd name="T21" fmla="*/ 406 h 418"/>
                <a:gd name="T22" fmla="*/ 546 w 558"/>
                <a:gd name="T23" fmla="*/ 406 h 418"/>
                <a:gd name="T24" fmla="*/ 546 w 558"/>
                <a:gd name="T25" fmla="*/ 91 h 418"/>
                <a:gd name="T26" fmla="*/ 473 w 558"/>
                <a:gd name="T27" fmla="*/ 14 h 418"/>
                <a:gd name="T28" fmla="*/ 342 w 558"/>
                <a:gd name="T29" fmla="*/ 146 h 418"/>
                <a:gd name="T30" fmla="*/ 269 w 558"/>
                <a:gd name="T31" fmla="*/ 74 h 418"/>
                <a:gd name="T32" fmla="*/ 152 w 558"/>
                <a:gd name="T33" fmla="*/ 192 h 418"/>
                <a:gd name="T34" fmla="*/ 81 w 558"/>
                <a:gd name="T35" fmla="*/ 120 h 418"/>
                <a:gd name="T36" fmla="*/ 12 w 558"/>
                <a:gd name="T37" fmla="*/ 190 h 418"/>
                <a:gd name="T38" fmla="*/ 12 w 558"/>
                <a:gd name="T39" fmla="*/ 40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8" h="418">
                  <a:moveTo>
                    <a:pt x="558" y="418"/>
                  </a:moveTo>
                  <a:lnTo>
                    <a:pt x="0" y="418"/>
                  </a:lnTo>
                  <a:lnTo>
                    <a:pt x="0" y="185"/>
                  </a:lnTo>
                  <a:lnTo>
                    <a:pt x="81" y="103"/>
                  </a:lnTo>
                  <a:lnTo>
                    <a:pt x="152" y="178"/>
                  </a:lnTo>
                  <a:lnTo>
                    <a:pt x="269" y="57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8" y="86"/>
                  </a:lnTo>
                  <a:lnTo>
                    <a:pt x="558" y="418"/>
                  </a:lnTo>
                  <a:close/>
                  <a:moveTo>
                    <a:pt x="12" y="406"/>
                  </a:moveTo>
                  <a:lnTo>
                    <a:pt x="546" y="406"/>
                  </a:lnTo>
                  <a:lnTo>
                    <a:pt x="546" y="91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9" y="74"/>
                  </a:lnTo>
                  <a:lnTo>
                    <a:pt x="152" y="192"/>
                  </a:lnTo>
                  <a:lnTo>
                    <a:pt x="81" y="120"/>
                  </a:lnTo>
                  <a:lnTo>
                    <a:pt x="12" y="190"/>
                  </a:lnTo>
                  <a:lnTo>
                    <a:pt x="12" y="40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4" name="Oval 155"/>
            <p:cNvSpPr>
              <a:spLocks noChangeArrowheads="1"/>
            </p:cNvSpPr>
            <p:nvPr/>
          </p:nvSpPr>
          <p:spPr bwMode="auto">
            <a:xfrm>
              <a:off x="3940175" y="910543"/>
              <a:ext cx="128588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5" name="Freeform 156"/>
            <p:cNvSpPr>
              <a:spLocks noEditPoints="1"/>
            </p:cNvSpPr>
            <p:nvPr/>
          </p:nvSpPr>
          <p:spPr bwMode="auto">
            <a:xfrm>
              <a:off x="3929063" y="902605"/>
              <a:ext cx="147638" cy="149225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19 h 39"/>
                <a:gd name="T4" fmla="*/ 20 w 39"/>
                <a:gd name="T5" fmla="*/ 0 h 39"/>
                <a:gd name="T6" fmla="*/ 39 w 39"/>
                <a:gd name="T7" fmla="*/ 19 h 39"/>
                <a:gd name="T8" fmla="*/ 20 w 39"/>
                <a:gd name="T9" fmla="*/ 39 h 39"/>
                <a:gd name="T10" fmla="*/ 20 w 39"/>
                <a:gd name="T11" fmla="*/ 5 h 39"/>
                <a:gd name="T12" fmla="*/ 5 w 39"/>
                <a:gd name="T13" fmla="*/ 19 h 39"/>
                <a:gd name="T14" fmla="*/ 20 w 39"/>
                <a:gd name="T15" fmla="*/ 34 h 39"/>
                <a:gd name="T16" fmla="*/ 34 w 39"/>
                <a:gd name="T17" fmla="*/ 19 h 39"/>
                <a:gd name="T18" fmla="*/ 20 w 39"/>
                <a:gd name="T1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5"/>
                  </a:moveTo>
                  <a:cubicBezTo>
                    <a:pt x="11" y="5"/>
                    <a:pt x="5" y="11"/>
                    <a:pt x="5" y="19"/>
                  </a:cubicBezTo>
                  <a:cubicBezTo>
                    <a:pt x="5" y="27"/>
                    <a:pt x="11" y="34"/>
                    <a:pt x="20" y="34"/>
                  </a:cubicBezTo>
                  <a:cubicBezTo>
                    <a:pt x="28" y="34"/>
                    <a:pt x="34" y="27"/>
                    <a:pt x="34" y="19"/>
                  </a:cubicBezTo>
                  <a:cubicBezTo>
                    <a:pt x="34" y="11"/>
                    <a:pt x="28" y="5"/>
                    <a:pt x="2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6" name="Freeform 157"/>
            <p:cNvSpPr>
              <a:spLocks/>
            </p:cNvSpPr>
            <p:nvPr/>
          </p:nvSpPr>
          <p:spPr bwMode="auto">
            <a:xfrm>
              <a:off x="4005263" y="1039130"/>
              <a:ext cx="0" cy="65088"/>
            </a:xfrm>
            <a:custGeom>
              <a:avLst/>
              <a:gdLst>
                <a:gd name="T0" fmla="*/ 0 h 41"/>
                <a:gd name="T1" fmla="*/ 41 h 41"/>
                <a:gd name="T2" fmla="*/ 0 h 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1">
                  <a:moveTo>
                    <a:pt x="0" y="0"/>
                  </a:move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7" name="Line 158"/>
            <p:cNvSpPr>
              <a:spLocks noChangeShapeType="1"/>
            </p:cNvSpPr>
            <p:nvPr/>
          </p:nvSpPr>
          <p:spPr bwMode="auto">
            <a:xfrm>
              <a:off x="4005263" y="1039130"/>
              <a:ext cx="0" cy="650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8" name="Rectangle 159"/>
            <p:cNvSpPr>
              <a:spLocks noChangeArrowheads="1"/>
            </p:cNvSpPr>
            <p:nvPr/>
          </p:nvSpPr>
          <p:spPr bwMode="auto">
            <a:xfrm>
              <a:off x="3992563" y="1039130"/>
              <a:ext cx="19050" cy="650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9" name="Freeform 160"/>
            <p:cNvSpPr>
              <a:spLocks/>
            </p:cNvSpPr>
            <p:nvPr/>
          </p:nvSpPr>
          <p:spPr bwMode="auto">
            <a:xfrm>
              <a:off x="4005263" y="948643"/>
              <a:ext cx="0" cy="103188"/>
            </a:xfrm>
            <a:custGeom>
              <a:avLst/>
              <a:gdLst>
                <a:gd name="T0" fmla="*/ 0 h 65"/>
                <a:gd name="T1" fmla="*/ 65 h 65"/>
                <a:gd name="T2" fmla="*/ 0 h 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5">
                  <a:moveTo>
                    <a:pt x="0" y="0"/>
                  </a:move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0" name="Line 161"/>
            <p:cNvSpPr>
              <a:spLocks noChangeShapeType="1"/>
            </p:cNvSpPr>
            <p:nvPr/>
          </p:nvSpPr>
          <p:spPr bwMode="auto">
            <a:xfrm>
              <a:off x="4005263" y="948643"/>
              <a:ext cx="0" cy="1031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1" name="Rectangle 162"/>
            <p:cNvSpPr>
              <a:spLocks noChangeArrowheads="1"/>
            </p:cNvSpPr>
            <p:nvPr/>
          </p:nvSpPr>
          <p:spPr bwMode="auto">
            <a:xfrm>
              <a:off x="3992563" y="948643"/>
              <a:ext cx="19050" cy="1031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2" name="Line 163"/>
            <p:cNvSpPr>
              <a:spLocks noChangeShapeType="1"/>
            </p:cNvSpPr>
            <p:nvPr/>
          </p:nvSpPr>
          <p:spPr bwMode="auto">
            <a:xfrm>
              <a:off x="3978275" y="96769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3" name="Line 164"/>
            <p:cNvSpPr>
              <a:spLocks noChangeShapeType="1"/>
            </p:cNvSpPr>
            <p:nvPr/>
          </p:nvSpPr>
          <p:spPr bwMode="auto">
            <a:xfrm>
              <a:off x="3978275" y="96769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4" name="Freeform 165"/>
            <p:cNvSpPr>
              <a:spLocks/>
            </p:cNvSpPr>
            <p:nvPr/>
          </p:nvSpPr>
          <p:spPr bwMode="auto">
            <a:xfrm>
              <a:off x="3405188" y="940705"/>
              <a:ext cx="46038" cy="46038"/>
            </a:xfrm>
            <a:custGeom>
              <a:avLst/>
              <a:gdLst>
                <a:gd name="T0" fmla="*/ 0 w 29"/>
                <a:gd name="T1" fmla="*/ 0 h 29"/>
                <a:gd name="T2" fmla="*/ 29 w 29"/>
                <a:gd name="T3" fmla="*/ 29 h 29"/>
                <a:gd name="T4" fmla="*/ 0 w 29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lnTo>
                    <a:pt x="29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9" name="Line 166"/>
            <p:cNvSpPr>
              <a:spLocks noChangeShapeType="1"/>
            </p:cNvSpPr>
            <p:nvPr/>
          </p:nvSpPr>
          <p:spPr bwMode="auto">
            <a:xfrm>
              <a:off x="3405188" y="940705"/>
              <a:ext cx="46038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0" name="Freeform 167"/>
            <p:cNvSpPr>
              <a:spLocks/>
            </p:cNvSpPr>
            <p:nvPr/>
          </p:nvSpPr>
          <p:spPr bwMode="auto">
            <a:xfrm>
              <a:off x="3402013" y="935943"/>
              <a:ext cx="55563" cy="57150"/>
            </a:xfrm>
            <a:custGeom>
              <a:avLst/>
              <a:gdLst>
                <a:gd name="T0" fmla="*/ 28 w 35"/>
                <a:gd name="T1" fmla="*/ 36 h 36"/>
                <a:gd name="T2" fmla="*/ 0 w 35"/>
                <a:gd name="T3" fmla="*/ 8 h 36"/>
                <a:gd name="T4" fmla="*/ 7 w 35"/>
                <a:gd name="T5" fmla="*/ 0 h 36"/>
                <a:gd name="T6" fmla="*/ 35 w 35"/>
                <a:gd name="T7" fmla="*/ 27 h 36"/>
                <a:gd name="T8" fmla="*/ 28 w 3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8" y="36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35" y="27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1" name="Freeform 168"/>
            <p:cNvSpPr>
              <a:spLocks/>
            </p:cNvSpPr>
            <p:nvPr/>
          </p:nvSpPr>
          <p:spPr bwMode="auto">
            <a:xfrm>
              <a:off x="3517900" y="742268"/>
              <a:ext cx="0" cy="361950"/>
            </a:xfrm>
            <a:custGeom>
              <a:avLst/>
              <a:gdLst>
                <a:gd name="T0" fmla="*/ 0 h 228"/>
                <a:gd name="T1" fmla="*/ 228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0"/>
                  </a:move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2" name="Line 169"/>
            <p:cNvSpPr>
              <a:spLocks noChangeShapeType="1"/>
            </p:cNvSpPr>
            <p:nvPr/>
          </p:nvSpPr>
          <p:spPr bwMode="auto">
            <a:xfrm>
              <a:off x="3517900" y="742268"/>
              <a:ext cx="0" cy="3619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3" name="Rectangle 170"/>
            <p:cNvSpPr>
              <a:spLocks noChangeArrowheads="1"/>
            </p:cNvSpPr>
            <p:nvPr/>
          </p:nvSpPr>
          <p:spPr bwMode="auto">
            <a:xfrm>
              <a:off x="3511550" y="742268"/>
              <a:ext cx="14288" cy="3619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4" name="Line 171"/>
            <p:cNvSpPr>
              <a:spLocks noChangeShapeType="1"/>
            </p:cNvSpPr>
            <p:nvPr/>
          </p:nvSpPr>
          <p:spPr bwMode="auto">
            <a:xfrm>
              <a:off x="3819525" y="66924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0" name="Line 172"/>
            <p:cNvSpPr>
              <a:spLocks noChangeShapeType="1"/>
            </p:cNvSpPr>
            <p:nvPr/>
          </p:nvSpPr>
          <p:spPr bwMode="auto">
            <a:xfrm>
              <a:off x="3819525" y="66924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Freeform 173"/>
            <p:cNvSpPr>
              <a:spLocks/>
            </p:cNvSpPr>
            <p:nvPr/>
          </p:nvSpPr>
          <p:spPr bwMode="auto">
            <a:xfrm>
              <a:off x="3819525" y="669243"/>
              <a:ext cx="0" cy="434975"/>
            </a:xfrm>
            <a:custGeom>
              <a:avLst/>
              <a:gdLst>
                <a:gd name="T0" fmla="*/ 0 h 274"/>
                <a:gd name="T1" fmla="*/ 274 h 274"/>
                <a:gd name="T2" fmla="*/ 0 h 27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4">
                  <a:moveTo>
                    <a:pt x="0" y="0"/>
                  </a:move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Line 174"/>
            <p:cNvSpPr>
              <a:spLocks noChangeShapeType="1"/>
            </p:cNvSpPr>
            <p:nvPr/>
          </p:nvSpPr>
          <p:spPr bwMode="auto">
            <a:xfrm>
              <a:off x="3819525" y="669243"/>
              <a:ext cx="0" cy="43497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3" name="Freeform 175"/>
            <p:cNvSpPr>
              <a:spLocks/>
            </p:cNvSpPr>
            <p:nvPr/>
          </p:nvSpPr>
          <p:spPr bwMode="auto">
            <a:xfrm>
              <a:off x="3284538" y="566055"/>
              <a:ext cx="874713" cy="282575"/>
            </a:xfrm>
            <a:custGeom>
              <a:avLst/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1 h 178"/>
                <a:gd name="T8" fmla="*/ 261 w 551"/>
                <a:gd name="T9" fmla="*/ 51 h 178"/>
                <a:gd name="T10" fmla="*/ 342 w 551"/>
                <a:gd name="T11" fmla="*/ 130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7 h 178"/>
                <a:gd name="T18" fmla="*/ 473 w 551"/>
                <a:gd name="T19" fmla="*/ 15 h 178"/>
                <a:gd name="T20" fmla="*/ 342 w 551"/>
                <a:gd name="T21" fmla="*/ 147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1"/>
                  </a:lnTo>
                  <a:lnTo>
                    <a:pt x="261" y="51"/>
                  </a:lnTo>
                  <a:lnTo>
                    <a:pt x="342" y="130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7"/>
                  </a:lnTo>
                  <a:lnTo>
                    <a:pt x="473" y="15"/>
                  </a:lnTo>
                  <a:lnTo>
                    <a:pt x="342" y="147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4" name="Freeform 176"/>
            <p:cNvSpPr>
              <a:spLocks/>
            </p:cNvSpPr>
            <p:nvPr/>
          </p:nvSpPr>
          <p:spPr bwMode="auto">
            <a:xfrm>
              <a:off x="3284538" y="639080"/>
              <a:ext cx="874713" cy="282575"/>
            </a:xfrm>
            <a:custGeom>
              <a:avLst/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3 h 178"/>
                <a:gd name="T8" fmla="*/ 261 w 551"/>
                <a:gd name="T9" fmla="*/ 50 h 178"/>
                <a:gd name="T10" fmla="*/ 342 w 551"/>
                <a:gd name="T11" fmla="*/ 132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6 h 178"/>
                <a:gd name="T18" fmla="*/ 473 w 551"/>
                <a:gd name="T19" fmla="*/ 14 h 178"/>
                <a:gd name="T20" fmla="*/ 342 w 551"/>
                <a:gd name="T21" fmla="*/ 146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3"/>
                  </a:lnTo>
                  <a:lnTo>
                    <a:pt x="261" y="50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6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5" name="Freeform 177"/>
            <p:cNvSpPr>
              <a:spLocks/>
            </p:cNvSpPr>
            <p:nvPr/>
          </p:nvSpPr>
          <p:spPr bwMode="auto">
            <a:xfrm>
              <a:off x="3284538" y="710518"/>
              <a:ext cx="1036638" cy="287338"/>
            </a:xfrm>
            <a:custGeom>
              <a:avLst/>
              <a:gdLst>
                <a:gd name="T0" fmla="*/ 7 w 653"/>
                <a:gd name="T1" fmla="*/ 181 h 181"/>
                <a:gd name="T2" fmla="*/ 0 w 653"/>
                <a:gd name="T3" fmla="*/ 171 h 181"/>
                <a:gd name="T4" fmla="*/ 81 w 653"/>
                <a:gd name="T5" fmla="*/ 89 h 181"/>
                <a:gd name="T6" fmla="*/ 152 w 653"/>
                <a:gd name="T7" fmla="*/ 164 h 181"/>
                <a:gd name="T8" fmla="*/ 261 w 653"/>
                <a:gd name="T9" fmla="*/ 51 h 181"/>
                <a:gd name="T10" fmla="*/ 342 w 653"/>
                <a:gd name="T11" fmla="*/ 133 h 181"/>
                <a:gd name="T12" fmla="*/ 473 w 653"/>
                <a:gd name="T13" fmla="*/ 0 h 181"/>
                <a:gd name="T14" fmla="*/ 548 w 653"/>
                <a:gd name="T15" fmla="*/ 80 h 181"/>
                <a:gd name="T16" fmla="*/ 653 w 653"/>
                <a:gd name="T17" fmla="*/ 80 h 181"/>
                <a:gd name="T18" fmla="*/ 653 w 653"/>
                <a:gd name="T19" fmla="*/ 89 h 181"/>
                <a:gd name="T20" fmla="*/ 544 w 653"/>
                <a:gd name="T21" fmla="*/ 89 h 181"/>
                <a:gd name="T22" fmla="*/ 473 w 653"/>
                <a:gd name="T23" fmla="*/ 17 h 181"/>
                <a:gd name="T24" fmla="*/ 342 w 653"/>
                <a:gd name="T25" fmla="*/ 147 h 181"/>
                <a:gd name="T26" fmla="*/ 261 w 653"/>
                <a:gd name="T27" fmla="*/ 68 h 181"/>
                <a:gd name="T28" fmla="*/ 152 w 653"/>
                <a:gd name="T29" fmla="*/ 178 h 181"/>
                <a:gd name="T30" fmla="*/ 81 w 653"/>
                <a:gd name="T31" fmla="*/ 106 h 181"/>
                <a:gd name="T32" fmla="*/ 7 w 653"/>
                <a:gd name="T3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3" h="181">
                  <a:moveTo>
                    <a:pt x="7" y="181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4"/>
                  </a:lnTo>
                  <a:lnTo>
                    <a:pt x="261" y="51"/>
                  </a:lnTo>
                  <a:lnTo>
                    <a:pt x="342" y="133"/>
                  </a:lnTo>
                  <a:lnTo>
                    <a:pt x="473" y="0"/>
                  </a:lnTo>
                  <a:lnTo>
                    <a:pt x="548" y="80"/>
                  </a:lnTo>
                  <a:lnTo>
                    <a:pt x="653" y="80"/>
                  </a:lnTo>
                  <a:lnTo>
                    <a:pt x="653" y="89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7"/>
                  </a:lnTo>
                  <a:lnTo>
                    <a:pt x="261" y="68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" name="Freeform 178"/>
            <p:cNvSpPr>
              <a:spLocks/>
            </p:cNvSpPr>
            <p:nvPr/>
          </p:nvSpPr>
          <p:spPr bwMode="auto">
            <a:xfrm>
              <a:off x="3284538" y="783543"/>
              <a:ext cx="874713" cy="287338"/>
            </a:xfrm>
            <a:custGeom>
              <a:avLst/>
              <a:gdLst>
                <a:gd name="T0" fmla="*/ 7 w 551"/>
                <a:gd name="T1" fmla="*/ 181 h 181"/>
                <a:gd name="T2" fmla="*/ 0 w 551"/>
                <a:gd name="T3" fmla="*/ 173 h 181"/>
                <a:gd name="T4" fmla="*/ 81 w 551"/>
                <a:gd name="T5" fmla="*/ 92 h 181"/>
                <a:gd name="T6" fmla="*/ 152 w 551"/>
                <a:gd name="T7" fmla="*/ 164 h 181"/>
                <a:gd name="T8" fmla="*/ 261 w 551"/>
                <a:gd name="T9" fmla="*/ 53 h 181"/>
                <a:gd name="T10" fmla="*/ 342 w 551"/>
                <a:gd name="T11" fmla="*/ 132 h 181"/>
                <a:gd name="T12" fmla="*/ 473 w 551"/>
                <a:gd name="T13" fmla="*/ 0 h 181"/>
                <a:gd name="T14" fmla="*/ 551 w 551"/>
                <a:gd name="T15" fmla="*/ 80 h 181"/>
                <a:gd name="T16" fmla="*/ 544 w 551"/>
                <a:gd name="T17" fmla="*/ 89 h 181"/>
                <a:gd name="T18" fmla="*/ 473 w 551"/>
                <a:gd name="T19" fmla="*/ 17 h 181"/>
                <a:gd name="T20" fmla="*/ 342 w 551"/>
                <a:gd name="T21" fmla="*/ 149 h 181"/>
                <a:gd name="T22" fmla="*/ 261 w 551"/>
                <a:gd name="T23" fmla="*/ 68 h 181"/>
                <a:gd name="T24" fmla="*/ 152 w 551"/>
                <a:gd name="T25" fmla="*/ 181 h 181"/>
                <a:gd name="T26" fmla="*/ 81 w 551"/>
                <a:gd name="T27" fmla="*/ 106 h 181"/>
                <a:gd name="T28" fmla="*/ 7 w 551"/>
                <a:gd name="T2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81">
                  <a:moveTo>
                    <a:pt x="7" y="181"/>
                  </a:moveTo>
                  <a:lnTo>
                    <a:pt x="0" y="173"/>
                  </a:lnTo>
                  <a:lnTo>
                    <a:pt x="81" y="92"/>
                  </a:lnTo>
                  <a:lnTo>
                    <a:pt x="152" y="164"/>
                  </a:lnTo>
                  <a:lnTo>
                    <a:pt x="261" y="53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80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9"/>
                  </a:lnTo>
                  <a:lnTo>
                    <a:pt x="261" y="68"/>
                  </a:lnTo>
                  <a:lnTo>
                    <a:pt x="152" y="181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" name="Oval 179"/>
            <p:cNvSpPr>
              <a:spLocks noChangeArrowheads="1"/>
            </p:cNvSpPr>
            <p:nvPr/>
          </p:nvSpPr>
          <p:spPr bwMode="auto">
            <a:xfrm>
              <a:off x="3725863" y="832755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" name="Freeform 180"/>
            <p:cNvSpPr>
              <a:spLocks noEditPoints="1"/>
            </p:cNvSpPr>
            <p:nvPr/>
          </p:nvSpPr>
          <p:spPr bwMode="auto">
            <a:xfrm>
              <a:off x="3717925" y="826405"/>
              <a:ext cx="230188" cy="231775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0 h 61"/>
                <a:gd name="T4" fmla="*/ 30 w 61"/>
                <a:gd name="T5" fmla="*/ 0 h 61"/>
                <a:gd name="T6" fmla="*/ 61 w 61"/>
                <a:gd name="T7" fmla="*/ 30 h 61"/>
                <a:gd name="T8" fmla="*/ 30 w 61"/>
                <a:gd name="T9" fmla="*/ 61 h 61"/>
                <a:gd name="T10" fmla="*/ 30 w 61"/>
                <a:gd name="T11" fmla="*/ 5 h 61"/>
                <a:gd name="T12" fmla="*/ 5 w 61"/>
                <a:gd name="T13" fmla="*/ 30 h 61"/>
                <a:gd name="T14" fmla="*/ 30 w 61"/>
                <a:gd name="T15" fmla="*/ 56 h 61"/>
                <a:gd name="T16" fmla="*/ 56 w 61"/>
                <a:gd name="T17" fmla="*/ 30 h 61"/>
                <a:gd name="T18" fmla="*/ 30 w 61"/>
                <a:gd name="T1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4" y="61"/>
                    <a:pt x="0" y="47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47"/>
                    <a:pt x="47" y="61"/>
                    <a:pt x="30" y="61"/>
                  </a:cubicBezTo>
                  <a:close/>
                  <a:moveTo>
                    <a:pt x="30" y="5"/>
                  </a:moveTo>
                  <a:cubicBezTo>
                    <a:pt x="16" y="5"/>
                    <a:pt x="5" y="16"/>
                    <a:pt x="5" y="30"/>
                  </a:cubicBezTo>
                  <a:cubicBezTo>
                    <a:pt x="5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5"/>
                    <a:pt x="3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" name="Freeform 181"/>
            <p:cNvSpPr>
              <a:spLocks/>
            </p:cNvSpPr>
            <p:nvPr/>
          </p:nvSpPr>
          <p:spPr bwMode="auto">
            <a:xfrm>
              <a:off x="3827463" y="886730"/>
              <a:ext cx="0" cy="217488"/>
            </a:xfrm>
            <a:custGeom>
              <a:avLst/>
              <a:gdLst>
                <a:gd name="T0" fmla="*/ 137 h 137"/>
                <a:gd name="T1" fmla="*/ 0 h 137"/>
                <a:gd name="T2" fmla="*/ 137 h 1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7">
                  <a:moveTo>
                    <a:pt x="0" y="137"/>
                  </a:move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0" name="Line 182"/>
            <p:cNvSpPr>
              <a:spLocks noChangeShapeType="1"/>
            </p:cNvSpPr>
            <p:nvPr/>
          </p:nvSpPr>
          <p:spPr bwMode="auto">
            <a:xfrm flipV="1">
              <a:off x="3827463" y="886730"/>
              <a:ext cx="0" cy="2174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" name="Rectangle 183"/>
            <p:cNvSpPr>
              <a:spLocks noChangeArrowheads="1"/>
            </p:cNvSpPr>
            <p:nvPr/>
          </p:nvSpPr>
          <p:spPr bwMode="auto">
            <a:xfrm>
              <a:off x="3816350" y="886730"/>
              <a:ext cx="19050" cy="2174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" name="Freeform 184"/>
            <p:cNvSpPr>
              <a:spLocks/>
            </p:cNvSpPr>
            <p:nvPr/>
          </p:nvSpPr>
          <p:spPr bwMode="auto">
            <a:xfrm>
              <a:off x="3789363" y="894668"/>
              <a:ext cx="38100" cy="34925"/>
            </a:xfrm>
            <a:custGeom>
              <a:avLst/>
              <a:gdLst>
                <a:gd name="T0" fmla="*/ 0 w 24"/>
                <a:gd name="T1" fmla="*/ 0 h 22"/>
                <a:gd name="T2" fmla="*/ 24 w 24"/>
                <a:gd name="T3" fmla="*/ 22 h 22"/>
                <a:gd name="T4" fmla="*/ 0 w 24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2">
                  <a:moveTo>
                    <a:pt x="0" y="0"/>
                  </a:moveTo>
                  <a:lnTo>
                    <a:pt x="2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3" name="Line 185"/>
            <p:cNvSpPr>
              <a:spLocks noChangeShapeType="1"/>
            </p:cNvSpPr>
            <p:nvPr/>
          </p:nvSpPr>
          <p:spPr bwMode="auto">
            <a:xfrm>
              <a:off x="3789363" y="894668"/>
              <a:ext cx="38100" cy="349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4" name="Freeform 186"/>
            <p:cNvSpPr>
              <a:spLocks/>
            </p:cNvSpPr>
            <p:nvPr/>
          </p:nvSpPr>
          <p:spPr bwMode="auto">
            <a:xfrm>
              <a:off x="3781425" y="886730"/>
              <a:ext cx="49213" cy="49213"/>
            </a:xfrm>
            <a:custGeom>
              <a:avLst/>
              <a:gdLst>
                <a:gd name="T0" fmla="*/ 24 w 31"/>
                <a:gd name="T1" fmla="*/ 31 h 31"/>
                <a:gd name="T2" fmla="*/ 0 w 31"/>
                <a:gd name="T3" fmla="*/ 7 h 31"/>
                <a:gd name="T4" fmla="*/ 8 w 31"/>
                <a:gd name="T5" fmla="*/ 0 h 31"/>
                <a:gd name="T6" fmla="*/ 31 w 31"/>
                <a:gd name="T7" fmla="*/ 22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31" y="22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5" name="Freeform 187"/>
            <p:cNvSpPr>
              <a:spLocks/>
            </p:cNvSpPr>
            <p:nvPr/>
          </p:nvSpPr>
          <p:spPr bwMode="auto">
            <a:xfrm>
              <a:off x="3827463" y="929593"/>
              <a:ext cx="49213" cy="44450"/>
            </a:xfrm>
            <a:custGeom>
              <a:avLst/>
              <a:gdLst>
                <a:gd name="T0" fmla="*/ 31 w 31"/>
                <a:gd name="T1" fmla="*/ 0 h 28"/>
                <a:gd name="T2" fmla="*/ 0 w 31"/>
                <a:gd name="T3" fmla="*/ 28 h 28"/>
                <a:gd name="T4" fmla="*/ 31 w 3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8">
                  <a:moveTo>
                    <a:pt x="31" y="0"/>
                  </a:moveTo>
                  <a:lnTo>
                    <a:pt x="0" y="2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Line 188"/>
            <p:cNvSpPr>
              <a:spLocks noChangeShapeType="1"/>
            </p:cNvSpPr>
            <p:nvPr/>
          </p:nvSpPr>
          <p:spPr bwMode="auto">
            <a:xfrm flipH="1">
              <a:off x="3827463" y="929593"/>
              <a:ext cx="49213" cy="444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7" name="Freeform 189"/>
            <p:cNvSpPr>
              <a:spLocks/>
            </p:cNvSpPr>
            <p:nvPr/>
          </p:nvSpPr>
          <p:spPr bwMode="auto">
            <a:xfrm>
              <a:off x="3824288" y="921655"/>
              <a:ext cx="55563" cy="60325"/>
            </a:xfrm>
            <a:custGeom>
              <a:avLst/>
              <a:gdLst>
                <a:gd name="T0" fmla="*/ 7 w 35"/>
                <a:gd name="T1" fmla="*/ 38 h 38"/>
                <a:gd name="T2" fmla="*/ 0 w 35"/>
                <a:gd name="T3" fmla="*/ 31 h 38"/>
                <a:gd name="T4" fmla="*/ 28 w 35"/>
                <a:gd name="T5" fmla="*/ 0 h 38"/>
                <a:gd name="T6" fmla="*/ 35 w 35"/>
                <a:gd name="T7" fmla="*/ 9 h 38"/>
                <a:gd name="T8" fmla="*/ 7 w 35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7" y="38"/>
                  </a:moveTo>
                  <a:lnTo>
                    <a:pt x="0" y="31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8" name="Freeform 190"/>
            <p:cNvSpPr>
              <a:spLocks/>
            </p:cNvSpPr>
            <p:nvPr/>
          </p:nvSpPr>
          <p:spPr bwMode="auto">
            <a:xfrm>
              <a:off x="3770313" y="948643"/>
              <a:ext cx="57150" cy="57150"/>
            </a:xfrm>
            <a:custGeom>
              <a:avLst/>
              <a:gdLst>
                <a:gd name="T0" fmla="*/ 0 w 36"/>
                <a:gd name="T1" fmla="*/ 0 h 36"/>
                <a:gd name="T2" fmla="*/ 36 w 36"/>
                <a:gd name="T3" fmla="*/ 36 h 36"/>
                <a:gd name="T4" fmla="*/ 0 w 3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9" name="Line 191"/>
            <p:cNvSpPr>
              <a:spLocks noChangeShapeType="1"/>
            </p:cNvSpPr>
            <p:nvPr/>
          </p:nvSpPr>
          <p:spPr bwMode="auto">
            <a:xfrm>
              <a:off x="3770313" y="948643"/>
              <a:ext cx="5715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0" name="Freeform 192"/>
            <p:cNvSpPr>
              <a:spLocks/>
            </p:cNvSpPr>
            <p:nvPr/>
          </p:nvSpPr>
          <p:spPr bwMode="auto">
            <a:xfrm>
              <a:off x="3763963" y="943880"/>
              <a:ext cx="71438" cy="68263"/>
            </a:xfrm>
            <a:custGeom>
              <a:avLst/>
              <a:gdLst>
                <a:gd name="T0" fmla="*/ 35 w 45"/>
                <a:gd name="T1" fmla="*/ 43 h 43"/>
                <a:gd name="T2" fmla="*/ 0 w 45"/>
                <a:gd name="T3" fmla="*/ 7 h 43"/>
                <a:gd name="T4" fmla="*/ 9 w 45"/>
                <a:gd name="T5" fmla="*/ 0 h 43"/>
                <a:gd name="T6" fmla="*/ 45 w 45"/>
                <a:gd name="T7" fmla="*/ 36 h 43"/>
                <a:gd name="T8" fmla="*/ 35 w 4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35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45" y="36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1" name="Freeform 193"/>
            <p:cNvSpPr>
              <a:spLocks/>
            </p:cNvSpPr>
            <p:nvPr/>
          </p:nvSpPr>
          <p:spPr bwMode="auto">
            <a:xfrm>
              <a:off x="3517900" y="650193"/>
              <a:ext cx="0" cy="46038"/>
            </a:xfrm>
            <a:custGeom>
              <a:avLst/>
              <a:gdLst>
                <a:gd name="T0" fmla="*/ 0 h 29"/>
                <a:gd name="T1" fmla="*/ 29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2" name="Line 194"/>
            <p:cNvSpPr>
              <a:spLocks noChangeShapeType="1"/>
            </p:cNvSpPr>
            <p:nvPr/>
          </p:nvSpPr>
          <p:spPr bwMode="auto">
            <a:xfrm>
              <a:off x="3517900" y="650193"/>
              <a:ext cx="0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3" name="Rectangle 195"/>
            <p:cNvSpPr>
              <a:spLocks noChangeArrowheads="1"/>
            </p:cNvSpPr>
            <p:nvPr/>
          </p:nvSpPr>
          <p:spPr bwMode="auto">
            <a:xfrm>
              <a:off x="3511550" y="650193"/>
              <a:ext cx="14288" cy="460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4" name="Freeform 196"/>
            <p:cNvSpPr>
              <a:spLocks/>
            </p:cNvSpPr>
            <p:nvPr/>
          </p:nvSpPr>
          <p:spPr bwMode="auto">
            <a:xfrm>
              <a:off x="4197350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5" name="Line 197"/>
            <p:cNvSpPr>
              <a:spLocks noChangeShapeType="1"/>
            </p:cNvSpPr>
            <p:nvPr/>
          </p:nvSpPr>
          <p:spPr bwMode="auto">
            <a:xfrm>
              <a:off x="41973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6" name="Rectangle 198"/>
            <p:cNvSpPr>
              <a:spLocks noChangeArrowheads="1"/>
            </p:cNvSpPr>
            <p:nvPr/>
          </p:nvSpPr>
          <p:spPr bwMode="auto">
            <a:xfrm>
              <a:off x="4189413" y="894668"/>
              <a:ext cx="14288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7" name="Freeform 199"/>
            <p:cNvSpPr>
              <a:spLocks/>
            </p:cNvSpPr>
            <p:nvPr/>
          </p:nvSpPr>
          <p:spPr bwMode="auto">
            <a:xfrm>
              <a:off x="4249738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8" name="Line 200"/>
            <p:cNvSpPr>
              <a:spLocks noChangeShapeType="1"/>
            </p:cNvSpPr>
            <p:nvPr/>
          </p:nvSpPr>
          <p:spPr bwMode="auto">
            <a:xfrm>
              <a:off x="4249738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9" name="Rectangle 201"/>
            <p:cNvSpPr>
              <a:spLocks noChangeArrowheads="1"/>
            </p:cNvSpPr>
            <p:nvPr/>
          </p:nvSpPr>
          <p:spPr bwMode="auto">
            <a:xfrm>
              <a:off x="4238625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0" name="Freeform 202"/>
            <p:cNvSpPr>
              <a:spLocks/>
            </p:cNvSpPr>
            <p:nvPr/>
          </p:nvSpPr>
          <p:spPr bwMode="auto">
            <a:xfrm>
              <a:off x="4151313" y="883555"/>
              <a:ext cx="161925" cy="228600"/>
            </a:xfrm>
            <a:custGeom>
              <a:avLst/>
              <a:gdLst>
                <a:gd name="T0" fmla="*/ 102 w 102"/>
                <a:gd name="T1" fmla="*/ 144 h 144"/>
                <a:gd name="T2" fmla="*/ 0 w 102"/>
                <a:gd name="T3" fmla="*/ 144 h 144"/>
                <a:gd name="T4" fmla="*/ 0 w 102"/>
                <a:gd name="T5" fmla="*/ 132 h 144"/>
                <a:gd name="T6" fmla="*/ 93 w 102"/>
                <a:gd name="T7" fmla="*/ 132 h 144"/>
                <a:gd name="T8" fmla="*/ 93 w 102"/>
                <a:gd name="T9" fmla="*/ 12 h 144"/>
                <a:gd name="T10" fmla="*/ 0 w 102"/>
                <a:gd name="T11" fmla="*/ 12 h 144"/>
                <a:gd name="T12" fmla="*/ 0 w 102"/>
                <a:gd name="T13" fmla="*/ 0 h 144"/>
                <a:gd name="T14" fmla="*/ 102 w 102"/>
                <a:gd name="T15" fmla="*/ 0 h 144"/>
                <a:gd name="T16" fmla="*/ 102 w 102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4">
                  <a:moveTo>
                    <a:pt x="102" y="144"/>
                  </a:moveTo>
                  <a:lnTo>
                    <a:pt x="0" y="144"/>
                  </a:lnTo>
                  <a:lnTo>
                    <a:pt x="0" y="132"/>
                  </a:lnTo>
                  <a:lnTo>
                    <a:pt x="93" y="132"/>
                  </a:lnTo>
                  <a:lnTo>
                    <a:pt x="9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4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1" name="Freeform 203"/>
            <p:cNvSpPr>
              <a:spLocks noEditPoints="1"/>
            </p:cNvSpPr>
            <p:nvPr/>
          </p:nvSpPr>
          <p:spPr bwMode="auto">
            <a:xfrm>
              <a:off x="4419600" y="859743"/>
              <a:ext cx="63500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9 h 17"/>
                <a:gd name="T4" fmla="*/ 8 w 17"/>
                <a:gd name="T5" fmla="*/ 0 h 17"/>
                <a:gd name="T6" fmla="*/ 17 w 17"/>
                <a:gd name="T7" fmla="*/ 9 h 17"/>
                <a:gd name="T8" fmla="*/ 8 w 17"/>
                <a:gd name="T9" fmla="*/ 17 h 17"/>
                <a:gd name="T10" fmla="*/ 8 w 17"/>
                <a:gd name="T11" fmla="*/ 5 h 17"/>
                <a:gd name="T12" fmla="*/ 5 w 17"/>
                <a:gd name="T13" fmla="*/ 9 h 17"/>
                <a:gd name="T14" fmla="*/ 8 w 17"/>
                <a:gd name="T15" fmla="*/ 13 h 17"/>
                <a:gd name="T16" fmla="*/ 12 w 17"/>
                <a:gd name="T17" fmla="*/ 9 h 17"/>
                <a:gd name="T18" fmla="*/ 8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8" y="13"/>
                  </a:cubicBezTo>
                  <a:cubicBezTo>
                    <a:pt x="11" y="13"/>
                    <a:pt x="12" y="11"/>
                    <a:pt x="12" y="9"/>
                  </a:cubicBezTo>
                  <a:cubicBezTo>
                    <a:pt x="12" y="7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2" name="Freeform 205"/>
            <p:cNvSpPr>
              <a:spLocks noEditPoints="1"/>
            </p:cNvSpPr>
            <p:nvPr/>
          </p:nvSpPr>
          <p:spPr bwMode="auto">
            <a:xfrm>
              <a:off x="4313238" y="891493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5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5" y="13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3" name="Freeform 207"/>
            <p:cNvSpPr>
              <a:spLocks noEditPoints="1"/>
            </p:cNvSpPr>
            <p:nvPr/>
          </p:nvSpPr>
          <p:spPr bwMode="auto">
            <a:xfrm>
              <a:off x="4359275" y="845455"/>
              <a:ext cx="41275" cy="41275"/>
            </a:xfrm>
            <a:custGeom>
              <a:avLst/>
              <a:gdLst>
                <a:gd name="T0" fmla="*/ 5 w 11"/>
                <a:gd name="T1" fmla="*/ 11 h 11"/>
                <a:gd name="T2" fmla="*/ 0 w 11"/>
                <a:gd name="T3" fmla="*/ 6 h 11"/>
                <a:gd name="T4" fmla="*/ 5 w 11"/>
                <a:gd name="T5" fmla="*/ 0 h 11"/>
                <a:gd name="T6" fmla="*/ 11 w 11"/>
                <a:gd name="T7" fmla="*/ 6 h 11"/>
                <a:gd name="T8" fmla="*/ 5 w 11"/>
                <a:gd name="T9" fmla="*/ 11 h 11"/>
                <a:gd name="T10" fmla="*/ 5 w 11"/>
                <a:gd name="T11" fmla="*/ 5 h 11"/>
                <a:gd name="T12" fmla="*/ 4 w 11"/>
                <a:gd name="T13" fmla="*/ 6 h 11"/>
                <a:gd name="T14" fmla="*/ 5 w 11"/>
                <a:gd name="T15" fmla="*/ 7 h 11"/>
                <a:gd name="T16" fmla="*/ 6 w 11"/>
                <a:gd name="T17" fmla="*/ 6 h 11"/>
                <a:gd name="T18" fmla="*/ 5 w 11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lose/>
                  <a:moveTo>
                    <a:pt x="5" y="5"/>
                  </a:move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4" name="Oval 208"/>
            <p:cNvSpPr>
              <a:spLocks noChangeArrowheads="1"/>
            </p:cNvSpPr>
            <p:nvPr/>
          </p:nvSpPr>
          <p:spPr bwMode="auto">
            <a:xfrm>
              <a:off x="3378200" y="894668"/>
              <a:ext cx="147638" cy="149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5" name="Freeform 209"/>
            <p:cNvSpPr>
              <a:spLocks noEditPoints="1"/>
            </p:cNvSpPr>
            <p:nvPr/>
          </p:nvSpPr>
          <p:spPr bwMode="auto">
            <a:xfrm>
              <a:off x="3367088" y="883555"/>
              <a:ext cx="166688" cy="171450"/>
            </a:xfrm>
            <a:custGeom>
              <a:avLst/>
              <a:gdLst>
                <a:gd name="T0" fmla="*/ 22 w 44"/>
                <a:gd name="T1" fmla="*/ 45 h 45"/>
                <a:gd name="T2" fmla="*/ 0 w 44"/>
                <a:gd name="T3" fmla="*/ 22 h 45"/>
                <a:gd name="T4" fmla="*/ 22 w 44"/>
                <a:gd name="T5" fmla="*/ 0 h 45"/>
                <a:gd name="T6" fmla="*/ 44 w 44"/>
                <a:gd name="T7" fmla="*/ 22 h 45"/>
                <a:gd name="T8" fmla="*/ 22 w 44"/>
                <a:gd name="T9" fmla="*/ 45 h 45"/>
                <a:gd name="T10" fmla="*/ 22 w 44"/>
                <a:gd name="T11" fmla="*/ 5 h 45"/>
                <a:gd name="T12" fmla="*/ 5 w 44"/>
                <a:gd name="T13" fmla="*/ 22 h 45"/>
                <a:gd name="T14" fmla="*/ 22 w 44"/>
                <a:gd name="T15" fmla="*/ 40 h 45"/>
                <a:gd name="T16" fmla="*/ 40 w 44"/>
                <a:gd name="T17" fmla="*/ 22 h 45"/>
                <a:gd name="T18" fmla="*/ 22 w 44"/>
                <a:gd name="T1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5">
                  <a:moveTo>
                    <a:pt x="22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4" y="10"/>
                    <a:pt x="44" y="22"/>
                  </a:cubicBezTo>
                  <a:cubicBezTo>
                    <a:pt x="44" y="35"/>
                    <a:pt x="35" y="45"/>
                    <a:pt x="22" y="45"/>
                  </a:cubicBezTo>
                  <a:close/>
                  <a:moveTo>
                    <a:pt x="22" y="5"/>
                  </a:moveTo>
                  <a:cubicBezTo>
                    <a:pt x="13" y="5"/>
                    <a:pt x="5" y="13"/>
                    <a:pt x="5" y="22"/>
                  </a:cubicBezTo>
                  <a:cubicBezTo>
                    <a:pt x="5" y="32"/>
                    <a:pt x="13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3"/>
                    <a:pt x="32" y="5"/>
                    <a:pt x="22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6" name="Freeform 210"/>
            <p:cNvSpPr>
              <a:spLocks/>
            </p:cNvSpPr>
            <p:nvPr/>
          </p:nvSpPr>
          <p:spPr bwMode="auto">
            <a:xfrm>
              <a:off x="3451225" y="951818"/>
              <a:ext cx="0" cy="152400"/>
            </a:xfrm>
            <a:custGeom>
              <a:avLst/>
              <a:gdLst>
                <a:gd name="T0" fmla="*/ 0 h 96"/>
                <a:gd name="T1" fmla="*/ 96 h 96"/>
                <a:gd name="T2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7" name="Line 211"/>
            <p:cNvSpPr>
              <a:spLocks noChangeShapeType="1"/>
            </p:cNvSpPr>
            <p:nvPr/>
          </p:nvSpPr>
          <p:spPr bwMode="auto">
            <a:xfrm>
              <a:off x="3451225" y="951818"/>
              <a:ext cx="0" cy="152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8" name="Rectangle 212"/>
            <p:cNvSpPr>
              <a:spLocks noChangeArrowheads="1"/>
            </p:cNvSpPr>
            <p:nvPr/>
          </p:nvSpPr>
          <p:spPr bwMode="auto">
            <a:xfrm>
              <a:off x="3443288" y="951818"/>
              <a:ext cx="19050" cy="15240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9" name="Freeform 213"/>
            <p:cNvSpPr>
              <a:spLocks/>
            </p:cNvSpPr>
            <p:nvPr/>
          </p:nvSpPr>
          <p:spPr bwMode="auto">
            <a:xfrm>
              <a:off x="3451225" y="967693"/>
              <a:ext cx="52388" cy="52388"/>
            </a:xfrm>
            <a:custGeom>
              <a:avLst/>
              <a:gdLst>
                <a:gd name="T0" fmla="*/ 33 w 33"/>
                <a:gd name="T1" fmla="*/ 0 h 33"/>
                <a:gd name="T2" fmla="*/ 0 w 33"/>
                <a:gd name="T3" fmla="*/ 33 h 33"/>
                <a:gd name="T4" fmla="*/ 33 w 33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0" name="Line 214"/>
            <p:cNvSpPr>
              <a:spLocks noChangeShapeType="1"/>
            </p:cNvSpPr>
            <p:nvPr/>
          </p:nvSpPr>
          <p:spPr bwMode="auto">
            <a:xfrm flipH="1">
              <a:off x="3451225" y="967693"/>
              <a:ext cx="52388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1" name="Freeform 215"/>
            <p:cNvSpPr>
              <a:spLocks/>
            </p:cNvSpPr>
            <p:nvPr/>
          </p:nvSpPr>
          <p:spPr bwMode="auto">
            <a:xfrm>
              <a:off x="3446463" y="962930"/>
              <a:ext cx="60325" cy="65088"/>
            </a:xfrm>
            <a:custGeom>
              <a:avLst/>
              <a:gdLst>
                <a:gd name="T0" fmla="*/ 7 w 38"/>
                <a:gd name="T1" fmla="*/ 41 h 41"/>
                <a:gd name="T2" fmla="*/ 0 w 38"/>
                <a:gd name="T3" fmla="*/ 34 h 41"/>
                <a:gd name="T4" fmla="*/ 31 w 38"/>
                <a:gd name="T5" fmla="*/ 0 h 41"/>
                <a:gd name="T6" fmla="*/ 38 w 38"/>
                <a:gd name="T7" fmla="*/ 7 h 41"/>
                <a:gd name="T8" fmla="*/ 7 w 38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1">
                  <a:moveTo>
                    <a:pt x="7" y="41"/>
                  </a:moveTo>
                  <a:lnTo>
                    <a:pt x="0" y="34"/>
                  </a:lnTo>
                  <a:lnTo>
                    <a:pt x="31" y="0"/>
                  </a:lnTo>
                  <a:lnTo>
                    <a:pt x="38" y="7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2" name="Freeform 216"/>
            <p:cNvSpPr>
              <a:spLocks/>
            </p:cNvSpPr>
            <p:nvPr/>
          </p:nvSpPr>
          <p:spPr bwMode="auto">
            <a:xfrm>
              <a:off x="3421063" y="948643"/>
              <a:ext cx="30163" cy="30163"/>
            </a:xfrm>
            <a:custGeom>
              <a:avLst/>
              <a:gdLst>
                <a:gd name="T0" fmla="*/ 0 w 19"/>
                <a:gd name="T1" fmla="*/ 0 h 19"/>
                <a:gd name="T2" fmla="*/ 19 w 19"/>
                <a:gd name="T3" fmla="*/ 19 h 19"/>
                <a:gd name="T4" fmla="*/ 0 w 1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3" name="Line 217"/>
            <p:cNvSpPr>
              <a:spLocks noChangeShapeType="1"/>
            </p:cNvSpPr>
            <p:nvPr/>
          </p:nvSpPr>
          <p:spPr bwMode="auto">
            <a:xfrm>
              <a:off x="3421063" y="948643"/>
              <a:ext cx="30163" cy="301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4" name="Freeform 218"/>
            <p:cNvSpPr>
              <a:spLocks/>
            </p:cNvSpPr>
            <p:nvPr/>
          </p:nvSpPr>
          <p:spPr bwMode="auto">
            <a:xfrm>
              <a:off x="3413125" y="943880"/>
              <a:ext cx="41275" cy="42863"/>
            </a:xfrm>
            <a:custGeom>
              <a:avLst/>
              <a:gdLst>
                <a:gd name="T0" fmla="*/ 19 w 26"/>
                <a:gd name="T1" fmla="*/ 27 h 27"/>
                <a:gd name="T2" fmla="*/ 0 w 26"/>
                <a:gd name="T3" fmla="*/ 7 h 27"/>
                <a:gd name="T4" fmla="*/ 9 w 26"/>
                <a:gd name="T5" fmla="*/ 0 h 27"/>
                <a:gd name="T6" fmla="*/ 26 w 26"/>
                <a:gd name="T7" fmla="*/ 17 h 27"/>
                <a:gd name="T8" fmla="*/ 19 w 2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9" y="27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26" y="17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5" name="Freeform 219"/>
            <p:cNvSpPr>
              <a:spLocks/>
            </p:cNvSpPr>
            <p:nvPr/>
          </p:nvSpPr>
          <p:spPr bwMode="auto">
            <a:xfrm>
              <a:off x="4000500" y="962930"/>
              <a:ext cx="38100" cy="38100"/>
            </a:xfrm>
            <a:custGeom>
              <a:avLst/>
              <a:gdLst>
                <a:gd name="T0" fmla="*/ 24 w 24"/>
                <a:gd name="T1" fmla="*/ 0 h 24"/>
                <a:gd name="T2" fmla="*/ 0 w 24"/>
                <a:gd name="T3" fmla="*/ 24 h 24"/>
                <a:gd name="T4" fmla="*/ 24 w 24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" name="Line 220"/>
            <p:cNvSpPr>
              <a:spLocks noChangeShapeType="1"/>
            </p:cNvSpPr>
            <p:nvPr/>
          </p:nvSpPr>
          <p:spPr bwMode="auto">
            <a:xfrm flipH="1">
              <a:off x="4000500" y="962930"/>
              <a:ext cx="38100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" name="Freeform 221"/>
            <p:cNvSpPr>
              <a:spLocks/>
            </p:cNvSpPr>
            <p:nvPr/>
          </p:nvSpPr>
          <p:spPr bwMode="auto">
            <a:xfrm>
              <a:off x="3992563" y="954993"/>
              <a:ext cx="53975" cy="53975"/>
            </a:xfrm>
            <a:custGeom>
              <a:avLst/>
              <a:gdLst>
                <a:gd name="T0" fmla="*/ 10 w 34"/>
                <a:gd name="T1" fmla="*/ 34 h 34"/>
                <a:gd name="T2" fmla="*/ 0 w 34"/>
                <a:gd name="T3" fmla="*/ 27 h 34"/>
                <a:gd name="T4" fmla="*/ 27 w 34"/>
                <a:gd name="T5" fmla="*/ 0 h 34"/>
                <a:gd name="T6" fmla="*/ 34 w 34"/>
                <a:gd name="T7" fmla="*/ 10 h 34"/>
                <a:gd name="T8" fmla="*/ 10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0" y="3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10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" name="Rectangle 222"/>
            <p:cNvSpPr>
              <a:spLocks noChangeArrowheads="1"/>
            </p:cNvSpPr>
            <p:nvPr/>
          </p:nvSpPr>
          <p:spPr bwMode="auto">
            <a:xfrm>
              <a:off x="4305300" y="1093105"/>
              <a:ext cx="668338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" name="Freeform 223"/>
            <p:cNvSpPr>
              <a:spLocks/>
            </p:cNvSpPr>
            <p:nvPr/>
          </p:nvSpPr>
          <p:spPr bwMode="auto">
            <a:xfrm>
              <a:off x="4979988" y="821643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" name="Freeform 224"/>
            <p:cNvSpPr>
              <a:spLocks/>
            </p:cNvSpPr>
            <p:nvPr/>
          </p:nvSpPr>
          <p:spPr bwMode="auto">
            <a:xfrm>
              <a:off x="4979988" y="894668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1" name="Freeform 225"/>
            <p:cNvSpPr>
              <a:spLocks/>
            </p:cNvSpPr>
            <p:nvPr/>
          </p:nvSpPr>
          <p:spPr bwMode="auto">
            <a:xfrm>
              <a:off x="4979988" y="967693"/>
              <a:ext cx="611188" cy="63500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2" name="Freeform 226"/>
            <p:cNvSpPr>
              <a:spLocks/>
            </p:cNvSpPr>
            <p:nvPr/>
          </p:nvSpPr>
          <p:spPr bwMode="auto">
            <a:xfrm>
              <a:off x="4979988" y="1039130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0403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6475"/>
            <a:ext cx="1219200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9189" y="608648"/>
            <a:ext cx="43172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Поступление 2-ТП (Отходы)</a:t>
            </a:r>
            <a:endParaRPr lang="ru-RU" sz="1600" dirty="0"/>
          </a:p>
        </p:txBody>
      </p:sp>
      <p:graphicFrame>
        <p:nvGraphicFramePr>
          <p:cNvPr id="23" name="Схема 22"/>
          <p:cNvGraphicFramePr/>
          <p:nvPr>
            <p:extLst/>
          </p:nvPr>
        </p:nvGraphicFramePr>
        <p:xfrm>
          <a:off x="215347" y="3128968"/>
          <a:ext cx="4920547" cy="282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892323" y="2948947"/>
            <a:ext cx="3170765" cy="3630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39933"/>
              </a:buClr>
            </a:pPr>
            <a:r>
              <a:rPr lang="ru-RU" sz="1400" b="1" dirty="0"/>
              <a:t>Для обеспечения полноты представления статистической информации об отходах и корректности ее заполнения, планируется</a:t>
            </a:r>
            <a:r>
              <a:rPr lang="ru-RU" sz="1333" b="1" dirty="0"/>
              <a:t>:</a:t>
            </a:r>
          </a:p>
          <a:p>
            <a:pPr>
              <a:buClr>
                <a:srgbClr val="339933"/>
              </a:buClr>
            </a:pPr>
            <a:endParaRPr lang="ru-RU" sz="1333" b="1" dirty="0"/>
          </a:p>
          <a:p>
            <a:pPr marL="228594" indent="-228594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sz="1333" dirty="0"/>
              <a:t>Довести основные ошибки при заполнении отчетов для респондентов в ходе обсуждения правоприменительной практики 9,10 июня 2020 года,</a:t>
            </a:r>
          </a:p>
          <a:p>
            <a:pPr marL="228594" indent="-228594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sz="1333" dirty="0"/>
              <a:t>Разместить информацию на сайте;</a:t>
            </a:r>
          </a:p>
          <a:p>
            <a:pPr marL="228594" indent="-228594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sz="1333" dirty="0"/>
              <a:t>В декабре 2020 года через региональных операторов сделать рассылку Уведомлений о необходимости представления статистической отчетности.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35794" y="3911600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Анализ полноты представления отчетности по данным, имеющимся в управлении</a:t>
            </a:r>
            <a:endParaRPr lang="ru-RU" sz="1400" dirty="0"/>
          </a:p>
        </p:txBody>
      </p:sp>
      <p:graphicFrame>
        <p:nvGraphicFramePr>
          <p:cNvPr id="22" name="Схема 21"/>
          <p:cNvGraphicFramePr/>
          <p:nvPr>
            <p:extLst/>
          </p:nvPr>
        </p:nvGraphicFramePr>
        <p:xfrm>
          <a:off x="8942899" y="740701"/>
          <a:ext cx="3045587" cy="240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373536" y="1047342"/>
            <a:ext cx="7860873" cy="2966904"/>
            <a:chOff x="0" y="0"/>
            <a:chExt cx="6082392" cy="2743200"/>
          </a:xfrm>
        </p:grpSpPr>
        <p:graphicFrame>
          <p:nvGraphicFramePr>
            <p:cNvPr id="20" name="Диаграмма 19"/>
            <p:cNvGraphicFramePr/>
            <p:nvPr>
              <p:extLst/>
            </p:nvPr>
          </p:nvGraphicFramePr>
          <p:xfrm>
            <a:off x="0" y="0"/>
            <a:ext cx="2857499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21" name="Диаграмма 20"/>
            <p:cNvGraphicFramePr>
              <a:graphicFrameLocks/>
            </p:cNvGraphicFramePr>
            <p:nvPr>
              <p:extLst/>
            </p:nvPr>
          </p:nvGraphicFramePr>
          <p:xfrm>
            <a:off x="2925535" y="0"/>
            <a:ext cx="3156857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</p:grpSp>
      <p:sp>
        <p:nvSpPr>
          <p:cNvPr id="13" name="Прямоугольник 12"/>
          <p:cNvSpPr/>
          <p:nvPr/>
        </p:nvSpPr>
        <p:spPr>
          <a:xfrm>
            <a:off x="875420" y="5769260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chemeClr val="accent1"/>
                </a:solidFill>
                <a:latin typeface="Verdana" pitchFamily="34" charset="0"/>
              </a:rPr>
              <a:t>Информация направлена в Росстат и Прокуратуру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735627" y="6211824"/>
            <a:ext cx="1304544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D5393B02-7F84-4CED-A1E5-4D133B87C0D2}"/>
              </a:ext>
            </a:extLst>
          </p:cNvPr>
          <p:cNvSpPr txBox="1">
            <a:spLocks/>
          </p:cNvSpPr>
          <p:nvPr/>
        </p:nvSpPr>
        <p:spPr>
          <a:xfrm>
            <a:off x="749189" y="199217"/>
            <a:ext cx="12194847" cy="35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800"/>
              </a:lnSpc>
              <a:spcBef>
                <a:spcPct val="0"/>
              </a:spcBef>
              <a:buNone/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ОСНОВНЫЕ РЕЗУЛЬТАТЫ РАБОТЫ ПРОВЕДЕННОЙ В РАМКАХ ОТЧЕТНОЙ КОМПАНИИ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273550" y="4381501"/>
          <a:ext cx="4406900" cy="2502024"/>
        </p:xfrm>
        <a:graphic>
          <a:graphicData uri="http://schemas.openxmlformats.org/drawingml/2006/table">
            <a:tbl>
              <a:tblPr/>
              <a:tblGrid>
                <a:gridCol w="1111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33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51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Категории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Должны представить отчет</a:t>
                      </a: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/  не представили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0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Татарстан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Чувашия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Марий Эл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9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Полигоны ТКО</a:t>
                      </a:r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 /</a:t>
                      </a:r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4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/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/</a:t>
                      </a:r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Лицензиаты </a:t>
                      </a:r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546 / </a:t>
                      </a:r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 / </a:t>
                      </a:r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 /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27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Предприятия, эксплуатирующие объекты I и II категории </a:t>
                      </a:r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925 /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 /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185 /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038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6331"/>
            <a:ext cx="10515600" cy="142435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Основные ошибки заполнения отчетности 2 ТП (отходы)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93793"/>
            <a:ext cx="10515600" cy="4783169"/>
          </a:xfrm>
        </p:spPr>
        <p:txBody>
          <a:bodyPr>
            <a:normAutofit fontScale="25000" lnSpcReduction="20000"/>
          </a:bodyPr>
          <a:lstStyle/>
          <a:p>
            <a:pPr marL="0" indent="2286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5600" dirty="0" smtClean="0"/>
              <a:t>Предоставление </a:t>
            </a:r>
            <a:r>
              <a:rPr lang="ru-RU" sz="5600" dirty="0" smtClean="0"/>
              <a:t>отчетности заполненной в программе «Модуль </a:t>
            </a:r>
            <a:r>
              <a:rPr lang="ru-RU" sz="5600" dirty="0" err="1" smtClean="0"/>
              <a:t>природопользователя</a:t>
            </a:r>
            <a:r>
              <a:rPr lang="ru-RU" sz="5600" dirty="0" smtClean="0"/>
              <a:t>», </a:t>
            </a:r>
            <a:r>
              <a:rPr lang="en-US" sz="5600" dirty="0" err="1" smtClean="0"/>
              <a:t>Sbis</a:t>
            </a:r>
            <a:r>
              <a:rPr lang="ru-RU" sz="5600" dirty="0" smtClean="0"/>
              <a:t> и </a:t>
            </a:r>
            <a:r>
              <a:rPr lang="ru-RU" sz="5600" dirty="0" err="1" smtClean="0"/>
              <a:t>т.д</a:t>
            </a:r>
            <a:r>
              <a:rPr lang="ru-RU" sz="5600" dirty="0" smtClean="0"/>
              <a:t>;</a:t>
            </a:r>
          </a:p>
          <a:p>
            <a:pPr marL="0" indent="22860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 smtClean="0"/>
          </a:p>
          <a:p>
            <a:pPr marL="0" indent="2286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5600" dirty="0" smtClean="0"/>
              <a:t>Некорректные </a:t>
            </a:r>
            <a:r>
              <a:rPr lang="ru-RU" sz="5600" dirty="0" smtClean="0"/>
              <a:t>данные при отображении обращения с ТКО (указывалась передачу на захоронение другим хозяйствующим субъектам, при этом ТКО обязаны передавать только региональному оператору по обращению с ТКО</a:t>
            </a:r>
            <a:r>
              <a:rPr lang="ru-RU" sz="5600" dirty="0" smtClean="0"/>
              <a:t>);</a:t>
            </a:r>
          </a:p>
          <a:p>
            <a:pPr marL="0" indent="22860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 smtClean="0"/>
          </a:p>
          <a:p>
            <a:pPr marL="0" indent="2286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5600" dirty="0" smtClean="0"/>
              <a:t>Принималась </a:t>
            </a:r>
            <a:r>
              <a:rPr lang="ru-RU" sz="5600" dirty="0" smtClean="0"/>
              <a:t>неверная единица измерения образования отходов (указывался  в м3, в то время как  отчетность должна представляться в тоннах</a:t>
            </a:r>
            <a:r>
              <a:rPr lang="ru-RU" sz="5600" dirty="0" smtClean="0"/>
              <a:t>);</a:t>
            </a:r>
          </a:p>
          <a:p>
            <a:pPr marL="0" indent="2286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5600" dirty="0" smtClean="0"/>
          </a:p>
          <a:p>
            <a:pPr marL="0" indent="2286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5600" dirty="0" smtClean="0"/>
              <a:t>Представление </a:t>
            </a:r>
            <a:r>
              <a:rPr lang="ru-RU" sz="5600" dirty="0" smtClean="0"/>
              <a:t>информации о передачи на размещение в отношении  отходов, подлежащих утилизации</a:t>
            </a:r>
            <a:r>
              <a:rPr lang="ru-RU" sz="5600" dirty="0" smtClean="0"/>
              <a:t>;</a:t>
            </a:r>
          </a:p>
          <a:p>
            <a:pPr marL="0" indent="22860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 smtClean="0"/>
          </a:p>
          <a:p>
            <a:pPr marL="0" indent="2286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5600" dirty="0" smtClean="0"/>
              <a:t>Отражение </a:t>
            </a:r>
            <a:r>
              <a:rPr lang="ru-RU" sz="5600" dirty="0" smtClean="0"/>
              <a:t>количества ртутных ламп в </a:t>
            </a:r>
            <a:r>
              <a:rPr lang="ru-RU" sz="5600" dirty="0" err="1" smtClean="0"/>
              <a:t>шт</a:t>
            </a:r>
            <a:r>
              <a:rPr lang="ru-RU" sz="5600" dirty="0" smtClean="0"/>
              <a:t>, а не в тоннах</a:t>
            </a:r>
            <a:r>
              <a:rPr lang="ru-RU" sz="5600" dirty="0" smtClean="0"/>
              <a:t>;</a:t>
            </a:r>
          </a:p>
          <a:p>
            <a:pPr marL="0" indent="22860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 smtClean="0"/>
          </a:p>
          <a:p>
            <a:pPr marL="0" indent="2286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5600" b="1" dirty="0" smtClean="0"/>
              <a:t>Заполнение </a:t>
            </a:r>
            <a:r>
              <a:rPr lang="ru-RU" sz="5600" b="1" dirty="0" smtClean="0"/>
              <a:t>Раздел II</a:t>
            </a:r>
            <a:r>
              <a:rPr lang="ru-RU" sz="5600" dirty="0" smtClean="0"/>
              <a:t>. «Сведения об образовании, обработке, утилизации</a:t>
            </a:r>
            <a:r>
              <a:rPr lang="ru-RU" sz="5600" dirty="0" smtClean="0"/>
              <a:t>, обезвреживании</a:t>
            </a:r>
            <a:r>
              <a:rPr lang="ru-RU" sz="5600" dirty="0" smtClean="0"/>
              <a:t>, размещении отходов производства и потребления,         представляемые региональными операторами, осуществляющими      </a:t>
            </a:r>
            <a:r>
              <a:rPr lang="ru-RU" sz="5600" dirty="0" smtClean="0"/>
              <a:t>деятельность </a:t>
            </a:r>
            <a:r>
              <a:rPr lang="ru-RU" sz="5600" dirty="0" smtClean="0"/>
              <a:t>с твердыми коммунальными отходами», юридическими лицами и индивидуальными предпринимателями, </a:t>
            </a:r>
            <a:r>
              <a:rPr lang="ru-RU" sz="5600" b="1" dirty="0" smtClean="0"/>
              <a:t>не являющимися региональными  </a:t>
            </a:r>
            <a:r>
              <a:rPr lang="ru-RU" sz="5600" b="1" dirty="0" smtClean="0"/>
              <a:t>операторами </a:t>
            </a:r>
            <a:r>
              <a:rPr lang="ru-RU" sz="5600" b="1" dirty="0" smtClean="0"/>
              <a:t>по обращению с ТКО</a:t>
            </a:r>
            <a:r>
              <a:rPr lang="ru-RU" sz="5600" b="1" dirty="0" smtClean="0"/>
              <a:t>;</a:t>
            </a:r>
          </a:p>
          <a:p>
            <a:pPr marL="0" indent="2286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5600" b="1" dirty="0" smtClean="0"/>
          </a:p>
          <a:p>
            <a:pPr marL="0" indent="2286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5600" b="1" dirty="0" smtClean="0"/>
              <a:t>Заполнение </a:t>
            </a:r>
            <a:r>
              <a:rPr lang="ru-RU" sz="5600" b="1" dirty="0" smtClean="0"/>
              <a:t>Раздела III</a:t>
            </a:r>
            <a:r>
              <a:rPr lang="ru-RU" sz="5600" dirty="0" smtClean="0"/>
              <a:t>. «Сведения об эксплуатируемых объектах  </a:t>
            </a:r>
            <a:r>
              <a:rPr lang="ru-RU" sz="5600" dirty="0" smtClean="0"/>
              <a:t>  </a:t>
            </a:r>
            <a:r>
              <a:rPr lang="ru-RU" sz="5600" dirty="0" smtClean="0"/>
              <a:t>захоронения отходов», юридическими лицами и индивидуальными предпринимателями, </a:t>
            </a:r>
            <a:r>
              <a:rPr lang="ru-RU" sz="5600" b="1" dirty="0" smtClean="0"/>
              <a:t>не эксплуатирующими объекты размещения отходов</a:t>
            </a:r>
            <a:r>
              <a:rPr lang="ru-RU" sz="5600" b="1" dirty="0" smtClean="0"/>
              <a:t>.</a:t>
            </a:r>
          </a:p>
          <a:p>
            <a:pPr marL="0" indent="2286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5600" b="1" dirty="0" smtClean="0"/>
          </a:p>
          <a:p>
            <a:pPr marL="0" indent="2286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5600" dirty="0" smtClean="0"/>
              <a:t>Указание </a:t>
            </a:r>
            <a:r>
              <a:rPr lang="ru-RU" sz="5600" dirty="0" smtClean="0"/>
              <a:t>сведений об утилизации, обезвреживания, размещения отходов в отсутствие соответствующей лицензии; </a:t>
            </a:r>
            <a:endParaRPr lang="ru-RU" sz="5600" dirty="0" smtClean="0"/>
          </a:p>
          <a:p>
            <a:pPr marL="0" indent="2286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5600" dirty="0" smtClean="0"/>
          </a:p>
          <a:p>
            <a:pPr marL="0" indent="2286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5600" dirty="0" smtClean="0"/>
              <a:t> Отражение </a:t>
            </a:r>
            <a:r>
              <a:rPr lang="ru-RU" sz="5600" dirty="0" smtClean="0"/>
              <a:t>наличия ТКО на конец года у </a:t>
            </a:r>
            <a:r>
              <a:rPr lang="ru-RU" sz="5600" dirty="0" err="1" smtClean="0"/>
              <a:t>образователя</a:t>
            </a:r>
            <a:r>
              <a:rPr lang="ru-RU" sz="5600" dirty="0" smtClean="0"/>
              <a:t> отходов.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9895" y="372862"/>
            <a:ext cx="3664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Замечания при приеме 2ТП (</a:t>
            </a:r>
            <a:r>
              <a:rPr lang="ru-RU" b="1" dirty="0" err="1" smtClean="0"/>
              <a:t>возду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2964"/>
            <a:ext cx="121952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75" y="239698"/>
            <a:ext cx="121952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2393" y="385724"/>
            <a:ext cx="6076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Замечания при приеме отчетности по форме 2ТП </a:t>
            </a:r>
            <a:r>
              <a:rPr lang="ru-RU" b="1" dirty="0" smtClean="0"/>
              <a:t>(отходы)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833" y="365125"/>
            <a:ext cx="10515600" cy="1325563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Раздел  </a:t>
            </a:r>
            <a:r>
              <a:rPr lang="ru-RU" sz="1400" b="1" dirty="0" smtClean="0"/>
              <a:t>III</a:t>
            </a:r>
            <a:r>
              <a:rPr lang="ru-RU" sz="1400" dirty="0" smtClean="0"/>
              <a:t>. «Сведения об эксплуатируемых объектах    захоронения отходов</a:t>
            </a:r>
            <a:r>
              <a:rPr lang="ru-RU" sz="1400" dirty="0" smtClean="0"/>
              <a:t>»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lang="en-US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III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Сведения об эксплуатируемых объектах захоронения отходов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Коды  ОКЕИ: гектар – 059, единица – 642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3176" y="2760954"/>
          <a:ext cx="5495279" cy="3558208"/>
        </p:xfrm>
        <a:graphic>
          <a:graphicData uri="http://schemas.openxmlformats.org/drawingml/2006/table">
            <a:tbl>
              <a:tblPr/>
              <a:tblGrid>
                <a:gridCol w="415618"/>
                <a:gridCol w="4314669"/>
                <a:gridCol w="764992"/>
              </a:tblGrid>
              <a:tr h="403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№ строки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Фактически за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Количество эксплуатируемых респондентом объектов захоронения отходов, ед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134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из них твердых коммунальных отходов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134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Количество эксплуатируемых респондентом объектов  хранения отходов, ед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Количество эксплуатируемых респондентом объектов захоронения отходов, не отвечающих установленным требованиям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из них твердых коммунальных отходов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Количество эксплуатируемых респондентом объектов хранения отходов, не отвечающих установленным требованиям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Площадь, занимаемая всеми эксплуатируемыми  респондентом объектами захоронения отходов, 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13,8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из них твердых коммунальных отходов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Площадь занимаемая всеми эксплуатируемыми респондентом объектами хранения отходов, 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0,035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767961" y="1502519"/>
            <a:ext cx="37818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П. 7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smtClean="0">
                <a:solidFill>
                  <a:srgbClr val="00B0F0"/>
                </a:solidFill>
              </a:rPr>
              <a:t>ст. 12 89-ФЗ </a:t>
            </a:r>
          </a:p>
          <a:p>
            <a:r>
              <a:rPr lang="ru-RU" sz="1600" dirty="0" smtClean="0"/>
              <a:t>Запрещается </a:t>
            </a:r>
            <a:r>
              <a:rPr lang="ru-RU" sz="1600" dirty="0" smtClean="0"/>
              <a:t>размещение отходов на объектах, не внесенных в государственный реестр объектов размещения отходов.</a:t>
            </a:r>
            <a:endParaRPr lang="ru-RU" sz="1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821227" y="2519576"/>
            <a:ext cx="3233054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B0F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П. 30</a:t>
            </a:r>
            <a:r>
              <a:rPr lang="ru-RU" sz="1400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ст. 12 99-ФЗ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Подлежит лицензированию деятельность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сбору, транспортированию, обработке, утилизации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обезвреживанию, размещению отходов I - IV классов опасности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228216" y="1552074"/>
            <a:ext cx="557433" cy="557433"/>
            <a:chOff x="352207" y="793856"/>
            <a:chExt cx="557433" cy="557433"/>
          </a:xfrm>
        </p:grpSpPr>
        <p:sp>
          <p:nvSpPr>
            <p:cNvPr id="11" name="Овал 10"/>
            <p:cNvSpPr/>
            <p:nvPr/>
          </p:nvSpPr>
          <p:spPr>
            <a:xfrm>
              <a:off x="352207" y="793856"/>
              <a:ext cx="557433" cy="55743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Freeform 1256"/>
            <p:cNvSpPr>
              <a:spLocks noEditPoints="1"/>
            </p:cNvSpPr>
            <p:nvPr/>
          </p:nvSpPr>
          <p:spPr bwMode="auto">
            <a:xfrm>
              <a:off x="524316" y="929291"/>
              <a:ext cx="239495" cy="313411"/>
            </a:xfrm>
            <a:custGeom>
              <a:avLst/>
              <a:gdLst>
                <a:gd name="T0" fmla="*/ 571 w 1072"/>
                <a:gd name="T1" fmla="*/ 0 h 1400"/>
                <a:gd name="T2" fmla="*/ 562 w 1072"/>
                <a:gd name="T3" fmla="*/ 38 h 1400"/>
                <a:gd name="T4" fmla="*/ 556 w 1072"/>
                <a:gd name="T5" fmla="*/ 82 h 1400"/>
                <a:gd name="T6" fmla="*/ 555 w 1072"/>
                <a:gd name="T7" fmla="*/ 91 h 1400"/>
                <a:gd name="T8" fmla="*/ 536 w 1072"/>
                <a:gd name="T9" fmla="*/ 141 h 1400"/>
                <a:gd name="T10" fmla="*/ 535 w 1072"/>
                <a:gd name="T11" fmla="*/ 171 h 1400"/>
                <a:gd name="T12" fmla="*/ 512 w 1072"/>
                <a:gd name="T13" fmla="*/ 184 h 1400"/>
                <a:gd name="T14" fmla="*/ 501 w 1072"/>
                <a:gd name="T15" fmla="*/ 209 h 1400"/>
                <a:gd name="T16" fmla="*/ 475 w 1072"/>
                <a:gd name="T17" fmla="*/ 231 h 1400"/>
                <a:gd name="T18" fmla="*/ 448 w 1072"/>
                <a:gd name="T19" fmla="*/ 255 h 1400"/>
                <a:gd name="T20" fmla="*/ 440 w 1072"/>
                <a:gd name="T21" fmla="*/ 261 h 1400"/>
                <a:gd name="T22" fmla="*/ 448 w 1072"/>
                <a:gd name="T23" fmla="*/ 267 h 1400"/>
                <a:gd name="T24" fmla="*/ 431 w 1072"/>
                <a:gd name="T25" fmla="*/ 276 h 1400"/>
                <a:gd name="T26" fmla="*/ 393 w 1072"/>
                <a:gd name="T27" fmla="*/ 278 h 1400"/>
                <a:gd name="T28" fmla="*/ 373 w 1072"/>
                <a:gd name="T29" fmla="*/ 296 h 1400"/>
                <a:gd name="T30" fmla="*/ 359 w 1072"/>
                <a:gd name="T31" fmla="*/ 300 h 1400"/>
                <a:gd name="T32" fmla="*/ 338 w 1072"/>
                <a:gd name="T33" fmla="*/ 349 h 1400"/>
                <a:gd name="T34" fmla="*/ 373 w 1072"/>
                <a:gd name="T35" fmla="*/ 434 h 1400"/>
                <a:gd name="T36" fmla="*/ 380 w 1072"/>
                <a:gd name="T37" fmla="*/ 469 h 1400"/>
                <a:gd name="T38" fmla="*/ 291 w 1072"/>
                <a:gd name="T39" fmla="*/ 567 h 1400"/>
                <a:gd name="T40" fmla="*/ 252 w 1072"/>
                <a:gd name="T41" fmla="*/ 553 h 1400"/>
                <a:gd name="T42" fmla="*/ 175 w 1072"/>
                <a:gd name="T43" fmla="*/ 571 h 1400"/>
                <a:gd name="T44" fmla="*/ 129 w 1072"/>
                <a:gd name="T45" fmla="*/ 571 h 1400"/>
                <a:gd name="T46" fmla="*/ 52 w 1072"/>
                <a:gd name="T47" fmla="*/ 553 h 1400"/>
                <a:gd name="T48" fmla="*/ 12 w 1072"/>
                <a:gd name="T49" fmla="*/ 567 h 1400"/>
                <a:gd name="T50" fmla="*/ 0 w 1072"/>
                <a:gd name="T51" fmla="*/ 858 h 1400"/>
                <a:gd name="T52" fmla="*/ 95 w 1072"/>
                <a:gd name="T53" fmla="*/ 1400 h 1400"/>
                <a:gd name="T54" fmla="*/ 976 w 1072"/>
                <a:gd name="T55" fmla="*/ 1400 h 1400"/>
                <a:gd name="T56" fmla="*/ 1039 w 1072"/>
                <a:gd name="T57" fmla="*/ 1376 h 1400"/>
                <a:gd name="T58" fmla="*/ 1072 w 1072"/>
                <a:gd name="T59" fmla="*/ 1303 h 1400"/>
                <a:gd name="T60" fmla="*/ 1072 w 1072"/>
                <a:gd name="T61" fmla="*/ 977 h 1400"/>
                <a:gd name="T62" fmla="*/ 1072 w 1072"/>
                <a:gd name="T63" fmla="*/ 361 h 1400"/>
                <a:gd name="T64" fmla="*/ 976 w 1072"/>
                <a:gd name="T65" fmla="*/ 0 h 1400"/>
                <a:gd name="T66" fmla="*/ 493 w 1072"/>
                <a:gd name="T67" fmla="*/ 340 h 1400"/>
                <a:gd name="T68" fmla="*/ 925 w 1072"/>
                <a:gd name="T69" fmla="*/ 406 h 1400"/>
                <a:gd name="T70" fmla="*/ 493 w 1072"/>
                <a:gd name="T71" fmla="*/ 340 h 1400"/>
                <a:gd name="T72" fmla="*/ 942 w 1072"/>
                <a:gd name="T73" fmla="*/ 1236 h 1400"/>
                <a:gd name="T74" fmla="*/ 129 w 1072"/>
                <a:gd name="T75" fmla="*/ 1170 h 1400"/>
                <a:gd name="T76" fmla="*/ 942 w 1072"/>
                <a:gd name="T77" fmla="*/ 1236 h 1400"/>
                <a:gd name="T78" fmla="*/ 942 w 1072"/>
                <a:gd name="T79" fmla="*/ 1064 h 1400"/>
                <a:gd name="T80" fmla="*/ 129 w 1072"/>
                <a:gd name="T81" fmla="*/ 998 h 1400"/>
                <a:gd name="T82" fmla="*/ 942 w 1072"/>
                <a:gd name="T83" fmla="*/ 1064 h 1400"/>
                <a:gd name="T84" fmla="*/ 942 w 1072"/>
                <a:gd name="T85" fmla="*/ 892 h 1400"/>
                <a:gd name="T86" fmla="*/ 129 w 1072"/>
                <a:gd name="T87" fmla="*/ 826 h 1400"/>
                <a:gd name="T88" fmla="*/ 942 w 1072"/>
                <a:gd name="T89" fmla="*/ 892 h 1400"/>
                <a:gd name="T90" fmla="*/ 942 w 1072"/>
                <a:gd name="T91" fmla="*/ 720 h 1400"/>
                <a:gd name="T92" fmla="*/ 129 w 1072"/>
                <a:gd name="T93" fmla="*/ 654 h 1400"/>
                <a:gd name="T94" fmla="*/ 942 w 1072"/>
                <a:gd name="T95" fmla="*/ 720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72" h="1400">
                  <a:moveTo>
                    <a:pt x="976" y="0"/>
                  </a:moveTo>
                  <a:lnTo>
                    <a:pt x="571" y="0"/>
                  </a:lnTo>
                  <a:lnTo>
                    <a:pt x="568" y="18"/>
                  </a:lnTo>
                  <a:cubicBezTo>
                    <a:pt x="568" y="25"/>
                    <a:pt x="566" y="32"/>
                    <a:pt x="562" y="38"/>
                  </a:cubicBezTo>
                  <a:cubicBezTo>
                    <a:pt x="561" y="40"/>
                    <a:pt x="559" y="42"/>
                    <a:pt x="558" y="45"/>
                  </a:cubicBezTo>
                  <a:cubicBezTo>
                    <a:pt x="563" y="56"/>
                    <a:pt x="563" y="70"/>
                    <a:pt x="556" y="82"/>
                  </a:cubicBezTo>
                  <a:cubicBezTo>
                    <a:pt x="555" y="84"/>
                    <a:pt x="553" y="86"/>
                    <a:pt x="552" y="87"/>
                  </a:cubicBezTo>
                  <a:lnTo>
                    <a:pt x="555" y="91"/>
                  </a:lnTo>
                  <a:lnTo>
                    <a:pt x="555" y="104"/>
                  </a:lnTo>
                  <a:cubicBezTo>
                    <a:pt x="555" y="120"/>
                    <a:pt x="547" y="132"/>
                    <a:pt x="536" y="141"/>
                  </a:cubicBezTo>
                  <a:cubicBezTo>
                    <a:pt x="536" y="145"/>
                    <a:pt x="537" y="149"/>
                    <a:pt x="536" y="153"/>
                  </a:cubicBezTo>
                  <a:lnTo>
                    <a:pt x="535" y="171"/>
                  </a:lnTo>
                  <a:lnTo>
                    <a:pt x="519" y="180"/>
                  </a:lnTo>
                  <a:cubicBezTo>
                    <a:pt x="517" y="181"/>
                    <a:pt x="515" y="183"/>
                    <a:pt x="512" y="184"/>
                  </a:cubicBezTo>
                  <a:cubicBezTo>
                    <a:pt x="512" y="190"/>
                    <a:pt x="510" y="195"/>
                    <a:pt x="507" y="200"/>
                  </a:cubicBezTo>
                  <a:lnTo>
                    <a:pt x="501" y="209"/>
                  </a:lnTo>
                  <a:cubicBezTo>
                    <a:pt x="497" y="214"/>
                    <a:pt x="489" y="221"/>
                    <a:pt x="477" y="224"/>
                  </a:cubicBezTo>
                  <a:cubicBezTo>
                    <a:pt x="476" y="226"/>
                    <a:pt x="476" y="228"/>
                    <a:pt x="475" y="231"/>
                  </a:cubicBezTo>
                  <a:lnTo>
                    <a:pt x="469" y="251"/>
                  </a:lnTo>
                  <a:lnTo>
                    <a:pt x="448" y="255"/>
                  </a:lnTo>
                  <a:cubicBezTo>
                    <a:pt x="446" y="255"/>
                    <a:pt x="444" y="255"/>
                    <a:pt x="443" y="256"/>
                  </a:cubicBezTo>
                  <a:cubicBezTo>
                    <a:pt x="442" y="257"/>
                    <a:pt x="441" y="259"/>
                    <a:pt x="440" y="261"/>
                  </a:cubicBezTo>
                  <a:lnTo>
                    <a:pt x="438" y="264"/>
                  </a:lnTo>
                  <a:lnTo>
                    <a:pt x="448" y="267"/>
                  </a:lnTo>
                  <a:lnTo>
                    <a:pt x="436" y="269"/>
                  </a:lnTo>
                  <a:lnTo>
                    <a:pt x="431" y="276"/>
                  </a:lnTo>
                  <a:lnTo>
                    <a:pt x="406" y="279"/>
                  </a:lnTo>
                  <a:cubicBezTo>
                    <a:pt x="401" y="279"/>
                    <a:pt x="397" y="278"/>
                    <a:pt x="393" y="278"/>
                  </a:cubicBezTo>
                  <a:cubicBezTo>
                    <a:pt x="391" y="280"/>
                    <a:pt x="388" y="283"/>
                    <a:pt x="386" y="285"/>
                  </a:cubicBezTo>
                  <a:lnTo>
                    <a:pt x="373" y="296"/>
                  </a:lnTo>
                  <a:lnTo>
                    <a:pt x="360" y="294"/>
                  </a:lnTo>
                  <a:cubicBezTo>
                    <a:pt x="360" y="296"/>
                    <a:pt x="359" y="298"/>
                    <a:pt x="359" y="300"/>
                  </a:cubicBezTo>
                  <a:lnTo>
                    <a:pt x="365" y="299"/>
                  </a:lnTo>
                  <a:lnTo>
                    <a:pt x="338" y="349"/>
                  </a:lnTo>
                  <a:lnTo>
                    <a:pt x="342" y="352"/>
                  </a:lnTo>
                  <a:cubicBezTo>
                    <a:pt x="371" y="369"/>
                    <a:pt x="381" y="408"/>
                    <a:pt x="373" y="434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79" y="449"/>
                    <a:pt x="380" y="462"/>
                    <a:pt x="380" y="469"/>
                  </a:cubicBezTo>
                  <a:cubicBezTo>
                    <a:pt x="380" y="496"/>
                    <a:pt x="366" y="522"/>
                    <a:pt x="341" y="537"/>
                  </a:cubicBezTo>
                  <a:lnTo>
                    <a:pt x="291" y="567"/>
                  </a:lnTo>
                  <a:lnTo>
                    <a:pt x="288" y="554"/>
                  </a:lnTo>
                  <a:cubicBezTo>
                    <a:pt x="273" y="558"/>
                    <a:pt x="262" y="556"/>
                    <a:pt x="252" y="553"/>
                  </a:cubicBezTo>
                  <a:cubicBezTo>
                    <a:pt x="236" y="563"/>
                    <a:pt x="215" y="566"/>
                    <a:pt x="195" y="561"/>
                  </a:cubicBezTo>
                  <a:cubicBezTo>
                    <a:pt x="189" y="566"/>
                    <a:pt x="182" y="569"/>
                    <a:pt x="175" y="571"/>
                  </a:cubicBezTo>
                  <a:cubicBezTo>
                    <a:pt x="169" y="573"/>
                    <a:pt x="161" y="574"/>
                    <a:pt x="152" y="574"/>
                  </a:cubicBezTo>
                  <a:cubicBezTo>
                    <a:pt x="143" y="574"/>
                    <a:pt x="135" y="573"/>
                    <a:pt x="129" y="571"/>
                  </a:cubicBezTo>
                  <a:cubicBezTo>
                    <a:pt x="122" y="569"/>
                    <a:pt x="115" y="566"/>
                    <a:pt x="108" y="561"/>
                  </a:cubicBezTo>
                  <a:cubicBezTo>
                    <a:pt x="89" y="566"/>
                    <a:pt x="69" y="563"/>
                    <a:pt x="52" y="553"/>
                  </a:cubicBezTo>
                  <a:cubicBezTo>
                    <a:pt x="41" y="556"/>
                    <a:pt x="28" y="557"/>
                    <a:pt x="15" y="554"/>
                  </a:cubicBezTo>
                  <a:lnTo>
                    <a:pt x="12" y="567"/>
                  </a:lnTo>
                  <a:lnTo>
                    <a:pt x="0" y="559"/>
                  </a:lnTo>
                  <a:lnTo>
                    <a:pt x="0" y="858"/>
                  </a:lnTo>
                  <a:lnTo>
                    <a:pt x="0" y="1303"/>
                  </a:lnTo>
                  <a:cubicBezTo>
                    <a:pt x="0" y="1357"/>
                    <a:pt x="43" y="1400"/>
                    <a:pt x="95" y="1400"/>
                  </a:cubicBezTo>
                  <a:lnTo>
                    <a:pt x="620" y="1400"/>
                  </a:lnTo>
                  <a:lnTo>
                    <a:pt x="976" y="1400"/>
                  </a:lnTo>
                  <a:lnTo>
                    <a:pt x="976" y="1400"/>
                  </a:lnTo>
                  <a:cubicBezTo>
                    <a:pt x="1000" y="1400"/>
                    <a:pt x="1022" y="1391"/>
                    <a:pt x="1039" y="1376"/>
                  </a:cubicBezTo>
                  <a:cubicBezTo>
                    <a:pt x="1059" y="1359"/>
                    <a:pt x="1072" y="1332"/>
                    <a:pt x="1072" y="1303"/>
                  </a:cubicBezTo>
                  <a:lnTo>
                    <a:pt x="1072" y="1303"/>
                  </a:lnTo>
                  <a:lnTo>
                    <a:pt x="1072" y="1278"/>
                  </a:lnTo>
                  <a:lnTo>
                    <a:pt x="1072" y="977"/>
                  </a:lnTo>
                  <a:lnTo>
                    <a:pt x="1072" y="387"/>
                  </a:lnTo>
                  <a:lnTo>
                    <a:pt x="1072" y="361"/>
                  </a:lnTo>
                  <a:lnTo>
                    <a:pt x="1072" y="97"/>
                  </a:lnTo>
                  <a:cubicBezTo>
                    <a:pt x="1072" y="44"/>
                    <a:pt x="1029" y="0"/>
                    <a:pt x="976" y="0"/>
                  </a:cubicBezTo>
                  <a:close/>
                  <a:moveTo>
                    <a:pt x="493" y="340"/>
                  </a:moveTo>
                  <a:lnTo>
                    <a:pt x="493" y="340"/>
                  </a:lnTo>
                  <a:lnTo>
                    <a:pt x="925" y="340"/>
                  </a:lnTo>
                  <a:lnTo>
                    <a:pt x="925" y="406"/>
                  </a:lnTo>
                  <a:lnTo>
                    <a:pt x="493" y="406"/>
                  </a:lnTo>
                  <a:lnTo>
                    <a:pt x="493" y="340"/>
                  </a:lnTo>
                  <a:close/>
                  <a:moveTo>
                    <a:pt x="942" y="1236"/>
                  </a:moveTo>
                  <a:lnTo>
                    <a:pt x="942" y="1236"/>
                  </a:lnTo>
                  <a:lnTo>
                    <a:pt x="129" y="1236"/>
                  </a:lnTo>
                  <a:lnTo>
                    <a:pt x="129" y="1170"/>
                  </a:lnTo>
                  <a:lnTo>
                    <a:pt x="942" y="1170"/>
                  </a:lnTo>
                  <a:lnTo>
                    <a:pt x="942" y="1236"/>
                  </a:lnTo>
                  <a:close/>
                  <a:moveTo>
                    <a:pt x="942" y="1064"/>
                  </a:moveTo>
                  <a:lnTo>
                    <a:pt x="942" y="1064"/>
                  </a:lnTo>
                  <a:lnTo>
                    <a:pt x="129" y="1064"/>
                  </a:lnTo>
                  <a:lnTo>
                    <a:pt x="129" y="998"/>
                  </a:lnTo>
                  <a:lnTo>
                    <a:pt x="942" y="998"/>
                  </a:lnTo>
                  <a:lnTo>
                    <a:pt x="942" y="1064"/>
                  </a:lnTo>
                  <a:close/>
                  <a:moveTo>
                    <a:pt x="942" y="892"/>
                  </a:moveTo>
                  <a:lnTo>
                    <a:pt x="942" y="892"/>
                  </a:lnTo>
                  <a:lnTo>
                    <a:pt x="129" y="892"/>
                  </a:lnTo>
                  <a:lnTo>
                    <a:pt x="129" y="826"/>
                  </a:lnTo>
                  <a:lnTo>
                    <a:pt x="942" y="826"/>
                  </a:lnTo>
                  <a:lnTo>
                    <a:pt x="942" y="892"/>
                  </a:lnTo>
                  <a:close/>
                  <a:moveTo>
                    <a:pt x="942" y="720"/>
                  </a:moveTo>
                  <a:lnTo>
                    <a:pt x="942" y="720"/>
                  </a:lnTo>
                  <a:lnTo>
                    <a:pt x="129" y="720"/>
                  </a:lnTo>
                  <a:lnTo>
                    <a:pt x="129" y="654"/>
                  </a:lnTo>
                  <a:lnTo>
                    <a:pt x="942" y="654"/>
                  </a:lnTo>
                  <a:lnTo>
                    <a:pt x="942" y="7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257"/>
            <p:cNvSpPr>
              <a:spLocks noEditPoints="1"/>
            </p:cNvSpPr>
            <p:nvPr/>
          </p:nvSpPr>
          <p:spPr bwMode="auto">
            <a:xfrm>
              <a:off x="476023" y="870157"/>
              <a:ext cx="170504" cy="183316"/>
            </a:xfrm>
            <a:custGeom>
              <a:avLst/>
              <a:gdLst>
                <a:gd name="T0" fmla="*/ 287 w 762"/>
                <a:gd name="T1" fmla="*/ 792 h 821"/>
                <a:gd name="T2" fmla="*/ 416 w 762"/>
                <a:gd name="T3" fmla="*/ 802 h 821"/>
                <a:gd name="T4" fmla="*/ 529 w 762"/>
                <a:gd name="T5" fmla="*/ 785 h 821"/>
                <a:gd name="T6" fmla="*/ 557 w 762"/>
                <a:gd name="T7" fmla="*/ 719 h 821"/>
                <a:gd name="T8" fmla="*/ 506 w 762"/>
                <a:gd name="T9" fmla="*/ 666 h 821"/>
                <a:gd name="T10" fmla="*/ 477 w 762"/>
                <a:gd name="T11" fmla="*/ 630 h 821"/>
                <a:gd name="T12" fmla="*/ 520 w 762"/>
                <a:gd name="T13" fmla="*/ 599 h 821"/>
                <a:gd name="T14" fmla="*/ 531 w 762"/>
                <a:gd name="T15" fmla="*/ 590 h 821"/>
                <a:gd name="T16" fmla="*/ 533 w 762"/>
                <a:gd name="T17" fmla="*/ 587 h 821"/>
                <a:gd name="T18" fmla="*/ 551 w 762"/>
                <a:gd name="T19" fmla="*/ 575 h 821"/>
                <a:gd name="T20" fmla="*/ 548 w 762"/>
                <a:gd name="T21" fmla="*/ 536 h 821"/>
                <a:gd name="T22" fmla="*/ 611 w 762"/>
                <a:gd name="T23" fmla="*/ 515 h 821"/>
                <a:gd name="T24" fmla="*/ 705 w 762"/>
                <a:gd name="T25" fmla="*/ 467 h 821"/>
                <a:gd name="T26" fmla="*/ 754 w 762"/>
                <a:gd name="T27" fmla="*/ 342 h 821"/>
                <a:gd name="T28" fmla="*/ 720 w 762"/>
                <a:gd name="T29" fmla="*/ 251 h 821"/>
                <a:gd name="T30" fmla="*/ 699 w 762"/>
                <a:gd name="T31" fmla="*/ 128 h 821"/>
                <a:gd name="T32" fmla="*/ 523 w 762"/>
                <a:gd name="T33" fmla="*/ 335 h 821"/>
                <a:gd name="T34" fmla="*/ 467 w 762"/>
                <a:gd name="T35" fmla="*/ 344 h 821"/>
                <a:gd name="T36" fmla="*/ 492 w 762"/>
                <a:gd name="T37" fmla="*/ 248 h 821"/>
                <a:gd name="T38" fmla="*/ 561 w 762"/>
                <a:gd name="T39" fmla="*/ 243 h 821"/>
                <a:gd name="T40" fmla="*/ 537 w 762"/>
                <a:gd name="T41" fmla="*/ 182 h 821"/>
                <a:gd name="T42" fmla="*/ 594 w 762"/>
                <a:gd name="T43" fmla="*/ 170 h 821"/>
                <a:gd name="T44" fmla="*/ 641 w 762"/>
                <a:gd name="T45" fmla="*/ 186 h 821"/>
                <a:gd name="T46" fmla="*/ 570 w 762"/>
                <a:gd name="T47" fmla="*/ 88 h 821"/>
                <a:gd name="T48" fmla="*/ 513 w 762"/>
                <a:gd name="T49" fmla="*/ 131 h 821"/>
                <a:gd name="T50" fmla="*/ 510 w 762"/>
                <a:gd name="T51" fmla="*/ 89 h 821"/>
                <a:gd name="T52" fmla="*/ 496 w 762"/>
                <a:gd name="T53" fmla="*/ 130 h 821"/>
                <a:gd name="T54" fmla="*/ 431 w 762"/>
                <a:gd name="T55" fmla="*/ 114 h 821"/>
                <a:gd name="T56" fmla="*/ 400 w 762"/>
                <a:gd name="T57" fmla="*/ 8 h 821"/>
                <a:gd name="T58" fmla="*/ 361 w 762"/>
                <a:gd name="T59" fmla="*/ 8 h 821"/>
                <a:gd name="T60" fmla="*/ 331 w 762"/>
                <a:gd name="T61" fmla="*/ 113 h 821"/>
                <a:gd name="T62" fmla="*/ 266 w 762"/>
                <a:gd name="T63" fmla="*/ 129 h 821"/>
                <a:gd name="T64" fmla="*/ 252 w 762"/>
                <a:gd name="T65" fmla="*/ 88 h 821"/>
                <a:gd name="T66" fmla="*/ 249 w 762"/>
                <a:gd name="T67" fmla="*/ 130 h 821"/>
                <a:gd name="T68" fmla="*/ 192 w 762"/>
                <a:gd name="T69" fmla="*/ 87 h 821"/>
                <a:gd name="T70" fmla="*/ 121 w 762"/>
                <a:gd name="T71" fmla="*/ 185 h 821"/>
                <a:gd name="T72" fmla="*/ 167 w 762"/>
                <a:gd name="T73" fmla="*/ 170 h 821"/>
                <a:gd name="T74" fmla="*/ 224 w 762"/>
                <a:gd name="T75" fmla="*/ 181 h 821"/>
                <a:gd name="T76" fmla="*/ 200 w 762"/>
                <a:gd name="T77" fmla="*/ 242 h 821"/>
                <a:gd name="T78" fmla="*/ 270 w 762"/>
                <a:gd name="T79" fmla="*/ 247 h 821"/>
                <a:gd name="T80" fmla="*/ 278 w 762"/>
                <a:gd name="T81" fmla="*/ 323 h 821"/>
                <a:gd name="T82" fmla="*/ 260 w 762"/>
                <a:gd name="T83" fmla="*/ 361 h 821"/>
                <a:gd name="T84" fmla="*/ 135 w 762"/>
                <a:gd name="T85" fmla="*/ 223 h 821"/>
                <a:gd name="T86" fmla="*/ 22 w 762"/>
                <a:gd name="T87" fmla="*/ 198 h 821"/>
                <a:gd name="T88" fmla="*/ 1 w 762"/>
                <a:gd name="T89" fmla="*/ 301 h 821"/>
                <a:gd name="T90" fmla="*/ 32 w 762"/>
                <a:gd name="T91" fmla="*/ 431 h 821"/>
                <a:gd name="T92" fmla="*/ 128 w 762"/>
                <a:gd name="T93" fmla="*/ 483 h 821"/>
                <a:gd name="T94" fmla="*/ 215 w 762"/>
                <a:gd name="T95" fmla="*/ 529 h 821"/>
                <a:gd name="T96" fmla="*/ 211 w 762"/>
                <a:gd name="T97" fmla="*/ 560 h 821"/>
                <a:gd name="T98" fmla="*/ 225 w 762"/>
                <a:gd name="T99" fmla="*/ 584 h 821"/>
                <a:gd name="T100" fmla="*/ 230 w 762"/>
                <a:gd name="T101" fmla="*/ 589 h 821"/>
                <a:gd name="T102" fmla="*/ 238 w 762"/>
                <a:gd name="T103" fmla="*/ 598 h 821"/>
                <a:gd name="T104" fmla="*/ 290 w 762"/>
                <a:gd name="T105" fmla="*/ 626 h 821"/>
                <a:gd name="T106" fmla="*/ 239 w 762"/>
                <a:gd name="T107" fmla="*/ 641 h 821"/>
                <a:gd name="T108" fmla="*/ 208 w 762"/>
                <a:gd name="T109" fmla="*/ 663 h 821"/>
                <a:gd name="T110" fmla="*/ 533 w 762"/>
                <a:gd name="T111" fmla="*/ 582 h 821"/>
                <a:gd name="T112" fmla="*/ 503 w 762"/>
                <a:gd name="T113" fmla="*/ 579 h 821"/>
                <a:gd name="T114" fmla="*/ 503 w 762"/>
                <a:gd name="T115" fmla="*/ 579 h 821"/>
                <a:gd name="T116" fmla="*/ 437 w 762"/>
                <a:gd name="T117" fmla="*/ 189 h 821"/>
                <a:gd name="T118" fmla="*/ 381 w 762"/>
                <a:gd name="T119" fmla="*/ 295 h 821"/>
                <a:gd name="T120" fmla="*/ 349 w 762"/>
                <a:gd name="T121" fmla="*/ 170 h 821"/>
                <a:gd name="T122" fmla="*/ 228 w 762"/>
                <a:gd name="T123" fmla="*/ 582 h 821"/>
                <a:gd name="T124" fmla="*/ 262 w 762"/>
                <a:gd name="T125" fmla="*/ 586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2" h="821">
                  <a:moveTo>
                    <a:pt x="219" y="784"/>
                  </a:moveTo>
                  <a:cubicBezTo>
                    <a:pt x="221" y="775"/>
                    <a:pt x="223" y="769"/>
                    <a:pt x="226" y="765"/>
                  </a:cubicBezTo>
                  <a:cubicBezTo>
                    <a:pt x="226" y="771"/>
                    <a:pt x="228" y="778"/>
                    <a:pt x="232" y="785"/>
                  </a:cubicBezTo>
                  <a:lnTo>
                    <a:pt x="232" y="785"/>
                  </a:lnTo>
                  <a:cubicBezTo>
                    <a:pt x="241" y="796"/>
                    <a:pt x="251" y="802"/>
                    <a:pt x="260" y="802"/>
                  </a:cubicBezTo>
                  <a:cubicBezTo>
                    <a:pt x="270" y="802"/>
                    <a:pt x="278" y="797"/>
                    <a:pt x="286" y="793"/>
                  </a:cubicBezTo>
                  <a:cubicBezTo>
                    <a:pt x="286" y="793"/>
                    <a:pt x="286" y="793"/>
                    <a:pt x="287" y="792"/>
                  </a:cubicBezTo>
                  <a:cubicBezTo>
                    <a:pt x="287" y="793"/>
                    <a:pt x="287" y="793"/>
                    <a:pt x="287" y="793"/>
                  </a:cubicBezTo>
                  <a:cubicBezTo>
                    <a:pt x="296" y="804"/>
                    <a:pt x="307" y="810"/>
                    <a:pt x="320" y="810"/>
                  </a:cubicBezTo>
                  <a:lnTo>
                    <a:pt x="320" y="810"/>
                  </a:lnTo>
                  <a:cubicBezTo>
                    <a:pt x="329" y="810"/>
                    <a:pt x="338" y="806"/>
                    <a:pt x="346" y="802"/>
                  </a:cubicBezTo>
                  <a:cubicBezTo>
                    <a:pt x="351" y="809"/>
                    <a:pt x="358" y="816"/>
                    <a:pt x="369" y="819"/>
                  </a:cubicBezTo>
                  <a:cubicBezTo>
                    <a:pt x="374" y="821"/>
                    <a:pt x="388" y="821"/>
                    <a:pt x="393" y="819"/>
                  </a:cubicBezTo>
                  <a:cubicBezTo>
                    <a:pt x="404" y="816"/>
                    <a:pt x="411" y="809"/>
                    <a:pt x="416" y="802"/>
                  </a:cubicBezTo>
                  <a:cubicBezTo>
                    <a:pt x="423" y="806"/>
                    <a:pt x="432" y="810"/>
                    <a:pt x="442" y="810"/>
                  </a:cubicBezTo>
                  <a:lnTo>
                    <a:pt x="442" y="810"/>
                  </a:lnTo>
                  <a:cubicBezTo>
                    <a:pt x="455" y="810"/>
                    <a:pt x="466" y="804"/>
                    <a:pt x="475" y="793"/>
                  </a:cubicBezTo>
                  <a:cubicBezTo>
                    <a:pt x="475" y="793"/>
                    <a:pt x="475" y="793"/>
                    <a:pt x="475" y="792"/>
                  </a:cubicBezTo>
                  <a:cubicBezTo>
                    <a:pt x="475" y="793"/>
                    <a:pt x="476" y="793"/>
                    <a:pt x="476" y="793"/>
                  </a:cubicBezTo>
                  <a:cubicBezTo>
                    <a:pt x="484" y="797"/>
                    <a:pt x="492" y="802"/>
                    <a:pt x="501" y="802"/>
                  </a:cubicBezTo>
                  <a:cubicBezTo>
                    <a:pt x="511" y="802"/>
                    <a:pt x="520" y="796"/>
                    <a:pt x="529" y="785"/>
                  </a:cubicBezTo>
                  <a:lnTo>
                    <a:pt x="530" y="785"/>
                  </a:lnTo>
                  <a:cubicBezTo>
                    <a:pt x="534" y="778"/>
                    <a:pt x="535" y="771"/>
                    <a:pt x="536" y="765"/>
                  </a:cubicBezTo>
                  <a:cubicBezTo>
                    <a:pt x="538" y="769"/>
                    <a:pt x="541" y="775"/>
                    <a:pt x="543" y="784"/>
                  </a:cubicBezTo>
                  <a:lnTo>
                    <a:pt x="545" y="793"/>
                  </a:lnTo>
                  <a:lnTo>
                    <a:pt x="552" y="788"/>
                  </a:lnTo>
                  <a:cubicBezTo>
                    <a:pt x="566" y="780"/>
                    <a:pt x="574" y="766"/>
                    <a:pt x="574" y="751"/>
                  </a:cubicBezTo>
                  <a:cubicBezTo>
                    <a:pt x="573" y="735"/>
                    <a:pt x="569" y="726"/>
                    <a:pt x="557" y="719"/>
                  </a:cubicBezTo>
                  <a:cubicBezTo>
                    <a:pt x="561" y="716"/>
                    <a:pt x="565" y="712"/>
                    <a:pt x="568" y="704"/>
                  </a:cubicBezTo>
                  <a:cubicBezTo>
                    <a:pt x="572" y="692"/>
                    <a:pt x="566" y="671"/>
                    <a:pt x="553" y="663"/>
                  </a:cubicBezTo>
                  <a:lnTo>
                    <a:pt x="544" y="658"/>
                  </a:lnTo>
                  <a:lnTo>
                    <a:pt x="544" y="669"/>
                  </a:lnTo>
                  <a:cubicBezTo>
                    <a:pt x="545" y="677"/>
                    <a:pt x="542" y="682"/>
                    <a:pt x="537" y="684"/>
                  </a:cubicBezTo>
                  <a:cubicBezTo>
                    <a:pt x="536" y="684"/>
                    <a:pt x="535" y="684"/>
                    <a:pt x="534" y="684"/>
                  </a:cubicBezTo>
                  <a:cubicBezTo>
                    <a:pt x="527" y="684"/>
                    <a:pt x="517" y="676"/>
                    <a:pt x="506" y="666"/>
                  </a:cubicBezTo>
                  <a:cubicBezTo>
                    <a:pt x="504" y="665"/>
                    <a:pt x="502" y="663"/>
                    <a:pt x="500" y="661"/>
                  </a:cubicBezTo>
                  <a:cubicBezTo>
                    <a:pt x="512" y="656"/>
                    <a:pt x="519" y="646"/>
                    <a:pt x="522" y="641"/>
                  </a:cubicBezTo>
                  <a:lnTo>
                    <a:pt x="528" y="629"/>
                  </a:lnTo>
                  <a:lnTo>
                    <a:pt x="516" y="632"/>
                  </a:lnTo>
                  <a:cubicBezTo>
                    <a:pt x="510" y="633"/>
                    <a:pt x="501" y="635"/>
                    <a:pt x="493" y="635"/>
                  </a:cubicBezTo>
                  <a:cubicBezTo>
                    <a:pt x="486" y="635"/>
                    <a:pt x="481" y="634"/>
                    <a:pt x="478" y="631"/>
                  </a:cubicBezTo>
                  <a:lnTo>
                    <a:pt x="477" y="630"/>
                  </a:lnTo>
                  <a:lnTo>
                    <a:pt x="477" y="630"/>
                  </a:lnTo>
                  <a:cubicBezTo>
                    <a:pt x="475" y="629"/>
                    <a:pt x="473" y="628"/>
                    <a:pt x="471" y="626"/>
                  </a:cubicBezTo>
                  <a:cubicBezTo>
                    <a:pt x="480" y="615"/>
                    <a:pt x="488" y="604"/>
                    <a:pt x="495" y="592"/>
                  </a:cubicBezTo>
                  <a:lnTo>
                    <a:pt x="497" y="593"/>
                  </a:lnTo>
                  <a:cubicBezTo>
                    <a:pt x="500" y="597"/>
                    <a:pt x="504" y="598"/>
                    <a:pt x="508" y="598"/>
                  </a:cubicBezTo>
                  <a:cubicBezTo>
                    <a:pt x="510" y="598"/>
                    <a:pt x="511" y="598"/>
                    <a:pt x="513" y="597"/>
                  </a:cubicBezTo>
                  <a:cubicBezTo>
                    <a:pt x="516" y="599"/>
                    <a:pt x="518" y="599"/>
                    <a:pt x="520" y="599"/>
                  </a:cubicBezTo>
                  <a:cubicBezTo>
                    <a:pt x="521" y="599"/>
                    <a:pt x="521" y="599"/>
                    <a:pt x="521" y="599"/>
                  </a:cubicBezTo>
                  <a:cubicBezTo>
                    <a:pt x="522" y="599"/>
                    <a:pt x="523" y="598"/>
                    <a:pt x="523" y="598"/>
                  </a:cubicBezTo>
                  <a:lnTo>
                    <a:pt x="524" y="598"/>
                  </a:lnTo>
                  <a:cubicBezTo>
                    <a:pt x="526" y="597"/>
                    <a:pt x="528" y="595"/>
                    <a:pt x="530" y="592"/>
                  </a:cubicBezTo>
                  <a:lnTo>
                    <a:pt x="530" y="592"/>
                  </a:lnTo>
                  <a:lnTo>
                    <a:pt x="530" y="591"/>
                  </a:lnTo>
                  <a:cubicBezTo>
                    <a:pt x="530" y="591"/>
                    <a:pt x="531" y="590"/>
                    <a:pt x="531" y="590"/>
                  </a:cubicBezTo>
                  <a:lnTo>
                    <a:pt x="531" y="590"/>
                  </a:lnTo>
                  <a:lnTo>
                    <a:pt x="531" y="589"/>
                  </a:lnTo>
                  <a:cubicBezTo>
                    <a:pt x="532" y="589"/>
                    <a:pt x="532" y="589"/>
                    <a:pt x="532" y="588"/>
                  </a:cubicBezTo>
                  <a:lnTo>
                    <a:pt x="533" y="588"/>
                  </a:lnTo>
                  <a:cubicBezTo>
                    <a:pt x="533" y="588"/>
                    <a:pt x="533" y="588"/>
                    <a:pt x="533" y="588"/>
                  </a:cubicBezTo>
                  <a:cubicBezTo>
                    <a:pt x="533" y="588"/>
                    <a:pt x="533" y="588"/>
                    <a:pt x="533" y="588"/>
                  </a:cubicBezTo>
                  <a:cubicBezTo>
                    <a:pt x="533" y="587"/>
                    <a:pt x="533" y="587"/>
                    <a:pt x="533" y="587"/>
                  </a:cubicBezTo>
                  <a:lnTo>
                    <a:pt x="536" y="587"/>
                  </a:lnTo>
                  <a:lnTo>
                    <a:pt x="537" y="584"/>
                  </a:lnTo>
                  <a:cubicBezTo>
                    <a:pt x="537" y="584"/>
                    <a:pt x="537" y="583"/>
                    <a:pt x="537" y="583"/>
                  </a:cubicBezTo>
                  <a:lnTo>
                    <a:pt x="538" y="583"/>
                  </a:lnTo>
                  <a:cubicBezTo>
                    <a:pt x="538" y="583"/>
                    <a:pt x="538" y="583"/>
                    <a:pt x="539" y="583"/>
                  </a:cubicBezTo>
                  <a:cubicBezTo>
                    <a:pt x="539" y="582"/>
                    <a:pt x="539" y="582"/>
                    <a:pt x="539" y="582"/>
                  </a:cubicBezTo>
                  <a:cubicBezTo>
                    <a:pt x="542" y="581"/>
                    <a:pt x="549" y="577"/>
                    <a:pt x="551" y="575"/>
                  </a:cubicBezTo>
                  <a:cubicBezTo>
                    <a:pt x="555" y="572"/>
                    <a:pt x="556" y="566"/>
                    <a:pt x="553" y="562"/>
                  </a:cubicBezTo>
                  <a:cubicBezTo>
                    <a:pt x="552" y="561"/>
                    <a:pt x="552" y="561"/>
                    <a:pt x="551" y="560"/>
                  </a:cubicBezTo>
                  <a:cubicBezTo>
                    <a:pt x="552" y="558"/>
                    <a:pt x="553" y="556"/>
                    <a:pt x="552" y="552"/>
                  </a:cubicBezTo>
                  <a:cubicBezTo>
                    <a:pt x="551" y="550"/>
                    <a:pt x="550" y="548"/>
                    <a:pt x="549" y="547"/>
                  </a:cubicBezTo>
                  <a:cubicBezTo>
                    <a:pt x="549" y="547"/>
                    <a:pt x="550" y="546"/>
                    <a:pt x="550" y="545"/>
                  </a:cubicBezTo>
                  <a:cubicBezTo>
                    <a:pt x="551" y="543"/>
                    <a:pt x="551" y="539"/>
                    <a:pt x="549" y="536"/>
                  </a:cubicBezTo>
                  <a:lnTo>
                    <a:pt x="548" y="536"/>
                  </a:lnTo>
                  <a:cubicBezTo>
                    <a:pt x="546" y="534"/>
                    <a:pt x="544" y="532"/>
                    <a:pt x="542" y="531"/>
                  </a:cubicBezTo>
                  <a:cubicBezTo>
                    <a:pt x="543" y="531"/>
                    <a:pt x="545" y="531"/>
                    <a:pt x="546" y="529"/>
                  </a:cubicBezTo>
                  <a:cubicBezTo>
                    <a:pt x="562" y="520"/>
                    <a:pt x="558" y="500"/>
                    <a:pt x="555" y="485"/>
                  </a:cubicBezTo>
                  <a:cubicBezTo>
                    <a:pt x="559" y="500"/>
                    <a:pt x="561" y="515"/>
                    <a:pt x="570" y="526"/>
                  </a:cubicBezTo>
                  <a:cubicBezTo>
                    <a:pt x="574" y="533"/>
                    <a:pt x="584" y="538"/>
                    <a:pt x="592" y="539"/>
                  </a:cubicBezTo>
                  <a:cubicBezTo>
                    <a:pt x="603" y="530"/>
                    <a:pt x="601" y="507"/>
                    <a:pt x="595" y="491"/>
                  </a:cubicBezTo>
                  <a:cubicBezTo>
                    <a:pt x="599" y="500"/>
                    <a:pt x="605" y="508"/>
                    <a:pt x="611" y="515"/>
                  </a:cubicBezTo>
                  <a:cubicBezTo>
                    <a:pt x="617" y="523"/>
                    <a:pt x="629" y="526"/>
                    <a:pt x="638" y="525"/>
                  </a:cubicBezTo>
                  <a:cubicBezTo>
                    <a:pt x="650" y="505"/>
                    <a:pt x="642" y="494"/>
                    <a:pt x="634" y="483"/>
                  </a:cubicBezTo>
                  <a:cubicBezTo>
                    <a:pt x="635" y="484"/>
                    <a:pt x="636" y="485"/>
                    <a:pt x="637" y="486"/>
                  </a:cubicBezTo>
                  <a:cubicBezTo>
                    <a:pt x="652" y="504"/>
                    <a:pt x="661" y="503"/>
                    <a:pt x="670" y="501"/>
                  </a:cubicBezTo>
                  <a:cubicBezTo>
                    <a:pt x="677" y="481"/>
                    <a:pt x="666" y="472"/>
                    <a:pt x="662" y="462"/>
                  </a:cubicBezTo>
                  <a:lnTo>
                    <a:pt x="674" y="470"/>
                  </a:lnTo>
                  <a:cubicBezTo>
                    <a:pt x="686" y="474"/>
                    <a:pt x="699" y="473"/>
                    <a:pt x="705" y="467"/>
                  </a:cubicBezTo>
                  <a:cubicBezTo>
                    <a:pt x="709" y="456"/>
                    <a:pt x="701" y="446"/>
                    <a:pt x="698" y="441"/>
                  </a:cubicBezTo>
                  <a:cubicBezTo>
                    <a:pt x="703" y="442"/>
                    <a:pt x="721" y="437"/>
                    <a:pt x="730" y="431"/>
                  </a:cubicBezTo>
                  <a:cubicBezTo>
                    <a:pt x="731" y="421"/>
                    <a:pt x="717" y="409"/>
                    <a:pt x="712" y="405"/>
                  </a:cubicBezTo>
                  <a:cubicBezTo>
                    <a:pt x="725" y="405"/>
                    <a:pt x="749" y="397"/>
                    <a:pt x="749" y="385"/>
                  </a:cubicBezTo>
                  <a:cubicBezTo>
                    <a:pt x="743" y="378"/>
                    <a:pt x="729" y="375"/>
                    <a:pt x="720" y="370"/>
                  </a:cubicBezTo>
                  <a:cubicBezTo>
                    <a:pt x="726" y="368"/>
                    <a:pt x="752" y="353"/>
                    <a:pt x="754" y="346"/>
                  </a:cubicBezTo>
                  <a:cubicBezTo>
                    <a:pt x="755" y="345"/>
                    <a:pt x="756" y="343"/>
                    <a:pt x="754" y="342"/>
                  </a:cubicBezTo>
                  <a:cubicBezTo>
                    <a:pt x="749" y="335"/>
                    <a:pt x="726" y="332"/>
                    <a:pt x="721" y="333"/>
                  </a:cubicBezTo>
                  <a:cubicBezTo>
                    <a:pt x="742" y="326"/>
                    <a:pt x="750" y="318"/>
                    <a:pt x="761" y="301"/>
                  </a:cubicBezTo>
                  <a:cubicBezTo>
                    <a:pt x="762" y="300"/>
                    <a:pt x="761" y="298"/>
                    <a:pt x="761" y="297"/>
                  </a:cubicBezTo>
                  <a:cubicBezTo>
                    <a:pt x="752" y="291"/>
                    <a:pt x="728" y="295"/>
                    <a:pt x="716" y="297"/>
                  </a:cubicBezTo>
                  <a:cubicBezTo>
                    <a:pt x="731" y="284"/>
                    <a:pt x="751" y="271"/>
                    <a:pt x="753" y="248"/>
                  </a:cubicBezTo>
                  <a:cubicBezTo>
                    <a:pt x="752" y="247"/>
                    <a:pt x="753" y="245"/>
                    <a:pt x="752" y="245"/>
                  </a:cubicBezTo>
                  <a:cubicBezTo>
                    <a:pt x="741" y="245"/>
                    <a:pt x="730" y="248"/>
                    <a:pt x="720" y="251"/>
                  </a:cubicBezTo>
                  <a:lnTo>
                    <a:pt x="719" y="250"/>
                  </a:lnTo>
                  <a:cubicBezTo>
                    <a:pt x="729" y="233"/>
                    <a:pt x="737" y="217"/>
                    <a:pt x="740" y="198"/>
                  </a:cubicBezTo>
                  <a:cubicBezTo>
                    <a:pt x="739" y="196"/>
                    <a:pt x="742" y="188"/>
                    <a:pt x="738" y="187"/>
                  </a:cubicBezTo>
                  <a:cubicBezTo>
                    <a:pt x="733" y="185"/>
                    <a:pt x="728" y="188"/>
                    <a:pt x="724" y="191"/>
                  </a:cubicBezTo>
                  <a:lnTo>
                    <a:pt x="693" y="216"/>
                  </a:lnTo>
                  <a:cubicBezTo>
                    <a:pt x="703" y="203"/>
                    <a:pt x="710" y="176"/>
                    <a:pt x="713" y="165"/>
                  </a:cubicBezTo>
                  <a:cubicBezTo>
                    <a:pt x="714" y="156"/>
                    <a:pt x="714" y="127"/>
                    <a:pt x="699" y="128"/>
                  </a:cubicBezTo>
                  <a:cubicBezTo>
                    <a:pt x="680" y="158"/>
                    <a:pt x="657" y="199"/>
                    <a:pt x="631" y="225"/>
                  </a:cubicBezTo>
                  <a:cubicBezTo>
                    <a:pt x="629" y="225"/>
                    <a:pt x="629" y="223"/>
                    <a:pt x="627" y="223"/>
                  </a:cubicBezTo>
                  <a:cubicBezTo>
                    <a:pt x="623" y="229"/>
                    <a:pt x="601" y="262"/>
                    <a:pt x="593" y="264"/>
                  </a:cubicBezTo>
                  <a:lnTo>
                    <a:pt x="589" y="257"/>
                  </a:lnTo>
                  <a:cubicBezTo>
                    <a:pt x="585" y="263"/>
                    <a:pt x="580" y="269"/>
                    <a:pt x="573" y="274"/>
                  </a:cubicBezTo>
                  <a:lnTo>
                    <a:pt x="539" y="305"/>
                  </a:lnTo>
                  <a:cubicBezTo>
                    <a:pt x="530" y="314"/>
                    <a:pt x="523" y="323"/>
                    <a:pt x="523" y="335"/>
                  </a:cubicBezTo>
                  <a:cubicBezTo>
                    <a:pt x="523" y="335"/>
                    <a:pt x="525" y="356"/>
                    <a:pt x="514" y="362"/>
                  </a:cubicBezTo>
                  <a:cubicBezTo>
                    <a:pt x="506" y="366"/>
                    <a:pt x="502" y="362"/>
                    <a:pt x="501" y="361"/>
                  </a:cubicBezTo>
                  <a:cubicBezTo>
                    <a:pt x="501" y="361"/>
                    <a:pt x="501" y="360"/>
                    <a:pt x="501" y="360"/>
                  </a:cubicBezTo>
                  <a:cubicBezTo>
                    <a:pt x="501" y="354"/>
                    <a:pt x="502" y="348"/>
                    <a:pt x="498" y="343"/>
                  </a:cubicBezTo>
                  <a:lnTo>
                    <a:pt x="497" y="343"/>
                  </a:lnTo>
                  <a:lnTo>
                    <a:pt x="490" y="351"/>
                  </a:lnTo>
                  <a:cubicBezTo>
                    <a:pt x="485" y="354"/>
                    <a:pt x="465" y="353"/>
                    <a:pt x="467" y="344"/>
                  </a:cubicBezTo>
                  <a:cubicBezTo>
                    <a:pt x="478" y="344"/>
                    <a:pt x="484" y="334"/>
                    <a:pt x="484" y="323"/>
                  </a:cubicBezTo>
                  <a:cubicBezTo>
                    <a:pt x="484" y="323"/>
                    <a:pt x="483" y="322"/>
                    <a:pt x="482" y="321"/>
                  </a:cubicBezTo>
                  <a:cubicBezTo>
                    <a:pt x="479" y="326"/>
                    <a:pt x="473" y="326"/>
                    <a:pt x="467" y="326"/>
                  </a:cubicBezTo>
                  <a:cubicBezTo>
                    <a:pt x="462" y="325"/>
                    <a:pt x="459" y="320"/>
                    <a:pt x="456" y="316"/>
                  </a:cubicBezTo>
                  <a:cubicBezTo>
                    <a:pt x="450" y="302"/>
                    <a:pt x="450" y="288"/>
                    <a:pt x="456" y="274"/>
                  </a:cubicBezTo>
                  <a:lnTo>
                    <a:pt x="473" y="251"/>
                  </a:lnTo>
                  <a:cubicBezTo>
                    <a:pt x="479" y="247"/>
                    <a:pt x="485" y="250"/>
                    <a:pt x="492" y="248"/>
                  </a:cubicBezTo>
                  <a:cubicBezTo>
                    <a:pt x="503" y="245"/>
                    <a:pt x="516" y="244"/>
                    <a:pt x="524" y="253"/>
                  </a:cubicBezTo>
                  <a:cubicBezTo>
                    <a:pt x="526" y="256"/>
                    <a:pt x="529" y="260"/>
                    <a:pt x="528" y="265"/>
                  </a:cubicBezTo>
                  <a:cubicBezTo>
                    <a:pt x="536" y="266"/>
                    <a:pt x="536" y="254"/>
                    <a:pt x="538" y="250"/>
                  </a:cubicBezTo>
                  <a:cubicBezTo>
                    <a:pt x="543" y="251"/>
                    <a:pt x="548" y="255"/>
                    <a:pt x="554" y="255"/>
                  </a:cubicBezTo>
                  <a:cubicBezTo>
                    <a:pt x="567" y="258"/>
                    <a:pt x="589" y="251"/>
                    <a:pt x="589" y="235"/>
                  </a:cubicBezTo>
                  <a:lnTo>
                    <a:pt x="587" y="234"/>
                  </a:lnTo>
                  <a:cubicBezTo>
                    <a:pt x="582" y="242"/>
                    <a:pt x="571" y="243"/>
                    <a:pt x="561" y="243"/>
                  </a:cubicBezTo>
                  <a:lnTo>
                    <a:pt x="547" y="238"/>
                  </a:lnTo>
                  <a:cubicBezTo>
                    <a:pt x="543" y="236"/>
                    <a:pt x="531" y="233"/>
                    <a:pt x="529" y="229"/>
                  </a:cubicBezTo>
                  <a:lnTo>
                    <a:pt x="529" y="228"/>
                  </a:lnTo>
                  <a:cubicBezTo>
                    <a:pt x="538" y="222"/>
                    <a:pt x="556" y="227"/>
                    <a:pt x="562" y="236"/>
                  </a:cubicBezTo>
                  <a:cubicBezTo>
                    <a:pt x="575" y="229"/>
                    <a:pt x="575" y="205"/>
                    <a:pt x="564" y="195"/>
                  </a:cubicBezTo>
                  <a:cubicBezTo>
                    <a:pt x="559" y="192"/>
                    <a:pt x="549" y="187"/>
                    <a:pt x="543" y="188"/>
                  </a:cubicBezTo>
                  <a:cubicBezTo>
                    <a:pt x="542" y="186"/>
                    <a:pt x="540" y="184"/>
                    <a:pt x="537" y="182"/>
                  </a:cubicBezTo>
                  <a:cubicBezTo>
                    <a:pt x="535" y="181"/>
                    <a:pt x="534" y="182"/>
                    <a:pt x="532" y="179"/>
                  </a:cubicBezTo>
                  <a:lnTo>
                    <a:pt x="532" y="178"/>
                  </a:lnTo>
                  <a:cubicBezTo>
                    <a:pt x="542" y="175"/>
                    <a:pt x="553" y="177"/>
                    <a:pt x="561" y="171"/>
                  </a:cubicBezTo>
                  <a:cubicBezTo>
                    <a:pt x="578" y="159"/>
                    <a:pt x="581" y="133"/>
                    <a:pt x="574" y="115"/>
                  </a:cubicBezTo>
                  <a:cubicBezTo>
                    <a:pt x="574" y="113"/>
                    <a:pt x="574" y="112"/>
                    <a:pt x="575" y="110"/>
                  </a:cubicBezTo>
                  <a:cubicBezTo>
                    <a:pt x="585" y="112"/>
                    <a:pt x="598" y="120"/>
                    <a:pt x="607" y="126"/>
                  </a:cubicBezTo>
                  <a:cubicBezTo>
                    <a:pt x="613" y="144"/>
                    <a:pt x="588" y="156"/>
                    <a:pt x="594" y="170"/>
                  </a:cubicBezTo>
                  <a:cubicBezTo>
                    <a:pt x="594" y="173"/>
                    <a:pt x="599" y="179"/>
                    <a:pt x="601" y="181"/>
                  </a:cubicBezTo>
                  <a:cubicBezTo>
                    <a:pt x="609" y="191"/>
                    <a:pt x="606" y="195"/>
                    <a:pt x="602" y="205"/>
                  </a:cubicBezTo>
                  <a:cubicBezTo>
                    <a:pt x="605" y="208"/>
                    <a:pt x="609" y="205"/>
                    <a:pt x="612" y="204"/>
                  </a:cubicBezTo>
                  <a:cubicBezTo>
                    <a:pt x="616" y="201"/>
                    <a:pt x="620" y="197"/>
                    <a:pt x="622" y="191"/>
                  </a:cubicBezTo>
                  <a:cubicBezTo>
                    <a:pt x="625" y="186"/>
                    <a:pt x="618" y="180"/>
                    <a:pt x="619" y="175"/>
                  </a:cubicBezTo>
                  <a:cubicBezTo>
                    <a:pt x="625" y="179"/>
                    <a:pt x="632" y="178"/>
                    <a:pt x="639" y="178"/>
                  </a:cubicBezTo>
                  <a:cubicBezTo>
                    <a:pt x="642" y="179"/>
                    <a:pt x="640" y="183"/>
                    <a:pt x="641" y="186"/>
                  </a:cubicBezTo>
                  <a:cubicBezTo>
                    <a:pt x="644" y="188"/>
                    <a:pt x="648" y="184"/>
                    <a:pt x="650" y="183"/>
                  </a:cubicBezTo>
                  <a:cubicBezTo>
                    <a:pt x="659" y="174"/>
                    <a:pt x="655" y="162"/>
                    <a:pt x="643" y="159"/>
                  </a:cubicBezTo>
                  <a:cubicBezTo>
                    <a:pt x="641" y="159"/>
                    <a:pt x="626" y="165"/>
                    <a:pt x="628" y="158"/>
                  </a:cubicBezTo>
                  <a:cubicBezTo>
                    <a:pt x="632" y="147"/>
                    <a:pt x="650" y="144"/>
                    <a:pt x="644" y="128"/>
                  </a:cubicBezTo>
                  <a:cubicBezTo>
                    <a:pt x="643" y="127"/>
                    <a:pt x="643" y="125"/>
                    <a:pt x="642" y="124"/>
                  </a:cubicBezTo>
                  <a:cubicBezTo>
                    <a:pt x="621" y="114"/>
                    <a:pt x="604" y="100"/>
                    <a:pt x="587" y="84"/>
                  </a:cubicBezTo>
                  <a:cubicBezTo>
                    <a:pt x="581" y="82"/>
                    <a:pt x="575" y="87"/>
                    <a:pt x="570" y="88"/>
                  </a:cubicBezTo>
                  <a:cubicBezTo>
                    <a:pt x="561" y="91"/>
                    <a:pt x="553" y="94"/>
                    <a:pt x="551" y="103"/>
                  </a:cubicBezTo>
                  <a:cubicBezTo>
                    <a:pt x="545" y="123"/>
                    <a:pt x="561" y="140"/>
                    <a:pt x="557" y="160"/>
                  </a:cubicBezTo>
                  <a:cubicBezTo>
                    <a:pt x="550" y="168"/>
                    <a:pt x="541" y="171"/>
                    <a:pt x="530" y="174"/>
                  </a:cubicBezTo>
                  <a:cubicBezTo>
                    <a:pt x="529" y="174"/>
                    <a:pt x="529" y="173"/>
                    <a:pt x="528" y="172"/>
                  </a:cubicBezTo>
                  <a:cubicBezTo>
                    <a:pt x="530" y="161"/>
                    <a:pt x="541" y="146"/>
                    <a:pt x="534" y="134"/>
                  </a:cubicBezTo>
                  <a:cubicBezTo>
                    <a:pt x="532" y="128"/>
                    <a:pt x="513" y="117"/>
                    <a:pt x="513" y="130"/>
                  </a:cubicBezTo>
                  <a:lnTo>
                    <a:pt x="513" y="131"/>
                  </a:lnTo>
                  <a:lnTo>
                    <a:pt x="511" y="130"/>
                  </a:lnTo>
                  <a:cubicBezTo>
                    <a:pt x="512" y="124"/>
                    <a:pt x="509" y="119"/>
                    <a:pt x="509" y="113"/>
                  </a:cubicBezTo>
                  <a:cubicBezTo>
                    <a:pt x="509" y="111"/>
                    <a:pt x="510" y="109"/>
                    <a:pt x="508" y="106"/>
                  </a:cubicBezTo>
                  <a:cubicBezTo>
                    <a:pt x="510" y="104"/>
                    <a:pt x="512" y="107"/>
                    <a:pt x="513" y="107"/>
                  </a:cubicBezTo>
                  <a:cubicBezTo>
                    <a:pt x="516" y="104"/>
                    <a:pt x="514" y="99"/>
                    <a:pt x="515" y="95"/>
                  </a:cubicBezTo>
                  <a:cubicBezTo>
                    <a:pt x="512" y="94"/>
                    <a:pt x="511" y="96"/>
                    <a:pt x="509" y="96"/>
                  </a:cubicBezTo>
                  <a:cubicBezTo>
                    <a:pt x="507" y="94"/>
                    <a:pt x="511" y="92"/>
                    <a:pt x="510" y="89"/>
                  </a:cubicBezTo>
                  <a:lnTo>
                    <a:pt x="497" y="90"/>
                  </a:lnTo>
                  <a:cubicBezTo>
                    <a:pt x="497" y="92"/>
                    <a:pt x="500" y="94"/>
                    <a:pt x="498" y="96"/>
                  </a:cubicBezTo>
                  <a:cubicBezTo>
                    <a:pt x="497" y="96"/>
                    <a:pt x="495" y="95"/>
                    <a:pt x="493" y="94"/>
                  </a:cubicBezTo>
                  <a:cubicBezTo>
                    <a:pt x="492" y="97"/>
                    <a:pt x="493" y="102"/>
                    <a:pt x="493" y="106"/>
                  </a:cubicBezTo>
                  <a:cubicBezTo>
                    <a:pt x="494" y="109"/>
                    <a:pt x="497" y="104"/>
                    <a:pt x="499" y="107"/>
                  </a:cubicBezTo>
                  <a:cubicBezTo>
                    <a:pt x="497" y="108"/>
                    <a:pt x="499" y="117"/>
                    <a:pt x="499" y="120"/>
                  </a:cubicBezTo>
                  <a:cubicBezTo>
                    <a:pt x="493" y="123"/>
                    <a:pt x="499" y="125"/>
                    <a:pt x="496" y="130"/>
                  </a:cubicBezTo>
                  <a:cubicBezTo>
                    <a:pt x="491" y="130"/>
                    <a:pt x="495" y="126"/>
                    <a:pt x="493" y="124"/>
                  </a:cubicBezTo>
                  <a:cubicBezTo>
                    <a:pt x="490" y="120"/>
                    <a:pt x="487" y="122"/>
                    <a:pt x="483" y="122"/>
                  </a:cubicBezTo>
                  <a:cubicBezTo>
                    <a:pt x="463" y="126"/>
                    <a:pt x="470" y="151"/>
                    <a:pt x="474" y="167"/>
                  </a:cubicBezTo>
                  <a:cubicBezTo>
                    <a:pt x="474" y="170"/>
                    <a:pt x="473" y="172"/>
                    <a:pt x="473" y="174"/>
                  </a:cubicBezTo>
                  <a:cubicBezTo>
                    <a:pt x="473" y="173"/>
                    <a:pt x="471" y="173"/>
                    <a:pt x="469" y="172"/>
                  </a:cubicBezTo>
                  <a:cubicBezTo>
                    <a:pt x="466" y="163"/>
                    <a:pt x="444" y="152"/>
                    <a:pt x="424" y="139"/>
                  </a:cubicBezTo>
                  <a:cubicBezTo>
                    <a:pt x="420" y="132"/>
                    <a:pt x="427" y="122"/>
                    <a:pt x="431" y="114"/>
                  </a:cubicBezTo>
                  <a:cubicBezTo>
                    <a:pt x="440" y="100"/>
                    <a:pt x="450" y="83"/>
                    <a:pt x="438" y="68"/>
                  </a:cubicBezTo>
                  <a:cubicBezTo>
                    <a:pt x="431" y="59"/>
                    <a:pt x="413" y="51"/>
                    <a:pt x="400" y="53"/>
                  </a:cubicBezTo>
                  <a:cubicBezTo>
                    <a:pt x="398" y="58"/>
                    <a:pt x="397" y="59"/>
                    <a:pt x="392" y="56"/>
                  </a:cubicBezTo>
                  <a:cubicBezTo>
                    <a:pt x="391" y="51"/>
                    <a:pt x="400" y="47"/>
                    <a:pt x="396" y="41"/>
                  </a:cubicBezTo>
                  <a:cubicBezTo>
                    <a:pt x="394" y="36"/>
                    <a:pt x="389" y="33"/>
                    <a:pt x="392" y="28"/>
                  </a:cubicBezTo>
                  <a:lnTo>
                    <a:pt x="400" y="31"/>
                  </a:lnTo>
                  <a:cubicBezTo>
                    <a:pt x="401" y="24"/>
                    <a:pt x="401" y="16"/>
                    <a:pt x="400" y="8"/>
                  </a:cubicBezTo>
                  <a:cubicBezTo>
                    <a:pt x="398" y="9"/>
                    <a:pt x="395" y="9"/>
                    <a:pt x="393" y="10"/>
                  </a:cubicBezTo>
                  <a:lnTo>
                    <a:pt x="392" y="9"/>
                  </a:lnTo>
                  <a:cubicBezTo>
                    <a:pt x="393" y="8"/>
                    <a:pt x="393" y="5"/>
                    <a:pt x="395" y="3"/>
                  </a:cubicBezTo>
                  <a:cubicBezTo>
                    <a:pt x="385" y="0"/>
                    <a:pt x="378" y="0"/>
                    <a:pt x="367" y="3"/>
                  </a:cubicBezTo>
                  <a:cubicBezTo>
                    <a:pt x="368" y="5"/>
                    <a:pt x="369" y="7"/>
                    <a:pt x="370" y="9"/>
                  </a:cubicBezTo>
                  <a:lnTo>
                    <a:pt x="369" y="10"/>
                  </a:lnTo>
                  <a:cubicBezTo>
                    <a:pt x="367" y="9"/>
                    <a:pt x="363" y="8"/>
                    <a:pt x="361" y="8"/>
                  </a:cubicBezTo>
                  <a:cubicBezTo>
                    <a:pt x="360" y="15"/>
                    <a:pt x="361" y="22"/>
                    <a:pt x="362" y="30"/>
                  </a:cubicBezTo>
                  <a:lnTo>
                    <a:pt x="370" y="27"/>
                  </a:lnTo>
                  <a:cubicBezTo>
                    <a:pt x="373" y="32"/>
                    <a:pt x="368" y="35"/>
                    <a:pt x="366" y="40"/>
                  </a:cubicBezTo>
                  <a:cubicBezTo>
                    <a:pt x="362" y="47"/>
                    <a:pt x="371" y="50"/>
                    <a:pt x="370" y="55"/>
                  </a:cubicBezTo>
                  <a:cubicBezTo>
                    <a:pt x="365" y="58"/>
                    <a:pt x="364" y="57"/>
                    <a:pt x="362" y="53"/>
                  </a:cubicBezTo>
                  <a:cubicBezTo>
                    <a:pt x="349" y="50"/>
                    <a:pt x="331" y="58"/>
                    <a:pt x="323" y="67"/>
                  </a:cubicBezTo>
                  <a:cubicBezTo>
                    <a:pt x="312" y="82"/>
                    <a:pt x="322" y="99"/>
                    <a:pt x="331" y="113"/>
                  </a:cubicBezTo>
                  <a:cubicBezTo>
                    <a:pt x="335" y="121"/>
                    <a:pt x="342" y="131"/>
                    <a:pt x="338" y="139"/>
                  </a:cubicBezTo>
                  <a:cubicBezTo>
                    <a:pt x="318" y="152"/>
                    <a:pt x="296" y="162"/>
                    <a:pt x="292" y="172"/>
                  </a:cubicBezTo>
                  <a:cubicBezTo>
                    <a:pt x="291" y="173"/>
                    <a:pt x="289" y="172"/>
                    <a:pt x="288" y="173"/>
                  </a:cubicBezTo>
                  <a:cubicBezTo>
                    <a:pt x="289" y="171"/>
                    <a:pt x="288" y="170"/>
                    <a:pt x="288" y="167"/>
                  </a:cubicBezTo>
                  <a:cubicBezTo>
                    <a:pt x="292" y="151"/>
                    <a:pt x="298" y="126"/>
                    <a:pt x="279" y="121"/>
                  </a:cubicBezTo>
                  <a:cubicBezTo>
                    <a:pt x="275" y="121"/>
                    <a:pt x="271" y="119"/>
                    <a:pt x="269" y="123"/>
                  </a:cubicBezTo>
                  <a:cubicBezTo>
                    <a:pt x="267" y="125"/>
                    <a:pt x="271" y="129"/>
                    <a:pt x="266" y="129"/>
                  </a:cubicBezTo>
                  <a:cubicBezTo>
                    <a:pt x="263" y="125"/>
                    <a:pt x="269" y="122"/>
                    <a:pt x="263" y="119"/>
                  </a:cubicBezTo>
                  <a:cubicBezTo>
                    <a:pt x="263" y="116"/>
                    <a:pt x="265" y="107"/>
                    <a:pt x="263" y="106"/>
                  </a:cubicBezTo>
                  <a:cubicBezTo>
                    <a:pt x="265" y="103"/>
                    <a:pt x="268" y="108"/>
                    <a:pt x="269" y="105"/>
                  </a:cubicBezTo>
                  <a:cubicBezTo>
                    <a:pt x="269" y="101"/>
                    <a:pt x="270" y="97"/>
                    <a:pt x="269" y="93"/>
                  </a:cubicBezTo>
                  <a:cubicBezTo>
                    <a:pt x="267" y="94"/>
                    <a:pt x="265" y="95"/>
                    <a:pt x="264" y="95"/>
                  </a:cubicBezTo>
                  <a:cubicBezTo>
                    <a:pt x="262" y="93"/>
                    <a:pt x="265" y="91"/>
                    <a:pt x="265" y="89"/>
                  </a:cubicBezTo>
                  <a:lnTo>
                    <a:pt x="252" y="88"/>
                  </a:lnTo>
                  <a:cubicBezTo>
                    <a:pt x="251" y="91"/>
                    <a:pt x="255" y="93"/>
                    <a:pt x="253" y="95"/>
                  </a:cubicBezTo>
                  <a:cubicBezTo>
                    <a:pt x="251" y="95"/>
                    <a:pt x="250" y="93"/>
                    <a:pt x="247" y="94"/>
                  </a:cubicBezTo>
                  <a:cubicBezTo>
                    <a:pt x="248" y="98"/>
                    <a:pt x="246" y="103"/>
                    <a:pt x="248" y="106"/>
                  </a:cubicBezTo>
                  <a:cubicBezTo>
                    <a:pt x="250" y="106"/>
                    <a:pt x="252" y="104"/>
                    <a:pt x="254" y="105"/>
                  </a:cubicBezTo>
                  <a:cubicBezTo>
                    <a:pt x="252" y="108"/>
                    <a:pt x="253" y="110"/>
                    <a:pt x="253" y="113"/>
                  </a:cubicBezTo>
                  <a:cubicBezTo>
                    <a:pt x="253" y="118"/>
                    <a:pt x="250" y="123"/>
                    <a:pt x="251" y="129"/>
                  </a:cubicBezTo>
                  <a:lnTo>
                    <a:pt x="249" y="130"/>
                  </a:lnTo>
                  <a:lnTo>
                    <a:pt x="248" y="129"/>
                  </a:lnTo>
                  <a:cubicBezTo>
                    <a:pt x="248" y="117"/>
                    <a:pt x="230" y="127"/>
                    <a:pt x="228" y="133"/>
                  </a:cubicBezTo>
                  <a:cubicBezTo>
                    <a:pt x="221" y="145"/>
                    <a:pt x="231" y="160"/>
                    <a:pt x="234" y="172"/>
                  </a:cubicBezTo>
                  <a:cubicBezTo>
                    <a:pt x="233" y="173"/>
                    <a:pt x="233" y="173"/>
                    <a:pt x="232" y="173"/>
                  </a:cubicBezTo>
                  <a:cubicBezTo>
                    <a:pt x="221" y="170"/>
                    <a:pt x="211" y="167"/>
                    <a:pt x="205" y="159"/>
                  </a:cubicBezTo>
                  <a:cubicBezTo>
                    <a:pt x="201" y="139"/>
                    <a:pt x="216" y="122"/>
                    <a:pt x="211" y="103"/>
                  </a:cubicBezTo>
                  <a:cubicBezTo>
                    <a:pt x="209" y="93"/>
                    <a:pt x="201" y="90"/>
                    <a:pt x="192" y="87"/>
                  </a:cubicBezTo>
                  <a:cubicBezTo>
                    <a:pt x="187" y="86"/>
                    <a:pt x="180" y="81"/>
                    <a:pt x="175" y="83"/>
                  </a:cubicBezTo>
                  <a:cubicBezTo>
                    <a:pt x="158" y="99"/>
                    <a:pt x="141" y="113"/>
                    <a:pt x="120" y="123"/>
                  </a:cubicBezTo>
                  <a:cubicBezTo>
                    <a:pt x="119" y="125"/>
                    <a:pt x="119" y="126"/>
                    <a:pt x="118" y="127"/>
                  </a:cubicBezTo>
                  <a:cubicBezTo>
                    <a:pt x="112" y="143"/>
                    <a:pt x="130" y="146"/>
                    <a:pt x="134" y="157"/>
                  </a:cubicBezTo>
                  <a:cubicBezTo>
                    <a:pt x="136" y="164"/>
                    <a:pt x="121" y="158"/>
                    <a:pt x="119" y="158"/>
                  </a:cubicBezTo>
                  <a:cubicBezTo>
                    <a:pt x="107" y="161"/>
                    <a:pt x="103" y="173"/>
                    <a:pt x="112" y="182"/>
                  </a:cubicBezTo>
                  <a:cubicBezTo>
                    <a:pt x="114" y="183"/>
                    <a:pt x="118" y="187"/>
                    <a:pt x="121" y="185"/>
                  </a:cubicBezTo>
                  <a:cubicBezTo>
                    <a:pt x="122" y="182"/>
                    <a:pt x="120" y="178"/>
                    <a:pt x="123" y="177"/>
                  </a:cubicBezTo>
                  <a:cubicBezTo>
                    <a:pt x="130" y="177"/>
                    <a:pt x="137" y="178"/>
                    <a:pt x="143" y="174"/>
                  </a:cubicBezTo>
                  <a:cubicBezTo>
                    <a:pt x="144" y="179"/>
                    <a:pt x="137" y="185"/>
                    <a:pt x="139" y="190"/>
                  </a:cubicBezTo>
                  <a:cubicBezTo>
                    <a:pt x="142" y="197"/>
                    <a:pt x="145" y="201"/>
                    <a:pt x="150" y="203"/>
                  </a:cubicBezTo>
                  <a:cubicBezTo>
                    <a:pt x="153" y="204"/>
                    <a:pt x="157" y="207"/>
                    <a:pt x="160" y="204"/>
                  </a:cubicBezTo>
                  <a:cubicBezTo>
                    <a:pt x="156" y="194"/>
                    <a:pt x="153" y="190"/>
                    <a:pt x="161" y="180"/>
                  </a:cubicBezTo>
                  <a:cubicBezTo>
                    <a:pt x="162" y="178"/>
                    <a:pt x="168" y="172"/>
                    <a:pt x="167" y="170"/>
                  </a:cubicBezTo>
                  <a:cubicBezTo>
                    <a:pt x="174" y="155"/>
                    <a:pt x="148" y="143"/>
                    <a:pt x="155" y="125"/>
                  </a:cubicBezTo>
                  <a:cubicBezTo>
                    <a:pt x="163" y="119"/>
                    <a:pt x="177" y="111"/>
                    <a:pt x="187" y="110"/>
                  </a:cubicBezTo>
                  <a:cubicBezTo>
                    <a:pt x="188" y="111"/>
                    <a:pt x="188" y="112"/>
                    <a:pt x="188" y="114"/>
                  </a:cubicBezTo>
                  <a:cubicBezTo>
                    <a:pt x="181" y="132"/>
                    <a:pt x="184" y="159"/>
                    <a:pt x="201" y="170"/>
                  </a:cubicBezTo>
                  <a:cubicBezTo>
                    <a:pt x="209" y="176"/>
                    <a:pt x="220" y="175"/>
                    <a:pt x="229" y="177"/>
                  </a:cubicBezTo>
                  <a:lnTo>
                    <a:pt x="230" y="178"/>
                  </a:lnTo>
                  <a:cubicBezTo>
                    <a:pt x="228" y="181"/>
                    <a:pt x="227" y="180"/>
                    <a:pt x="224" y="181"/>
                  </a:cubicBezTo>
                  <a:cubicBezTo>
                    <a:pt x="222" y="183"/>
                    <a:pt x="220" y="185"/>
                    <a:pt x="219" y="187"/>
                  </a:cubicBezTo>
                  <a:cubicBezTo>
                    <a:pt x="213" y="186"/>
                    <a:pt x="202" y="191"/>
                    <a:pt x="198" y="194"/>
                  </a:cubicBezTo>
                  <a:cubicBezTo>
                    <a:pt x="187" y="204"/>
                    <a:pt x="186" y="228"/>
                    <a:pt x="200" y="236"/>
                  </a:cubicBezTo>
                  <a:cubicBezTo>
                    <a:pt x="206" y="226"/>
                    <a:pt x="223" y="221"/>
                    <a:pt x="233" y="227"/>
                  </a:cubicBezTo>
                  <a:lnTo>
                    <a:pt x="233" y="228"/>
                  </a:lnTo>
                  <a:cubicBezTo>
                    <a:pt x="231" y="232"/>
                    <a:pt x="219" y="235"/>
                    <a:pt x="215" y="237"/>
                  </a:cubicBezTo>
                  <a:lnTo>
                    <a:pt x="200" y="242"/>
                  </a:lnTo>
                  <a:cubicBezTo>
                    <a:pt x="191" y="242"/>
                    <a:pt x="179" y="241"/>
                    <a:pt x="174" y="233"/>
                  </a:cubicBezTo>
                  <a:lnTo>
                    <a:pt x="173" y="234"/>
                  </a:lnTo>
                  <a:cubicBezTo>
                    <a:pt x="173" y="250"/>
                    <a:pt x="195" y="257"/>
                    <a:pt x="208" y="254"/>
                  </a:cubicBezTo>
                  <a:cubicBezTo>
                    <a:pt x="214" y="254"/>
                    <a:pt x="219" y="250"/>
                    <a:pt x="224" y="249"/>
                  </a:cubicBezTo>
                  <a:cubicBezTo>
                    <a:pt x="226" y="253"/>
                    <a:pt x="226" y="265"/>
                    <a:pt x="234" y="264"/>
                  </a:cubicBezTo>
                  <a:cubicBezTo>
                    <a:pt x="233" y="259"/>
                    <a:pt x="235" y="255"/>
                    <a:pt x="238" y="252"/>
                  </a:cubicBezTo>
                  <a:cubicBezTo>
                    <a:pt x="246" y="244"/>
                    <a:pt x="259" y="244"/>
                    <a:pt x="270" y="247"/>
                  </a:cubicBezTo>
                  <a:cubicBezTo>
                    <a:pt x="277" y="249"/>
                    <a:pt x="283" y="246"/>
                    <a:pt x="289" y="250"/>
                  </a:cubicBezTo>
                  <a:lnTo>
                    <a:pt x="306" y="273"/>
                  </a:lnTo>
                  <a:cubicBezTo>
                    <a:pt x="312" y="287"/>
                    <a:pt x="312" y="302"/>
                    <a:pt x="305" y="315"/>
                  </a:cubicBezTo>
                  <a:cubicBezTo>
                    <a:pt x="302" y="319"/>
                    <a:pt x="300" y="324"/>
                    <a:pt x="295" y="325"/>
                  </a:cubicBezTo>
                  <a:cubicBezTo>
                    <a:pt x="288" y="325"/>
                    <a:pt x="283" y="325"/>
                    <a:pt x="280" y="320"/>
                  </a:cubicBezTo>
                  <a:cubicBezTo>
                    <a:pt x="279" y="321"/>
                    <a:pt x="278" y="323"/>
                    <a:pt x="278" y="323"/>
                  </a:cubicBezTo>
                  <a:cubicBezTo>
                    <a:pt x="278" y="323"/>
                    <a:pt x="278" y="323"/>
                    <a:pt x="278" y="323"/>
                  </a:cubicBezTo>
                  <a:cubicBezTo>
                    <a:pt x="278" y="323"/>
                    <a:pt x="278" y="323"/>
                    <a:pt x="278" y="323"/>
                  </a:cubicBezTo>
                  <a:cubicBezTo>
                    <a:pt x="278" y="334"/>
                    <a:pt x="284" y="344"/>
                    <a:pt x="295" y="344"/>
                  </a:cubicBezTo>
                  <a:cubicBezTo>
                    <a:pt x="296" y="353"/>
                    <a:pt x="277" y="354"/>
                    <a:pt x="271" y="351"/>
                  </a:cubicBezTo>
                  <a:lnTo>
                    <a:pt x="264" y="342"/>
                  </a:lnTo>
                  <a:lnTo>
                    <a:pt x="263" y="342"/>
                  </a:lnTo>
                  <a:cubicBezTo>
                    <a:pt x="260" y="348"/>
                    <a:pt x="260" y="354"/>
                    <a:pt x="260" y="360"/>
                  </a:cubicBezTo>
                  <a:cubicBezTo>
                    <a:pt x="260" y="360"/>
                    <a:pt x="260" y="360"/>
                    <a:pt x="260" y="361"/>
                  </a:cubicBezTo>
                  <a:cubicBezTo>
                    <a:pt x="259" y="362"/>
                    <a:pt x="255" y="366"/>
                    <a:pt x="248" y="362"/>
                  </a:cubicBezTo>
                  <a:cubicBezTo>
                    <a:pt x="236" y="356"/>
                    <a:pt x="238" y="335"/>
                    <a:pt x="238" y="335"/>
                  </a:cubicBezTo>
                  <a:cubicBezTo>
                    <a:pt x="239" y="323"/>
                    <a:pt x="231" y="314"/>
                    <a:pt x="223" y="304"/>
                  </a:cubicBezTo>
                  <a:lnTo>
                    <a:pt x="189" y="274"/>
                  </a:lnTo>
                  <a:cubicBezTo>
                    <a:pt x="181" y="269"/>
                    <a:pt x="177" y="262"/>
                    <a:pt x="173" y="257"/>
                  </a:cubicBezTo>
                  <a:lnTo>
                    <a:pt x="169" y="264"/>
                  </a:lnTo>
                  <a:cubicBezTo>
                    <a:pt x="161" y="262"/>
                    <a:pt x="138" y="229"/>
                    <a:pt x="135" y="223"/>
                  </a:cubicBezTo>
                  <a:cubicBezTo>
                    <a:pt x="133" y="223"/>
                    <a:pt x="133" y="225"/>
                    <a:pt x="131" y="225"/>
                  </a:cubicBezTo>
                  <a:cubicBezTo>
                    <a:pt x="105" y="199"/>
                    <a:pt x="82" y="158"/>
                    <a:pt x="62" y="128"/>
                  </a:cubicBezTo>
                  <a:cubicBezTo>
                    <a:pt x="47" y="127"/>
                    <a:pt x="48" y="156"/>
                    <a:pt x="49" y="165"/>
                  </a:cubicBezTo>
                  <a:cubicBezTo>
                    <a:pt x="51" y="176"/>
                    <a:pt x="59" y="203"/>
                    <a:pt x="69" y="216"/>
                  </a:cubicBezTo>
                  <a:lnTo>
                    <a:pt x="38" y="191"/>
                  </a:lnTo>
                  <a:cubicBezTo>
                    <a:pt x="34" y="188"/>
                    <a:pt x="29" y="185"/>
                    <a:pt x="23" y="186"/>
                  </a:cubicBezTo>
                  <a:cubicBezTo>
                    <a:pt x="20" y="188"/>
                    <a:pt x="22" y="196"/>
                    <a:pt x="22" y="198"/>
                  </a:cubicBezTo>
                  <a:cubicBezTo>
                    <a:pt x="24" y="217"/>
                    <a:pt x="32" y="233"/>
                    <a:pt x="42" y="249"/>
                  </a:cubicBezTo>
                  <a:lnTo>
                    <a:pt x="42" y="251"/>
                  </a:lnTo>
                  <a:cubicBezTo>
                    <a:pt x="31" y="248"/>
                    <a:pt x="20" y="245"/>
                    <a:pt x="10" y="245"/>
                  </a:cubicBezTo>
                  <a:cubicBezTo>
                    <a:pt x="9" y="245"/>
                    <a:pt x="9" y="247"/>
                    <a:pt x="9" y="248"/>
                  </a:cubicBezTo>
                  <a:cubicBezTo>
                    <a:pt x="10" y="271"/>
                    <a:pt x="30" y="283"/>
                    <a:pt x="46" y="296"/>
                  </a:cubicBezTo>
                  <a:cubicBezTo>
                    <a:pt x="34" y="295"/>
                    <a:pt x="10" y="290"/>
                    <a:pt x="1" y="296"/>
                  </a:cubicBezTo>
                  <a:cubicBezTo>
                    <a:pt x="1" y="298"/>
                    <a:pt x="0" y="299"/>
                    <a:pt x="1" y="301"/>
                  </a:cubicBezTo>
                  <a:cubicBezTo>
                    <a:pt x="11" y="318"/>
                    <a:pt x="20" y="326"/>
                    <a:pt x="41" y="333"/>
                  </a:cubicBezTo>
                  <a:cubicBezTo>
                    <a:pt x="36" y="332"/>
                    <a:pt x="13" y="335"/>
                    <a:pt x="7" y="341"/>
                  </a:cubicBezTo>
                  <a:cubicBezTo>
                    <a:pt x="6" y="343"/>
                    <a:pt x="7" y="345"/>
                    <a:pt x="8" y="346"/>
                  </a:cubicBezTo>
                  <a:cubicBezTo>
                    <a:pt x="10" y="353"/>
                    <a:pt x="36" y="368"/>
                    <a:pt x="42" y="370"/>
                  </a:cubicBezTo>
                  <a:cubicBezTo>
                    <a:pt x="33" y="375"/>
                    <a:pt x="19" y="378"/>
                    <a:pt x="13" y="385"/>
                  </a:cubicBezTo>
                  <a:cubicBezTo>
                    <a:pt x="13" y="397"/>
                    <a:pt x="36" y="405"/>
                    <a:pt x="50" y="405"/>
                  </a:cubicBezTo>
                  <a:cubicBezTo>
                    <a:pt x="44" y="408"/>
                    <a:pt x="31" y="421"/>
                    <a:pt x="32" y="431"/>
                  </a:cubicBezTo>
                  <a:cubicBezTo>
                    <a:pt x="41" y="436"/>
                    <a:pt x="58" y="442"/>
                    <a:pt x="64" y="440"/>
                  </a:cubicBezTo>
                  <a:cubicBezTo>
                    <a:pt x="61" y="445"/>
                    <a:pt x="52" y="456"/>
                    <a:pt x="57" y="466"/>
                  </a:cubicBezTo>
                  <a:cubicBezTo>
                    <a:pt x="63" y="473"/>
                    <a:pt x="75" y="473"/>
                    <a:pt x="88" y="470"/>
                  </a:cubicBezTo>
                  <a:lnTo>
                    <a:pt x="100" y="462"/>
                  </a:lnTo>
                  <a:cubicBezTo>
                    <a:pt x="95" y="472"/>
                    <a:pt x="85" y="481"/>
                    <a:pt x="91" y="501"/>
                  </a:cubicBezTo>
                  <a:cubicBezTo>
                    <a:pt x="101" y="503"/>
                    <a:pt x="109" y="504"/>
                    <a:pt x="124" y="486"/>
                  </a:cubicBezTo>
                  <a:cubicBezTo>
                    <a:pt x="126" y="485"/>
                    <a:pt x="127" y="484"/>
                    <a:pt x="128" y="483"/>
                  </a:cubicBezTo>
                  <a:cubicBezTo>
                    <a:pt x="120" y="493"/>
                    <a:pt x="112" y="505"/>
                    <a:pt x="123" y="525"/>
                  </a:cubicBezTo>
                  <a:cubicBezTo>
                    <a:pt x="132" y="526"/>
                    <a:pt x="144" y="522"/>
                    <a:pt x="151" y="515"/>
                  </a:cubicBezTo>
                  <a:cubicBezTo>
                    <a:pt x="157" y="508"/>
                    <a:pt x="162" y="499"/>
                    <a:pt x="167" y="490"/>
                  </a:cubicBezTo>
                  <a:cubicBezTo>
                    <a:pt x="161" y="507"/>
                    <a:pt x="159" y="530"/>
                    <a:pt x="170" y="539"/>
                  </a:cubicBezTo>
                  <a:cubicBezTo>
                    <a:pt x="178" y="538"/>
                    <a:pt x="187" y="533"/>
                    <a:pt x="192" y="526"/>
                  </a:cubicBezTo>
                  <a:cubicBezTo>
                    <a:pt x="201" y="515"/>
                    <a:pt x="203" y="499"/>
                    <a:pt x="206" y="485"/>
                  </a:cubicBezTo>
                  <a:cubicBezTo>
                    <a:pt x="204" y="500"/>
                    <a:pt x="199" y="520"/>
                    <a:pt x="215" y="529"/>
                  </a:cubicBezTo>
                  <a:cubicBezTo>
                    <a:pt x="217" y="530"/>
                    <a:pt x="219" y="531"/>
                    <a:pt x="220" y="531"/>
                  </a:cubicBezTo>
                  <a:cubicBezTo>
                    <a:pt x="218" y="532"/>
                    <a:pt x="216" y="533"/>
                    <a:pt x="213" y="536"/>
                  </a:cubicBezTo>
                  <a:lnTo>
                    <a:pt x="213" y="536"/>
                  </a:lnTo>
                  <a:cubicBezTo>
                    <a:pt x="211" y="539"/>
                    <a:pt x="210" y="543"/>
                    <a:pt x="211" y="545"/>
                  </a:cubicBezTo>
                  <a:cubicBezTo>
                    <a:pt x="212" y="546"/>
                    <a:pt x="212" y="547"/>
                    <a:pt x="213" y="547"/>
                  </a:cubicBezTo>
                  <a:cubicBezTo>
                    <a:pt x="211" y="548"/>
                    <a:pt x="210" y="550"/>
                    <a:pt x="210" y="552"/>
                  </a:cubicBezTo>
                  <a:cubicBezTo>
                    <a:pt x="209" y="556"/>
                    <a:pt x="209" y="558"/>
                    <a:pt x="211" y="560"/>
                  </a:cubicBezTo>
                  <a:cubicBezTo>
                    <a:pt x="210" y="561"/>
                    <a:pt x="209" y="561"/>
                    <a:pt x="209" y="562"/>
                  </a:cubicBezTo>
                  <a:cubicBezTo>
                    <a:pt x="206" y="566"/>
                    <a:pt x="207" y="572"/>
                    <a:pt x="211" y="575"/>
                  </a:cubicBezTo>
                  <a:cubicBezTo>
                    <a:pt x="213" y="577"/>
                    <a:pt x="219" y="581"/>
                    <a:pt x="223" y="582"/>
                  </a:cubicBezTo>
                  <a:cubicBezTo>
                    <a:pt x="223" y="582"/>
                    <a:pt x="223" y="582"/>
                    <a:pt x="223" y="583"/>
                  </a:cubicBezTo>
                  <a:cubicBezTo>
                    <a:pt x="223" y="583"/>
                    <a:pt x="223" y="583"/>
                    <a:pt x="224" y="583"/>
                  </a:cubicBezTo>
                  <a:lnTo>
                    <a:pt x="224" y="583"/>
                  </a:lnTo>
                  <a:cubicBezTo>
                    <a:pt x="224" y="583"/>
                    <a:pt x="225" y="584"/>
                    <a:pt x="225" y="584"/>
                  </a:cubicBezTo>
                  <a:lnTo>
                    <a:pt x="226" y="587"/>
                  </a:lnTo>
                  <a:lnTo>
                    <a:pt x="228" y="587"/>
                  </a:lnTo>
                  <a:cubicBezTo>
                    <a:pt x="228" y="587"/>
                    <a:pt x="228" y="587"/>
                    <a:pt x="228" y="588"/>
                  </a:cubicBezTo>
                  <a:cubicBezTo>
                    <a:pt x="228" y="588"/>
                    <a:pt x="229" y="588"/>
                    <a:pt x="229" y="588"/>
                  </a:cubicBezTo>
                  <a:cubicBezTo>
                    <a:pt x="229" y="588"/>
                    <a:pt x="229" y="588"/>
                    <a:pt x="229" y="588"/>
                  </a:cubicBezTo>
                  <a:lnTo>
                    <a:pt x="229" y="588"/>
                  </a:lnTo>
                  <a:cubicBezTo>
                    <a:pt x="230" y="589"/>
                    <a:pt x="230" y="589"/>
                    <a:pt x="230" y="589"/>
                  </a:cubicBezTo>
                  <a:lnTo>
                    <a:pt x="231" y="590"/>
                  </a:lnTo>
                  <a:lnTo>
                    <a:pt x="231" y="590"/>
                  </a:lnTo>
                  <a:cubicBezTo>
                    <a:pt x="231" y="590"/>
                    <a:pt x="231" y="591"/>
                    <a:pt x="231" y="591"/>
                  </a:cubicBezTo>
                  <a:lnTo>
                    <a:pt x="231" y="592"/>
                  </a:lnTo>
                  <a:lnTo>
                    <a:pt x="232" y="592"/>
                  </a:lnTo>
                  <a:cubicBezTo>
                    <a:pt x="234" y="595"/>
                    <a:pt x="236" y="597"/>
                    <a:pt x="238" y="598"/>
                  </a:cubicBezTo>
                  <a:lnTo>
                    <a:pt x="238" y="598"/>
                  </a:lnTo>
                  <a:cubicBezTo>
                    <a:pt x="239" y="598"/>
                    <a:pt x="240" y="599"/>
                    <a:pt x="240" y="599"/>
                  </a:cubicBezTo>
                  <a:cubicBezTo>
                    <a:pt x="241" y="599"/>
                    <a:pt x="241" y="599"/>
                    <a:pt x="241" y="599"/>
                  </a:cubicBezTo>
                  <a:cubicBezTo>
                    <a:pt x="244" y="599"/>
                    <a:pt x="246" y="599"/>
                    <a:pt x="248" y="597"/>
                  </a:cubicBezTo>
                  <a:cubicBezTo>
                    <a:pt x="250" y="598"/>
                    <a:pt x="252" y="598"/>
                    <a:pt x="253" y="598"/>
                  </a:cubicBezTo>
                  <a:cubicBezTo>
                    <a:pt x="258" y="598"/>
                    <a:pt x="262" y="597"/>
                    <a:pt x="265" y="593"/>
                  </a:cubicBezTo>
                  <a:lnTo>
                    <a:pt x="266" y="592"/>
                  </a:lnTo>
                  <a:cubicBezTo>
                    <a:pt x="273" y="604"/>
                    <a:pt x="281" y="615"/>
                    <a:pt x="290" y="626"/>
                  </a:cubicBezTo>
                  <a:cubicBezTo>
                    <a:pt x="289" y="628"/>
                    <a:pt x="287" y="629"/>
                    <a:pt x="285" y="630"/>
                  </a:cubicBezTo>
                  <a:lnTo>
                    <a:pt x="284" y="630"/>
                  </a:lnTo>
                  <a:lnTo>
                    <a:pt x="284" y="631"/>
                  </a:lnTo>
                  <a:cubicBezTo>
                    <a:pt x="281" y="634"/>
                    <a:pt x="275" y="635"/>
                    <a:pt x="268" y="635"/>
                  </a:cubicBezTo>
                  <a:cubicBezTo>
                    <a:pt x="260" y="635"/>
                    <a:pt x="252" y="633"/>
                    <a:pt x="246" y="632"/>
                  </a:cubicBezTo>
                  <a:lnTo>
                    <a:pt x="233" y="629"/>
                  </a:lnTo>
                  <a:lnTo>
                    <a:pt x="239" y="641"/>
                  </a:lnTo>
                  <a:cubicBezTo>
                    <a:pt x="242" y="646"/>
                    <a:pt x="250" y="656"/>
                    <a:pt x="261" y="661"/>
                  </a:cubicBezTo>
                  <a:cubicBezTo>
                    <a:pt x="259" y="663"/>
                    <a:pt x="257" y="665"/>
                    <a:pt x="255" y="666"/>
                  </a:cubicBezTo>
                  <a:cubicBezTo>
                    <a:pt x="244" y="676"/>
                    <a:pt x="235" y="684"/>
                    <a:pt x="228" y="684"/>
                  </a:cubicBezTo>
                  <a:cubicBezTo>
                    <a:pt x="227" y="684"/>
                    <a:pt x="226" y="684"/>
                    <a:pt x="225" y="684"/>
                  </a:cubicBezTo>
                  <a:cubicBezTo>
                    <a:pt x="220" y="682"/>
                    <a:pt x="217" y="677"/>
                    <a:pt x="217" y="669"/>
                  </a:cubicBezTo>
                  <a:lnTo>
                    <a:pt x="218" y="658"/>
                  </a:lnTo>
                  <a:lnTo>
                    <a:pt x="208" y="663"/>
                  </a:lnTo>
                  <a:cubicBezTo>
                    <a:pt x="196" y="671"/>
                    <a:pt x="189" y="692"/>
                    <a:pt x="194" y="704"/>
                  </a:cubicBezTo>
                  <a:cubicBezTo>
                    <a:pt x="197" y="712"/>
                    <a:pt x="201" y="716"/>
                    <a:pt x="205" y="719"/>
                  </a:cubicBezTo>
                  <a:cubicBezTo>
                    <a:pt x="193" y="726"/>
                    <a:pt x="188" y="735"/>
                    <a:pt x="188" y="751"/>
                  </a:cubicBezTo>
                  <a:cubicBezTo>
                    <a:pt x="188" y="766"/>
                    <a:pt x="196" y="780"/>
                    <a:pt x="210" y="788"/>
                  </a:cubicBezTo>
                  <a:lnTo>
                    <a:pt x="217" y="793"/>
                  </a:lnTo>
                  <a:lnTo>
                    <a:pt x="219" y="784"/>
                  </a:lnTo>
                  <a:close/>
                  <a:moveTo>
                    <a:pt x="533" y="582"/>
                  </a:moveTo>
                  <a:lnTo>
                    <a:pt x="533" y="582"/>
                  </a:lnTo>
                  <a:lnTo>
                    <a:pt x="534" y="582"/>
                  </a:lnTo>
                  <a:lnTo>
                    <a:pt x="534" y="583"/>
                  </a:lnTo>
                  <a:cubicBezTo>
                    <a:pt x="534" y="583"/>
                    <a:pt x="533" y="583"/>
                    <a:pt x="533" y="583"/>
                  </a:cubicBezTo>
                  <a:cubicBezTo>
                    <a:pt x="533" y="582"/>
                    <a:pt x="533" y="582"/>
                    <a:pt x="533" y="582"/>
                  </a:cubicBezTo>
                  <a:close/>
                  <a:moveTo>
                    <a:pt x="503" y="579"/>
                  </a:moveTo>
                  <a:lnTo>
                    <a:pt x="503" y="579"/>
                  </a:lnTo>
                  <a:cubicBezTo>
                    <a:pt x="503" y="580"/>
                    <a:pt x="502" y="582"/>
                    <a:pt x="502" y="583"/>
                  </a:cubicBezTo>
                  <a:lnTo>
                    <a:pt x="502" y="584"/>
                  </a:lnTo>
                  <a:cubicBezTo>
                    <a:pt x="501" y="585"/>
                    <a:pt x="501" y="585"/>
                    <a:pt x="500" y="586"/>
                  </a:cubicBezTo>
                  <a:lnTo>
                    <a:pt x="500" y="586"/>
                  </a:lnTo>
                  <a:cubicBezTo>
                    <a:pt x="500" y="586"/>
                    <a:pt x="499" y="586"/>
                    <a:pt x="499" y="586"/>
                  </a:cubicBezTo>
                  <a:lnTo>
                    <a:pt x="499" y="586"/>
                  </a:lnTo>
                  <a:cubicBezTo>
                    <a:pt x="500" y="583"/>
                    <a:pt x="502" y="581"/>
                    <a:pt x="503" y="579"/>
                  </a:cubicBezTo>
                  <a:close/>
                  <a:moveTo>
                    <a:pt x="367" y="146"/>
                  </a:moveTo>
                  <a:lnTo>
                    <a:pt x="367" y="146"/>
                  </a:lnTo>
                  <a:cubicBezTo>
                    <a:pt x="377" y="144"/>
                    <a:pt x="384" y="144"/>
                    <a:pt x="396" y="147"/>
                  </a:cubicBezTo>
                  <a:cubicBezTo>
                    <a:pt x="404" y="153"/>
                    <a:pt x="420" y="164"/>
                    <a:pt x="430" y="170"/>
                  </a:cubicBezTo>
                  <a:lnTo>
                    <a:pt x="411" y="167"/>
                  </a:lnTo>
                  <a:cubicBezTo>
                    <a:pt x="409" y="169"/>
                    <a:pt x="412" y="172"/>
                    <a:pt x="414" y="174"/>
                  </a:cubicBezTo>
                  <a:cubicBezTo>
                    <a:pt x="420" y="181"/>
                    <a:pt x="427" y="186"/>
                    <a:pt x="437" y="189"/>
                  </a:cubicBezTo>
                  <a:cubicBezTo>
                    <a:pt x="432" y="191"/>
                    <a:pt x="424" y="188"/>
                    <a:pt x="420" y="187"/>
                  </a:cubicBezTo>
                  <a:cubicBezTo>
                    <a:pt x="419" y="188"/>
                    <a:pt x="420" y="188"/>
                    <a:pt x="419" y="190"/>
                  </a:cubicBezTo>
                  <a:cubicBezTo>
                    <a:pt x="422" y="196"/>
                    <a:pt x="428" y="201"/>
                    <a:pt x="435" y="204"/>
                  </a:cubicBezTo>
                  <a:cubicBezTo>
                    <a:pt x="424" y="213"/>
                    <a:pt x="404" y="211"/>
                    <a:pt x="392" y="214"/>
                  </a:cubicBezTo>
                  <a:cubicBezTo>
                    <a:pt x="395" y="224"/>
                    <a:pt x="402" y="225"/>
                    <a:pt x="408" y="226"/>
                  </a:cubicBezTo>
                  <a:cubicBezTo>
                    <a:pt x="399" y="238"/>
                    <a:pt x="393" y="255"/>
                    <a:pt x="387" y="272"/>
                  </a:cubicBezTo>
                  <a:lnTo>
                    <a:pt x="381" y="295"/>
                  </a:lnTo>
                  <a:cubicBezTo>
                    <a:pt x="376" y="271"/>
                    <a:pt x="371" y="245"/>
                    <a:pt x="357" y="225"/>
                  </a:cubicBezTo>
                  <a:cubicBezTo>
                    <a:pt x="360" y="225"/>
                    <a:pt x="372" y="219"/>
                    <a:pt x="369" y="215"/>
                  </a:cubicBezTo>
                  <a:cubicBezTo>
                    <a:pt x="349" y="213"/>
                    <a:pt x="344" y="214"/>
                    <a:pt x="328" y="202"/>
                  </a:cubicBezTo>
                  <a:lnTo>
                    <a:pt x="329" y="201"/>
                  </a:lnTo>
                  <a:cubicBezTo>
                    <a:pt x="331" y="200"/>
                    <a:pt x="344" y="190"/>
                    <a:pt x="340" y="186"/>
                  </a:cubicBezTo>
                  <a:lnTo>
                    <a:pt x="327" y="188"/>
                  </a:lnTo>
                  <a:cubicBezTo>
                    <a:pt x="335" y="184"/>
                    <a:pt x="346" y="180"/>
                    <a:pt x="349" y="170"/>
                  </a:cubicBezTo>
                  <a:cubicBezTo>
                    <a:pt x="348" y="169"/>
                    <a:pt x="348" y="169"/>
                    <a:pt x="347" y="168"/>
                  </a:cubicBezTo>
                  <a:lnTo>
                    <a:pt x="334" y="172"/>
                  </a:lnTo>
                  <a:lnTo>
                    <a:pt x="316" y="177"/>
                  </a:lnTo>
                  <a:cubicBezTo>
                    <a:pt x="334" y="169"/>
                    <a:pt x="350" y="155"/>
                    <a:pt x="367" y="146"/>
                  </a:cubicBezTo>
                  <a:close/>
                  <a:moveTo>
                    <a:pt x="228" y="583"/>
                  </a:moveTo>
                  <a:lnTo>
                    <a:pt x="228" y="583"/>
                  </a:lnTo>
                  <a:lnTo>
                    <a:pt x="228" y="582"/>
                  </a:lnTo>
                  <a:lnTo>
                    <a:pt x="228" y="582"/>
                  </a:lnTo>
                  <a:cubicBezTo>
                    <a:pt x="228" y="582"/>
                    <a:pt x="228" y="582"/>
                    <a:pt x="228" y="583"/>
                  </a:cubicBezTo>
                  <a:cubicBezTo>
                    <a:pt x="228" y="583"/>
                    <a:pt x="228" y="583"/>
                    <a:pt x="228" y="583"/>
                  </a:cubicBezTo>
                  <a:close/>
                  <a:moveTo>
                    <a:pt x="262" y="586"/>
                  </a:moveTo>
                  <a:lnTo>
                    <a:pt x="262" y="586"/>
                  </a:lnTo>
                  <a:cubicBezTo>
                    <a:pt x="262" y="586"/>
                    <a:pt x="262" y="586"/>
                    <a:pt x="262" y="586"/>
                  </a:cubicBezTo>
                  <a:lnTo>
                    <a:pt x="262" y="586"/>
                  </a:lnTo>
                  <a:cubicBezTo>
                    <a:pt x="261" y="585"/>
                    <a:pt x="260" y="585"/>
                    <a:pt x="260" y="584"/>
                  </a:cubicBezTo>
                  <a:lnTo>
                    <a:pt x="259" y="583"/>
                  </a:lnTo>
                  <a:cubicBezTo>
                    <a:pt x="259" y="582"/>
                    <a:pt x="259" y="580"/>
                    <a:pt x="259" y="579"/>
                  </a:cubicBezTo>
                  <a:cubicBezTo>
                    <a:pt x="260" y="581"/>
                    <a:pt x="261" y="583"/>
                    <a:pt x="262" y="5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185307" y="2973980"/>
            <a:ext cx="557433" cy="557433"/>
            <a:chOff x="352207" y="793856"/>
            <a:chExt cx="557433" cy="557433"/>
          </a:xfrm>
        </p:grpSpPr>
        <p:sp>
          <p:nvSpPr>
            <p:cNvPr id="15" name="Овал 14"/>
            <p:cNvSpPr/>
            <p:nvPr/>
          </p:nvSpPr>
          <p:spPr>
            <a:xfrm>
              <a:off x="352207" y="793856"/>
              <a:ext cx="557433" cy="55743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Freeform 1256"/>
            <p:cNvSpPr>
              <a:spLocks noEditPoints="1"/>
            </p:cNvSpPr>
            <p:nvPr/>
          </p:nvSpPr>
          <p:spPr bwMode="auto">
            <a:xfrm>
              <a:off x="524316" y="929291"/>
              <a:ext cx="239495" cy="313411"/>
            </a:xfrm>
            <a:custGeom>
              <a:avLst/>
              <a:gdLst>
                <a:gd name="T0" fmla="*/ 571 w 1072"/>
                <a:gd name="T1" fmla="*/ 0 h 1400"/>
                <a:gd name="T2" fmla="*/ 562 w 1072"/>
                <a:gd name="T3" fmla="*/ 38 h 1400"/>
                <a:gd name="T4" fmla="*/ 556 w 1072"/>
                <a:gd name="T5" fmla="*/ 82 h 1400"/>
                <a:gd name="T6" fmla="*/ 555 w 1072"/>
                <a:gd name="T7" fmla="*/ 91 h 1400"/>
                <a:gd name="T8" fmla="*/ 536 w 1072"/>
                <a:gd name="T9" fmla="*/ 141 h 1400"/>
                <a:gd name="T10" fmla="*/ 535 w 1072"/>
                <a:gd name="T11" fmla="*/ 171 h 1400"/>
                <a:gd name="T12" fmla="*/ 512 w 1072"/>
                <a:gd name="T13" fmla="*/ 184 h 1400"/>
                <a:gd name="T14" fmla="*/ 501 w 1072"/>
                <a:gd name="T15" fmla="*/ 209 h 1400"/>
                <a:gd name="T16" fmla="*/ 475 w 1072"/>
                <a:gd name="T17" fmla="*/ 231 h 1400"/>
                <a:gd name="T18" fmla="*/ 448 w 1072"/>
                <a:gd name="T19" fmla="*/ 255 h 1400"/>
                <a:gd name="T20" fmla="*/ 440 w 1072"/>
                <a:gd name="T21" fmla="*/ 261 h 1400"/>
                <a:gd name="T22" fmla="*/ 448 w 1072"/>
                <a:gd name="T23" fmla="*/ 267 h 1400"/>
                <a:gd name="T24" fmla="*/ 431 w 1072"/>
                <a:gd name="T25" fmla="*/ 276 h 1400"/>
                <a:gd name="T26" fmla="*/ 393 w 1072"/>
                <a:gd name="T27" fmla="*/ 278 h 1400"/>
                <a:gd name="T28" fmla="*/ 373 w 1072"/>
                <a:gd name="T29" fmla="*/ 296 h 1400"/>
                <a:gd name="T30" fmla="*/ 359 w 1072"/>
                <a:gd name="T31" fmla="*/ 300 h 1400"/>
                <a:gd name="T32" fmla="*/ 338 w 1072"/>
                <a:gd name="T33" fmla="*/ 349 h 1400"/>
                <a:gd name="T34" fmla="*/ 373 w 1072"/>
                <a:gd name="T35" fmla="*/ 434 h 1400"/>
                <a:gd name="T36" fmla="*/ 380 w 1072"/>
                <a:gd name="T37" fmla="*/ 469 h 1400"/>
                <a:gd name="T38" fmla="*/ 291 w 1072"/>
                <a:gd name="T39" fmla="*/ 567 h 1400"/>
                <a:gd name="T40" fmla="*/ 252 w 1072"/>
                <a:gd name="T41" fmla="*/ 553 h 1400"/>
                <a:gd name="T42" fmla="*/ 175 w 1072"/>
                <a:gd name="T43" fmla="*/ 571 h 1400"/>
                <a:gd name="T44" fmla="*/ 129 w 1072"/>
                <a:gd name="T45" fmla="*/ 571 h 1400"/>
                <a:gd name="T46" fmla="*/ 52 w 1072"/>
                <a:gd name="T47" fmla="*/ 553 h 1400"/>
                <a:gd name="T48" fmla="*/ 12 w 1072"/>
                <a:gd name="T49" fmla="*/ 567 h 1400"/>
                <a:gd name="T50" fmla="*/ 0 w 1072"/>
                <a:gd name="T51" fmla="*/ 858 h 1400"/>
                <a:gd name="T52" fmla="*/ 95 w 1072"/>
                <a:gd name="T53" fmla="*/ 1400 h 1400"/>
                <a:gd name="T54" fmla="*/ 976 w 1072"/>
                <a:gd name="T55" fmla="*/ 1400 h 1400"/>
                <a:gd name="T56" fmla="*/ 1039 w 1072"/>
                <a:gd name="T57" fmla="*/ 1376 h 1400"/>
                <a:gd name="T58" fmla="*/ 1072 w 1072"/>
                <a:gd name="T59" fmla="*/ 1303 h 1400"/>
                <a:gd name="T60" fmla="*/ 1072 w 1072"/>
                <a:gd name="T61" fmla="*/ 977 h 1400"/>
                <a:gd name="T62" fmla="*/ 1072 w 1072"/>
                <a:gd name="T63" fmla="*/ 361 h 1400"/>
                <a:gd name="T64" fmla="*/ 976 w 1072"/>
                <a:gd name="T65" fmla="*/ 0 h 1400"/>
                <a:gd name="T66" fmla="*/ 493 w 1072"/>
                <a:gd name="T67" fmla="*/ 340 h 1400"/>
                <a:gd name="T68" fmla="*/ 925 w 1072"/>
                <a:gd name="T69" fmla="*/ 406 h 1400"/>
                <a:gd name="T70" fmla="*/ 493 w 1072"/>
                <a:gd name="T71" fmla="*/ 340 h 1400"/>
                <a:gd name="T72" fmla="*/ 942 w 1072"/>
                <a:gd name="T73" fmla="*/ 1236 h 1400"/>
                <a:gd name="T74" fmla="*/ 129 w 1072"/>
                <a:gd name="T75" fmla="*/ 1170 h 1400"/>
                <a:gd name="T76" fmla="*/ 942 w 1072"/>
                <a:gd name="T77" fmla="*/ 1236 h 1400"/>
                <a:gd name="T78" fmla="*/ 942 w 1072"/>
                <a:gd name="T79" fmla="*/ 1064 h 1400"/>
                <a:gd name="T80" fmla="*/ 129 w 1072"/>
                <a:gd name="T81" fmla="*/ 998 h 1400"/>
                <a:gd name="T82" fmla="*/ 942 w 1072"/>
                <a:gd name="T83" fmla="*/ 1064 h 1400"/>
                <a:gd name="T84" fmla="*/ 942 w 1072"/>
                <a:gd name="T85" fmla="*/ 892 h 1400"/>
                <a:gd name="T86" fmla="*/ 129 w 1072"/>
                <a:gd name="T87" fmla="*/ 826 h 1400"/>
                <a:gd name="T88" fmla="*/ 942 w 1072"/>
                <a:gd name="T89" fmla="*/ 892 h 1400"/>
                <a:gd name="T90" fmla="*/ 942 w 1072"/>
                <a:gd name="T91" fmla="*/ 720 h 1400"/>
                <a:gd name="T92" fmla="*/ 129 w 1072"/>
                <a:gd name="T93" fmla="*/ 654 h 1400"/>
                <a:gd name="T94" fmla="*/ 942 w 1072"/>
                <a:gd name="T95" fmla="*/ 720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72" h="1400">
                  <a:moveTo>
                    <a:pt x="976" y="0"/>
                  </a:moveTo>
                  <a:lnTo>
                    <a:pt x="571" y="0"/>
                  </a:lnTo>
                  <a:lnTo>
                    <a:pt x="568" y="18"/>
                  </a:lnTo>
                  <a:cubicBezTo>
                    <a:pt x="568" y="25"/>
                    <a:pt x="566" y="32"/>
                    <a:pt x="562" y="38"/>
                  </a:cubicBezTo>
                  <a:cubicBezTo>
                    <a:pt x="561" y="40"/>
                    <a:pt x="559" y="42"/>
                    <a:pt x="558" y="45"/>
                  </a:cubicBezTo>
                  <a:cubicBezTo>
                    <a:pt x="563" y="56"/>
                    <a:pt x="563" y="70"/>
                    <a:pt x="556" y="82"/>
                  </a:cubicBezTo>
                  <a:cubicBezTo>
                    <a:pt x="555" y="84"/>
                    <a:pt x="553" y="86"/>
                    <a:pt x="552" y="87"/>
                  </a:cubicBezTo>
                  <a:lnTo>
                    <a:pt x="555" y="91"/>
                  </a:lnTo>
                  <a:lnTo>
                    <a:pt x="555" y="104"/>
                  </a:lnTo>
                  <a:cubicBezTo>
                    <a:pt x="555" y="120"/>
                    <a:pt x="547" y="132"/>
                    <a:pt x="536" y="141"/>
                  </a:cubicBezTo>
                  <a:cubicBezTo>
                    <a:pt x="536" y="145"/>
                    <a:pt x="537" y="149"/>
                    <a:pt x="536" y="153"/>
                  </a:cubicBezTo>
                  <a:lnTo>
                    <a:pt x="535" y="171"/>
                  </a:lnTo>
                  <a:lnTo>
                    <a:pt x="519" y="180"/>
                  </a:lnTo>
                  <a:cubicBezTo>
                    <a:pt x="517" y="181"/>
                    <a:pt x="515" y="183"/>
                    <a:pt x="512" y="184"/>
                  </a:cubicBezTo>
                  <a:cubicBezTo>
                    <a:pt x="512" y="190"/>
                    <a:pt x="510" y="195"/>
                    <a:pt x="507" y="200"/>
                  </a:cubicBezTo>
                  <a:lnTo>
                    <a:pt x="501" y="209"/>
                  </a:lnTo>
                  <a:cubicBezTo>
                    <a:pt x="497" y="214"/>
                    <a:pt x="489" y="221"/>
                    <a:pt x="477" y="224"/>
                  </a:cubicBezTo>
                  <a:cubicBezTo>
                    <a:pt x="476" y="226"/>
                    <a:pt x="476" y="228"/>
                    <a:pt x="475" y="231"/>
                  </a:cubicBezTo>
                  <a:lnTo>
                    <a:pt x="469" y="251"/>
                  </a:lnTo>
                  <a:lnTo>
                    <a:pt x="448" y="255"/>
                  </a:lnTo>
                  <a:cubicBezTo>
                    <a:pt x="446" y="255"/>
                    <a:pt x="444" y="255"/>
                    <a:pt x="443" y="256"/>
                  </a:cubicBezTo>
                  <a:cubicBezTo>
                    <a:pt x="442" y="257"/>
                    <a:pt x="441" y="259"/>
                    <a:pt x="440" y="261"/>
                  </a:cubicBezTo>
                  <a:lnTo>
                    <a:pt x="438" y="264"/>
                  </a:lnTo>
                  <a:lnTo>
                    <a:pt x="448" y="267"/>
                  </a:lnTo>
                  <a:lnTo>
                    <a:pt x="436" y="269"/>
                  </a:lnTo>
                  <a:lnTo>
                    <a:pt x="431" y="276"/>
                  </a:lnTo>
                  <a:lnTo>
                    <a:pt x="406" y="279"/>
                  </a:lnTo>
                  <a:cubicBezTo>
                    <a:pt x="401" y="279"/>
                    <a:pt x="397" y="278"/>
                    <a:pt x="393" y="278"/>
                  </a:cubicBezTo>
                  <a:cubicBezTo>
                    <a:pt x="391" y="280"/>
                    <a:pt x="388" y="283"/>
                    <a:pt x="386" y="285"/>
                  </a:cubicBezTo>
                  <a:lnTo>
                    <a:pt x="373" y="296"/>
                  </a:lnTo>
                  <a:lnTo>
                    <a:pt x="360" y="294"/>
                  </a:lnTo>
                  <a:cubicBezTo>
                    <a:pt x="360" y="296"/>
                    <a:pt x="359" y="298"/>
                    <a:pt x="359" y="300"/>
                  </a:cubicBezTo>
                  <a:lnTo>
                    <a:pt x="365" y="299"/>
                  </a:lnTo>
                  <a:lnTo>
                    <a:pt x="338" y="349"/>
                  </a:lnTo>
                  <a:lnTo>
                    <a:pt x="342" y="352"/>
                  </a:lnTo>
                  <a:cubicBezTo>
                    <a:pt x="371" y="369"/>
                    <a:pt x="381" y="408"/>
                    <a:pt x="373" y="434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79" y="449"/>
                    <a:pt x="380" y="462"/>
                    <a:pt x="380" y="469"/>
                  </a:cubicBezTo>
                  <a:cubicBezTo>
                    <a:pt x="380" y="496"/>
                    <a:pt x="366" y="522"/>
                    <a:pt x="341" y="537"/>
                  </a:cubicBezTo>
                  <a:lnTo>
                    <a:pt x="291" y="567"/>
                  </a:lnTo>
                  <a:lnTo>
                    <a:pt x="288" y="554"/>
                  </a:lnTo>
                  <a:cubicBezTo>
                    <a:pt x="273" y="558"/>
                    <a:pt x="262" y="556"/>
                    <a:pt x="252" y="553"/>
                  </a:cubicBezTo>
                  <a:cubicBezTo>
                    <a:pt x="236" y="563"/>
                    <a:pt x="215" y="566"/>
                    <a:pt x="195" y="561"/>
                  </a:cubicBezTo>
                  <a:cubicBezTo>
                    <a:pt x="189" y="566"/>
                    <a:pt x="182" y="569"/>
                    <a:pt x="175" y="571"/>
                  </a:cubicBezTo>
                  <a:cubicBezTo>
                    <a:pt x="169" y="573"/>
                    <a:pt x="161" y="574"/>
                    <a:pt x="152" y="574"/>
                  </a:cubicBezTo>
                  <a:cubicBezTo>
                    <a:pt x="143" y="574"/>
                    <a:pt x="135" y="573"/>
                    <a:pt x="129" y="571"/>
                  </a:cubicBezTo>
                  <a:cubicBezTo>
                    <a:pt x="122" y="569"/>
                    <a:pt x="115" y="566"/>
                    <a:pt x="108" y="561"/>
                  </a:cubicBezTo>
                  <a:cubicBezTo>
                    <a:pt x="89" y="566"/>
                    <a:pt x="69" y="563"/>
                    <a:pt x="52" y="553"/>
                  </a:cubicBezTo>
                  <a:cubicBezTo>
                    <a:pt x="41" y="556"/>
                    <a:pt x="28" y="557"/>
                    <a:pt x="15" y="554"/>
                  </a:cubicBezTo>
                  <a:lnTo>
                    <a:pt x="12" y="567"/>
                  </a:lnTo>
                  <a:lnTo>
                    <a:pt x="0" y="559"/>
                  </a:lnTo>
                  <a:lnTo>
                    <a:pt x="0" y="858"/>
                  </a:lnTo>
                  <a:lnTo>
                    <a:pt x="0" y="1303"/>
                  </a:lnTo>
                  <a:cubicBezTo>
                    <a:pt x="0" y="1357"/>
                    <a:pt x="43" y="1400"/>
                    <a:pt x="95" y="1400"/>
                  </a:cubicBezTo>
                  <a:lnTo>
                    <a:pt x="620" y="1400"/>
                  </a:lnTo>
                  <a:lnTo>
                    <a:pt x="976" y="1400"/>
                  </a:lnTo>
                  <a:lnTo>
                    <a:pt x="976" y="1400"/>
                  </a:lnTo>
                  <a:cubicBezTo>
                    <a:pt x="1000" y="1400"/>
                    <a:pt x="1022" y="1391"/>
                    <a:pt x="1039" y="1376"/>
                  </a:cubicBezTo>
                  <a:cubicBezTo>
                    <a:pt x="1059" y="1359"/>
                    <a:pt x="1072" y="1332"/>
                    <a:pt x="1072" y="1303"/>
                  </a:cubicBezTo>
                  <a:lnTo>
                    <a:pt x="1072" y="1303"/>
                  </a:lnTo>
                  <a:lnTo>
                    <a:pt x="1072" y="1278"/>
                  </a:lnTo>
                  <a:lnTo>
                    <a:pt x="1072" y="977"/>
                  </a:lnTo>
                  <a:lnTo>
                    <a:pt x="1072" y="387"/>
                  </a:lnTo>
                  <a:lnTo>
                    <a:pt x="1072" y="361"/>
                  </a:lnTo>
                  <a:lnTo>
                    <a:pt x="1072" y="97"/>
                  </a:lnTo>
                  <a:cubicBezTo>
                    <a:pt x="1072" y="44"/>
                    <a:pt x="1029" y="0"/>
                    <a:pt x="976" y="0"/>
                  </a:cubicBezTo>
                  <a:close/>
                  <a:moveTo>
                    <a:pt x="493" y="340"/>
                  </a:moveTo>
                  <a:lnTo>
                    <a:pt x="493" y="340"/>
                  </a:lnTo>
                  <a:lnTo>
                    <a:pt x="925" y="340"/>
                  </a:lnTo>
                  <a:lnTo>
                    <a:pt x="925" y="406"/>
                  </a:lnTo>
                  <a:lnTo>
                    <a:pt x="493" y="406"/>
                  </a:lnTo>
                  <a:lnTo>
                    <a:pt x="493" y="340"/>
                  </a:lnTo>
                  <a:close/>
                  <a:moveTo>
                    <a:pt x="942" y="1236"/>
                  </a:moveTo>
                  <a:lnTo>
                    <a:pt x="942" y="1236"/>
                  </a:lnTo>
                  <a:lnTo>
                    <a:pt x="129" y="1236"/>
                  </a:lnTo>
                  <a:lnTo>
                    <a:pt x="129" y="1170"/>
                  </a:lnTo>
                  <a:lnTo>
                    <a:pt x="942" y="1170"/>
                  </a:lnTo>
                  <a:lnTo>
                    <a:pt x="942" y="1236"/>
                  </a:lnTo>
                  <a:close/>
                  <a:moveTo>
                    <a:pt x="942" y="1064"/>
                  </a:moveTo>
                  <a:lnTo>
                    <a:pt x="942" y="1064"/>
                  </a:lnTo>
                  <a:lnTo>
                    <a:pt x="129" y="1064"/>
                  </a:lnTo>
                  <a:lnTo>
                    <a:pt x="129" y="998"/>
                  </a:lnTo>
                  <a:lnTo>
                    <a:pt x="942" y="998"/>
                  </a:lnTo>
                  <a:lnTo>
                    <a:pt x="942" y="1064"/>
                  </a:lnTo>
                  <a:close/>
                  <a:moveTo>
                    <a:pt x="942" y="892"/>
                  </a:moveTo>
                  <a:lnTo>
                    <a:pt x="942" y="892"/>
                  </a:lnTo>
                  <a:lnTo>
                    <a:pt x="129" y="892"/>
                  </a:lnTo>
                  <a:lnTo>
                    <a:pt x="129" y="826"/>
                  </a:lnTo>
                  <a:lnTo>
                    <a:pt x="942" y="826"/>
                  </a:lnTo>
                  <a:lnTo>
                    <a:pt x="942" y="892"/>
                  </a:lnTo>
                  <a:close/>
                  <a:moveTo>
                    <a:pt x="942" y="720"/>
                  </a:moveTo>
                  <a:lnTo>
                    <a:pt x="942" y="720"/>
                  </a:lnTo>
                  <a:lnTo>
                    <a:pt x="129" y="720"/>
                  </a:lnTo>
                  <a:lnTo>
                    <a:pt x="129" y="654"/>
                  </a:lnTo>
                  <a:lnTo>
                    <a:pt x="942" y="654"/>
                  </a:lnTo>
                  <a:lnTo>
                    <a:pt x="942" y="7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257"/>
            <p:cNvSpPr>
              <a:spLocks noEditPoints="1"/>
            </p:cNvSpPr>
            <p:nvPr/>
          </p:nvSpPr>
          <p:spPr bwMode="auto">
            <a:xfrm>
              <a:off x="476023" y="870157"/>
              <a:ext cx="170504" cy="183316"/>
            </a:xfrm>
            <a:custGeom>
              <a:avLst/>
              <a:gdLst>
                <a:gd name="T0" fmla="*/ 287 w 762"/>
                <a:gd name="T1" fmla="*/ 792 h 821"/>
                <a:gd name="T2" fmla="*/ 416 w 762"/>
                <a:gd name="T3" fmla="*/ 802 h 821"/>
                <a:gd name="T4" fmla="*/ 529 w 762"/>
                <a:gd name="T5" fmla="*/ 785 h 821"/>
                <a:gd name="T6" fmla="*/ 557 w 762"/>
                <a:gd name="T7" fmla="*/ 719 h 821"/>
                <a:gd name="T8" fmla="*/ 506 w 762"/>
                <a:gd name="T9" fmla="*/ 666 h 821"/>
                <a:gd name="T10" fmla="*/ 477 w 762"/>
                <a:gd name="T11" fmla="*/ 630 h 821"/>
                <a:gd name="T12" fmla="*/ 520 w 762"/>
                <a:gd name="T13" fmla="*/ 599 h 821"/>
                <a:gd name="T14" fmla="*/ 531 w 762"/>
                <a:gd name="T15" fmla="*/ 590 h 821"/>
                <a:gd name="T16" fmla="*/ 533 w 762"/>
                <a:gd name="T17" fmla="*/ 587 h 821"/>
                <a:gd name="T18" fmla="*/ 551 w 762"/>
                <a:gd name="T19" fmla="*/ 575 h 821"/>
                <a:gd name="T20" fmla="*/ 548 w 762"/>
                <a:gd name="T21" fmla="*/ 536 h 821"/>
                <a:gd name="T22" fmla="*/ 611 w 762"/>
                <a:gd name="T23" fmla="*/ 515 h 821"/>
                <a:gd name="T24" fmla="*/ 705 w 762"/>
                <a:gd name="T25" fmla="*/ 467 h 821"/>
                <a:gd name="T26" fmla="*/ 754 w 762"/>
                <a:gd name="T27" fmla="*/ 342 h 821"/>
                <a:gd name="T28" fmla="*/ 720 w 762"/>
                <a:gd name="T29" fmla="*/ 251 h 821"/>
                <a:gd name="T30" fmla="*/ 699 w 762"/>
                <a:gd name="T31" fmla="*/ 128 h 821"/>
                <a:gd name="T32" fmla="*/ 523 w 762"/>
                <a:gd name="T33" fmla="*/ 335 h 821"/>
                <a:gd name="T34" fmla="*/ 467 w 762"/>
                <a:gd name="T35" fmla="*/ 344 h 821"/>
                <a:gd name="T36" fmla="*/ 492 w 762"/>
                <a:gd name="T37" fmla="*/ 248 h 821"/>
                <a:gd name="T38" fmla="*/ 561 w 762"/>
                <a:gd name="T39" fmla="*/ 243 h 821"/>
                <a:gd name="T40" fmla="*/ 537 w 762"/>
                <a:gd name="T41" fmla="*/ 182 h 821"/>
                <a:gd name="T42" fmla="*/ 594 w 762"/>
                <a:gd name="T43" fmla="*/ 170 h 821"/>
                <a:gd name="T44" fmla="*/ 641 w 762"/>
                <a:gd name="T45" fmla="*/ 186 h 821"/>
                <a:gd name="T46" fmla="*/ 570 w 762"/>
                <a:gd name="T47" fmla="*/ 88 h 821"/>
                <a:gd name="T48" fmla="*/ 513 w 762"/>
                <a:gd name="T49" fmla="*/ 131 h 821"/>
                <a:gd name="T50" fmla="*/ 510 w 762"/>
                <a:gd name="T51" fmla="*/ 89 h 821"/>
                <a:gd name="T52" fmla="*/ 496 w 762"/>
                <a:gd name="T53" fmla="*/ 130 h 821"/>
                <a:gd name="T54" fmla="*/ 431 w 762"/>
                <a:gd name="T55" fmla="*/ 114 h 821"/>
                <a:gd name="T56" fmla="*/ 400 w 762"/>
                <a:gd name="T57" fmla="*/ 8 h 821"/>
                <a:gd name="T58" fmla="*/ 361 w 762"/>
                <a:gd name="T59" fmla="*/ 8 h 821"/>
                <a:gd name="T60" fmla="*/ 331 w 762"/>
                <a:gd name="T61" fmla="*/ 113 h 821"/>
                <a:gd name="T62" fmla="*/ 266 w 762"/>
                <a:gd name="T63" fmla="*/ 129 h 821"/>
                <a:gd name="T64" fmla="*/ 252 w 762"/>
                <a:gd name="T65" fmla="*/ 88 h 821"/>
                <a:gd name="T66" fmla="*/ 249 w 762"/>
                <a:gd name="T67" fmla="*/ 130 h 821"/>
                <a:gd name="T68" fmla="*/ 192 w 762"/>
                <a:gd name="T69" fmla="*/ 87 h 821"/>
                <a:gd name="T70" fmla="*/ 121 w 762"/>
                <a:gd name="T71" fmla="*/ 185 h 821"/>
                <a:gd name="T72" fmla="*/ 167 w 762"/>
                <a:gd name="T73" fmla="*/ 170 h 821"/>
                <a:gd name="T74" fmla="*/ 224 w 762"/>
                <a:gd name="T75" fmla="*/ 181 h 821"/>
                <a:gd name="T76" fmla="*/ 200 w 762"/>
                <a:gd name="T77" fmla="*/ 242 h 821"/>
                <a:gd name="T78" fmla="*/ 270 w 762"/>
                <a:gd name="T79" fmla="*/ 247 h 821"/>
                <a:gd name="T80" fmla="*/ 278 w 762"/>
                <a:gd name="T81" fmla="*/ 323 h 821"/>
                <a:gd name="T82" fmla="*/ 260 w 762"/>
                <a:gd name="T83" fmla="*/ 361 h 821"/>
                <a:gd name="T84" fmla="*/ 135 w 762"/>
                <a:gd name="T85" fmla="*/ 223 h 821"/>
                <a:gd name="T86" fmla="*/ 22 w 762"/>
                <a:gd name="T87" fmla="*/ 198 h 821"/>
                <a:gd name="T88" fmla="*/ 1 w 762"/>
                <a:gd name="T89" fmla="*/ 301 h 821"/>
                <a:gd name="T90" fmla="*/ 32 w 762"/>
                <a:gd name="T91" fmla="*/ 431 h 821"/>
                <a:gd name="T92" fmla="*/ 128 w 762"/>
                <a:gd name="T93" fmla="*/ 483 h 821"/>
                <a:gd name="T94" fmla="*/ 215 w 762"/>
                <a:gd name="T95" fmla="*/ 529 h 821"/>
                <a:gd name="T96" fmla="*/ 211 w 762"/>
                <a:gd name="T97" fmla="*/ 560 h 821"/>
                <a:gd name="T98" fmla="*/ 225 w 762"/>
                <a:gd name="T99" fmla="*/ 584 h 821"/>
                <a:gd name="T100" fmla="*/ 230 w 762"/>
                <a:gd name="T101" fmla="*/ 589 h 821"/>
                <a:gd name="T102" fmla="*/ 238 w 762"/>
                <a:gd name="T103" fmla="*/ 598 h 821"/>
                <a:gd name="T104" fmla="*/ 290 w 762"/>
                <a:gd name="T105" fmla="*/ 626 h 821"/>
                <a:gd name="T106" fmla="*/ 239 w 762"/>
                <a:gd name="T107" fmla="*/ 641 h 821"/>
                <a:gd name="T108" fmla="*/ 208 w 762"/>
                <a:gd name="T109" fmla="*/ 663 h 821"/>
                <a:gd name="T110" fmla="*/ 533 w 762"/>
                <a:gd name="T111" fmla="*/ 582 h 821"/>
                <a:gd name="T112" fmla="*/ 503 w 762"/>
                <a:gd name="T113" fmla="*/ 579 h 821"/>
                <a:gd name="T114" fmla="*/ 503 w 762"/>
                <a:gd name="T115" fmla="*/ 579 h 821"/>
                <a:gd name="T116" fmla="*/ 437 w 762"/>
                <a:gd name="T117" fmla="*/ 189 h 821"/>
                <a:gd name="T118" fmla="*/ 381 w 762"/>
                <a:gd name="T119" fmla="*/ 295 h 821"/>
                <a:gd name="T120" fmla="*/ 349 w 762"/>
                <a:gd name="T121" fmla="*/ 170 h 821"/>
                <a:gd name="T122" fmla="*/ 228 w 762"/>
                <a:gd name="T123" fmla="*/ 582 h 821"/>
                <a:gd name="T124" fmla="*/ 262 w 762"/>
                <a:gd name="T125" fmla="*/ 586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2" h="821">
                  <a:moveTo>
                    <a:pt x="219" y="784"/>
                  </a:moveTo>
                  <a:cubicBezTo>
                    <a:pt x="221" y="775"/>
                    <a:pt x="223" y="769"/>
                    <a:pt x="226" y="765"/>
                  </a:cubicBezTo>
                  <a:cubicBezTo>
                    <a:pt x="226" y="771"/>
                    <a:pt x="228" y="778"/>
                    <a:pt x="232" y="785"/>
                  </a:cubicBezTo>
                  <a:lnTo>
                    <a:pt x="232" y="785"/>
                  </a:lnTo>
                  <a:cubicBezTo>
                    <a:pt x="241" y="796"/>
                    <a:pt x="251" y="802"/>
                    <a:pt x="260" y="802"/>
                  </a:cubicBezTo>
                  <a:cubicBezTo>
                    <a:pt x="270" y="802"/>
                    <a:pt x="278" y="797"/>
                    <a:pt x="286" y="793"/>
                  </a:cubicBezTo>
                  <a:cubicBezTo>
                    <a:pt x="286" y="793"/>
                    <a:pt x="286" y="793"/>
                    <a:pt x="287" y="792"/>
                  </a:cubicBezTo>
                  <a:cubicBezTo>
                    <a:pt x="287" y="793"/>
                    <a:pt x="287" y="793"/>
                    <a:pt x="287" y="793"/>
                  </a:cubicBezTo>
                  <a:cubicBezTo>
                    <a:pt x="296" y="804"/>
                    <a:pt x="307" y="810"/>
                    <a:pt x="320" y="810"/>
                  </a:cubicBezTo>
                  <a:lnTo>
                    <a:pt x="320" y="810"/>
                  </a:lnTo>
                  <a:cubicBezTo>
                    <a:pt x="329" y="810"/>
                    <a:pt x="338" y="806"/>
                    <a:pt x="346" y="802"/>
                  </a:cubicBezTo>
                  <a:cubicBezTo>
                    <a:pt x="351" y="809"/>
                    <a:pt x="358" y="816"/>
                    <a:pt x="369" y="819"/>
                  </a:cubicBezTo>
                  <a:cubicBezTo>
                    <a:pt x="374" y="821"/>
                    <a:pt x="388" y="821"/>
                    <a:pt x="393" y="819"/>
                  </a:cubicBezTo>
                  <a:cubicBezTo>
                    <a:pt x="404" y="816"/>
                    <a:pt x="411" y="809"/>
                    <a:pt x="416" y="802"/>
                  </a:cubicBezTo>
                  <a:cubicBezTo>
                    <a:pt x="423" y="806"/>
                    <a:pt x="432" y="810"/>
                    <a:pt x="442" y="810"/>
                  </a:cubicBezTo>
                  <a:lnTo>
                    <a:pt x="442" y="810"/>
                  </a:lnTo>
                  <a:cubicBezTo>
                    <a:pt x="455" y="810"/>
                    <a:pt x="466" y="804"/>
                    <a:pt x="475" y="793"/>
                  </a:cubicBezTo>
                  <a:cubicBezTo>
                    <a:pt x="475" y="793"/>
                    <a:pt x="475" y="793"/>
                    <a:pt x="475" y="792"/>
                  </a:cubicBezTo>
                  <a:cubicBezTo>
                    <a:pt x="475" y="793"/>
                    <a:pt x="476" y="793"/>
                    <a:pt x="476" y="793"/>
                  </a:cubicBezTo>
                  <a:cubicBezTo>
                    <a:pt x="484" y="797"/>
                    <a:pt x="492" y="802"/>
                    <a:pt x="501" y="802"/>
                  </a:cubicBezTo>
                  <a:cubicBezTo>
                    <a:pt x="511" y="802"/>
                    <a:pt x="520" y="796"/>
                    <a:pt x="529" y="785"/>
                  </a:cubicBezTo>
                  <a:lnTo>
                    <a:pt x="530" y="785"/>
                  </a:lnTo>
                  <a:cubicBezTo>
                    <a:pt x="534" y="778"/>
                    <a:pt x="535" y="771"/>
                    <a:pt x="536" y="765"/>
                  </a:cubicBezTo>
                  <a:cubicBezTo>
                    <a:pt x="538" y="769"/>
                    <a:pt x="541" y="775"/>
                    <a:pt x="543" y="784"/>
                  </a:cubicBezTo>
                  <a:lnTo>
                    <a:pt x="545" y="793"/>
                  </a:lnTo>
                  <a:lnTo>
                    <a:pt x="552" y="788"/>
                  </a:lnTo>
                  <a:cubicBezTo>
                    <a:pt x="566" y="780"/>
                    <a:pt x="574" y="766"/>
                    <a:pt x="574" y="751"/>
                  </a:cubicBezTo>
                  <a:cubicBezTo>
                    <a:pt x="573" y="735"/>
                    <a:pt x="569" y="726"/>
                    <a:pt x="557" y="719"/>
                  </a:cubicBezTo>
                  <a:cubicBezTo>
                    <a:pt x="561" y="716"/>
                    <a:pt x="565" y="712"/>
                    <a:pt x="568" y="704"/>
                  </a:cubicBezTo>
                  <a:cubicBezTo>
                    <a:pt x="572" y="692"/>
                    <a:pt x="566" y="671"/>
                    <a:pt x="553" y="663"/>
                  </a:cubicBezTo>
                  <a:lnTo>
                    <a:pt x="544" y="658"/>
                  </a:lnTo>
                  <a:lnTo>
                    <a:pt x="544" y="669"/>
                  </a:lnTo>
                  <a:cubicBezTo>
                    <a:pt x="545" y="677"/>
                    <a:pt x="542" y="682"/>
                    <a:pt x="537" y="684"/>
                  </a:cubicBezTo>
                  <a:cubicBezTo>
                    <a:pt x="536" y="684"/>
                    <a:pt x="535" y="684"/>
                    <a:pt x="534" y="684"/>
                  </a:cubicBezTo>
                  <a:cubicBezTo>
                    <a:pt x="527" y="684"/>
                    <a:pt x="517" y="676"/>
                    <a:pt x="506" y="666"/>
                  </a:cubicBezTo>
                  <a:cubicBezTo>
                    <a:pt x="504" y="665"/>
                    <a:pt x="502" y="663"/>
                    <a:pt x="500" y="661"/>
                  </a:cubicBezTo>
                  <a:cubicBezTo>
                    <a:pt x="512" y="656"/>
                    <a:pt x="519" y="646"/>
                    <a:pt x="522" y="641"/>
                  </a:cubicBezTo>
                  <a:lnTo>
                    <a:pt x="528" y="629"/>
                  </a:lnTo>
                  <a:lnTo>
                    <a:pt x="516" y="632"/>
                  </a:lnTo>
                  <a:cubicBezTo>
                    <a:pt x="510" y="633"/>
                    <a:pt x="501" y="635"/>
                    <a:pt x="493" y="635"/>
                  </a:cubicBezTo>
                  <a:cubicBezTo>
                    <a:pt x="486" y="635"/>
                    <a:pt x="481" y="634"/>
                    <a:pt x="478" y="631"/>
                  </a:cubicBezTo>
                  <a:lnTo>
                    <a:pt x="477" y="630"/>
                  </a:lnTo>
                  <a:lnTo>
                    <a:pt x="477" y="630"/>
                  </a:lnTo>
                  <a:cubicBezTo>
                    <a:pt x="475" y="629"/>
                    <a:pt x="473" y="628"/>
                    <a:pt x="471" y="626"/>
                  </a:cubicBezTo>
                  <a:cubicBezTo>
                    <a:pt x="480" y="615"/>
                    <a:pt x="488" y="604"/>
                    <a:pt x="495" y="592"/>
                  </a:cubicBezTo>
                  <a:lnTo>
                    <a:pt x="497" y="593"/>
                  </a:lnTo>
                  <a:cubicBezTo>
                    <a:pt x="500" y="597"/>
                    <a:pt x="504" y="598"/>
                    <a:pt x="508" y="598"/>
                  </a:cubicBezTo>
                  <a:cubicBezTo>
                    <a:pt x="510" y="598"/>
                    <a:pt x="511" y="598"/>
                    <a:pt x="513" y="597"/>
                  </a:cubicBezTo>
                  <a:cubicBezTo>
                    <a:pt x="516" y="599"/>
                    <a:pt x="518" y="599"/>
                    <a:pt x="520" y="599"/>
                  </a:cubicBezTo>
                  <a:cubicBezTo>
                    <a:pt x="521" y="599"/>
                    <a:pt x="521" y="599"/>
                    <a:pt x="521" y="599"/>
                  </a:cubicBezTo>
                  <a:cubicBezTo>
                    <a:pt x="522" y="599"/>
                    <a:pt x="523" y="598"/>
                    <a:pt x="523" y="598"/>
                  </a:cubicBezTo>
                  <a:lnTo>
                    <a:pt x="524" y="598"/>
                  </a:lnTo>
                  <a:cubicBezTo>
                    <a:pt x="526" y="597"/>
                    <a:pt x="528" y="595"/>
                    <a:pt x="530" y="592"/>
                  </a:cubicBezTo>
                  <a:lnTo>
                    <a:pt x="530" y="592"/>
                  </a:lnTo>
                  <a:lnTo>
                    <a:pt x="530" y="591"/>
                  </a:lnTo>
                  <a:cubicBezTo>
                    <a:pt x="530" y="591"/>
                    <a:pt x="531" y="590"/>
                    <a:pt x="531" y="590"/>
                  </a:cubicBezTo>
                  <a:lnTo>
                    <a:pt x="531" y="590"/>
                  </a:lnTo>
                  <a:lnTo>
                    <a:pt x="531" y="589"/>
                  </a:lnTo>
                  <a:cubicBezTo>
                    <a:pt x="532" y="589"/>
                    <a:pt x="532" y="589"/>
                    <a:pt x="532" y="588"/>
                  </a:cubicBezTo>
                  <a:lnTo>
                    <a:pt x="533" y="588"/>
                  </a:lnTo>
                  <a:cubicBezTo>
                    <a:pt x="533" y="588"/>
                    <a:pt x="533" y="588"/>
                    <a:pt x="533" y="588"/>
                  </a:cubicBezTo>
                  <a:cubicBezTo>
                    <a:pt x="533" y="588"/>
                    <a:pt x="533" y="588"/>
                    <a:pt x="533" y="588"/>
                  </a:cubicBezTo>
                  <a:cubicBezTo>
                    <a:pt x="533" y="587"/>
                    <a:pt x="533" y="587"/>
                    <a:pt x="533" y="587"/>
                  </a:cubicBezTo>
                  <a:lnTo>
                    <a:pt x="536" y="587"/>
                  </a:lnTo>
                  <a:lnTo>
                    <a:pt x="537" y="584"/>
                  </a:lnTo>
                  <a:cubicBezTo>
                    <a:pt x="537" y="584"/>
                    <a:pt x="537" y="583"/>
                    <a:pt x="537" y="583"/>
                  </a:cubicBezTo>
                  <a:lnTo>
                    <a:pt x="538" y="583"/>
                  </a:lnTo>
                  <a:cubicBezTo>
                    <a:pt x="538" y="583"/>
                    <a:pt x="538" y="583"/>
                    <a:pt x="539" y="583"/>
                  </a:cubicBezTo>
                  <a:cubicBezTo>
                    <a:pt x="539" y="582"/>
                    <a:pt x="539" y="582"/>
                    <a:pt x="539" y="582"/>
                  </a:cubicBezTo>
                  <a:cubicBezTo>
                    <a:pt x="542" y="581"/>
                    <a:pt x="549" y="577"/>
                    <a:pt x="551" y="575"/>
                  </a:cubicBezTo>
                  <a:cubicBezTo>
                    <a:pt x="555" y="572"/>
                    <a:pt x="556" y="566"/>
                    <a:pt x="553" y="562"/>
                  </a:cubicBezTo>
                  <a:cubicBezTo>
                    <a:pt x="552" y="561"/>
                    <a:pt x="552" y="561"/>
                    <a:pt x="551" y="560"/>
                  </a:cubicBezTo>
                  <a:cubicBezTo>
                    <a:pt x="552" y="558"/>
                    <a:pt x="553" y="556"/>
                    <a:pt x="552" y="552"/>
                  </a:cubicBezTo>
                  <a:cubicBezTo>
                    <a:pt x="551" y="550"/>
                    <a:pt x="550" y="548"/>
                    <a:pt x="549" y="547"/>
                  </a:cubicBezTo>
                  <a:cubicBezTo>
                    <a:pt x="549" y="547"/>
                    <a:pt x="550" y="546"/>
                    <a:pt x="550" y="545"/>
                  </a:cubicBezTo>
                  <a:cubicBezTo>
                    <a:pt x="551" y="543"/>
                    <a:pt x="551" y="539"/>
                    <a:pt x="549" y="536"/>
                  </a:cubicBezTo>
                  <a:lnTo>
                    <a:pt x="548" y="536"/>
                  </a:lnTo>
                  <a:cubicBezTo>
                    <a:pt x="546" y="534"/>
                    <a:pt x="544" y="532"/>
                    <a:pt x="542" y="531"/>
                  </a:cubicBezTo>
                  <a:cubicBezTo>
                    <a:pt x="543" y="531"/>
                    <a:pt x="545" y="531"/>
                    <a:pt x="546" y="529"/>
                  </a:cubicBezTo>
                  <a:cubicBezTo>
                    <a:pt x="562" y="520"/>
                    <a:pt x="558" y="500"/>
                    <a:pt x="555" y="485"/>
                  </a:cubicBezTo>
                  <a:cubicBezTo>
                    <a:pt x="559" y="500"/>
                    <a:pt x="561" y="515"/>
                    <a:pt x="570" y="526"/>
                  </a:cubicBezTo>
                  <a:cubicBezTo>
                    <a:pt x="574" y="533"/>
                    <a:pt x="584" y="538"/>
                    <a:pt x="592" y="539"/>
                  </a:cubicBezTo>
                  <a:cubicBezTo>
                    <a:pt x="603" y="530"/>
                    <a:pt x="601" y="507"/>
                    <a:pt x="595" y="491"/>
                  </a:cubicBezTo>
                  <a:cubicBezTo>
                    <a:pt x="599" y="500"/>
                    <a:pt x="605" y="508"/>
                    <a:pt x="611" y="515"/>
                  </a:cubicBezTo>
                  <a:cubicBezTo>
                    <a:pt x="617" y="523"/>
                    <a:pt x="629" y="526"/>
                    <a:pt x="638" y="525"/>
                  </a:cubicBezTo>
                  <a:cubicBezTo>
                    <a:pt x="650" y="505"/>
                    <a:pt x="642" y="494"/>
                    <a:pt x="634" y="483"/>
                  </a:cubicBezTo>
                  <a:cubicBezTo>
                    <a:pt x="635" y="484"/>
                    <a:pt x="636" y="485"/>
                    <a:pt x="637" y="486"/>
                  </a:cubicBezTo>
                  <a:cubicBezTo>
                    <a:pt x="652" y="504"/>
                    <a:pt x="661" y="503"/>
                    <a:pt x="670" y="501"/>
                  </a:cubicBezTo>
                  <a:cubicBezTo>
                    <a:pt x="677" y="481"/>
                    <a:pt x="666" y="472"/>
                    <a:pt x="662" y="462"/>
                  </a:cubicBezTo>
                  <a:lnTo>
                    <a:pt x="674" y="470"/>
                  </a:lnTo>
                  <a:cubicBezTo>
                    <a:pt x="686" y="474"/>
                    <a:pt x="699" y="473"/>
                    <a:pt x="705" y="467"/>
                  </a:cubicBezTo>
                  <a:cubicBezTo>
                    <a:pt x="709" y="456"/>
                    <a:pt x="701" y="446"/>
                    <a:pt x="698" y="441"/>
                  </a:cubicBezTo>
                  <a:cubicBezTo>
                    <a:pt x="703" y="442"/>
                    <a:pt x="721" y="437"/>
                    <a:pt x="730" y="431"/>
                  </a:cubicBezTo>
                  <a:cubicBezTo>
                    <a:pt x="731" y="421"/>
                    <a:pt x="717" y="409"/>
                    <a:pt x="712" y="405"/>
                  </a:cubicBezTo>
                  <a:cubicBezTo>
                    <a:pt x="725" y="405"/>
                    <a:pt x="749" y="397"/>
                    <a:pt x="749" y="385"/>
                  </a:cubicBezTo>
                  <a:cubicBezTo>
                    <a:pt x="743" y="378"/>
                    <a:pt x="729" y="375"/>
                    <a:pt x="720" y="370"/>
                  </a:cubicBezTo>
                  <a:cubicBezTo>
                    <a:pt x="726" y="368"/>
                    <a:pt x="752" y="353"/>
                    <a:pt x="754" y="346"/>
                  </a:cubicBezTo>
                  <a:cubicBezTo>
                    <a:pt x="755" y="345"/>
                    <a:pt x="756" y="343"/>
                    <a:pt x="754" y="342"/>
                  </a:cubicBezTo>
                  <a:cubicBezTo>
                    <a:pt x="749" y="335"/>
                    <a:pt x="726" y="332"/>
                    <a:pt x="721" y="333"/>
                  </a:cubicBezTo>
                  <a:cubicBezTo>
                    <a:pt x="742" y="326"/>
                    <a:pt x="750" y="318"/>
                    <a:pt x="761" y="301"/>
                  </a:cubicBezTo>
                  <a:cubicBezTo>
                    <a:pt x="762" y="300"/>
                    <a:pt x="761" y="298"/>
                    <a:pt x="761" y="297"/>
                  </a:cubicBezTo>
                  <a:cubicBezTo>
                    <a:pt x="752" y="291"/>
                    <a:pt x="728" y="295"/>
                    <a:pt x="716" y="297"/>
                  </a:cubicBezTo>
                  <a:cubicBezTo>
                    <a:pt x="731" y="284"/>
                    <a:pt x="751" y="271"/>
                    <a:pt x="753" y="248"/>
                  </a:cubicBezTo>
                  <a:cubicBezTo>
                    <a:pt x="752" y="247"/>
                    <a:pt x="753" y="245"/>
                    <a:pt x="752" y="245"/>
                  </a:cubicBezTo>
                  <a:cubicBezTo>
                    <a:pt x="741" y="245"/>
                    <a:pt x="730" y="248"/>
                    <a:pt x="720" y="251"/>
                  </a:cubicBezTo>
                  <a:lnTo>
                    <a:pt x="719" y="250"/>
                  </a:lnTo>
                  <a:cubicBezTo>
                    <a:pt x="729" y="233"/>
                    <a:pt x="737" y="217"/>
                    <a:pt x="740" y="198"/>
                  </a:cubicBezTo>
                  <a:cubicBezTo>
                    <a:pt x="739" y="196"/>
                    <a:pt x="742" y="188"/>
                    <a:pt x="738" y="187"/>
                  </a:cubicBezTo>
                  <a:cubicBezTo>
                    <a:pt x="733" y="185"/>
                    <a:pt x="728" y="188"/>
                    <a:pt x="724" y="191"/>
                  </a:cubicBezTo>
                  <a:lnTo>
                    <a:pt x="693" y="216"/>
                  </a:lnTo>
                  <a:cubicBezTo>
                    <a:pt x="703" y="203"/>
                    <a:pt x="710" y="176"/>
                    <a:pt x="713" y="165"/>
                  </a:cubicBezTo>
                  <a:cubicBezTo>
                    <a:pt x="714" y="156"/>
                    <a:pt x="714" y="127"/>
                    <a:pt x="699" y="128"/>
                  </a:cubicBezTo>
                  <a:cubicBezTo>
                    <a:pt x="680" y="158"/>
                    <a:pt x="657" y="199"/>
                    <a:pt x="631" y="225"/>
                  </a:cubicBezTo>
                  <a:cubicBezTo>
                    <a:pt x="629" y="225"/>
                    <a:pt x="629" y="223"/>
                    <a:pt x="627" y="223"/>
                  </a:cubicBezTo>
                  <a:cubicBezTo>
                    <a:pt x="623" y="229"/>
                    <a:pt x="601" y="262"/>
                    <a:pt x="593" y="264"/>
                  </a:cubicBezTo>
                  <a:lnTo>
                    <a:pt x="589" y="257"/>
                  </a:lnTo>
                  <a:cubicBezTo>
                    <a:pt x="585" y="263"/>
                    <a:pt x="580" y="269"/>
                    <a:pt x="573" y="274"/>
                  </a:cubicBezTo>
                  <a:lnTo>
                    <a:pt x="539" y="305"/>
                  </a:lnTo>
                  <a:cubicBezTo>
                    <a:pt x="530" y="314"/>
                    <a:pt x="523" y="323"/>
                    <a:pt x="523" y="335"/>
                  </a:cubicBezTo>
                  <a:cubicBezTo>
                    <a:pt x="523" y="335"/>
                    <a:pt x="525" y="356"/>
                    <a:pt x="514" y="362"/>
                  </a:cubicBezTo>
                  <a:cubicBezTo>
                    <a:pt x="506" y="366"/>
                    <a:pt x="502" y="362"/>
                    <a:pt x="501" y="361"/>
                  </a:cubicBezTo>
                  <a:cubicBezTo>
                    <a:pt x="501" y="361"/>
                    <a:pt x="501" y="360"/>
                    <a:pt x="501" y="360"/>
                  </a:cubicBezTo>
                  <a:cubicBezTo>
                    <a:pt x="501" y="354"/>
                    <a:pt x="502" y="348"/>
                    <a:pt x="498" y="343"/>
                  </a:cubicBezTo>
                  <a:lnTo>
                    <a:pt x="497" y="343"/>
                  </a:lnTo>
                  <a:lnTo>
                    <a:pt x="490" y="351"/>
                  </a:lnTo>
                  <a:cubicBezTo>
                    <a:pt x="485" y="354"/>
                    <a:pt x="465" y="353"/>
                    <a:pt x="467" y="344"/>
                  </a:cubicBezTo>
                  <a:cubicBezTo>
                    <a:pt x="478" y="344"/>
                    <a:pt x="484" y="334"/>
                    <a:pt x="484" y="323"/>
                  </a:cubicBezTo>
                  <a:cubicBezTo>
                    <a:pt x="484" y="323"/>
                    <a:pt x="483" y="322"/>
                    <a:pt x="482" y="321"/>
                  </a:cubicBezTo>
                  <a:cubicBezTo>
                    <a:pt x="479" y="326"/>
                    <a:pt x="473" y="326"/>
                    <a:pt x="467" y="326"/>
                  </a:cubicBezTo>
                  <a:cubicBezTo>
                    <a:pt x="462" y="325"/>
                    <a:pt x="459" y="320"/>
                    <a:pt x="456" y="316"/>
                  </a:cubicBezTo>
                  <a:cubicBezTo>
                    <a:pt x="450" y="302"/>
                    <a:pt x="450" y="288"/>
                    <a:pt x="456" y="274"/>
                  </a:cubicBezTo>
                  <a:lnTo>
                    <a:pt x="473" y="251"/>
                  </a:lnTo>
                  <a:cubicBezTo>
                    <a:pt x="479" y="247"/>
                    <a:pt x="485" y="250"/>
                    <a:pt x="492" y="248"/>
                  </a:cubicBezTo>
                  <a:cubicBezTo>
                    <a:pt x="503" y="245"/>
                    <a:pt x="516" y="244"/>
                    <a:pt x="524" y="253"/>
                  </a:cubicBezTo>
                  <a:cubicBezTo>
                    <a:pt x="526" y="256"/>
                    <a:pt x="529" y="260"/>
                    <a:pt x="528" y="265"/>
                  </a:cubicBezTo>
                  <a:cubicBezTo>
                    <a:pt x="536" y="266"/>
                    <a:pt x="536" y="254"/>
                    <a:pt x="538" y="250"/>
                  </a:cubicBezTo>
                  <a:cubicBezTo>
                    <a:pt x="543" y="251"/>
                    <a:pt x="548" y="255"/>
                    <a:pt x="554" y="255"/>
                  </a:cubicBezTo>
                  <a:cubicBezTo>
                    <a:pt x="567" y="258"/>
                    <a:pt x="589" y="251"/>
                    <a:pt x="589" y="235"/>
                  </a:cubicBezTo>
                  <a:lnTo>
                    <a:pt x="587" y="234"/>
                  </a:lnTo>
                  <a:cubicBezTo>
                    <a:pt x="582" y="242"/>
                    <a:pt x="571" y="243"/>
                    <a:pt x="561" y="243"/>
                  </a:cubicBezTo>
                  <a:lnTo>
                    <a:pt x="547" y="238"/>
                  </a:lnTo>
                  <a:cubicBezTo>
                    <a:pt x="543" y="236"/>
                    <a:pt x="531" y="233"/>
                    <a:pt x="529" y="229"/>
                  </a:cubicBezTo>
                  <a:lnTo>
                    <a:pt x="529" y="228"/>
                  </a:lnTo>
                  <a:cubicBezTo>
                    <a:pt x="538" y="222"/>
                    <a:pt x="556" y="227"/>
                    <a:pt x="562" y="236"/>
                  </a:cubicBezTo>
                  <a:cubicBezTo>
                    <a:pt x="575" y="229"/>
                    <a:pt x="575" y="205"/>
                    <a:pt x="564" y="195"/>
                  </a:cubicBezTo>
                  <a:cubicBezTo>
                    <a:pt x="559" y="192"/>
                    <a:pt x="549" y="187"/>
                    <a:pt x="543" y="188"/>
                  </a:cubicBezTo>
                  <a:cubicBezTo>
                    <a:pt x="542" y="186"/>
                    <a:pt x="540" y="184"/>
                    <a:pt x="537" y="182"/>
                  </a:cubicBezTo>
                  <a:cubicBezTo>
                    <a:pt x="535" y="181"/>
                    <a:pt x="534" y="182"/>
                    <a:pt x="532" y="179"/>
                  </a:cubicBezTo>
                  <a:lnTo>
                    <a:pt x="532" y="178"/>
                  </a:lnTo>
                  <a:cubicBezTo>
                    <a:pt x="542" y="175"/>
                    <a:pt x="553" y="177"/>
                    <a:pt x="561" y="171"/>
                  </a:cubicBezTo>
                  <a:cubicBezTo>
                    <a:pt x="578" y="159"/>
                    <a:pt x="581" y="133"/>
                    <a:pt x="574" y="115"/>
                  </a:cubicBezTo>
                  <a:cubicBezTo>
                    <a:pt x="574" y="113"/>
                    <a:pt x="574" y="112"/>
                    <a:pt x="575" y="110"/>
                  </a:cubicBezTo>
                  <a:cubicBezTo>
                    <a:pt x="585" y="112"/>
                    <a:pt x="598" y="120"/>
                    <a:pt x="607" y="126"/>
                  </a:cubicBezTo>
                  <a:cubicBezTo>
                    <a:pt x="613" y="144"/>
                    <a:pt x="588" y="156"/>
                    <a:pt x="594" y="170"/>
                  </a:cubicBezTo>
                  <a:cubicBezTo>
                    <a:pt x="594" y="173"/>
                    <a:pt x="599" y="179"/>
                    <a:pt x="601" y="181"/>
                  </a:cubicBezTo>
                  <a:cubicBezTo>
                    <a:pt x="609" y="191"/>
                    <a:pt x="606" y="195"/>
                    <a:pt x="602" y="205"/>
                  </a:cubicBezTo>
                  <a:cubicBezTo>
                    <a:pt x="605" y="208"/>
                    <a:pt x="609" y="205"/>
                    <a:pt x="612" y="204"/>
                  </a:cubicBezTo>
                  <a:cubicBezTo>
                    <a:pt x="616" y="201"/>
                    <a:pt x="620" y="197"/>
                    <a:pt x="622" y="191"/>
                  </a:cubicBezTo>
                  <a:cubicBezTo>
                    <a:pt x="625" y="186"/>
                    <a:pt x="618" y="180"/>
                    <a:pt x="619" y="175"/>
                  </a:cubicBezTo>
                  <a:cubicBezTo>
                    <a:pt x="625" y="179"/>
                    <a:pt x="632" y="178"/>
                    <a:pt x="639" y="178"/>
                  </a:cubicBezTo>
                  <a:cubicBezTo>
                    <a:pt x="642" y="179"/>
                    <a:pt x="640" y="183"/>
                    <a:pt x="641" y="186"/>
                  </a:cubicBezTo>
                  <a:cubicBezTo>
                    <a:pt x="644" y="188"/>
                    <a:pt x="648" y="184"/>
                    <a:pt x="650" y="183"/>
                  </a:cubicBezTo>
                  <a:cubicBezTo>
                    <a:pt x="659" y="174"/>
                    <a:pt x="655" y="162"/>
                    <a:pt x="643" y="159"/>
                  </a:cubicBezTo>
                  <a:cubicBezTo>
                    <a:pt x="641" y="159"/>
                    <a:pt x="626" y="165"/>
                    <a:pt x="628" y="158"/>
                  </a:cubicBezTo>
                  <a:cubicBezTo>
                    <a:pt x="632" y="147"/>
                    <a:pt x="650" y="144"/>
                    <a:pt x="644" y="128"/>
                  </a:cubicBezTo>
                  <a:cubicBezTo>
                    <a:pt x="643" y="127"/>
                    <a:pt x="643" y="125"/>
                    <a:pt x="642" y="124"/>
                  </a:cubicBezTo>
                  <a:cubicBezTo>
                    <a:pt x="621" y="114"/>
                    <a:pt x="604" y="100"/>
                    <a:pt x="587" y="84"/>
                  </a:cubicBezTo>
                  <a:cubicBezTo>
                    <a:pt x="581" y="82"/>
                    <a:pt x="575" y="87"/>
                    <a:pt x="570" y="88"/>
                  </a:cubicBezTo>
                  <a:cubicBezTo>
                    <a:pt x="561" y="91"/>
                    <a:pt x="553" y="94"/>
                    <a:pt x="551" y="103"/>
                  </a:cubicBezTo>
                  <a:cubicBezTo>
                    <a:pt x="545" y="123"/>
                    <a:pt x="561" y="140"/>
                    <a:pt x="557" y="160"/>
                  </a:cubicBezTo>
                  <a:cubicBezTo>
                    <a:pt x="550" y="168"/>
                    <a:pt x="541" y="171"/>
                    <a:pt x="530" y="174"/>
                  </a:cubicBezTo>
                  <a:cubicBezTo>
                    <a:pt x="529" y="174"/>
                    <a:pt x="529" y="173"/>
                    <a:pt x="528" y="172"/>
                  </a:cubicBezTo>
                  <a:cubicBezTo>
                    <a:pt x="530" y="161"/>
                    <a:pt x="541" y="146"/>
                    <a:pt x="534" y="134"/>
                  </a:cubicBezTo>
                  <a:cubicBezTo>
                    <a:pt x="532" y="128"/>
                    <a:pt x="513" y="117"/>
                    <a:pt x="513" y="130"/>
                  </a:cubicBezTo>
                  <a:lnTo>
                    <a:pt x="513" y="131"/>
                  </a:lnTo>
                  <a:lnTo>
                    <a:pt x="511" y="130"/>
                  </a:lnTo>
                  <a:cubicBezTo>
                    <a:pt x="512" y="124"/>
                    <a:pt x="509" y="119"/>
                    <a:pt x="509" y="113"/>
                  </a:cubicBezTo>
                  <a:cubicBezTo>
                    <a:pt x="509" y="111"/>
                    <a:pt x="510" y="109"/>
                    <a:pt x="508" y="106"/>
                  </a:cubicBezTo>
                  <a:cubicBezTo>
                    <a:pt x="510" y="104"/>
                    <a:pt x="512" y="107"/>
                    <a:pt x="513" y="107"/>
                  </a:cubicBezTo>
                  <a:cubicBezTo>
                    <a:pt x="516" y="104"/>
                    <a:pt x="514" y="99"/>
                    <a:pt x="515" y="95"/>
                  </a:cubicBezTo>
                  <a:cubicBezTo>
                    <a:pt x="512" y="94"/>
                    <a:pt x="511" y="96"/>
                    <a:pt x="509" y="96"/>
                  </a:cubicBezTo>
                  <a:cubicBezTo>
                    <a:pt x="507" y="94"/>
                    <a:pt x="511" y="92"/>
                    <a:pt x="510" y="89"/>
                  </a:cubicBezTo>
                  <a:lnTo>
                    <a:pt x="497" y="90"/>
                  </a:lnTo>
                  <a:cubicBezTo>
                    <a:pt x="497" y="92"/>
                    <a:pt x="500" y="94"/>
                    <a:pt x="498" y="96"/>
                  </a:cubicBezTo>
                  <a:cubicBezTo>
                    <a:pt x="497" y="96"/>
                    <a:pt x="495" y="95"/>
                    <a:pt x="493" y="94"/>
                  </a:cubicBezTo>
                  <a:cubicBezTo>
                    <a:pt x="492" y="97"/>
                    <a:pt x="493" y="102"/>
                    <a:pt x="493" y="106"/>
                  </a:cubicBezTo>
                  <a:cubicBezTo>
                    <a:pt x="494" y="109"/>
                    <a:pt x="497" y="104"/>
                    <a:pt x="499" y="107"/>
                  </a:cubicBezTo>
                  <a:cubicBezTo>
                    <a:pt x="497" y="108"/>
                    <a:pt x="499" y="117"/>
                    <a:pt x="499" y="120"/>
                  </a:cubicBezTo>
                  <a:cubicBezTo>
                    <a:pt x="493" y="123"/>
                    <a:pt x="499" y="125"/>
                    <a:pt x="496" y="130"/>
                  </a:cubicBezTo>
                  <a:cubicBezTo>
                    <a:pt x="491" y="130"/>
                    <a:pt x="495" y="126"/>
                    <a:pt x="493" y="124"/>
                  </a:cubicBezTo>
                  <a:cubicBezTo>
                    <a:pt x="490" y="120"/>
                    <a:pt x="487" y="122"/>
                    <a:pt x="483" y="122"/>
                  </a:cubicBezTo>
                  <a:cubicBezTo>
                    <a:pt x="463" y="126"/>
                    <a:pt x="470" y="151"/>
                    <a:pt x="474" y="167"/>
                  </a:cubicBezTo>
                  <a:cubicBezTo>
                    <a:pt x="474" y="170"/>
                    <a:pt x="473" y="172"/>
                    <a:pt x="473" y="174"/>
                  </a:cubicBezTo>
                  <a:cubicBezTo>
                    <a:pt x="473" y="173"/>
                    <a:pt x="471" y="173"/>
                    <a:pt x="469" y="172"/>
                  </a:cubicBezTo>
                  <a:cubicBezTo>
                    <a:pt x="466" y="163"/>
                    <a:pt x="444" y="152"/>
                    <a:pt x="424" y="139"/>
                  </a:cubicBezTo>
                  <a:cubicBezTo>
                    <a:pt x="420" y="132"/>
                    <a:pt x="427" y="122"/>
                    <a:pt x="431" y="114"/>
                  </a:cubicBezTo>
                  <a:cubicBezTo>
                    <a:pt x="440" y="100"/>
                    <a:pt x="450" y="83"/>
                    <a:pt x="438" y="68"/>
                  </a:cubicBezTo>
                  <a:cubicBezTo>
                    <a:pt x="431" y="59"/>
                    <a:pt x="413" y="51"/>
                    <a:pt x="400" y="53"/>
                  </a:cubicBezTo>
                  <a:cubicBezTo>
                    <a:pt x="398" y="58"/>
                    <a:pt x="397" y="59"/>
                    <a:pt x="392" y="56"/>
                  </a:cubicBezTo>
                  <a:cubicBezTo>
                    <a:pt x="391" y="51"/>
                    <a:pt x="400" y="47"/>
                    <a:pt x="396" y="41"/>
                  </a:cubicBezTo>
                  <a:cubicBezTo>
                    <a:pt x="394" y="36"/>
                    <a:pt x="389" y="33"/>
                    <a:pt x="392" y="28"/>
                  </a:cubicBezTo>
                  <a:lnTo>
                    <a:pt x="400" y="31"/>
                  </a:lnTo>
                  <a:cubicBezTo>
                    <a:pt x="401" y="24"/>
                    <a:pt x="401" y="16"/>
                    <a:pt x="400" y="8"/>
                  </a:cubicBezTo>
                  <a:cubicBezTo>
                    <a:pt x="398" y="9"/>
                    <a:pt x="395" y="9"/>
                    <a:pt x="393" y="10"/>
                  </a:cubicBezTo>
                  <a:lnTo>
                    <a:pt x="392" y="9"/>
                  </a:lnTo>
                  <a:cubicBezTo>
                    <a:pt x="393" y="8"/>
                    <a:pt x="393" y="5"/>
                    <a:pt x="395" y="3"/>
                  </a:cubicBezTo>
                  <a:cubicBezTo>
                    <a:pt x="385" y="0"/>
                    <a:pt x="378" y="0"/>
                    <a:pt x="367" y="3"/>
                  </a:cubicBezTo>
                  <a:cubicBezTo>
                    <a:pt x="368" y="5"/>
                    <a:pt x="369" y="7"/>
                    <a:pt x="370" y="9"/>
                  </a:cubicBezTo>
                  <a:lnTo>
                    <a:pt x="369" y="10"/>
                  </a:lnTo>
                  <a:cubicBezTo>
                    <a:pt x="367" y="9"/>
                    <a:pt x="363" y="8"/>
                    <a:pt x="361" y="8"/>
                  </a:cubicBezTo>
                  <a:cubicBezTo>
                    <a:pt x="360" y="15"/>
                    <a:pt x="361" y="22"/>
                    <a:pt x="362" y="30"/>
                  </a:cubicBezTo>
                  <a:lnTo>
                    <a:pt x="370" y="27"/>
                  </a:lnTo>
                  <a:cubicBezTo>
                    <a:pt x="373" y="32"/>
                    <a:pt x="368" y="35"/>
                    <a:pt x="366" y="40"/>
                  </a:cubicBezTo>
                  <a:cubicBezTo>
                    <a:pt x="362" y="47"/>
                    <a:pt x="371" y="50"/>
                    <a:pt x="370" y="55"/>
                  </a:cubicBezTo>
                  <a:cubicBezTo>
                    <a:pt x="365" y="58"/>
                    <a:pt x="364" y="57"/>
                    <a:pt x="362" y="53"/>
                  </a:cubicBezTo>
                  <a:cubicBezTo>
                    <a:pt x="349" y="50"/>
                    <a:pt x="331" y="58"/>
                    <a:pt x="323" y="67"/>
                  </a:cubicBezTo>
                  <a:cubicBezTo>
                    <a:pt x="312" y="82"/>
                    <a:pt x="322" y="99"/>
                    <a:pt x="331" y="113"/>
                  </a:cubicBezTo>
                  <a:cubicBezTo>
                    <a:pt x="335" y="121"/>
                    <a:pt x="342" y="131"/>
                    <a:pt x="338" y="139"/>
                  </a:cubicBezTo>
                  <a:cubicBezTo>
                    <a:pt x="318" y="152"/>
                    <a:pt x="296" y="162"/>
                    <a:pt x="292" y="172"/>
                  </a:cubicBezTo>
                  <a:cubicBezTo>
                    <a:pt x="291" y="173"/>
                    <a:pt x="289" y="172"/>
                    <a:pt x="288" y="173"/>
                  </a:cubicBezTo>
                  <a:cubicBezTo>
                    <a:pt x="289" y="171"/>
                    <a:pt x="288" y="170"/>
                    <a:pt x="288" y="167"/>
                  </a:cubicBezTo>
                  <a:cubicBezTo>
                    <a:pt x="292" y="151"/>
                    <a:pt x="298" y="126"/>
                    <a:pt x="279" y="121"/>
                  </a:cubicBezTo>
                  <a:cubicBezTo>
                    <a:pt x="275" y="121"/>
                    <a:pt x="271" y="119"/>
                    <a:pt x="269" y="123"/>
                  </a:cubicBezTo>
                  <a:cubicBezTo>
                    <a:pt x="267" y="125"/>
                    <a:pt x="271" y="129"/>
                    <a:pt x="266" y="129"/>
                  </a:cubicBezTo>
                  <a:cubicBezTo>
                    <a:pt x="263" y="125"/>
                    <a:pt x="269" y="122"/>
                    <a:pt x="263" y="119"/>
                  </a:cubicBezTo>
                  <a:cubicBezTo>
                    <a:pt x="263" y="116"/>
                    <a:pt x="265" y="107"/>
                    <a:pt x="263" y="106"/>
                  </a:cubicBezTo>
                  <a:cubicBezTo>
                    <a:pt x="265" y="103"/>
                    <a:pt x="268" y="108"/>
                    <a:pt x="269" y="105"/>
                  </a:cubicBezTo>
                  <a:cubicBezTo>
                    <a:pt x="269" y="101"/>
                    <a:pt x="270" y="97"/>
                    <a:pt x="269" y="93"/>
                  </a:cubicBezTo>
                  <a:cubicBezTo>
                    <a:pt x="267" y="94"/>
                    <a:pt x="265" y="95"/>
                    <a:pt x="264" y="95"/>
                  </a:cubicBezTo>
                  <a:cubicBezTo>
                    <a:pt x="262" y="93"/>
                    <a:pt x="265" y="91"/>
                    <a:pt x="265" y="89"/>
                  </a:cubicBezTo>
                  <a:lnTo>
                    <a:pt x="252" y="88"/>
                  </a:lnTo>
                  <a:cubicBezTo>
                    <a:pt x="251" y="91"/>
                    <a:pt x="255" y="93"/>
                    <a:pt x="253" y="95"/>
                  </a:cubicBezTo>
                  <a:cubicBezTo>
                    <a:pt x="251" y="95"/>
                    <a:pt x="250" y="93"/>
                    <a:pt x="247" y="94"/>
                  </a:cubicBezTo>
                  <a:cubicBezTo>
                    <a:pt x="248" y="98"/>
                    <a:pt x="246" y="103"/>
                    <a:pt x="248" y="106"/>
                  </a:cubicBezTo>
                  <a:cubicBezTo>
                    <a:pt x="250" y="106"/>
                    <a:pt x="252" y="104"/>
                    <a:pt x="254" y="105"/>
                  </a:cubicBezTo>
                  <a:cubicBezTo>
                    <a:pt x="252" y="108"/>
                    <a:pt x="253" y="110"/>
                    <a:pt x="253" y="113"/>
                  </a:cubicBezTo>
                  <a:cubicBezTo>
                    <a:pt x="253" y="118"/>
                    <a:pt x="250" y="123"/>
                    <a:pt x="251" y="129"/>
                  </a:cubicBezTo>
                  <a:lnTo>
                    <a:pt x="249" y="130"/>
                  </a:lnTo>
                  <a:lnTo>
                    <a:pt x="248" y="129"/>
                  </a:lnTo>
                  <a:cubicBezTo>
                    <a:pt x="248" y="117"/>
                    <a:pt x="230" y="127"/>
                    <a:pt x="228" y="133"/>
                  </a:cubicBezTo>
                  <a:cubicBezTo>
                    <a:pt x="221" y="145"/>
                    <a:pt x="231" y="160"/>
                    <a:pt x="234" y="172"/>
                  </a:cubicBezTo>
                  <a:cubicBezTo>
                    <a:pt x="233" y="173"/>
                    <a:pt x="233" y="173"/>
                    <a:pt x="232" y="173"/>
                  </a:cubicBezTo>
                  <a:cubicBezTo>
                    <a:pt x="221" y="170"/>
                    <a:pt x="211" y="167"/>
                    <a:pt x="205" y="159"/>
                  </a:cubicBezTo>
                  <a:cubicBezTo>
                    <a:pt x="201" y="139"/>
                    <a:pt x="216" y="122"/>
                    <a:pt x="211" y="103"/>
                  </a:cubicBezTo>
                  <a:cubicBezTo>
                    <a:pt x="209" y="93"/>
                    <a:pt x="201" y="90"/>
                    <a:pt x="192" y="87"/>
                  </a:cubicBezTo>
                  <a:cubicBezTo>
                    <a:pt x="187" y="86"/>
                    <a:pt x="180" y="81"/>
                    <a:pt x="175" y="83"/>
                  </a:cubicBezTo>
                  <a:cubicBezTo>
                    <a:pt x="158" y="99"/>
                    <a:pt x="141" y="113"/>
                    <a:pt x="120" y="123"/>
                  </a:cubicBezTo>
                  <a:cubicBezTo>
                    <a:pt x="119" y="125"/>
                    <a:pt x="119" y="126"/>
                    <a:pt x="118" y="127"/>
                  </a:cubicBezTo>
                  <a:cubicBezTo>
                    <a:pt x="112" y="143"/>
                    <a:pt x="130" y="146"/>
                    <a:pt x="134" y="157"/>
                  </a:cubicBezTo>
                  <a:cubicBezTo>
                    <a:pt x="136" y="164"/>
                    <a:pt x="121" y="158"/>
                    <a:pt x="119" y="158"/>
                  </a:cubicBezTo>
                  <a:cubicBezTo>
                    <a:pt x="107" y="161"/>
                    <a:pt x="103" y="173"/>
                    <a:pt x="112" y="182"/>
                  </a:cubicBezTo>
                  <a:cubicBezTo>
                    <a:pt x="114" y="183"/>
                    <a:pt x="118" y="187"/>
                    <a:pt x="121" y="185"/>
                  </a:cubicBezTo>
                  <a:cubicBezTo>
                    <a:pt x="122" y="182"/>
                    <a:pt x="120" y="178"/>
                    <a:pt x="123" y="177"/>
                  </a:cubicBezTo>
                  <a:cubicBezTo>
                    <a:pt x="130" y="177"/>
                    <a:pt x="137" y="178"/>
                    <a:pt x="143" y="174"/>
                  </a:cubicBezTo>
                  <a:cubicBezTo>
                    <a:pt x="144" y="179"/>
                    <a:pt x="137" y="185"/>
                    <a:pt x="139" y="190"/>
                  </a:cubicBezTo>
                  <a:cubicBezTo>
                    <a:pt x="142" y="197"/>
                    <a:pt x="145" y="201"/>
                    <a:pt x="150" y="203"/>
                  </a:cubicBezTo>
                  <a:cubicBezTo>
                    <a:pt x="153" y="204"/>
                    <a:pt x="157" y="207"/>
                    <a:pt x="160" y="204"/>
                  </a:cubicBezTo>
                  <a:cubicBezTo>
                    <a:pt x="156" y="194"/>
                    <a:pt x="153" y="190"/>
                    <a:pt x="161" y="180"/>
                  </a:cubicBezTo>
                  <a:cubicBezTo>
                    <a:pt x="162" y="178"/>
                    <a:pt x="168" y="172"/>
                    <a:pt x="167" y="170"/>
                  </a:cubicBezTo>
                  <a:cubicBezTo>
                    <a:pt x="174" y="155"/>
                    <a:pt x="148" y="143"/>
                    <a:pt x="155" y="125"/>
                  </a:cubicBezTo>
                  <a:cubicBezTo>
                    <a:pt x="163" y="119"/>
                    <a:pt x="177" y="111"/>
                    <a:pt x="187" y="110"/>
                  </a:cubicBezTo>
                  <a:cubicBezTo>
                    <a:pt x="188" y="111"/>
                    <a:pt x="188" y="112"/>
                    <a:pt x="188" y="114"/>
                  </a:cubicBezTo>
                  <a:cubicBezTo>
                    <a:pt x="181" y="132"/>
                    <a:pt x="184" y="159"/>
                    <a:pt x="201" y="170"/>
                  </a:cubicBezTo>
                  <a:cubicBezTo>
                    <a:pt x="209" y="176"/>
                    <a:pt x="220" y="175"/>
                    <a:pt x="229" y="177"/>
                  </a:cubicBezTo>
                  <a:lnTo>
                    <a:pt x="230" y="178"/>
                  </a:lnTo>
                  <a:cubicBezTo>
                    <a:pt x="228" y="181"/>
                    <a:pt x="227" y="180"/>
                    <a:pt x="224" y="181"/>
                  </a:cubicBezTo>
                  <a:cubicBezTo>
                    <a:pt x="222" y="183"/>
                    <a:pt x="220" y="185"/>
                    <a:pt x="219" y="187"/>
                  </a:cubicBezTo>
                  <a:cubicBezTo>
                    <a:pt x="213" y="186"/>
                    <a:pt x="202" y="191"/>
                    <a:pt x="198" y="194"/>
                  </a:cubicBezTo>
                  <a:cubicBezTo>
                    <a:pt x="187" y="204"/>
                    <a:pt x="186" y="228"/>
                    <a:pt x="200" y="236"/>
                  </a:cubicBezTo>
                  <a:cubicBezTo>
                    <a:pt x="206" y="226"/>
                    <a:pt x="223" y="221"/>
                    <a:pt x="233" y="227"/>
                  </a:cubicBezTo>
                  <a:lnTo>
                    <a:pt x="233" y="228"/>
                  </a:lnTo>
                  <a:cubicBezTo>
                    <a:pt x="231" y="232"/>
                    <a:pt x="219" y="235"/>
                    <a:pt x="215" y="237"/>
                  </a:cubicBezTo>
                  <a:lnTo>
                    <a:pt x="200" y="242"/>
                  </a:lnTo>
                  <a:cubicBezTo>
                    <a:pt x="191" y="242"/>
                    <a:pt x="179" y="241"/>
                    <a:pt x="174" y="233"/>
                  </a:cubicBezTo>
                  <a:lnTo>
                    <a:pt x="173" y="234"/>
                  </a:lnTo>
                  <a:cubicBezTo>
                    <a:pt x="173" y="250"/>
                    <a:pt x="195" y="257"/>
                    <a:pt x="208" y="254"/>
                  </a:cubicBezTo>
                  <a:cubicBezTo>
                    <a:pt x="214" y="254"/>
                    <a:pt x="219" y="250"/>
                    <a:pt x="224" y="249"/>
                  </a:cubicBezTo>
                  <a:cubicBezTo>
                    <a:pt x="226" y="253"/>
                    <a:pt x="226" y="265"/>
                    <a:pt x="234" y="264"/>
                  </a:cubicBezTo>
                  <a:cubicBezTo>
                    <a:pt x="233" y="259"/>
                    <a:pt x="235" y="255"/>
                    <a:pt x="238" y="252"/>
                  </a:cubicBezTo>
                  <a:cubicBezTo>
                    <a:pt x="246" y="244"/>
                    <a:pt x="259" y="244"/>
                    <a:pt x="270" y="247"/>
                  </a:cubicBezTo>
                  <a:cubicBezTo>
                    <a:pt x="277" y="249"/>
                    <a:pt x="283" y="246"/>
                    <a:pt x="289" y="250"/>
                  </a:cubicBezTo>
                  <a:lnTo>
                    <a:pt x="306" y="273"/>
                  </a:lnTo>
                  <a:cubicBezTo>
                    <a:pt x="312" y="287"/>
                    <a:pt x="312" y="302"/>
                    <a:pt x="305" y="315"/>
                  </a:cubicBezTo>
                  <a:cubicBezTo>
                    <a:pt x="302" y="319"/>
                    <a:pt x="300" y="324"/>
                    <a:pt x="295" y="325"/>
                  </a:cubicBezTo>
                  <a:cubicBezTo>
                    <a:pt x="288" y="325"/>
                    <a:pt x="283" y="325"/>
                    <a:pt x="280" y="320"/>
                  </a:cubicBezTo>
                  <a:cubicBezTo>
                    <a:pt x="279" y="321"/>
                    <a:pt x="278" y="323"/>
                    <a:pt x="278" y="323"/>
                  </a:cubicBezTo>
                  <a:cubicBezTo>
                    <a:pt x="278" y="323"/>
                    <a:pt x="278" y="323"/>
                    <a:pt x="278" y="323"/>
                  </a:cubicBezTo>
                  <a:cubicBezTo>
                    <a:pt x="278" y="323"/>
                    <a:pt x="278" y="323"/>
                    <a:pt x="278" y="323"/>
                  </a:cubicBezTo>
                  <a:cubicBezTo>
                    <a:pt x="278" y="334"/>
                    <a:pt x="284" y="344"/>
                    <a:pt x="295" y="344"/>
                  </a:cubicBezTo>
                  <a:cubicBezTo>
                    <a:pt x="296" y="353"/>
                    <a:pt x="277" y="354"/>
                    <a:pt x="271" y="351"/>
                  </a:cubicBezTo>
                  <a:lnTo>
                    <a:pt x="264" y="342"/>
                  </a:lnTo>
                  <a:lnTo>
                    <a:pt x="263" y="342"/>
                  </a:lnTo>
                  <a:cubicBezTo>
                    <a:pt x="260" y="348"/>
                    <a:pt x="260" y="354"/>
                    <a:pt x="260" y="360"/>
                  </a:cubicBezTo>
                  <a:cubicBezTo>
                    <a:pt x="260" y="360"/>
                    <a:pt x="260" y="360"/>
                    <a:pt x="260" y="361"/>
                  </a:cubicBezTo>
                  <a:cubicBezTo>
                    <a:pt x="259" y="362"/>
                    <a:pt x="255" y="366"/>
                    <a:pt x="248" y="362"/>
                  </a:cubicBezTo>
                  <a:cubicBezTo>
                    <a:pt x="236" y="356"/>
                    <a:pt x="238" y="335"/>
                    <a:pt x="238" y="335"/>
                  </a:cubicBezTo>
                  <a:cubicBezTo>
                    <a:pt x="239" y="323"/>
                    <a:pt x="231" y="314"/>
                    <a:pt x="223" y="304"/>
                  </a:cubicBezTo>
                  <a:lnTo>
                    <a:pt x="189" y="274"/>
                  </a:lnTo>
                  <a:cubicBezTo>
                    <a:pt x="181" y="269"/>
                    <a:pt x="177" y="262"/>
                    <a:pt x="173" y="257"/>
                  </a:cubicBezTo>
                  <a:lnTo>
                    <a:pt x="169" y="264"/>
                  </a:lnTo>
                  <a:cubicBezTo>
                    <a:pt x="161" y="262"/>
                    <a:pt x="138" y="229"/>
                    <a:pt x="135" y="223"/>
                  </a:cubicBezTo>
                  <a:cubicBezTo>
                    <a:pt x="133" y="223"/>
                    <a:pt x="133" y="225"/>
                    <a:pt x="131" y="225"/>
                  </a:cubicBezTo>
                  <a:cubicBezTo>
                    <a:pt x="105" y="199"/>
                    <a:pt x="82" y="158"/>
                    <a:pt x="62" y="128"/>
                  </a:cubicBezTo>
                  <a:cubicBezTo>
                    <a:pt x="47" y="127"/>
                    <a:pt x="48" y="156"/>
                    <a:pt x="49" y="165"/>
                  </a:cubicBezTo>
                  <a:cubicBezTo>
                    <a:pt x="51" y="176"/>
                    <a:pt x="59" y="203"/>
                    <a:pt x="69" y="216"/>
                  </a:cubicBezTo>
                  <a:lnTo>
                    <a:pt x="38" y="191"/>
                  </a:lnTo>
                  <a:cubicBezTo>
                    <a:pt x="34" y="188"/>
                    <a:pt x="29" y="185"/>
                    <a:pt x="23" y="186"/>
                  </a:cubicBezTo>
                  <a:cubicBezTo>
                    <a:pt x="20" y="188"/>
                    <a:pt x="22" y="196"/>
                    <a:pt x="22" y="198"/>
                  </a:cubicBezTo>
                  <a:cubicBezTo>
                    <a:pt x="24" y="217"/>
                    <a:pt x="32" y="233"/>
                    <a:pt x="42" y="249"/>
                  </a:cubicBezTo>
                  <a:lnTo>
                    <a:pt x="42" y="251"/>
                  </a:lnTo>
                  <a:cubicBezTo>
                    <a:pt x="31" y="248"/>
                    <a:pt x="20" y="245"/>
                    <a:pt x="10" y="245"/>
                  </a:cubicBezTo>
                  <a:cubicBezTo>
                    <a:pt x="9" y="245"/>
                    <a:pt x="9" y="247"/>
                    <a:pt x="9" y="248"/>
                  </a:cubicBezTo>
                  <a:cubicBezTo>
                    <a:pt x="10" y="271"/>
                    <a:pt x="30" y="283"/>
                    <a:pt x="46" y="296"/>
                  </a:cubicBezTo>
                  <a:cubicBezTo>
                    <a:pt x="34" y="295"/>
                    <a:pt x="10" y="290"/>
                    <a:pt x="1" y="296"/>
                  </a:cubicBezTo>
                  <a:cubicBezTo>
                    <a:pt x="1" y="298"/>
                    <a:pt x="0" y="299"/>
                    <a:pt x="1" y="301"/>
                  </a:cubicBezTo>
                  <a:cubicBezTo>
                    <a:pt x="11" y="318"/>
                    <a:pt x="20" y="326"/>
                    <a:pt x="41" y="333"/>
                  </a:cubicBezTo>
                  <a:cubicBezTo>
                    <a:pt x="36" y="332"/>
                    <a:pt x="13" y="335"/>
                    <a:pt x="7" y="341"/>
                  </a:cubicBezTo>
                  <a:cubicBezTo>
                    <a:pt x="6" y="343"/>
                    <a:pt x="7" y="345"/>
                    <a:pt x="8" y="346"/>
                  </a:cubicBezTo>
                  <a:cubicBezTo>
                    <a:pt x="10" y="353"/>
                    <a:pt x="36" y="368"/>
                    <a:pt x="42" y="370"/>
                  </a:cubicBezTo>
                  <a:cubicBezTo>
                    <a:pt x="33" y="375"/>
                    <a:pt x="19" y="378"/>
                    <a:pt x="13" y="385"/>
                  </a:cubicBezTo>
                  <a:cubicBezTo>
                    <a:pt x="13" y="397"/>
                    <a:pt x="36" y="405"/>
                    <a:pt x="50" y="405"/>
                  </a:cubicBezTo>
                  <a:cubicBezTo>
                    <a:pt x="44" y="408"/>
                    <a:pt x="31" y="421"/>
                    <a:pt x="32" y="431"/>
                  </a:cubicBezTo>
                  <a:cubicBezTo>
                    <a:pt x="41" y="436"/>
                    <a:pt x="58" y="442"/>
                    <a:pt x="64" y="440"/>
                  </a:cubicBezTo>
                  <a:cubicBezTo>
                    <a:pt x="61" y="445"/>
                    <a:pt x="52" y="456"/>
                    <a:pt x="57" y="466"/>
                  </a:cubicBezTo>
                  <a:cubicBezTo>
                    <a:pt x="63" y="473"/>
                    <a:pt x="75" y="473"/>
                    <a:pt x="88" y="470"/>
                  </a:cubicBezTo>
                  <a:lnTo>
                    <a:pt x="100" y="462"/>
                  </a:lnTo>
                  <a:cubicBezTo>
                    <a:pt x="95" y="472"/>
                    <a:pt x="85" y="481"/>
                    <a:pt x="91" y="501"/>
                  </a:cubicBezTo>
                  <a:cubicBezTo>
                    <a:pt x="101" y="503"/>
                    <a:pt x="109" y="504"/>
                    <a:pt x="124" y="486"/>
                  </a:cubicBezTo>
                  <a:cubicBezTo>
                    <a:pt x="126" y="485"/>
                    <a:pt x="127" y="484"/>
                    <a:pt x="128" y="483"/>
                  </a:cubicBezTo>
                  <a:cubicBezTo>
                    <a:pt x="120" y="493"/>
                    <a:pt x="112" y="505"/>
                    <a:pt x="123" y="525"/>
                  </a:cubicBezTo>
                  <a:cubicBezTo>
                    <a:pt x="132" y="526"/>
                    <a:pt x="144" y="522"/>
                    <a:pt x="151" y="515"/>
                  </a:cubicBezTo>
                  <a:cubicBezTo>
                    <a:pt x="157" y="508"/>
                    <a:pt x="162" y="499"/>
                    <a:pt x="167" y="490"/>
                  </a:cubicBezTo>
                  <a:cubicBezTo>
                    <a:pt x="161" y="507"/>
                    <a:pt x="159" y="530"/>
                    <a:pt x="170" y="539"/>
                  </a:cubicBezTo>
                  <a:cubicBezTo>
                    <a:pt x="178" y="538"/>
                    <a:pt x="187" y="533"/>
                    <a:pt x="192" y="526"/>
                  </a:cubicBezTo>
                  <a:cubicBezTo>
                    <a:pt x="201" y="515"/>
                    <a:pt x="203" y="499"/>
                    <a:pt x="206" y="485"/>
                  </a:cubicBezTo>
                  <a:cubicBezTo>
                    <a:pt x="204" y="500"/>
                    <a:pt x="199" y="520"/>
                    <a:pt x="215" y="529"/>
                  </a:cubicBezTo>
                  <a:cubicBezTo>
                    <a:pt x="217" y="530"/>
                    <a:pt x="219" y="531"/>
                    <a:pt x="220" y="531"/>
                  </a:cubicBezTo>
                  <a:cubicBezTo>
                    <a:pt x="218" y="532"/>
                    <a:pt x="216" y="533"/>
                    <a:pt x="213" y="536"/>
                  </a:cubicBezTo>
                  <a:lnTo>
                    <a:pt x="213" y="536"/>
                  </a:lnTo>
                  <a:cubicBezTo>
                    <a:pt x="211" y="539"/>
                    <a:pt x="210" y="543"/>
                    <a:pt x="211" y="545"/>
                  </a:cubicBezTo>
                  <a:cubicBezTo>
                    <a:pt x="212" y="546"/>
                    <a:pt x="212" y="547"/>
                    <a:pt x="213" y="547"/>
                  </a:cubicBezTo>
                  <a:cubicBezTo>
                    <a:pt x="211" y="548"/>
                    <a:pt x="210" y="550"/>
                    <a:pt x="210" y="552"/>
                  </a:cubicBezTo>
                  <a:cubicBezTo>
                    <a:pt x="209" y="556"/>
                    <a:pt x="209" y="558"/>
                    <a:pt x="211" y="560"/>
                  </a:cubicBezTo>
                  <a:cubicBezTo>
                    <a:pt x="210" y="561"/>
                    <a:pt x="209" y="561"/>
                    <a:pt x="209" y="562"/>
                  </a:cubicBezTo>
                  <a:cubicBezTo>
                    <a:pt x="206" y="566"/>
                    <a:pt x="207" y="572"/>
                    <a:pt x="211" y="575"/>
                  </a:cubicBezTo>
                  <a:cubicBezTo>
                    <a:pt x="213" y="577"/>
                    <a:pt x="219" y="581"/>
                    <a:pt x="223" y="582"/>
                  </a:cubicBezTo>
                  <a:cubicBezTo>
                    <a:pt x="223" y="582"/>
                    <a:pt x="223" y="582"/>
                    <a:pt x="223" y="583"/>
                  </a:cubicBezTo>
                  <a:cubicBezTo>
                    <a:pt x="223" y="583"/>
                    <a:pt x="223" y="583"/>
                    <a:pt x="224" y="583"/>
                  </a:cubicBezTo>
                  <a:lnTo>
                    <a:pt x="224" y="583"/>
                  </a:lnTo>
                  <a:cubicBezTo>
                    <a:pt x="224" y="583"/>
                    <a:pt x="225" y="584"/>
                    <a:pt x="225" y="584"/>
                  </a:cubicBezTo>
                  <a:lnTo>
                    <a:pt x="226" y="587"/>
                  </a:lnTo>
                  <a:lnTo>
                    <a:pt x="228" y="587"/>
                  </a:lnTo>
                  <a:cubicBezTo>
                    <a:pt x="228" y="587"/>
                    <a:pt x="228" y="587"/>
                    <a:pt x="228" y="588"/>
                  </a:cubicBezTo>
                  <a:cubicBezTo>
                    <a:pt x="228" y="588"/>
                    <a:pt x="229" y="588"/>
                    <a:pt x="229" y="588"/>
                  </a:cubicBezTo>
                  <a:cubicBezTo>
                    <a:pt x="229" y="588"/>
                    <a:pt x="229" y="588"/>
                    <a:pt x="229" y="588"/>
                  </a:cubicBezTo>
                  <a:lnTo>
                    <a:pt x="229" y="588"/>
                  </a:lnTo>
                  <a:cubicBezTo>
                    <a:pt x="230" y="589"/>
                    <a:pt x="230" y="589"/>
                    <a:pt x="230" y="589"/>
                  </a:cubicBezTo>
                  <a:lnTo>
                    <a:pt x="231" y="590"/>
                  </a:lnTo>
                  <a:lnTo>
                    <a:pt x="231" y="590"/>
                  </a:lnTo>
                  <a:cubicBezTo>
                    <a:pt x="231" y="590"/>
                    <a:pt x="231" y="591"/>
                    <a:pt x="231" y="591"/>
                  </a:cubicBezTo>
                  <a:lnTo>
                    <a:pt x="231" y="592"/>
                  </a:lnTo>
                  <a:lnTo>
                    <a:pt x="232" y="592"/>
                  </a:lnTo>
                  <a:cubicBezTo>
                    <a:pt x="234" y="595"/>
                    <a:pt x="236" y="597"/>
                    <a:pt x="238" y="598"/>
                  </a:cubicBezTo>
                  <a:lnTo>
                    <a:pt x="238" y="598"/>
                  </a:lnTo>
                  <a:cubicBezTo>
                    <a:pt x="239" y="598"/>
                    <a:pt x="240" y="599"/>
                    <a:pt x="240" y="599"/>
                  </a:cubicBezTo>
                  <a:cubicBezTo>
                    <a:pt x="241" y="599"/>
                    <a:pt x="241" y="599"/>
                    <a:pt x="241" y="599"/>
                  </a:cubicBezTo>
                  <a:cubicBezTo>
                    <a:pt x="244" y="599"/>
                    <a:pt x="246" y="599"/>
                    <a:pt x="248" y="597"/>
                  </a:cubicBezTo>
                  <a:cubicBezTo>
                    <a:pt x="250" y="598"/>
                    <a:pt x="252" y="598"/>
                    <a:pt x="253" y="598"/>
                  </a:cubicBezTo>
                  <a:cubicBezTo>
                    <a:pt x="258" y="598"/>
                    <a:pt x="262" y="597"/>
                    <a:pt x="265" y="593"/>
                  </a:cubicBezTo>
                  <a:lnTo>
                    <a:pt x="266" y="592"/>
                  </a:lnTo>
                  <a:cubicBezTo>
                    <a:pt x="273" y="604"/>
                    <a:pt x="281" y="615"/>
                    <a:pt x="290" y="626"/>
                  </a:cubicBezTo>
                  <a:cubicBezTo>
                    <a:pt x="289" y="628"/>
                    <a:pt x="287" y="629"/>
                    <a:pt x="285" y="630"/>
                  </a:cubicBezTo>
                  <a:lnTo>
                    <a:pt x="284" y="630"/>
                  </a:lnTo>
                  <a:lnTo>
                    <a:pt x="284" y="631"/>
                  </a:lnTo>
                  <a:cubicBezTo>
                    <a:pt x="281" y="634"/>
                    <a:pt x="275" y="635"/>
                    <a:pt x="268" y="635"/>
                  </a:cubicBezTo>
                  <a:cubicBezTo>
                    <a:pt x="260" y="635"/>
                    <a:pt x="252" y="633"/>
                    <a:pt x="246" y="632"/>
                  </a:cubicBezTo>
                  <a:lnTo>
                    <a:pt x="233" y="629"/>
                  </a:lnTo>
                  <a:lnTo>
                    <a:pt x="239" y="641"/>
                  </a:lnTo>
                  <a:cubicBezTo>
                    <a:pt x="242" y="646"/>
                    <a:pt x="250" y="656"/>
                    <a:pt x="261" y="661"/>
                  </a:cubicBezTo>
                  <a:cubicBezTo>
                    <a:pt x="259" y="663"/>
                    <a:pt x="257" y="665"/>
                    <a:pt x="255" y="666"/>
                  </a:cubicBezTo>
                  <a:cubicBezTo>
                    <a:pt x="244" y="676"/>
                    <a:pt x="235" y="684"/>
                    <a:pt x="228" y="684"/>
                  </a:cubicBezTo>
                  <a:cubicBezTo>
                    <a:pt x="227" y="684"/>
                    <a:pt x="226" y="684"/>
                    <a:pt x="225" y="684"/>
                  </a:cubicBezTo>
                  <a:cubicBezTo>
                    <a:pt x="220" y="682"/>
                    <a:pt x="217" y="677"/>
                    <a:pt x="217" y="669"/>
                  </a:cubicBezTo>
                  <a:lnTo>
                    <a:pt x="218" y="658"/>
                  </a:lnTo>
                  <a:lnTo>
                    <a:pt x="208" y="663"/>
                  </a:lnTo>
                  <a:cubicBezTo>
                    <a:pt x="196" y="671"/>
                    <a:pt x="189" y="692"/>
                    <a:pt x="194" y="704"/>
                  </a:cubicBezTo>
                  <a:cubicBezTo>
                    <a:pt x="197" y="712"/>
                    <a:pt x="201" y="716"/>
                    <a:pt x="205" y="719"/>
                  </a:cubicBezTo>
                  <a:cubicBezTo>
                    <a:pt x="193" y="726"/>
                    <a:pt x="188" y="735"/>
                    <a:pt x="188" y="751"/>
                  </a:cubicBezTo>
                  <a:cubicBezTo>
                    <a:pt x="188" y="766"/>
                    <a:pt x="196" y="780"/>
                    <a:pt x="210" y="788"/>
                  </a:cubicBezTo>
                  <a:lnTo>
                    <a:pt x="217" y="793"/>
                  </a:lnTo>
                  <a:lnTo>
                    <a:pt x="219" y="784"/>
                  </a:lnTo>
                  <a:close/>
                  <a:moveTo>
                    <a:pt x="533" y="582"/>
                  </a:moveTo>
                  <a:lnTo>
                    <a:pt x="533" y="582"/>
                  </a:lnTo>
                  <a:lnTo>
                    <a:pt x="534" y="582"/>
                  </a:lnTo>
                  <a:lnTo>
                    <a:pt x="534" y="583"/>
                  </a:lnTo>
                  <a:cubicBezTo>
                    <a:pt x="534" y="583"/>
                    <a:pt x="533" y="583"/>
                    <a:pt x="533" y="583"/>
                  </a:cubicBezTo>
                  <a:cubicBezTo>
                    <a:pt x="533" y="582"/>
                    <a:pt x="533" y="582"/>
                    <a:pt x="533" y="582"/>
                  </a:cubicBezTo>
                  <a:close/>
                  <a:moveTo>
                    <a:pt x="503" y="579"/>
                  </a:moveTo>
                  <a:lnTo>
                    <a:pt x="503" y="579"/>
                  </a:lnTo>
                  <a:cubicBezTo>
                    <a:pt x="503" y="580"/>
                    <a:pt x="502" y="582"/>
                    <a:pt x="502" y="583"/>
                  </a:cubicBezTo>
                  <a:lnTo>
                    <a:pt x="502" y="584"/>
                  </a:lnTo>
                  <a:cubicBezTo>
                    <a:pt x="501" y="585"/>
                    <a:pt x="501" y="585"/>
                    <a:pt x="500" y="586"/>
                  </a:cubicBezTo>
                  <a:lnTo>
                    <a:pt x="500" y="586"/>
                  </a:lnTo>
                  <a:cubicBezTo>
                    <a:pt x="500" y="586"/>
                    <a:pt x="499" y="586"/>
                    <a:pt x="499" y="586"/>
                  </a:cubicBezTo>
                  <a:lnTo>
                    <a:pt x="499" y="586"/>
                  </a:lnTo>
                  <a:cubicBezTo>
                    <a:pt x="500" y="583"/>
                    <a:pt x="502" y="581"/>
                    <a:pt x="503" y="579"/>
                  </a:cubicBezTo>
                  <a:close/>
                  <a:moveTo>
                    <a:pt x="367" y="146"/>
                  </a:moveTo>
                  <a:lnTo>
                    <a:pt x="367" y="146"/>
                  </a:lnTo>
                  <a:cubicBezTo>
                    <a:pt x="377" y="144"/>
                    <a:pt x="384" y="144"/>
                    <a:pt x="396" y="147"/>
                  </a:cubicBezTo>
                  <a:cubicBezTo>
                    <a:pt x="404" y="153"/>
                    <a:pt x="420" y="164"/>
                    <a:pt x="430" y="170"/>
                  </a:cubicBezTo>
                  <a:lnTo>
                    <a:pt x="411" y="167"/>
                  </a:lnTo>
                  <a:cubicBezTo>
                    <a:pt x="409" y="169"/>
                    <a:pt x="412" y="172"/>
                    <a:pt x="414" y="174"/>
                  </a:cubicBezTo>
                  <a:cubicBezTo>
                    <a:pt x="420" y="181"/>
                    <a:pt x="427" y="186"/>
                    <a:pt x="437" y="189"/>
                  </a:cubicBezTo>
                  <a:cubicBezTo>
                    <a:pt x="432" y="191"/>
                    <a:pt x="424" y="188"/>
                    <a:pt x="420" y="187"/>
                  </a:cubicBezTo>
                  <a:cubicBezTo>
                    <a:pt x="419" y="188"/>
                    <a:pt x="420" y="188"/>
                    <a:pt x="419" y="190"/>
                  </a:cubicBezTo>
                  <a:cubicBezTo>
                    <a:pt x="422" y="196"/>
                    <a:pt x="428" y="201"/>
                    <a:pt x="435" y="204"/>
                  </a:cubicBezTo>
                  <a:cubicBezTo>
                    <a:pt x="424" y="213"/>
                    <a:pt x="404" y="211"/>
                    <a:pt x="392" y="214"/>
                  </a:cubicBezTo>
                  <a:cubicBezTo>
                    <a:pt x="395" y="224"/>
                    <a:pt x="402" y="225"/>
                    <a:pt x="408" y="226"/>
                  </a:cubicBezTo>
                  <a:cubicBezTo>
                    <a:pt x="399" y="238"/>
                    <a:pt x="393" y="255"/>
                    <a:pt x="387" y="272"/>
                  </a:cubicBezTo>
                  <a:lnTo>
                    <a:pt x="381" y="295"/>
                  </a:lnTo>
                  <a:cubicBezTo>
                    <a:pt x="376" y="271"/>
                    <a:pt x="371" y="245"/>
                    <a:pt x="357" y="225"/>
                  </a:cubicBezTo>
                  <a:cubicBezTo>
                    <a:pt x="360" y="225"/>
                    <a:pt x="372" y="219"/>
                    <a:pt x="369" y="215"/>
                  </a:cubicBezTo>
                  <a:cubicBezTo>
                    <a:pt x="349" y="213"/>
                    <a:pt x="344" y="214"/>
                    <a:pt x="328" y="202"/>
                  </a:cubicBezTo>
                  <a:lnTo>
                    <a:pt x="329" y="201"/>
                  </a:lnTo>
                  <a:cubicBezTo>
                    <a:pt x="331" y="200"/>
                    <a:pt x="344" y="190"/>
                    <a:pt x="340" y="186"/>
                  </a:cubicBezTo>
                  <a:lnTo>
                    <a:pt x="327" y="188"/>
                  </a:lnTo>
                  <a:cubicBezTo>
                    <a:pt x="335" y="184"/>
                    <a:pt x="346" y="180"/>
                    <a:pt x="349" y="170"/>
                  </a:cubicBezTo>
                  <a:cubicBezTo>
                    <a:pt x="348" y="169"/>
                    <a:pt x="348" y="169"/>
                    <a:pt x="347" y="168"/>
                  </a:cubicBezTo>
                  <a:lnTo>
                    <a:pt x="334" y="172"/>
                  </a:lnTo>
                  <a:lnTo>
                    <a:pt x="316" y="177"/>
                  </a:lnTo>
                  <a:cubicBezTo>
                    <a:pt x="334" y="169"/>
                    <a:pt x="350" y="155"/>
                    <a:pt x="367" y="146"/>
                  </a:cubicBezTo>
                  <a:close/>
                  <a:moveTo>
                    <a:pt x="228" y="583"/>
                  </a:moveTo>
                  <a:lnTo>
                    <a:pt x="228" y="583"/>
                  </a:lnTo>
                  <a:lnTo>
                    <a:pt x="228" y="582"/>
                  </a:lnTo>
                  <a:lnTo>
                    <a:pt x="228" y="582"/>
                  </a:lnTo>
                  <a:cubicBezTo>
                    <a:pt x="228" y="582"/>
                    <a:pt x="228" y="582"/>
                    <a:pt x="228" y="583"/>
                  </a:cubicBezTo>
                  <a:cubicBezTo>
                    <a:pt x="228" y="583"/>
                    <a:pt x="228" y="583"/>
                    <a:pt x="228" y="583"/>
                  </a:cubicBezTo>
                  <a:close/>
                  <a:moveTo>
                    <a:pt x="262" y="586"/>
                  </a:moveTo>
                  <a:lnTo>
                    <a:pt x="262" y="586"/>
                  </a:lnTo>
                  <a:cubicBezTo>
                    <a:pt x="262" y="586"/>
                    <a:pt x="262" y="586"/>
                    <a:pt x="262" y="586"/>
                  </a:cubicBezTo>
                  <a:lnTo>
                    <a:pt x="262" y="586"/>
                  </a:lnTo>
                  <a:cubicBezTo>
                    <a:pt x="261" y="585"/>
                    <a:pt x="260" y="585"/>
                    <a:pt x="260" y="584"/>
                  </a:cubicBezTo>
                  <a:lnTo>
                    <a:pt x="259" y="583"/>
                  </a:lnTo>
                  <a:cubicBezTo>
                    <a:pt x="259" y="582"/>
                    <a:pt x="259" y="580"/>
                    <a:pt x="259" y="579"/>
                  </a:cubicBezTo>
                  <a:cubicBezTo>
                    <a:pt x="260" y="581"/>
                    <a:pt x="261" y="583"/>
                    <a:pt x="262" y="5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6475"/>
            <a:ext cx="1219200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97258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Некорректное заполнение отчетности органами местного самоуправления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72653" y="4996778"/>
            <a:ext cx="3568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Административная ответственность за искажение экологической информации предусмотрена ст. 8.5 </a:t>
            </a:r>
            <a:r>
              <a:rPr lang="ru-RU" b="1" dirty="0" err="1" smtClean="0"/>
              <a:t>КоАП</a:t>
            </a:r>
            <a:r>
              <a:rPr lang="ru-RU" b="1" dirty="0" smtClean="0"/>
              <a:t> РФ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848" y="0"/>
            <a:ext cx="1219200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2537" y="616760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Отчеты ПЭК</a:t>
            </a:r>
            <a:endParaRPr lang="ru-RU" sz="24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969160185"/>
              </p:ext>
            </p:extLst>
          </p:nvPr>
        </p:nvGraphicFramePr>
        <p:xfrm>
          <a:off x="6165411" y="800724"/>
          <a:ext cx="5687652" cy="587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99917550"/>
              </p:ext>
            </p:extLst>
          </p:nvPr>
        </p:nvGraphicFramePr>
        <p:xfrm>
          <a:off x="215347" y="1143356"/>
          <a:ext cx="5880652" cy="54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881210E-3F0A-4B06-B024-54D93C466022}"/>
              </a:ext>
            </a:extLst>
          </p:cNvPr>
          <p:cNvSpPr txBox="1">
            <a:spLocks/>
          </p:cNvSpPr>
          <p:nvPr/>
        </p:nvSpPr>
        <p:spPr>
          <a:xfrm>
            <a:off x="812537" y="170743"/>
            <a:ext cx="12194847" cy="35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800"/>
              </a:lnSpc>
              <a:spcBef>
                <a:spcPct val="0"/>
              </a:spcBef>
              <a:buNone/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ОСНОВНЫЕ РЕЗУЛЬТАТЫ РАБОТЫ ПРОВЕДЕННОЙ В РАМКАХ ОТЧЕТНОЙ КОМПАНИИ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4752" y="697117"/>
            <a:ext cx="630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Анализ отчетов по Программе производственного экологического контроля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264998" y="6065822"/>
            <a:ext cx="551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не представление отчетности – административная ответственности по ст. 8.5 </a:t>
            </a:r>
            <a:r>
              <a:rPr lang="ru-RU" dirty="0" err="1" smtClean="0"/>
              <a:t>КоАП</a:t>
            </a:r>
            <a:r>
              <a:rPr lang="ru-RU" dirty="0" smtClean="0"/>
              <a:t> РФ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364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955" y="0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2589" y="1452763"/>
            <a:ext cx="10515600" cy="5081202"/>
          </a:xfrm>
        </p:spPr>
        <p:txBody>
          <a:bodyPr>
            <a:normAutofit fontScale="55000" lnSpcReduction="20000"/>
          </a:bodyPr>
          <a:lstStyle/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Поручение Заместителя Председателя Правительства Российской Федерации – Руководителя Аппарата Правительства Российской Федерации Д.Ю. </a:t>
            </a:r>
            <a:r>
              <a:rPr lang="ru-RU" dirty="0" err="1" smtClean="0"/>
              <a:t>Григоренко</a:t>
            </a:r>
            <a:r>
              <a:rPr lang="ru-RU" dirty="0" smtClean="0"/>
              <a:t> от 25.03.2020 № ДГ-П17-2301кв об ограничении допуска посетителей в расположение федеральных органов исполнительной власти на период проведения ограничительных мероприятий по нераспространению новой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</a:t>
            </a:r>
            <a:r>
              <a:rPr lang="ru-RU" dirty="0" smtClean="0"/>
              <a:t>COVID-19</a:t>
            </a: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 целью обеспечения бесперебойной работы Волжско-Камского межрегионального управления </a:t>
            </a:r>
            <a:r>
              <a:rPr lang="ru-RU" dirty="0" err="1" smtClean="0"/>
              <a:t>Росприроднадзора</a:t>
            </a:r>
            <a:r>
              <a:rPr lang="ru-RU" dirty="0" smtClean="0"/>
              <a:t> был установлен следующий порядок работы с документами:</a:t>
            </a: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- </a:t>
            </a:r>
            <a:r>
              <a:rPr lang="ru-RU" dirty="0" smtClean="0"/>
              <a:t>был прекращен </a:t>
            </a:r>
            <a:r>
              <a:rPr lang="ru-RU" dirty="0" smtClean="0"/>
              <a:t>прием корреспонденции на бумажных носителях, в том числе документов, принимаемых от заявителей в рамках предоставления государственных услуг;</a:t>
            </a: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вся переписка </a:t>
            </a:r>
            <a:r>
              <a:rPr lang="ru-RU" dirty="0" smtClean="0"/>
              <a:t>осуществлялась </a:t>
            </a:r>
            <a:r>
              <a:rPr lang="ru-RU" dirty="0" smtClean="0"/>
              <a:t>только в электронном виде в СЭД «Практика» с использованием ЭЦП;</a:t>
            </a: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</a:t>
            </a:r>
            <a:r>
              <a:rPr lang="en-US" dirty="0" smtClean="0"/>
              <a:t>c</a:t>
            </a:r>
            <a:r>
              <a:rPr lang="ru-RU" dirty="0" smtClean="0"/>
              <a:t> государственными органами  и органами местного самоуправления – по системе межведомственного электронного документооборота. </a:t>
            </a: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обращения граждан и заявителей </a:t>
            </a:r>
            <a:r>
              <a:rPr lang="ru-RU" dirty="0" smtClean="0"/>
              <a:t>принимались  </a:t>
            </a:r>
            <a:r>
              <a:rPr lang="ru-RU" dirty="0" smtClean="0"/>
              <a:t>на электронную почту </a:t>
            </a:r>
            <a:r>
              <a:rPr lang="en-US" dirty="0" smtClean="0"/>
              <a:t>E</a:t>
            </a:r>
            <a:r>
              <a:rPr lang="ru-RU" dirty="0" smtClean="0"/>
              <a:t>-</a:t>
            </a:r>
            <a:r>
              <a:rPr lang="en-US" dirty="0" smtClean="0"/>
              <a:t>mail</a:t>
            </a:r>
            <a:r>
              <a:rPr lang="ru-RU" dirty="0" smtClean="0"/>
              <a:t>: </a:t>
            </a:r>
            <a:r>
              <a:rPr lang="en-US" u="sng" dirty="0" err="1" smtClean="0">
                <a:hlinkClick r:id="rId2"/>
              </a:rPr>
              <a:t>rpn</a:t>
            </a:r>
            <a:r>
              <a:rPr lang="ru-RU" u="sng" dirty="0" smtClean="0">
                <a:hlinkClick r:id="rId2"/>
              </a:rPr>
              <a:t>16@</a:t>
            </a:r>
            <a:r>
              <a:rPr lang="en-US" u="sng" dirty="0" err="1" smtClean="0">
                <a:hlinkClick r:id="rId2"/>
              </a:rPr>
              <a:t>rpn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gov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u="sng" dirty="0" smtClean="0">
                <a:hlinkClick r:id="rId2"/>
              </a:rPr>
              <a:t>. </a:t>
            </a:r>
            <a:endParaRPr lang="ru-RU" dirty="0" smtClean="0"/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Заявления </a:t>
            </a:r>
            <a:r>
              <a:rPr lang="ru-RU" dirty="0" smtClean="0"/>
              <a:t>о предоставлении государственных услуг </a:t>
            </a:r>
            <a:r>
              <a:rPr lang="ru-RU" dirty="0" smtClean="0"/>
              <a:t>направлялись </a:t>
            </a:r>
            <a:r>
              <a:rPr lang="ru-RU" dirty="0" smtClean="0"/>
              <a:t>на электронную почту </a:t>
            </a:r>
            <a:r>
              <a:rPr lang="en-US" dirty="0" smtClean="0"/>
              <a:t>E</a:t>
            </a:r>
            <a:r>
              <a:rPr lang="ru-RU" dirty="0" smtClean="0"/>
              <a:t>-</a:t>
            </a:r>
            <a:r>
              <a:rPr lang="en-US" dirty="0" smtClean="0"/>
              <a:t>mail</a:t>
            </a:r>
            <a:r>
              <a:rPr lang="ru-RU" dirty="0" smtClean="0"/>
              <a:t>: </a:t>
            </a:r>
            <a:r>
              <a:rPr lang="en-US" u="sng" dirty="0" err="1" smtClean="0">
                <a:hlinkClick r:id="rId3"/>
              </a:rPr>
              <a:t>rpn</a:t>
            </a:r>
            <a:r>
              <a:rPr lang="ru-RU" u="sng" dirty="0" smtClean="0">
                <a:hlinkClick r:id="rId3"/>
              </a:rPr>
              <a:t>16@</a:t>
            </a:r>
            <a:r>
              <a:rPr lang="en-US" u="sng" dirty="0" err="1" smtClean="0">
                <a:hlinkClick r:id="rId3"/>
              </a:rPr>
              <a:t>rpn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gov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u="sng" dirty="0" smtClean="0">
                <a:hlinkClick r:id="rId3"/>
              </a:rPr>
              <a:t>   </a:t>
            </a:r>
            <a:r>
              <a:rPr lang="ru-RU" dirty="0" smtClean="0"/>
              <a:t>с приложением всех документов по описи в формате PDF с подписями заявителя оформленные в установленном порядке, а так же с приложением электронной формы документов в формате разработки. В заявлении </a:t>
            </a:r>
            <a:r>
              <a:rPr lang="ru-RU" dirty="0" smtClean="0"/>
              <a:t>указывались </a:t>
            </a:r>
            <a:r>
              <a:rPr lang="ru-RU" dirty="0" smtClean="0"/>
              <a:t>адреса электронной почты для направления результатов оказания государственных услуг. </a:t>
            </a:r>
            <a:endParaRPr lang="ru-RU" dirty="0" smtClean="0"/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НЕ допускались отказы в приеме заявлений о предоставлении государственных услуг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0820"/>
            <a:ext cx="121952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0072" y="296947"/>
            <a:ext cx="330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Разрешительная деятельность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6475"/>
            <a:ext cx="1219200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38744" y="4376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spc="230" dirty="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rPr>
              <a:t>Поступление документов и экспертиза</a:t>
            </a:r>
          </a:p>
        </p:txBody>
      </p:sp>
      <p:graphicFrame>
        <p:nvGraphicFramePr>
          <p:cNvPr id="22" name="Схема 21"/>
          <p:cNvGraphicFramePr/>
          <p:nvPr>
            <p:extLst/>
          </p:nvPr>
        </p:nvGraphicFramePr>
        <p:xfrm>
          <a:off x="6276020" y="3620978"/>
          <a:ext cx="5195901" cy="333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712765" y="5889273"/>
            <a:ext cx="3207631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67" dirty="0"/>
              <a:t>Увеличение </a:t>
            </a:r>
          </a:p>
          <a:p>
            <a:pPr lvl="0" algn="ctr"/>
            <a:r>
              <a:rPr lang="ru-RU" sz="1467" dirty="0"/>
              <a:t>Объектов </a:t>
            </a:r>
          </a:p>
          <a:p>
            <a:pPr lvl="0" algn="ctr"/>
            <a:r>
              <a:rPr lang="ru-RU" sz="1467" dirty="0"/>
              <a:t>ГЭЭ в 5 раз</a:t>
            </a:r>
          </a:p>
        </p:txBody>
      </p:sp>
      <p:sp>
        <p:nvSpPr>
          <p:cNvPr id="23" name="Стрелка вверх 22"/>
          <p:cNvSpPr/>
          <p:nvPr/>
        </p:nvSpPr>
        <p:spPr>
          <a:xfrm>
            <a:off x="10896534" y="4689140"/>
            <a:ext cx="840093" cy="12001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/>
          </p:nvPr>
        </p:nvGraphicFramePr>
        <p:xfrm>
          <a:off x="6216013" y="548681"/>
          <a:ext cx="8136227" cy="372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/>
          </p:nvPr>
        </p:nvGraphicFramePr>
        <p:xfrm>
          <a:off x="215347" y="968728"/>
          <a:ext cx="5280587" cy="571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15846" y="1028733"/>
            <a:ext cx="2760308" cy="2691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320" indent="2117" algn="ctr">
              <a:spcBef>
                <a:spcPts val="933"/>
              </a:spcBef>
            </a:pPr>
            <a:r>
              <a:rPr lang="ru-RU" altLang="ru-RU" sz="1467" dirty="0">
                <a:latin typeface="Verdana" pitchFamily="34" charset="0"/>
              </a:rPr>
              <a:t>9 объектов I категории,  </a:t>
            </a:r>
            <a:r>
              <a:rPr lang="ru-RU" altLang="ru-RU" sz="1467" dirty="0">
                <a:latin typeface="Trebuchet MS" pitchFamily="34" charset="0"/>
              </a:rPr>
              <a:t>включены </a:t>
            </a:r>
            <a:r>
              <a:rPr lang="ru-RU" altLang="ru-RU" sz="1467" dirty="0">
                <a:latin typeface="Verdana" pitchFamily="34" charset="0"/>
              </a:rPr>
              <a:t>в приказ  Минприроды России от  18.04.2018 N 154</a:t>
            </a:r>
          </a:p>
          <a:p>
            <a:pPr marL="550320" indent="2117" algn="ctr">
              <a:spcBef>
                <a:spcPts val="933"/>
              </a:spcBef>
            </a:pPr>
            <a:r>
              <a:rPr lang="ru-RU" altLang="ru-RU" sz="1467" dirty="0">
                <a:latin typeface="Verdana" pitchFamily="34" charset="0"/>
              </a:rPr>
              <a:t>В 2020 году планируют направить заявки на получение КЭР 4 объекта </a:t>
            </a:r>
          </a:p>
        </p:txBody>
      </p:sp>
    </p:spTree>
    <p:extLst>
      <p:ext uri="{BB962C8B-B14F-4D97-AF65-F5344CB8AC3E}">
        <p14:creationId xmlns:p14="http://schemas.microsoft.com/office/powerpoint/2010/main" xmlns="" val="3098681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6475"/>
            <a:ext cx="1219200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0663" y="38456"/>
            <a:ext cx="420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230" dirty="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rPr>
              <a:t>Объекты Размещения </a:t>
            </a:r>
            <a:r>
              <a:rPr lang="ru-RU" sz="2000" b="1" spc="230" dirty="0" smtClean="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rPr>
              <a:t>отходов</a:t>
            </a:r>
            <a:endParaRPr lang="ru-RU" sz="2000" b="1" spc="230" dirty="0">
              <a:solidFill>
                <a:srgbClr val="007FDE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7290808"/>
              </p:ext>
            </p:extLst>
          </p:nvPr>
        </p:nvGraphicFramePr>
        <p:xfrm>
          <a:off x="95334" y="612456"/>
          <a:ext cx="6996100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015044092"/>
              </p:ext>
            </p:extLst>
          </p:nvPr>
        </p:nvGraphicFramePr>
        <p:xfrm>
          <a:off x="35328" y="3068960"/>
          <a:ext cx="7680853" cy="480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10C24A4-DA31-43AB-8186-210DA6258D80}"/>
              </a:ext>
            </a:extLst>
          </p:cNvPr>
          <p:cNvSpPr/>
          <p:nvPr/>
        </p:nvSpPr>
        <p:spPr>
          <a:xfrm>
            <a:off x="657526" y="7278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Учет объектов размещения отходов, представление отчетов по программе мониторинга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E1DB00-E35C-4E60-A272-0ADAB21189E9}"/>
              </a:ext>
            </a:extLst>
          </p:cNvPr>
          <p:cNvSpPr/>
          <p:nvPr/>
        </p:nvSpPr>
        <p:spPr>
          <a:xfrm>
            <a:off x="2461367" y="4520440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Инвентаризация ОРО </a:t>
            </a:r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2044" y="871301"/>
            <a:ext cx="4269727" cy="278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306322" y="4645214"/>
            <a:ext cx="45128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10"/>
              </a:rPr>
              <a:t>Приказ Минприроды России от 25 февраля 2010 г. N 49</a:t>
            </a:r>
            <a:br>
              <a:rPr lang="ru-RU" sz="1400" u="sng" dirty="0" smtClean="0">
                <a:hlinkClick r:id="rId10"/>
              </a:rPr>
            </a:br>
            <a:r>
              <a:rPr lang="ru-RU" sz="1400" u="sng" dirty="0" smtClean="0">
                <a:hlinkClick r:id="rId10"/>
              </a:rPr>
              <a:t>"Об утверждении Правил инвентаризации объектов размещения </a:t>
            </a:r>
            <a:r>
              <a:rPr lang="ru-RU" sz="1400" u="sng" dirty="0" smtClean="0">
                <a:hlinkClick r:id="rId10"/>
              </a:rPr>
              <a:t>отходов»</a:t>
            </a:r>
            <a:r>
              <a:rPr lang="ru-RU" sz="1400" u="sng" dirty="0" smtClean="0"/>
              <a:t> </a:t>
            </a:r>
          </a:p>
          <a:p>
            <a:r>
              <a:rPr lang="ru-RU" sz="1400" dirty="0" smtClean="0"/>
              <a:t>п. 4</a:t>
            </a:r>
            <a:r>
              <a:rPr lang="ru-RU" sz="1400" dirty="0" smtClean="0"/>
              <a:t>. Инвентаризация объектов размещения отходов проводится юридическими лицами и индивидуальными предпринимателями, эксплуатирующими эти объекты, не реже одного раза в пять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384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9925" y="1143794"/>
            <a:ext cx="4231604" cy="5963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147" name="Прямоугольник 155"/>
          <p:cNvSpPr>
            <a:spLocks noChangeArrowheads="1"/>
          </p:cNvSpPr>
          <p:nvPr/>
        </p:nvSpPr>
        <p:spPr bwMode="auto">
          <a:xfrm>
            <a:off x="151373" y="5360988"/>
            <a:ext cx="260287" cy="44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0" tIns="34280" rIns="68560" bIns="34280">
            <a:spAutoFit/>
          </a:bodyPr>
          <a:lstStyle/>
          <a:p>
            <a:pPr algn="ctr" eaLnBrk="0" hangingPunct="0">
              <a:lnSpc>
                <a:spcPct val="115000"/>
              </a:lnSpc>
            </a:pPr>
            <a:r>
              <a:rPr lang="ru-RU" altLang="ru-RU" sz="210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II</a:t>
            </a:r>
          </a:p>
        </p:txBody>
      </p:sp>
      <p:sp>
        <p:nvSpPr>
          <p:cNvPr id="6148" name="Прямоугольник 111"/>
          <p:cNvSpPr>
            <a:spLocks noChangeArrowheads="1"/>
          </p:cNvSpPr>
          <p:nvPr/>
        </p:nvSpPr>
        <p:spPr bwMode="auto">
          <a:xfrm rot="5400000">
            <a:off x="4761442" y="2393949"/>
            <a:ext cx="12700" cy="9696451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rot="10800000" vert="eaVert" lIns="49480" tIns="24740" rIns="49480" bIns="24740"/>
          <a:lstStyle/>
          <a:p>
            <a:pPr eaLnBrk="0" hangingPunct="0"/>
            <a:endParaRPr lang="ru-RU" altLang="ru-RU" b="0"/>
          </a:p>
        </p:txBody>
      </p:sp>
      <p:sp>
        <p:nvSpPr>
          <p:cNvPr id="6149" name="Прямоугольник 9"/>
          <p:cNvSpPr>
            <a:spLocks noChangeArrowheads="1"/>
          </p:cNvSpPr>
          <p:nvPr/>
        </p:nvSpPr>
        <p:spPr bwMode="auto">
          <a:xfrm>
            <a:off x="-1104900" y="1268413"/>
            <a:ext cx="5416551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algn="ctr" eaLnBrk="0" hangingPunct="0"/>
            <a:r>
              <a:rPr lang="ru-RU" altLang="ru-RU" sz="1600">
                <a:solidFill>
                  <a:srgbClr val="4D7877"/>
                </a:solidFill>
                <a:latin typeface="Arial Narrow" pitchFamily="34" charset="0"/>
              </a:rPr>
              <a:t>Категории</a:t>
            </a:r>
            <a:r>
              <a:rPr lang="en-US" altLang="ru-RU" sz="1600">
                <a:solidFill>
                  <a:srgbClr val="4D7877"/>
                </a:solidFill>
                <a:latin typeface="Arial Narrow" pitchFamily="34" charset="0"/>
              </a:rPr>
              <a:t> </a:t>
            </a:r>
            <a:r>
              <a:rPr lang="ru-RU" altLang="ru-RU" sz="1600">
                <a:solidFill>
                  <a:srgbClr val="4D7877"/>
                </a:solidFill>
                <a:latin typeface="Arial Narrow" pitchFamily="34" charset="0"/>
              </a:rPr>
              <a:t>негативного</a:t>
            </a:r>
            <a:r>
              <a:rPr lang="en-US" altLang="ru-RU" sz="1600">
                <a:solidFill>
                  <a:srgbClr val="4D7877"/>
                </a:solidFill>
                <a:latin typeface="Arial Narrow" pitchFamily="34" charset="0"/>
              </a:rPr>
              <a:t> </a:t>
            </a:r>
          </a:p>
          <a:p>
            <a:pPr algn="ctr" eaLnBrk="0" hangingPunct="0"/>
            <a:r>
              <a:rPr lang="ru-RU" altLang="ru-RU" sz="1600">
                <a:solidFill>
                  <a:srgbClr val="4D7877"/>
                </a:solidFill>
                <a:latin typeface="Arial Narrow" pitchFamily="34" charset="0"/>
              </a:rPr>
              <a:t>воздействия</a:t>
            </a:r>
          </a:p>
        </p:txBody>
      </p:sp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23284" y="2070100"/>
            <a:ext cx="463549" cy="522288"/>
            <a:chOff x="117047" y="2359387"/>
            <a:chExt cx="348873" cy="391694"/>
          </a:xfrm>
        </p:grpSpPr>
        <p:sp>
          <p:nvSpPr>
            <p:cNvPr id="6215" name="Овал 11"/>
            <p:cNvSpPr>
              <a:spLocks noChangeArrowheads="1"/>
            </p:cNvSpPr>
            <p:nvPr/>
          </p:nvSpPr>
          <p:spPr bwMode="auto">
            <a:xfrm>
              <a:off x="117047" y="2402208"/>
              <a:ext cx="348873" cy="348873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lIns="91412" tIns="45706" rIns="91412" bIns="45706"/>
            <a:lstStyle/>
            <a:p>
              <a:pPr eaLnBrk="0" hangingPunct="0"/>
              <a:endParaRPr lang="ru-RU" altLang="ru-RU" b="0"/>
            </a:p>
          </p:txBody>
        </p:sp>
        <p:sp>
          <p:nvSpPr>
            <p:cNvPr id="6216" name="Прямоугольник 12"/>
            <p:cNvSpPr>
              <a:spLocks noChangeArrowheads="1"/>
            </p:cNvSpPr>
            <p:nvPr/>
          </p:nvSpPr>
          <p:spPr bwMode="auto">
            <a:xfrm>
              <a:off x="199888" y="2359387"/>
              <a:ext cx="184785" cy="347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2" tIns="45706" rIns="91412" bIns="45706">
              <a:spAutoFit/>
            </a:bodyPr>
            <a:lstStyle/>
            <a:p>
              <a:pPr algn="ctr" eaLnBrk="0" hangingPunct="0">
                <a:lnSpc>
                  <a:spcPct val="115000"/>
                </a:lnSpc>
              </a:pPr>
              <a:r>
                <a:rPr lang="ru-RU" altLang="ru-RU" sz="2100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I</a:t>
              </a:r>
            </a:p>
          </p:txBody>
        </p:sp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23284" y="2935289"/>
            <a:ext cx="463549" cy="504825"/>
            <a:chOff x="117047" y="2997399"/>
            <a:chExt cx="348873" cy="378560"/>
          </a:xfrm>
        </p:grpSpPr>
        <p:sp>
          <p:nvSpPr>
            <p:cNvPr id="6213" name="Овал 15"/>
            <p:cNvSpPr>
              <a:spLocks noChangeArrowheads="1"/>
            </p:cNvSpPr>
            <p:nvPr/>
          </p:nvSpPr>
          <p:spPr bwMode="auto">
            <a:xfrm>
              <a:off x="117047" y="3027086"/>
              <a:ext cx="348873" cy="348873"/>
            </a:xfrm>
            <a:prstGeom prst="ellipse">
              <a:avLst/>
            </a:prstGeom>
            <a:solidFill>
              <a:srgbClr val="4E6E6D"/>
            </a:solidFill>
            <a:ln w="9525">
              <a:noFill/>
              <a:round/>
              <a:headEnd/>
              <a:tailEnd/>
            </a:ln>
          </p:spPr>
          <p:txBody>
            <a:bodyPr lIns="91412" tIns="45706" rIns="91412" bIns="45706"/>
            <a:lstStyle/>
            <a:p>
              <a:pPr eaLnBrk="0" hangingPunct="0"/>
              <a:endParaRPr lang="ru-RU" altLang="ru-RU" b="0"/>
            </a:p>
          </p:txBody>
        </p:sp>
        <p:sp>
          <p:nvSpPr>
            <p:cNvPr id="6214" name="Прямоугольник 16"/>
            <p:cNvSpPr>
              <a:spLocks noChangeArrowheads="1"/>
            </p:cNvSpPr>
            <p:nvPr/>
          </p:nvSpPr>
          <p:spPr bwMode="auto">
            <a:xfrm>
              <a:off x="192740" y="2997399"/>
              <a:ext cx="195895" cy="330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60" tIns="34280" rIns="68560" bIns="34280">
              <a:spAutoFit/>
            </a:bodyPr>
            <a:lstStyle/>
            <a:p>
              <a:pPr algn="ctr" eaLnBrk="0" hangingPunct="0">
                <a:lnSpc>
                  <a:spcPct val="115000"/>
                </a:lnSpc>
              </a:pPr>
              <a:r>
                <a:rPr lang="ru-RU" altLang="ru-RU" sz="2100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II</a:t>
              </a:r>
            </a:p>
          </p:txBody>
        </p:sp>
      </p:grpSp>
      <p:grpSp>
        <p:nvGrpSpPr>
          <p:cNvPr id="10" name="Группа 17"/>
          <p:cNvGrpSpPr>
            <a:grpSpLocks/>
          </p:cNvGrpSpPr>
          <p:nvPr/>
        </p:nvGrpSpPr>
        <p:grpSpPr bwMode="auto">
          <a:xfrm>
            <a:off x="23284" y="3754438"/>
            <a:ext cx="463549" cy="519112"/>
            <a:chOff x="117047" y="3688627"/>
            <a:chExt cx="348873" cy="390363"/>
          </a:xfrm>
        </p:grpSpPr>
        <p:sp>
          <p:nvSpPr>
            <p:cNvPr id="6211" name="Овал 18"/>
            <p:cNvSpPr>
              <a:spLocks noChangeArrowheads="1"/>
            </p:cNvSpPr>
            <p:nvPr/>
          </p:nvSpPr>
          <p:spPr bwMode="auto">
            <a:xfrm>
              <a:off x="117047" y="3730117"/>
              <a:ext cx="348873" cy="348873"/>
            </a:xfrm>
            <a:prstGeom prst="ellipse">
              <a:avLst/>
            </a:prstGeom>
            <a:solidFill>
              <a:srgbClr val="55918E"/>
            </a:solidFill>
            <a:ln w="9525">
              <a:noFill/>
              <a:round/>
              <a:headEnd/>
              <a:tailEnd/>
            </a:ln>
          </p:spPr>
          <p:txBody>
            <a:bodyPr lIns="91412" tIns="45706" rIns="91412" bIns="45706"/>
            <a:lstStyle/>
            <a:p>
              <a:pPr eaLnBrk="0" hangingPunct="0"/>
              <a:endParaRPr lang="ru-RU" altLang="ru-RU" b="0"/>
            </a:p>
          </p:txBody>
        </p:sp>
        <p:sp>
          <p:nvSpPr>
            <p:cNvPr id="6212" name="Прямоугольник 19"/>
            <p:cNvSpPr>
              <a:spLocks noChangeArrowheads="1"/>
            </p:cNvSpPr>
            <p:nvPr/>
          </p:nvSpPr>
          <p:spPr bwMode="auto">
            <a:xfrm>
              <a:off x="170611" y="3688627"/>
              <a:ext cx="241740" cy="33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60" tIns="34280" rIns="68560" bIns="34280">
              <a:spAutoFit/>
            </a:bodyPr>
            <a:lstStyle/>
            <a:p>
              <a:pPr algn="ctr" eaLnBrk="0" hangingPunct="0">
                <a:lnSpc>
                  <a:spcPct val="115000"/>
                </a:lnSpc>
              </a:pPr>
              <a:r>
                <a:rPr lang="ru-RU" altLang="ru-RU" sz="2100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III</a:t>
              </a:r>
            </a:p>
          </p:txBody>
        </p:sp>
      </p:grpSp>
      <p:grpSp>
        <p:nvGrpSpPr>
          <p:cNvPr id="14" name="Группа 20"/>
          <p:cNvGrpSpPr>
            <a:grpSpLocks/>
          </p:cNvGrpSpPr>
          <p:nvPr/>
        </p:nvGrpSpPr>
        <p:grpSpPr bwMode="auto">
          <a:xfrm>
            <a:off x="16934" y="4548189"/>
            <a:ext cx="465666" cy="511175"/>
            <a:chOff x="117047" y="4229330"/>
            <a:chExt cx="348939" cy="383623"/>
          </a:xfrm>
        </p:grpSpPr>
        <p:sp>
          <p:nvSpPr>
            <p:cNvPr id="2" name="Овал 21"/>
            <p:cNvSpPr/>
            <p:nvPr/>
          </p:nvSpPr>
          <p:spPr>
            <a:xfrm>
              <a:off x="117047" y="4263880"/>
              <a:ext cx="348939" cy="349073"/>
            </a:xfrm>
            <a:prstGeom prst="ellipse">
              <a:avLst/>
            </a:prstGeom>
            <a:solidFill>
              <a:srgbClr val="82B18C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0" tIns="34280" rIns="68560" bIns="34280" anchor="ctr"/>
            <a:lstStyle/>
            <a:p>
              <a:pPr algn="ctr" eaLnBrk="0" hangingPunct="0">
                <a:defRPr/>
              </a:pPr>
              <a:endParaRPr lang="ru-RU" b="0"/>
            </a:p>
          </p:txBody>
        </p:sp>
        <p:sp>
          <p:nvSpPr>
            <p:cNvPr id="6210" name="Прямоугольник 22"/>
            <p:cNvSpPr>
              <a:spLocks noChangeArrowheads="1"/>
            </p:cNvSpPr>
            <p:nvPr/>
          </p:nvSpPr>
          <p:spPr bwMode="auto">
            <a:xfrm>
              <a:off x="169494" y="4229330"/>
              <a:ext cx="259905" cy="330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60" tIns="34280" rIns="68560" bIns="34280">
              <a:spAutoFit/>
            </a:bodyPr>
            <a:lstStyle/>
            <a:p>
              <a:pPr algn="ctr" eaLnBrk="0" hangingPunct="0">
                <a:lnSpc>
                  <a:spcPct val="115000"/>
                </a:lnSpc>
              </a:pPr>
              <a:r>
                <a:rPr lang="ru-RU" altLang="ru-RU" sz="2100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IV</a:t>
              </a:r>
            </a:p>
          </p:txBody>
        </p:sp>
      </p:grpSp>
      <p:grpSp>
        <p:nvGrpSpPr>
          <p:cNvPr id="17" name="Группа 23"/>
          <p:cNvGrpSpPr>
            <a:grpSpLocks/>
          </p:cNvGrpSpPr>
          <p:nvPr/>
        </p:nvGrpSpPr>
        <p:grpSpPr bwMode="auto">
          <a:xfrm>
            <a:off x="611718" y="2130426"/>
            <a:ext cx="2264833" cy="3083316"/>
            <a:chOff x="1864576" y="2427136"/>
            <a:chExt cx="1697774" cy="2312608"/>
          </a:xfrm>
        </p:grpSpPr>
        <p:sp>
          <p:nvSpPr>
            <p:cNvPr id="6196" name="Прямоугольник 24"/>
            <p:cNvSpPr>
              <a:spLocks noChangeArrowheads="1"/>
            </p:cNvSpPr>
            <p:nvPr/>
          </p:nvSpPr>
          <p:spPr bwMode="auto">
            <a:xfrm>
              <a:off x="1864576" y="4248766"/>
              <a:ext cx="1697774" cy="384338"/>
            </a:xfrm>
            <a:prstGeom prst="rect">
              <a:avLst/>
            </a:prstGeom>
            <a:solidFill>
              <a:srgbClr val="82B18D"/>
            </a:solidFill>
            <a:ln w="9525">
              <a:noFill/>
              <a:miter lim="800000"/>
              <a:headEnd/>
              <a:tailEnd/>
            </a:ln>
          </p:spPr>
          <p:txBody>
            <a:bodyPr lIns="91412" tIns="45706" rIns="91412" bIns="45706"/>
            <a:lstStyle/>
            <a:p>
              <a:pPr eaLnBrk="0" hangingPunct="0"/>
              <a:endParaRPr lang="ru-RU" altLang="ru-RU" b="0"/>
            </a:p>
          </p:txBody>
        </p:sp>
        <p:sp>
          <p:nvSpPr>
            <p:cNvPr id="6197" name="Прямоугольник 25"/>
            <p:cNvSpPr>
              <a:spLocks noChangeArrowheads="1"/>
            </p:cNvSpPr>
            <p:nvPr/>
          </p:nvSpPr>
          <p:spPr bwMode="auto">
            <a:xfrm>
              <a:off x="1864576" y="3663408"/>
              <a:ext cx="1697774" cy="384338"/>
            </a:xfrm>
            <a:prstGeom prst="rect">
              <a:avLst/>
            </a:prstGeom>
            <a:solidFill>
              <a:srgbClr val="55918E"/>
            </a:solidFill>
            <a:ln w="9525">
              <a:noFill/>
              <a:miter lim="800000"/>
              <a:headEnd/>
              <a:tailEnd/>
            </a:ln>
          </p:spPr>
          <p:txBody>
            <a:bodyPr lIns="91412" tIns="45706" rIns="91412" bIns="45706"/>
            <a:lstStyle/>
            <a:p>
              <a:pPr eaLnBrk="0" hangingPunct="0"/>
              <a:endParaRPr lang="ru-RU" altLang="ru-RU" b="0"/>
            </a:p>
          </p:txBody>
        </p:sp>
        <p:sp>
          <p:nvSpPr>
            <p:cNvPr id="6198" name="Прямоугольник 26"/>
            <p:cNvSpPr>
              <a:spLocks noChangeArrowheads="1"/>
            </p:cNvSpPr>
            <p:nvPr/>
          </p:nvSpPr>
          <p:spPr bwMode="auto">
            <a:xfrm>
              <a:off x="1864576" y="3045816"/>
              <a:ext cx="1697774" cy="384338"/>
            </a:xfrm>
            <a:prstGeom prst="rect">
              <a:avLst/>
            </a:prstGeom>
            <a:solidFill>
              <a:srgbClr val="4E6E6D"/>
            </a:solidFill>
            <a:ln w="9525">
              <a:noFill/>
              <a:miter lim="800000"/>
              <a:headEnd/>
              <a:tailEnd/>
            </a:ln>
          </p:spPr>
          <p:txBody>
            <a:bodyPr lIns="91412" tIns="45706" rIns="91412" bIns="45706"/>
            <a:lstStyle/>
            <a:p>
              <a:pPr eaLnBrk="0" hangingPunct="0"/>
              <a:endParaRPr lang="ru-RU" altLang="ru-RU" b="0"/>
            </a:p>
          </p:txBody>
        </p:sp>
        <p:sp>
          <p:nvSpPr>
            <p:cNvPr id="6199" name="Прямоугольник 27"/>
            <p:cNvSpPr>
              <a:spLocks noChangeArrowheads="1"/>
            </p:cNvSpPr>
            <p:nvPr/>
          </p:nvSpPr>
          <p:spPr bwMode="auto">
            <a:xfrm>
              <a:off x="1864576" y="2427136"/>
              <a:ext cx="1697774" cy="384338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lIns="91412" tIns="45706" rIns="91412" bIns="45706"/>
            <a:lstStyle/>
            <a:p>
              <a:pPr eaLnBrk="0" hangingPunct="0"/>
              <a:endParaRPr lang="ru-RU" altLang="ru-RU" b="0"/>
            </a:p>
          </p:txBody>
        </p:sp>
        <p:grpSp>
          <p:nvGrpSpPr>
            <p:cNvPr id="18" name="Группа 28"/>
            <p:cNvGrpSpPr>
              <a:grpSpLocks/>
            </p:cNvGrpSpPr>
            <p:nvPr/>
          </p:nvGrpSpPr>
          <p:grpSpPr bwMode="auto">
            <a:xfrm>
              <a:off x="2039114" y="2789105"/>
              <a:ext cx="1385192" cy="1950639"/>
              <a:chOff x="2039114" y="2767071"/>
              <a:chExt cx="1385192" cy="1950639"/>
            </a:xfrm>
          </p:grpSpPr>
          <p:sp>
            <p:nvSpPr>
              <p:cNvPr id="3" name="Прямоугольник 33"/>
              <p:cNvSpPr/>
              <p:nvPr/>
            </p:nvSpPr>
            <p:spPr>
              <a:xfrm>
                <a:off x="2039114" y="2767071"/>
                <a:ext cx="1385192" cy="128887"/>
              </a:xfrm>
              <a:prstGeom prst="rect">
                <a:avLst/>
              </a:prstGeom>
            </p:spPr>
            <p:txBody>
              <a:bodyPr lIns="68579" tIns="34289" rIns="68579" bIns="34289">
                <a:spAutoFit/>
              </a:bodyPr>
              <a:lstStyle/>
              <a:p>
                <a:pPr algn="ctr" eaLnBrk="0" hangingPunct="0">
                  <a:lnSpc>
                    <a:spcPts val="750"/>
                  </a:lnSpc>
                  <a:defRPr/>
                </a:pPr>
                <a:r>
                  <a:rPr lang="ru-RU" sz="900" spc="600" dirty="0">
                    <a:solidFill>
                      <a:srgbClr val="4D7877"/>
                    </a:solidFill>
                    <a:latin typeface="Arial Narrow" pitchFamily="34" charset="0"/>
                  </a:rPr>
                  <a:t>объектов </a:t>
                </a:r>
              </a:p>
            </p:txBody>
          </p:sp>
          <p:sp>
            <p:nvSpPr>
              <p:cNvPr id="4" name="Прямоугольник 34"/>
              <p:cNvSpPr/>
              <p:nvPr/>
            </p:nvSpPr>
            <p:spPr>
              <a:xfrm>
                <a:off x="2039114" y="3385038"/>
                <a:ext cx="1385192" cy="128887"/>
              </a:xfrm>
              <a:prstGeom prst="rect">
                <a:avLst/>
              </a:prstGeom>
            </p:spPr>
            <p:txBody>
              <a:bodyPr lIns="68579" tIns="34289" rIns="68579" bIns="34289">
                <a:spAutoFit/>
              </a:bodyPr>
              <a:lstStyle/>
              <a:p>
                <a:pPr algn="ctr" eaLnBrk="0" hangingPunct="0">
                  <a:lnSpc>
                    <a:spcPts val="750"/>
                  </a:lnSpc>
                  <a:defRPr/>
                </a:pPr>
                <a:r>
                  <a:rPr lang="ru-RU" sz="900" spc="600" dirty="0">
                    <a:solidFill>
                      <a:srgbClr val="4D7877"/>
                    </a:solidFill>
                    <a:latin typeface="Arial Narrow" pitchFamily="34" charset="0"/>
                  </a:rPr>
                  <a:t>объектов </a:t>
                </a:r>
              </a:p>
            </p:txBody>
          </p:sp>
          <p:sp>
            <p:nvSpPr>
              <p:cNvPr id="6" name="Прямоугольник 35"/>
              <p:cNvSpPr/>
              <p:nvPr/>
            </p:nvSpPr>
            <p:spPr>
              <a:xfrm>
                <a:off x="2039114" y="3997051"/>
                <a:ext cx="1385192" cy="128887"/>
              </a:xfrm>
              <a:prstGeom prst="rect">
                <a:avLst/>
              </a:prstGeom>
            </p:spPr>
            <p:txBody>
              <a:bodyPr lIns="68579" tIns="34289" rIns="68579" bIns="34289">
                <a:spAutoFit/>
              </a:bodyPr>
              <a:lstStyle/>
              <a:p>
                <a:pPr algn="ctr" eaLnBrk="0" hangingPunct="0">
                  <a:lnSpc>
                    <a:spcPts val="750"/>
                  </a:lnSpc>
                  <a:defRPr/>
                </a:pPr>
                <a:r>
                  <a:rPr lang="ru-RU" sz="900" spc="600" dirty="0">
                    <a:solidFill>
                      <a:srgbClr val="4D7877"/>
                    </a:solidFill>
                    <a:latin typeface="Arial Narrow" pitchFamily="34" charset="0"/>
                  </a:rPr>
                  <a:t>объектов </a:t>
                </a:r>
              </a:p>
            </p:txBody>
          </p:sp>
          <p:sp>
            <p:nvSpPr>
              <p:cNvPr id="7" name="Прямоугольник 36"/>
              <p:cNvSpPr/>
              <p:nvPr/>
            </p:nvSpPr>
            <p:spPr>
              <a:xfrm>
                <a:off x="2039114" y="4588823"/>
                <a:ext cx="1385192" cy="128887"/>
              </a:xfrm>
              <a:prstGeom prst="rect">
                <a:avLst/>
              </a:prstGeom>
            </p:spPr>
            <p:txBody>
              <a:bodyPr lIns="68579" tIns="34289" rIns="68579" bIns="34289">
                <a:spAutoFit/>
              </a:bodyPr>
              <a:lstStyle/>
              <a:p>
                <a:pPr algn="ctr" eaLnBrk="0" hangingPunct="0">
                  <a:lnSpc>
                    <a:spcPts val="750"/>
                  </a:lnSpc>
                  <a:defRPr/>
                </a:pPr>
                <a:r>
                  <a:rPr lang="ru-RU" sz="900" spc="600" dirty="0">
                    <a:solidFill>
                      <a:srgbClr val="4D7877"/>
                    </a:solidFill>
                    <a:latin typeface="Arial Narrow" pitchFamily="34" charset="0"/>
                  </a:rPr>
                  <a:t>объектов </a:t>
                </a:r>
              </a:p>
            </p:txBody>
          </p:sp>
        </p:grpSp>
        <p:sp>
          <p:nvSpPr>
            <p:cNvPr id="6201" name="Прямоугольник 29"/>
            <p:cNvSpPr>
              <a:spLocks noChangeArrowheads="1"/>
            </p:cNvSpPr>
            <p:nvPr/>
          </p:nvSpPr>
          <p:spPr bwMode="auto">
            <a:xfrm>
              <a:off x="2609720" y="2446187"/>
              <a:ext cx="341749" cy="29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80" tIns="34290" rIns="68580" bIns="34290">
              <a:spAutoFit/>
            </a:bodyPr>
            <a:lstStyle/>
            <a:p>
              <a:pPr algn="r" eaLnBrk="0" hangingPunct="0">
                <a:lnSpc>
                  <a:spcPct val="115000"/>
                </a:lnSpc>
              </a:pPr>
              <a:r>
                <a:rPr lang="en-US" altLang="ru-RU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lang="ru-RU" altLang="ru-RU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81</a:t>
              </a:r>
            </a:p>
          </p:txBody>
        </p:sp>
        <p:sp>
          <p:nvSpPr>
            <p:cNvPr id="6202" name="Прямоугольник 30"/>
            <p:cNvSpPr>
              <a:spLocks noChangeArrowheads="1"/>
            </p:cNvSpPr>
            <p:nvPr/>
          </p:nvSpPr>
          <p:spPr bwMode="auto">
            <a:xfrm>
              <a:off x="2605252" y="3053438"/>
              <a:ext cx="352564" cy="30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80" tIns="34290" rIns="68580" bIns="34290">
              <a:spAutoFit/>
            </a:bodyPr>
            <a:lstStyle/>
            <a:p>
              <a:pPr algn="r" eaLnBrk="0" hangingPunct="0">
                <a:lnSpc>
                  <a:spcPct val="115000"/>
                </a:lnSpc>
              </a:pPr>
              <a:r>
                <a:rPr lang="ru-RU" altLang="ru-RU" sz="1900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rPr>
                <a:t>598</a:t>
              </a:r>
            </a:p>
          </p:txBody>
        </p:sp>
        <p:sp>
          <p:nvSpPr>
            <p:cNvPr id="6203" name="Прямоугольник 31"/>
            <p:cNvSpPr>
              <a:spLocks noChangeArrowheads="1"/>
            </p:cNvSpPr>
            <p:nvPr/>
          </p:nvSpPr>
          <p:spPr bwMode="auto">
            <a:xfrm>
              <a:off x="2617540" y="3659498"/>
              <a:ext cx="435478" cy="30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80" tIns="34290" rIns="68580" bIns="34290">
              <a:spAutoFit/>
            </a:bodyPr>
            <a:lstStyle/>
            <a:p>
              <a:pPr algn="r" eaLnBrk="0" hangingPunct="0">
                <a:lnSpc>
                  <a:spcPct val="115000"/>
                </a:lnSpc>
              </a:pPr>
              <a:r>
                <a:rPr lang="ru-RU" altLang="ru-RU" sz="1900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2237</a:t>
              </a:r>
            </a:p>
          </p:txBody>
        </p:sp>
        <p:sp>
          <p:nvSpPr>
            <p:cNvPr id="6204" name="Прямоугольник 32"/>
            <p:cNvSpPr>
              <a:spLocks noChangeArrowheads="1"/>
            </p:cNvSpPr>
            <p:nvPr/>
          </p:nvSpPr>
          <p:spPr bwMode="auto">
            <a:xfrm>
              <a:off x="2640159" y="4263177"/>
              <a:ext cx="352564" cy="30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80" tIns="34290" rIns="68580" bIns="34290">
              <a:spAutoFit/>
            </a:bodyPr>
            <a:lstStyle/>
            <a:p>
              <a:pPr algn="r" eaLnBrk="0" hangingPunct="0">
                <a:lnSpc>
                  <a:spcPct val="115000"/>
                </a:lnSpc>
              </a:pPr>
              <a:r>
                <a:rPr lang="en-US" altLang="ru-RU" sz="1900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5</a:t>
              </a:r>
              <a:r>
                <a:rPr lang="ru-RU" altLang="ru-RU" sz="1900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97</a:t>
              </a:r>
            </a:p>
          </p:txBody>
        </p:sp>
      </p:grpSp>
      <p:sp>
        <p:nvSpPr>
          <p:cNvPr id="6155" name="Прямоугольник 38"/>
          <p:cNvSpPr>
            <a:spLocks noChangeArrowheads="1"/>
          </p:cNvSpPr>
          <p:nvPr/>
        </p:nvSpPr>
        <p:spPr bwMode="auto">
          <a:xfrm>
            <a:off x="7713134" y="1382714"/>
            <a:ext cx="3409951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200">
                <a:solidFill>
                  <a:srgbClr val="4D7877"/>
                </a:solidFill>
                <a:latin typeface="Arial Narrow" pitchFamily="34" charset="0"/>
              </a:rPr>
              <a:t>ПП РФ № 1029 от 28.09.15</a:t>
            </a:r>
          </a:p>
          <a:p>
            <a:pPr algn="ctr" eaLnBrk="0" hangingPunct="0">
              <a:lnSpc>
                <a:spcPts val="750"/>
              </a:lnSpc>
            </a:pPr>
            <a:endParaRPr lang="ru-RU" altLang="ru-RU" sz="1200">
              <a:solidFill>
                <a:srgbClr val="4D7877"/>
              </a:solidFill>
              <a:latin typeface="Arial Narrow" pitchFamily="34" charset="0"/>
            </a:endParaRPr>
          </a:p>
        </p:txBody>
      </p:sp>
      <p:pic>
        <p:nvPicPr>
          <p:cNvPr id="6156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900" y="2182813"/>
            <a:ext cx="62230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20"/>
          <p:cNvGrpSpPr>
            <a:grpSpLocks/>
          </p:cNvGrpSpPr>
          <p:nvPr/>
        </p:nvGrpSpPr>
        <p:grpSpPr bwMode="auto">
          <a:xfrm>
            <a:off x="7482418" y="1247775"/>
            <a:ext cx="742949" cy="742950"/>
            <a:chOff x="5538566" y="1629515"/>
            <a:chExt cx="743353" cy="743353"/>
          </a:xfrm>
        </p:grpSpPr>
        <p:sp>
          <p:nvSpPr>
            <p:cNvPr id="8" name="Овал 42"/>
            <p:cNvSpPr/>
            <p:nvPr/>
          </p:nvSpPr>
          <p:spPr>
            <a:xfrm>
              <a:off x="5538566" y="1629515"/>
              <a:ext cx="743353" cy="74335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b="0"/>
            </a:p>
          </p:txBody>
        </p:sp>
        <p:grpSp>
          <p:nvGrpSpPr>
            <p:cNvPr id="20" name="Группа 1512"/>
            <p:cNvGrpSpPr>
              <a:grpSpLocks noChangeAspect="1"/>
            </p:cNvGrpSpPr>
            <p:nvPr/>
          </p:nvGrpSpPr>
          <p:grpSpPr>
            <a:xfrm>
              <a:off x="5703678" y="1731264"/>
              <a:ext cx="383773" cy="496800"/>
              <a:chOff x="-207963" y="2460625"/>
              <a:chExt cx="463551" cy="600075"/>
            </a:xfrm>
            <a:solidFill>
              <a:schemeClr val="bg1"/>
            </a:solidFill>
          </p:grpSpPr>
          <p:sp>
            <p:nvSpPr>
              <p:cNvPr id="11" name="Freeform 1256"/>
              <p:cNvSpPr>
                <a:spLocks noEditPoints="1"/>
              </p:cNvSpPr>
              <p:nvPr/>
            </p:nvSpPr>
            <p:spPr bwMode="auto">
              <a:xfrm>
                <a:off x="-130175" y="2555875"/>
                <a:ext cx="385763" cy="504825"/>
              </a:xfrm>
              <a:custGeom>
                <a:avLst/>
                <a:gdLst>
                  <a:gd name="T0" fmla="*/ 571 w 1072"/>
                  <a:gd name="T1" fmla="*/ 0 h 1400"/>
                  <a:gd name="T2" fmla="*/ 562 w 1072"/>
                  <a:gd name="T3" fmla="*/ 38 h 1400"/>
                  <a:gd name="T4" fmla="*/ 556 w 1072"/>
                  <a:gd name="T5" fmla="*/ 82 h 1400"/>
                  <a:gd name="T6" fmla="*/ 555 w 1072"/>
                  <a:gd name="T7" fmla="*/ 91 h 1400"/>
                  <a:gd name="T8" fmla="*/ 536 w 1072"/>
                  <a:gd name="T9" fmla="*/ 141 h 1400"/>
                  <a:gd name="T10" fmla="*/ 535 w 1072"/>
                  <a:gd name="T11" fmla="*/ 171 h 1400"/>
                  <a:gd name="T12" fmla="*/ 512 w 1072"/>
                  <a:gd name="T13" fmla="*/ 184 h 1400"/>
                  <a:gd name="T14" fmla="*/ 501 w 1072"/>
                  <a:gd name="T15" fmla="*/ 209 h 1400"/>
                  <a:gd name="T16" fmla="*/ 475 w 1072"/>
                  <a:gd name="T17" fmla="*/ 231 h 1400"/>
                  <a:gd name="T18" fmla="*/ 448 w 1072"/>
                  <a:gd name="T19" fmla="*/ 255 h 1400"/>
                  <a:gd name="T20" fmla="*/ 440 w 1072"/>
                  <a:gd name="T21" fmla="*/ 261 h 1400"/>
                  <a:gd name="T22" fmla="*/ 448 w 1072"/>
                  <a:gd name="T23" fmla="*/ 267 h 1400"/>
                  <a:gd name="T24" fmla="*/ 431 w 1072"/>
                  <a:gd name="T25" fmla="*/ 276 h 1400"/>
                  <a:gd name="T26" fmla="*/ 393 w 1072"/>
                  <a:gd name="T27" fmla="*/ 278 h 1400"/>
                  <a:gd name="T28" fmla="*/ 373 w 1072"/>
                  <a:gd name="T29" fmla="*/ 296 h 1400"/>
                  <a:gd name="T30" fmla="*/ 359 w 1072"/>
                  <a:gd name="T31" fmla="*/ 300 h 1400"/>
                  <a:gd name="T32" fmla="*/ 338 w 1072"/>
                  <a:gd name="T33" fmla="*/ 349 h 1400"/>
                  <a:gd name="T34" fmla="*/ 373 w 1072"/>
                  <a:gd name="T35" fmla="*/ 434 h 1400"/>
                  <a:gd name="T36" fmla="*/ 380 w 1072"/>
                  <a:gd name="T37" fmla="*/ 469 h 1400"/>
                  <a:gd name="T38" fmla="*/ 291 w 1072"/>
                  <a:gd name="T39" fmla="*/ 567 h 1400"/>
                  <a:gd name="T40" fmla="*/ 252 w 1072"/>
                  <a:gd name="T41" fmla="*/ 553 h 1400"/>
                  <a:gd name="T42" fmla="*/ 175 w 1072"/>
                  <a:gd name="T43" fmla="*/ 571 h 1400"/>
                  <a:gd name="T44" fmla="*/ 129 w 1072"/>
                  <a:gd name="T45" fmla="*/ 571 h 1400"/>
                  <a:gd name="T46" fmla="*/ 52 w 1072"/>
                  <a:gd name="T47" fmla="*/ 553 h 1400"/>
                  <a:gd name="T48" fmla="*/ 12 w 1072"/>
                  <a:gd name="T49" fmla="*/ 567 h 1400"/>
                  <a:gd name="T50" fmla="*/ 0 w 1072"/>
                  <a:gd name="T51" fmla="*/ 858 h 1400"/>
                  <a:gd name="T52" fmla="*/ 95 w 1072"/>
                  <a:gd name="T53" fmla="*/ 1400 h 1400"/>
                  <a:gd name="T54" fmla="*/ 976 w 1072"/>
                  <a:gd name="T55" fmla="*/ 1400 h 1400"/>
                  <a:gd name="T56" fmla="*/ 1039 w 1072"/>
                  <a:gd name="T57" fmla="*/ 1376 h 1400"/>
                  <a:gd name="T58" fmla="*/ 1072 w 1072"/>
                  <a:gd name="T59" fmla="*/ 1303 h 1400"/>
                  <a:gd name="T60" fmla="*/ 1072 w 1072"/>
                  <a:gd name="T61" fmla="*/ 977 h 1400"/>
                  <a:gd name="T62" fmla="*/ 1072 w 1072"/>
                  <a:gd name="T63" fmla="*/ 361 h 1400"/>
                  <a:gd name="T64" fmla="*/ 976 w 1072"/>
                  <a:gd name="T65" fmla="*/ 0 h 1400"/>
                  <a:gd name="T66" fmla="*/ 493 w 1072"/>
                  <a:gd name="T67" fmla="*/ 340 h 1400"/>
                  <a:gd name="T68" fmla="*/ 925 w 1072"/>
                  <a:gd name="T69" fmla="*/ 406 h 1400"/>
                  <a:gd name="T70" fmla="*/ 493 w 1072"/>
                  <a:gd name="T71" fmla="*/ 340 h 1400"/>
                  <a:gd name="T72" fmla="*/ 942 w 1072"/>
                  <a:gd name="T73" fmla="*/ 1236 h 1400"/>
                  <a:gd name="T74" fmla="*/ 129 w 1072"/>
                  <a:gd name="T75" fmla="*/ 1170 h 1400"/>
                  <a:gd name="T76" fmla="*/ 942 w 1072"/>
                  <a:gd name="T77" fmla="*/ 1236 h 1400"/>
                  <a:gd name="T78" fmla="*/ 942 w 1072"/>
                  <a:gd name="T79" fmla="*/ 1064 h 1400"/>
                  <a:gd name="T80" fmla="*/ 129 w 1072"/>
                  <a:gd name="T81" fmla="*/ 998 h 1400"/>
                  <a:gd name="T82" fmla="*/ 942 w 1072"/>
                  <a:gd name="T83" fmla="*/ 1064 h 1400"/>
                  <a:gd name="T84" fmla="*/ 942 w 1072"/>
                  <a:gd name="T85" fmla="*/ 892 h 1400"/>
                  <a:gd name="T86" fmla="*/ 129 w 1072"/>
                  <a:gd name="T87" fmla="*/ 826 h 1400"/>
                  <a:gd name="T88" fmla="*/ 942 w 1072"/>
                  <a:gd name="T89" fmla="*/ 892 h 1400"/>
                  <a:gd name="T90" fmla="*/ 942 w 1072"/>
                  <a:gd name="T91" fmla="*/ 720 h 1400"/>
                  <a:gd name="T92" fmla="*/ 129 w 1072"/>
                  <a:gd name="T93" fmla="*/ 654 h 1400"/>
                  <a:gd name="T94" fmla="*/ 942 w 1072"/>
                  <a:gd name="T95" fmla="*/ 720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72" h="1400">
                    <a:moveTo>
                      <a:pt x="976" y="0"/>
                    </a:moveTo>
                    <a:lnTo>
                      <a:pt x="571" y="0"/>
                    </a:lnTo>
                    <a:lnTo>
                      <a:pt x="568" y="18"/>
                    </a:lnTo>
                    <a:cubicBezTo>
                      <a:pt x="568" y="25"/>
                      <a:pt x="566" y="32"/>
                      <a:pt x="562" y="38"/>
                    </a:cubicBezTo>
                    <a:cubicBezTo>
                      <a:pt x="561" y="40"/>
                      <a:pt x="559" y="42"/>
                      <a:pt x="558" y="45"/>
                    </a:cubicBezTo>
                    <a:cubicBezTo>
                      <a:pt x="563" y="56"/>
                      <a:pt x="563" y="70"/>
                      <a:pt x="556" y="82"/>
                    </a:cubicBezTo>
                    <a:cubicBezTo>
                      <a:pt x="555" y="84"/>
                      <a:pt x="553" y="86"/>
                      <a:pt x="552" y="87"/>
                    </a:cubicBezTo>
                    <a:lnTo>
                      <a:pt x="555" y="91"/>
                    </a:lnTo>
                    <a:lnTo>
                      <a:pt x="555" y="104"/>
                    </a:lnTo>
                    <a:cubicBezTo>
                      <a:pt x="555" y="120"/>
                      <a:pt x="547" y="132"/>
                      <a:pt x="536" y="141"/>
                    </a:cubicBezTo>
                    <a:cubicBezTo>
                      <a:pt x="536" y="145"/>
                      <a:pt x="537" y="149"/>
                      <a:pt x="536" y="153"/>
                    </a:cubicBezTo>
                    <a:lnTo>
                      <a:pt x="535" y="171"/>
                    </a:lnTo>
                    <a:lnTo>
                      <a:pt x="519" y="180"/>
                    </a:lnTo>
                    <a:cubicBezTo>
                      <a:pt x="517" y="181"/>
                      <a:pt x="515" y="183"/>
                      <a:pt x="512" y="184"/>
                    </a:cubicBezTo>
                    <a:cubicBezTo>
                      <a:pt x="512" y="190"/>
                      <a:pt x="510" y="195"/>
                      <a:pt x="507" y="200"/>
                    </a:cubicBezTo>
                    <a:lnTo>
                      <a:pt x="501" y="209"/>
                    </a:lnTo>
                    <a:cubicBezTo>
                      <a:pt x="497" y="214"/>
                      <a:pt x="489" y="221"/>
                      <a:pt x="477" y="224"/>
                    </a:cubicBezTo>
                    <a:cubicBezTo>
                      <a:pt x="476" y="226"/>
                      <a:pt x="476" y="228"/>
                      <a:pt x="475" y="231"/>
                    </a:cubicBezTo>
                    <a:lnTo>
                      <a:pt x="469" y="251"/>
                    </a:lnTo>
                    <a:lnTo>
                      <a:pt x="448" y="255"/>
                    </a:lnTo>
                    <a:cubicBezTo>
                      <a:pt x="446" y="255"/>
                      <a:pt x="444" y="255"/>
                      <a:pt x="443" y="256"/>
                    </a:cubicBezTo>
                    <a:cubicBezTo>
                      <a:pt x="442" y="257"/>
                      <a:pt x="441" y="259"/>
                      <a:pt x="440" y="261"/>
                    </a:cubicBezTo>
                    <a:lnTo>
                      <a:pt x="438" y="264"/>
                    </a:lnTo>
                    <a:lnTo>
                      <a:pt x="448" y="267"/>
                    </a:lnTo>
                    <a:lnTo>
                      <a:pt x="436" y="269"/>
                    </a:lnTo>
                    <a:lnTo>
                      <a:pt x="431" y="276"/>
                    </a:lnTo>
                    <a:lnTo>
                      <a:pt x="406" y="279"/>
                    </a:lnTo>
                    <a:cubicBezTo>
                      <a:pt x="401" y="279"/>
                      <a:pt x="397" y="278"/>
                      <a:pt x="393" y="278"/>
                    </a:cubicBezTo>
                    <a:cubicBezTo>
                      <a:pt x="391" y="280"/>
                      <a:pt x="388" y="283"/>
                      <a:pt x="386" y="285"/>
                    </a:cubicBezTo>
                    <a:lnTo>
                      <a:pt x="373" y="296"/>
                    </a:lnTo>
                    <a:lnTo>
                      <a:pt x="360" y="294"/>
                    </a:lnTo>
                    <a:cubicBezTo>
                      <a:pt x="360" y="296"/>
                      <a:pt x="359" y="298"/>
                      <a:pt x="359" y="300"/>
                    </a:cubicBezTo>
                    <a:lnTo>
                      <a:pt x="365" y="299"/>
                    </a:lnTo>
                    <a:lnTo>
                      <a:pt x="338" y="349"/>
                    </a:lnTo>
                    <a:lnTo>
                      <a:pt x="342" y="352"/>
                    </a:lnTo>
                    <a:cubicBezTo>
                      <a:pt x="371" y="369"/>
                      <a:pt x="381" y="408"/>
                      <a:pt x="373" y="434"/>
                    </a:cubicBezTo>
                    <a:cubicBezTo>
                      <a:pt x="372" y="434"/>
                      <a:pt x="372" y="434"/>
                      <a:pt x="372" y="434"/>
                    </a:cubicBezTo>
                    <a:cubicBezTo>
                      <a:pt x="379" y="449"/>
                      <a:pt x="380" y="462"/>
                      <a:pt x="380" y="469"/>
                    </a:cubicBezTo>
                    <a:cubicBezTo>
                      <a:pt x="380" y="496"/>
                      <a:pt x="366" y="522"/>
                      <a:pt x="341" y="537"/>
                    </a:cubicBezTo>
                    <a:lnTo>
                      <a:pt x="291" y="567"/>
                    </a:lnTo>
                    <a:lnTo>
                      <a:pt x="288" y="554"/>
                    </a:lnTo>
                    <a:cubicBezTo>
                      <a:pt x="273" y="558"/>
                      <a:pt x="262" y="556"/>
                      <a:pt x="252" y="553"/>
                    </a:cubicBezTo>
                    <a:cubicBezTo>
                      <a:pt x="236" y="563"/>
                      <a:pt x="215" y="566"/>
                      <a:pt x="195" y="561"/>
                    </a:cubicBezTo>
                    <a:cubicBezTo>
                      <a:pt x="189" y="566"/>
                      <a:pt x="182" y="569"/>
                      <a:pt x="175" y="571"/>
                    </a:cubicBezTo>
                    <a:cubicBezTo>
                      <a:pt x="169" y="573"/>
                      <a:pt x="161" y="574"/>
                      <a:pt x="152" y="574"/>
                    </a:cubicBezTo>
                    <a:cubicBezTo>
                      <a:pt x="143" y="574"/>
                      <a:pt x="135" y="573"/>
                      <a:pt x="129" y="571"/>
                    </a:cubicBezTo>
                    <a:cubicBezTo>
                      <a:pt x="122" y="569"/>
                      <a:pt x="115" y="566"/>
                      <a:pt x="108" y="561"/>
                    </a:cubicBezTo>
                    <a:cubicBezTo>
                      <a:pt x="89" y="566"/>
                      <a:pt x="69" y="563"/>
                      <a:pt x="52" y="553"/>
                    </a:cubicBezTo>
                    <a:cubicBezTo>
                      <a:pt x="41" y="556"/>
                      <a:pt x="28" y="557"/>
                      <a:pt x="15" y="554"/>
                    </a:cubicBezTo>
                    <a:lnTo>
                      <a:pt x="12" y="567"/>
                    </a:lnTo>
                    <a:lnTo>
                      <a:pt x="0" y="559"/>
                    </a:lnTo>
                    <a:lnTo>
                      <a:pt x="0" y="858"/>
                    </a:lnTo>
                    <a:lnTo>
                      <a:pt x="0" y="1303"/>
                    </a:lnTo>
                    <a:cubicBezTo>
                      <a:pt x="0" y="1357"/>
                      <a:pt x="43" y="1400"/>
                      <a:pt x="95" y="1400"/>
                    </a:cubicBezTo>
                    <a:lnTo>
                      <a:pt x="620" y="1400"/>
                    </a:lnTo>
                    <a:lnTo>
                      <a:pt x="976" y="1400"/>
                    </a:lnTo>
                    <a:lnTo>
                      <a:pt x="976" y="1400"/>
                    </a:lnTo>
                    <a:cubicBezTo>
                      <a:pt x="1000" y="1400"/>
                      <a:pt x="1022" y="1391"/>
                      <a:pt x="1039" y="1376"/>
                    </a:cubicBezTo>
                    <a:cubicBezTo>
                      <a:pt x="1059" y="1359"/>
                      <a:pt x="1072" y="1332"/>
                      <a:pt x="1072" y="1303"/>
                    </a:cubicBezTo>
                    <a:lnTo>
                      <a:pt x="1072" y="1303"/>
                    </a:lnTo>
                    <a:lnTo>
                      <a:pt x="1072" y="1278"/>
                    </a:lnTo>
                    <a:lnTo>
                      <a:pt x="1072" y="977"/>
                    </a:lnTo>
                    <a:lnTo>
                      <a:pt x="1072" y="387"/>
                    </a:lnTo>
                    <a:lnTo>
                      <a:pt x="1072" y="361"/>
                    </a:lnTo>
                    <a:lnTo>
                      <a:pt x="1072" y="97"/>
                    </a:lnTo>
                    <a:cubicBezTo>
                      <a:pt x="1072" y="44"/>
                      <a:pt x="1029" y="0"/>
                      <a:pt x="976" y="0"/>
                    </a:cubicBezTo>
                    <a:close/>
                    <a:moveTo>
                      <a:pt x="493" y="340"/>
                    </a:moveTo>
                    <a:lnTo>
                      <a:pt x="493" y="340"/>
                    </a:lnTo>
                    <a:lnTo>
                      <a:pt x="925" y="340"/>
                    </a:lnTo>
                    <a:lnTo>
                      <a:pt x="925" y="406"/>
                    </a:lnTo>
                    <a:lnTo>
                      <a:pt x="493" y="406"/>
                    </a:lnTo>
                    <a:lnTo>
                      <a:pt x="493" y="340"/>
                    </a:lnTo>
                    <a:close/>
                    <a:moveTo>
                      <a:pt x="942" y="1236"/>
                    </a:moveTo>
                    <a:lnTo>
                      <a:pt x="942" y="1236"/>
                    </a:lnTo>
                    <a:lnTo>
                      <a:pt x="129" y="1236"/>
                    </a:lnTo>
                    <a:lnTo>
                      <a:pt x="129" y="1170"/>
                    </a:lnTo>
                    <a:lnTo>
                      <a:pt x="942" y="1170"/>
                    </a:lnTo>
                    <a:lnTo>
                      <a:pt x="942" y="1236"/>
                    </a:lnTo>
                    <a:close/>
                    <a:moveTo>
                      <a:pt x="942" y="1064"/>
                    </a:moveTo>
                    <a:lnTo>
                      <a:pt x="942" y="1064"/>
                    </a:lnTo>
                    <a:lnTo>
                      <a:pt x="129" y="1064"/>
                    </a:lnTo>
                    <a:lnTo>
                      <a:pt x="129" y="998"/>
                    </a:lnTo>
                    <a:lnTo>
                      <a:pt x="942" y="998"/>
                    </a:lnTo>
                    <a:lnTo>
                      <a:pt x="942" y="1064"/>
                    </a:lnTo>
                    <a:close/>
                    <a:moveTo>
                      <a:pt x="942" y="892"/>
                    </a:moveTo>
                    <a:lnTo>
                      <a:pt x="942" y="892"/>
                    </a:lnTo>
                    <a:lnTo>
                      <a:pt x="129" y="892"/>
                    </a:lnTo>
                    <a:lnTo>
                      <a:pt x="129" y="826"/>
                    </a:lnTo>
                    <a:lnTo>
                      <a:pt x="942" y="826"/>
                    </a:lnTo>
                    <a:lnTo>
                      <a:pt x="942" y="892"/>
                    </a:lnTo>
                    <a:close/>
                    <a:moveTo>
                      <a:pt x="942" y="720"/>
                    </a:moveTo>
                    <a:lnTo>
                      <a:pt x="942" y="720"/>
                    </a:lnTo>
                    <a:lnTo>
                      <a:pt x="129" y="720"/>
                    </a:lnTo>
                    <a:lnTo>
                      <a:pt x="129" y="654"/>
                    </a:lnTo>
                    <a:lnTo>
                      <a:pt x="942" y="654"/>
                    </a:lnTo>
                    <a:lnTo>
                      <a:pt x="942" y="7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ru-RU" b="0"/>
              </a:p>
            </p:txBody>
          </p:sp>
          <p:sp>
            <p:nvSpPr>
              <p:cNvPr id="12" name="Freeform 1257"/>
              <p:cNvSpPr>
                <a:spLocks noEditPoints="1"/>
              </p:cNvSpPr>
              <p:nvPr/>
            </p:nvSpPr>
            <p:spPr bwMode="auto">
              <a:xfrm>
                <a:off x="-207963" y="2460625"/>
                <a:ext cx="274638" cy="295275"/>
              </a:xfrm>
              <a:custGeom>
                <a:avLst/>
                <a:gdLst>
                  <a:gd name="T0" fmla="*/ 287 w 762"/>
                  <a:gd name="T1" fmla="*/ 792 h 821"/>
                  <a:gd name="T2" fmla="*/ 416 w 762"/>
                  <a:gd name="T3" fmla="*/ 802 h 821"/>
                  <a:gd name="T4" fmla="*/ 529 w 762"/>
                  <a:gd name="T5" fmla="*/ 785 h 821"/>
                  <a:gd name="T6" fmla="*/ 557 w 762"/>
                  <a:gd name="T7" fmla="*/ 719 h 821"/>
                  <a:gd name="T8" fmla="*/ 506 w 762"/>
                  <a:gd name="T9" fmla="*/ 666 h 821"/>
                  <a:gd name="T10" fmla="*/ 477 w 762"/>
                  <a:gd name="T11" fmla="*/ 630 h 821"/>
                  <a:gd name="T12" fmla="*/ 520 w 762"/>
                  <a:gd name="T13" fmla="*/ 599 h 821"/>
                  <a:gd name="T14" fmla="*/ 531 w 762"/>
                  <a:gd name="T15" fmla="*/ 590 h 821"/>
                  <a:gd name="T16" fmla="*/ 533 w 762"/>
                  <a:gd name="T17" fmla="*/ 587 h 821"/>
                  <a:gd name="T18" fmla="*/ 551 w 762"/>
                  <a:gd name="T19" fmla="*/ 575 h 821"/>
                  <a:gd name="T20" fmla="*/ 548 w 762"/>
                  <a:gd name="T21" fmla="*/ 536 h 821"/>
                  <a:gd name="T22" fmla="*/ 611 w 762"/>
                  <a:gd name="T23" fmla="*/ 515 h 821"/>
                  <a:gd name="T24" fmla="*/ 705 w 762"/>
                  <a:gd name="T25" fmla="*/ 467 h 821"/>
                  <a:gd name="T26" fmla="*/ 754 w 762"/>
                  <a:gd name="T27" fmla="*/ 342 h 821"/>
                  <a:gd name="T28" fmla="*/ 720 w 762"/>
                  <a:gd name="T29" fmla="*/ 251 h 821"/>
                  <a:gd name="T30" fmla="*/ 699 w 762"/>
                  <a:gd name="T31" fmla="*/ 128 h 821"/>
                  <a:gd name="T32" fmla="*/ 523 w 762"/>
                  <a:gd name="T33" fmla="*/ 335 h 821"/>
                  <a:gd name="T34" fmla="*/ 467 w 762"/>
                  <a:gd name="T35" fmla="*/ 344 h 821"/>
                  <a:gd name="T36" fmla="*/ 492 w 762"/>
                  <a:gd name="T37" fmla="*/ 248 h 821"/>
                  <a:gd name="T38" fmla="*/ 561 w 762"/>
                  <a:gd name="T39" fmla="*/ 243 h 821"/>
                  <a:gd name="T40" fmla="*/ 537 w 762"/>
                  <a:gd name="T41" fmla="*/ 182 h 821"/>
                  <a:gd name="T42" fmla="*/ 594 w 762"/>
                  <a:gd name="T43" fmla="*/ 170 h 821"/>
                  <a:gd name="T44" fmla="*/ 641 w 762"/>
                  <a:gd name="T45" fmla="*/ 186 h 821"/>
                  <a:gd name="T46" fmla="*/ 570 w 762"/>
                  <a:gd name="T47" fmla="*/ 88 h 821"/>
                  <a:gd name="T48" fmla="*/ 513 w 762"/>
                  <a:gd name="T49" fmla="*/ 131 h 821"/>
                  <a:gd name="T50" fmla="*/ 510 w 762"/>
                  <a:gd name="T51" fmla="*/ 89 h 821"/>
                  <a:gd name="T52" fmla="*/ 496 w 762"/>
                  <a:gd name="T53" fmla="*/ 130 h 821"/>
                  <a:gd name="T54" fmla="*/ 431 w 762"/>
                  <a:gd name="T55" fmla="*/ 114 h 821"/>
                  <a:gd name="T56" fmla="*/ 400 w 762"/>
                  <a:gd name="T57" fmla="*/ 8 h 821"/>
                  <a:gd name="T58" fmla="*/ 361 w 762"/>
                  <a:gd name="T59" fmla="*/ 8 h 821"/>
                  <a:gd name="T60" fmla="*/ 331 w 762"/>
                  <a:gd name="T61" fmla="*/ 113 h 821"/>
                  <a:gd name="T62" fmla="*/ 266 w 762"/>
                  <a:gd name="T63" fmla="*/ 129 h 821"/>
                  <a:gd name="T64" fmla="*/ 252 w 762"/>
                  <a:gd name="T65" fmla="*/ 88 h 821"/>
                  <a:gd name="T66" fmla="*/ 249 w 762"/>
                  <a:gd name="T67" fmla="*/ 130 h 821"/>
                  <a:gd name="T68" fmla="*/ 192 w 762"/>
                  <a:gd name="T69" fmla="*/ 87 h 821"/>
                  <a:gd name="T70" fmla="*/ 121 w 762"/>
                  <a:gd name="T71" fmla="*/ 185 h 821"/>
                  <a:gd name="T72" fmla="*/ 167 w 762"/>
                  <a:gd name="T73" fmla="*/ 170 h 821"/>
                  <a:gd name="T74" fmla="*/ 224 w 762"/>
                  <a:gd name="T75" fmla="*/ 181 h 821"/>
                  <a:gd name="T76" fmla="*/ 200 w 762"/>
                  <a:gd name="T77" fmla="*/ 242 h 821"/>
                  <a:gd name="T78" fmla="*/ 270 w 762"/>
                  <a:gd name="T79" fmla="*/ 247 h 821"/>
                  <a:gd name="T80" fmla="*/ 278 w 762"/>
                  <a:gd name="T81" fmla="*/ 323 h 821"/>
                  <a:gd name="T82" fmla="*/ 260 w 762"/>
                  <a:gd name="T83" fmla="*/ 361 h 821"/>
                  <a:gd name="T84" fmla="*/ 135 w 762"/>
                  <a:gd name="T85" fmla="*/ 223 h 821"/>
                  <a:gd name="T86" fmla="*/ 22 w 762"/>
                  <a:gd name="T87" fmla="*/ 198 h 821"/>
                  <a:gd name="T88" fmla="*/ 1 w 762"/>
                  <a:gd name="T89" fmla="*/ 301 h 821"/>
                  <a:gd name="T90" fmla="*/ 32 w 762"/>
                  <a:gd name="T91" fmla="*/ 431 h 821"/>
                  <a:gd name="T92" fmla="*/ 128 w 762"/>
                  <a:gd name="T93" fmla="*/ 483 h 821"/>
                  <a:gd name="T94" fmla="*/ 215 w 762"/>
                  <a:gd name="T95" fmla="*/ 529 h 821"/>
                  <a:gd name="T96" fmla="*/ 211 w 762"/>
                  <a:gd name="T97" fmla="*/ 560 h 821"/>
                  <a:gd name="T98" fmla="*/ 225 w 762"/>
                  <a:gd name="T99" fmla="*/ 584 h 821"/>
                  <a:gd name="T100" fmla="*/ 230 w 762"/>
                  <a:gd name="T101" fmla="*/ 589 h 821"/>
                  <a:gd name="T102" fmla="*/ 238 w 762"/>
                  <a:gd name="T103" fmla="*/ 598 h 821"/>
                  <a:gd name="T104" fmla="*/ 290 w 762"/>
                  <a:gd name="T105" fmla="*/ 626 h 821"/>
                  <a:gd name="T106" fmla="*/ 239 w 762"/>
                  <a:gd name="T107" fmla="*/ 641 h 821"/>
                  <a:gd name="T108" fmla="*/ 208 w 762"/>
                  <a:gd name="T109" fmla="*/ 663 h 821"/>
                  <a:gd name="T110" fmla="*/ 533 w 762"/>
                  <a:gd name="T111" fmla="*/ 582 h 821"/>
                  <a:gd name="T112" fmla="*/ 503 w 762"/>
                  <a:gd name="T113" fmla="*/ 579 h 821"/>
                  <a:gd name="T114" fmla="*/ 503 w 762"/>
                  <a:gd name="T115" fmla="*/ 579 h 821"/>
                  <a:gd name="T116" fmla="*/ 437 w 762"/>
                  <a:gd name="T117" fmla="*/ 189 h 821"/>
                  <a:gd name="T118" fmla="*/ 381 w 762"/>
                  <a:gd name="T119" fmla="*/ 295 h 821"/>
                  <a:gd name="T120" fmla="*/ 349 w 762"/>
                  <a:gd name="T121" fmla="*/ 170 h 821"/>
                  <a:gd name="T122" fmla="*/ 228 w 762"/>
                  <a:gd name="T123" fmla="*/ 582 h 821"/>
                  <a:gd name="T124" fmla="*/ 262 w 762"/>
                  <a:gd name="T125" fmla="*/ 586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62" h="821">
                    <a:moveTo>
                      <a:pt x="219" y="784"/>
                    </a:moveTo>
                    <a:cubicBezTo>
                      <a:pt x="221" y="775"/>
                      <a:pt x="223" y="769"/>
                      <a:pt x="226" y="765"/>
                    </a:cubicBezTo>
                    <a:cubicBezTo>
                      <a:pt x="226" y="771"/>
                      <a:pt x="228" y="778"/>
                      <a:pt x="232" y="785"/>
                    </a:cubicBezTo>
                    <a:lnTo>
                      <a:pt x="232" y="785"/>
                    </a:lnTo>
                    <a:cubicBezTo>
                      <a:pt x="241" y="796"/>
                      <a:pt x="251" y="802"/>
                      <a:pt x="260" y="802"/>
                    </a:cubicBezTo>
                    <a:cubicBezTo>
                      <a:pt x="270" y="802"/>
                      <a:pt x="278" y="797"/>
                      <a:pt x="286" y="793"/>
                    </a:cubicBezTo>
                    <a:cubicBezTo>
                      <a:pt x="286" y="793"/>
                      <a:pt x="286" y="793"/>
                      <a:pt x="287" y="792"/>
                    </a:cubicBezTo>
                    <a:cubicBezTo>
                      <a:pt x="287" y="793"/>
                      <a:pt x="287" y="793"/>
                      <a:pt x="287" y="793"/>
                    </a:cubicBezTo>
                    <a:cubicBezTo>
                      <a:pt x="296" y="804"/>
                      <a:pt x="307" y="810"/>
                      <a:pt x="320" y="810"/>
                    </a:cubicBezTo>
                    <a:lnTo>
                      <a:pt x="320" y="810"/>
                    </a:lnTo>
                    <a:cubicBezTo>
                      <a:pt x="329" y="810"/>
                      <a:pt x="338" y="806"/>
                      <a:pt x="346" y="802"/>
                    </a:cubicBezTo>
                    <a:cubicBezTo>
                      <a:pt x="351" y="809"/>
                      <a:pt x="358" y="816"/>
                      <a:pt x="369" y="819"/>
                    </a:cubicBezTo>
                    <a:cubicBezTo>
                      <a:pt x="374" y="821"/>
                      <a:pt x="388" y="821"/>
                      <a:pt x="393" y="819"/>
                    </a:cubicBezTo>
                    <a:cubicBezTo>
                      <a:pt x="404" y="816"/>
                      <a:pt x="411" y="809"/>
                      <a:pt x="416" y="802"/>
                    </a:cubicBezTo>
                    <a:cubicBezTo>
                      <a:pt x="423" y="806"/>
                      <a:pt x="432" y="810"/>
                      <a:pt x="442" y="810"/>
                    </a:cubicBezTo>
                    <a:lnTo>
                      <a:pt x="442" y="810"/>
                    </a:lnTo>
                    <a:cubicBezTo>
                      <a:pt x="455" y="810"/>
                      <a:pt x="466" y="804"/>
                      <a:pt x="475" y="793"/>
                    </a:cubicBezTo>
                    <a:cubicBezTo>
                      <a:pt x="475" y="793"/>
                      <a:pt x="475" y="793"/>
                      <a:pt x="475" y="792"/>
                    </a:cubicBezTo>
                    <a:cubicBezTo>
                      <a:pt x="475" y="793"/>
                      <a:pt x="476" y="793"/>
                      <a:pt x="476" y="793"/>
                    </a:cubicBezTo>
                    <a:cubicBezTo>
                      <a:pt x="484" y="797"/>
                      <a:pt x="492" y="802"/>
                      <a:pt x="501" y="802"/>
                    </a:cubicBezTo>
                    <a:cubicBezTo>
                      <a:pt x="511" y="802"/>
                      <a:pt x="520" y="796"/>
                      <a:pt x="529" y="785"/>
                    </a:cubicBezTo>
                    <a:lnTo>
                      <a:pt x="530" y="785"/>
                    </a:lnTo>
                    <a:cubicBezTo>
                      <a:pt x="534" y="778"/>
                      <a:pt x="535" y="771"/>
                      <a:pt x="536" y="765"/>
                    </a:cubicBezTo>
                    <a:cubicBezTo>
                      <a:pt x="538" y="769"/>
                      <a:pt x="541" y="775"/>
                      <a:pt x="543" y="784"/>
                    </a:cubicBezTo>
                    <a:lnTo>
                      <a:pt x="545" y="793"/>
                    </a:lnTo>
                    <a:lnTo>
                      <a:pt x="552" y="788"/>
                    </a:lnTo>
                    <a:cubicBezTo>
                      <a:pt x="566" y="780"/>
                      <a:pt x="574" y="766"/>
                      <a:pt x="574" y="751"/>
                    </a:cubicBezTo>
                    <a:cubicBezTo>
                      <a:pt x="573" y="735"/>
                      <a:pt x="569" y="726"/>
                      <a:pt x="557" y="719"/>
                    </a:cubicBezTo>
                    <a:cubicBezTo>
                      <a:pt x="561" y="716"/>
                      <a:pt x="565" y="712"/>
                      <a:pt x="568" y="704"/>
                    </a:cubicBezTo>
                    <a:cubicBezTo>
                      <a:pt x="572" y="692"/>
                      <a:pt x="566" y="671"/>
                      <a:pt x="553" y="663"/>
                    </a:cubicBezTo>
                    <a:lnTo>
                      <a:pt x="544" y="658"/>
                    </a:lnTo>
                    <a:lnTo>
                      <a:pt x="544" y="669"/>
                    </a:lnTo>
                    <a:cubicBezTo>
                      <a:pt x="545" y="677"/>
                      <a:pt x="542" y="682"/>
                      <a:pt x="537" y="684"/>
                    </a:cubicBezTo>
                    <a:cubicBezTo>
                      <a:pt x="536" y="684"/>
                      <a:pt x="535" y="684"/>
                      <a:pt x="534" y="684"/>
                    </a:cubicBezTo>
                    <a:cubicBezTo>
                      <a:pt x="527" y="684"/>
                      <a:pt x="517" y="676"/>
                      <a:pt x="506" y="666"/>
                    </a:cubicBezTo>
                    <a:cubicBezTo>
                      <a:pt x="504" y="665"/>
                      <a:pt x="502" y="663"/>
                      <a:pt x="500" y="661"/>
                    </a:cubicBezTo>
                    <a:cubicBezTo>
                      <a:pt x="512" y="656"/>
                      <a:pt x="519" y="646"/>
                      <a:pt x="522" y="641"/>
                    </a:cubicBezTo>
                    <a:lnTo>
                      <a:pt x="528" y="629"/>
                    </a:lnTo>
                    <a:lnTo>
                      <a:pt x="516" y="632"/>
                    </a:lnTo>
                    <a:cubicBezTo>
                      <a:pt x="510" y="633"/>
                      <a:pt x="501" y="635"/>
                      <a:pt x="493" y="635"/>
                    </a:cubicBezTo>
                    <a:cubicBezTo>
                      <a:pt x="486" y="635"/>
                      <a:pt x="481" y="634"/>
                      <a:pt x="478" y="631"/>
                    </a:cubicBezTo>
                    <a:lnTo>
                      <a:pt x="477" y="630"/>
                    </a:lnTo>
                    <a:lnTo>
                      <a:pt x="477" y="630"/>
                    </a:lnTo>
                    <a:cubicBezTo>
                      <a:pt x="475" y="629"/>
                      <a:pt x="473" y="628"/>
                      <a:pt x="471" y="626"/>
                    </a:cubicBezTo>
                    <a:cubicBezTo>
                      <a:pt x="480" y="615"/>
                      <a:pt x="488" y="604"/>
                      <a:pt x="495" y="592"/>
                    </a:cubicBezTo>
                    <a:lnTo>
                      <a:pt x="497" y="593"/>
                    </a:lnTo>
                    <a:cubicBezTo>
                      <a:pt x="500" y="597"/>
                      <a:pt x="504" y="598"/>
                      <a:pt x="508" y="598"/>
                    </a:cubicBezTo>
                    <a:cubicBezTo>
                      <a:pt x="510" y="598"/>
                      <a:pt x="511" y="598"/>
                      <a:pt x="513" y="597"/>
                    </a:cubicBezTo>
                    <a:cubicBezTo>
                      <a:pt x="516" y="599"/>
                      <a:pt x="518" y="599"/>
                      <a:pt x="520" y="599"/>
                    </a:cubicBezTo>
                    <a:cubicBezTo>
                      <a:pt x="521" y="599"/>
                      <a:pt x="521" y="599"/>
                      <a:pt x="521" y="599"/>
                    </a:cubicBezTo>
                    <a:cubicBezTo>
                      <a:pt x="522" y="599"/>
                      <a:pt x="523" y="598"/>
                      <a:pt x="523" y="598"/>
                    </a:cubicBezTo>
                    <a:lnTo>
                      <a:pt x="524" y="598"/>
                    </a:lnTo>
                    <a:cubicBezTo>
                      <a:pt x="526" y="597"/>
                      <a:pt x="528" y="595"/>
                      <a:pt x="530" y="592"/>
                    </a:cubicBezTo>
                    <a:lnTo>
                      <a:pt x="530" y="592"/>
                    </a:lnTo>
                    <a:lnTo>
                      <a:pt x="530" y="591"/>
                    </a:lnTo>
                    <a:cubicBezTo>
                      <a:pt x="530" y="591"/>
                      <a:pt x="531" y="590"/>
                      <a:pt x="531" y="590"/>
                    </a:cubicBezTo>
                    <a:lnTo>
                      <a:pt x="531" y="590"/>
                    </a:lnTo>
                    <a:lnTo>
                      <a:pt x="531" y="589"/>
                    </a:lnTo>
                    <a:cubicBezTo>
                      <a:pt x="532" y="589"/>
                      <a:pt x="532" y="589"/>
                      <a:pt x="532" y="588"/>
                    </a:cubicBezTo>
                    <a:lnTo>
                      <a:pt x="533" y="588"/>
                    </a:lnTo>
                    <a:cubicBezTo>
                      <a:pt x="533" y="588"/>
                      <a:pt x="533" y="588"/>
                      <a:pt x="533" y="588"/>
                    </a:cubicBezTo>
                    <a:cubicBezTo>
                      <a:pt x="533" y="588"/>
                      <a:pt x="533" y="588"/>
                      <a:pt x="533" y="588"/>
                    </a:cubicBezTo>
                    <a:cubicBezTo>
                      <a:pt x="533" y="587"/>
                      <a:pt x="533" y="587"/>
                      <a:pt x="533" y="587"/>
                    </a:cubicBezTo>
                    <a:lnTo>
                      <a:pt x="536" y="587"/>
                    </a:lnTo>
                    <a:lnTo>
                      <a:pt x="537" y="584"/>
                    </a:lnTo>
                    <a:cubicBezTo>
                      <a:pt x="537" y="584"/>
                      <a:pt x="537" y="583"/>
                      <a:pt x="537" y="583"/>
                    </a:cubicBezTo>
                    <a:lnTo>
                      <a:pt x="538" y="583"/>
                    </a:lnTo>
                    <a:cubicBezTo>
                      <a:pt x="538" y="583"/>
                      <a:pt x="538" y="583"/>
                      <a:pt x="539" y="583"/>
                    </a:cubicBezTo>
                    <a:cubicBezTo>
                      <a:pt x="539" y="582"/>
                      <a:pt x="539" y="582"/>
                      <a:pt x="539" y="582"/>
                    </a:cubicBezTo>
                    <a:cubicBezTo>
                      <a:pt x="542" y="581"/>
                      <a:pt x="549" y="577"/>
                      <a:pt x="551" y="575"/>
                    </a:cubicBezTo>
                    <a:cubicBezTo>
                      <a:pt x="555" y="572"/>
                      <a:pt x="556" y="566"/>
                      <a:pt x="553" y="562"/>
                    </a:cubicBezTo>
                    <a:cubicBezTo>
                      <a:pt x="552" y="561"/>
                      <a:pt x="552" y="561"/>
                      <a:pt x="551" y="560"/>
                    </a:cubicBezTo>
                    <a:cubicBezTo>
                      <a:pt x="552" y="558"/>
                      <a:pt x="553" y="556"/>
                      <a:pt x="552" y="552"/>
                    </a:cubicBezTo>
                    <a:cubicBezTo>
                      <a:pt x="551" y="550"/>
                      <a:pt x="550" y="548"/>
                      <a:pt x="549" y="547"/>
                    </a:cubicBezTo>
                    <a:cubicBezTo>
                      <a:pt x="549" y="547"/>
                      <a:pt x="550" y="546"/>
                      <a:pt x="550" y="545"/>
                    </a:cubicBezTo>
                    <a:cubicBezTo>
                      <a:pt x="551" y="543"/>
                      <a:pt x="551" y="539"/>
                      <a:pt x="549" y="536"/>
                    </a:cubicBezTo>
                    <a:lnTo>
                      <a:pt x="548" y="536"/>
                    </a:lnTo>
                    <a:cubicBezTo>
                      <a:pt x="546" y="534"/>
                      <a:pt x="544" y="532"/>
                      <a:pt x="542" y="531"/>
                    </a:cubicBezTo>
                    <a:cubicBezTo>
                      <a:pt x="543" y="531"/>
                      <a:pt x="545" y="531"/>
                      <a:pt x="546" y="529"/>
                    </a:cubicBezTo>
                    <a:cubicBezTo>
                      <a:pt x="562" y="520"/>
                      <a:pt x="558" y="500"/>
                      <a:pt x="555" y="485"/>
                    </a:cubicBezTo>
                    <a:cubicBezTo>
                      <a:pt x="559" y="500"/>
                      <a:pt x="561" y="515"/>
                      <a:pt x="570" y="526"/>
                    </a:cubicBezTo>
                    <a:cubicBezTo>
                      <a:pt x="574" y="533"/>
                      <a:pt x="584" y="538"/>
                      <a:pt x="592" y="539"/>
                    </a:cubicBezTo>
                    <a:cubicBezTo>
                      <a:pt x="603" y="530"/>
                      <a:pt x="601" y="507"/>
                      <a:pt x="595" y="491"/>
                    </a:cubicBezTo>
                    <a:cubicBezTo>
                      <a:pt x="599" y="500"/>
                      <a:pt x="605" y="508"/>
                      <a:pt x="611" y="515"/>
                    </a:cubicBezTo>
                    <a:cubicBezTo>
                      <a:pt x="617" y="523"/>
                      <a:pt x="629" y="526"/>
                      <a:pt x="638" y="525"/>
                    </a:cubicBezTo>
                    <a:cubicBezTo>
                      <a:pt x="650" y="505"/>
                      <a:pt x="642" y="494"/>
                      <a:pt x="634" y="483"/>
                    </a:cubicBezTo>
                    <a:cubicBezTo>
                      <a:pt x="635" y="484"/>
                      <a:pt x="636" y="485"/>
                      <a:pt x="637" y="486"/>
                    </a:cubicBezTo>
                    <a:cubicBezTo>
                      <a:pt x="652" y="504"/>
                      <a:pt x="661" y="503"/>
                      <a:pt x="670" y="501"/>
                    </a:cubicBezTo>
                    <a:cubicBezTo>
                      <a:pt x="677" y="481"/>
                      <a:pt x="666" y="472"/>
                      <a:pt x="662" y="462"/>
                    </a:cubicBezTo>
                    <a:lnTo>
                      <a:pt x="674" y="470"/>
                    </a:lnTo>
                    <a:cubicBezTo>
                      <a:pt x="686" y="474"/>
                      <a:pt x="699" y="473"/>
                      <a:pt x="705" y="467"/>
                    </a:cubicBezTo>
                    <a:cubicBezTo>
                      <a:pt x="709" y="456"/>
                      <a:pt x="701" y="446"/>
                      <a:pt x="698" y="441"/>
                    </a:cubicBezTo>
                    <a:cubicBezTo>
                      <a:pt x="703" y="442"/>
                      <a:pt x="721" y="437"/>
                      <a:pt x="730" y="431"/>
                    </a:cubicBezTo>
                    <a:cubicBezTo>
                      <a:pt x="731" y="421"/>
                      <a:pt x="717" y="409"/>
                      <a:pt x="712" y="405"/>
                    </a:cubicBezTo>
                    <a:cubicBezTo>
                      <a:pt x="725" y="405"/>
                      <a:pt x="749" y="397"/>
                      <a:pt x="749" y="385"/>
                    </a:cubicBezTo>
                    <a:cubicBezTo>
                      <a:pt x="743" y="378"/>
                      <a:pt x="729" y="375"/>
                      <a:pt x="720" y="370"/>
                    </a:cubicBezTo>
                    <a:cubicBezTo>
                      <a:pt x="726" y="368"/>
                      <a:pt x="752" y="353"/>
                      <a:pt x="754" y="346"/>
                    </a:cubicBezTo>
                    <a:cubicBezTo>
                      <a:pt x="755" y="345"/>
                      <a:pt x="756" y="343"/>
                      <a:pt x="754" y="342"/>
                    </a:cubicBezTo>
                    <a:cubicBezTo>
                      <a:pt x="749" y="335"/>
                      <a:pt x="726" y="332"/>
                      <a:pt x="721" y="333"/>
                    </a:cubicBezTo>
                    <a:cubicBezTo>
                      <a:pt x="742" y="326"/>
                      <a:pt x="750" y="318"/>
                      <a:pt x="761" y="301"/>
                    </a:cubicBezTo>
                    <a:cubicBezTo>
                      <a:pt x="762" y="300"/>
                      <a:pt x="761" y="298"/>
                      <a:pt x="761" y="297"/>
                    </a:cubicBezTo>
                    <a:cubicBezTo>
                      <a:pt x="752" y="291"/>
                      <a:pt x="728" y="295"/>
                      <a:pt x="716" y="297"/>
                    </a:cubicBezTo>
                    <a:cubicBezTo>
                      <a:pt x="731" y="284"/>
                      <a:pt x="751" y="271"/>
                      <a:pt x="753" y="248"/>
                    </a:cubicBezTo>
                    <a:cubicBezTo>
                      <a:pt x="752" y="247"/>
                      <a:pt x="753" y="245"/>
                      <a:pt x="752" y="245"/>
                    </a:cubicBezTo>
                    <a:cubicBezTo>
                      <a:pt x="741" y="245"/>
                      <a:pt x="730" y="248"/>
                      <a:pt x="720" y="251"/>
                    </a:cubicBezTo>
                    <a:lnTo>
                      <a:pt x="719" y="250"/>
                    </a:lnTo>
                    <a:cubicBezTo>
                      <a:pt x="729" y="233"/>
                      <a:pt x="737" y="217"/>
                      <a:pt x="740" y="198"/>
                    </a:cubicBezTo>
                    <a:cubicBezTo>
                      <a:pt x="739" y="196"/>
                      <a:pt x="742" y="188"/>
                      <a:pt x="738" y="187"/>
                    </a:cubicBezTo>
                    <a:cubicBezTo>
                      <a:pt x="733" y="185"/>
                      <a:pt x="728" y="188"/>
                      <a:pt x="724" y="191"/>
                    </a:cubicBezTo>
                    <a:lnTo>
                      <a:pt x="693" y="216"/>
                    </a:lnTo>
                    <a:cubicBezTo>
                      <a:pt x="703" y="203"/>
                      <a:pt x="710" y="176"/>
                      <a:pt x="713" y="165"/>
                    </a:cubicBezTo>
                    <a:cubicBezTo>
                      <a:pt x="714" y="156"/>
                      <a:pt x="714" y="127"/>
                      <a:pt x="699" y="128"/>
                    </a:cubicBezTo>
                    <a:cubicBezTo>
                      <a:pt x="680" y="158"/>
                      <a:pt x="657" y="199"/>
                      <a:pt x="631" y="225"/>
                    </a:cubicBezTo>
                    <a:cubicBezTo>
                      <a:pt x="629" y="225"/>
                      <a:pt x="629" y="223"/>
                      <a:pt x="627" y="223"/>
                    </a:cubicBezTo>
                    <a:cubicBezTo>
                      <a:pt x="623" y="229"/>
                      <a:pt x="601" y="262"/>
                      <a:pt x="593" y="264"/>
                    </a:cubicBezTo>
                    <a:lnTo>
                      <a:pt x="589" y="257"/>
                    </a:lnTo>
                    <a:cubicBezTo>
                      <a:pt x="585" y="263"/>
                      <a:pt x="580" y="269"/>
                      <a:pt x="573" y="274"/>
                    </a:cubicBezTo>
                    <a:lnTo>
                      <a:pt x="539" y="305"/>
                    </a:lnTo>
                    <a:cubicBezTo>
                      <a:pt x="530" y="314"/>
                      <a:pt x="523" y="323"/>
                      <a:pt x="523" y="335"/>
                    </a:cubicBezTo>
                    <a:cubicBezTo>
                      <a:pt x="523" y="335"/>
                      <a:pt x="525" y="356"/>
                      <a:pt x="514" y="362"/>
                    </a:cubicBezTo>
                    <a:cubicBezTo>
                      <a:pt x="506" y="366"/>
                      <a:pt x="502" y="362"/>
                      <a:pt x="501" y="361"/>
                    </a:cubicBezTo>
                    <a:cubicBezTo>
                      <a:pt x="501" y="361"/>
                      <a:pt x="501" y="360"/>
                      <a:pt x="501" y="360"/>
                    </a:cubicBezTo>
                    <a:cubicBezTo>
                      <a:pt x="501" y="354"/>
                      <a:pt x="502" y="348"/>
                      <a:pt x="498" y="343"/>
                    </a:cubicBezTo>
                    <a:lnTo>
                      <a:pt x="497" y="343"/>
                    </a:lnTo>
                    <a:lnTo>
                      <a:pt x="490" y="351"/>
                    </a:lnTo>
                    <a:cubicBezTo>
                      <a:pt x="485" y="354"/>
                      <a:pt x="465" y="353"/>
                      <a:pt x="467" y="344"/>
                    </a:cubicBezTo>
                    <a:cubicBezTo>
                      <a:pt x="478" y="344"/>
                      <a:pt x="484" y="334"/>
                      <a:pt x="484" y="323"/>
                    </a:cubicBezTo>
                    <a:cubicBezTo>
                      <a:pt x="484" y="323"/>
                      <a:pt x="483" y="322"/>
                      <a:pt x="482" y="321"/>
                    </a:cubicBezTo>
                    <a:cubicBezTo>
                      <a:pt x="479" y="326"/>
                      <a:pt x="473" y="326"/>
                      <a:pt x="467" y="326"/>
                    </a:cubicBezTo>
                    <a:cubicBezTo>
                      <a:pt x="462" y="325"/>
                      <a:pt x="459" y="320"/>
                      <a:pt x="456" y="316"/>
                    </a:cubicBezTo>
                    <a:cubicBezTo>
                      <a:pt x="450" y="302"/>
                      <a:pt x="450" y="288"/>
                      <a:pt x="456" y="274"/>
                    </a:cubicBezTo>
                    <a:lnTo>
                      <a:pt x="473" y="251"/>
                    </a:lnTo>
                    <a:cubicBezTo>
                      <a:pt x="479" y="247"/>
                      <a:pt x="485" y="250"/>
                      <a:pt x="492" y="248"/>
                    </a:cubicBezTo>
                    <a:cubicBezTo>
                      <a:pt x="503" y="245"/>
                      <a:pt x="516" y="244"/>
                      <a:pt x="524" y="253"/>
                    </a:cubicBezTo>
                    <a:cubicBezTo>
                      <a:pt x="526" y="256"/>
                      <a:pt x="529" y="260"/>
                      <a:pt x="528" y="265"/>
                    </a:cubicBezTo>
                    <a:cubicBezTo>
                      <a:pt x="536" y="266"/>
                      <a:pt x="536" y="254"/>
                      <a:pt x="538" y="250"/>
                    </a:cubicBezTo>
                    <a:cubicBezTo>
                      <a:pt x="543" y="251"/>
                      <a:pt x="548" y="255"/>
                      <a:pt x="554" y="255"/>
                    </a:cubicBezTo>
                    <a:cubicBezTo>
                      <a:pt x="567" y="258"/>
                      <a:pt x="589" y="251"/>
                      <a:pt x="589" y="235"/>
                    </a:cubicBezTo>
                    <a:lnTo>
                      <a:pt x="587" y="234"/>
                    </a:lnTo>
                    <a:cubicBezTo>
                      <a:pt x="582" y="242"/>
                      <a:pt x="571" y="243"/>
                      <a:pt x="561" y="243"/>
                    </a:cubicBezTo>
                    <a:lnTo>
                      <a:pt x="547" y="238"/>
                    </a:lnTo>
                    <a:cubicBezTo>
                      <a:pt x="543" y="236"/>
                      <a:pt x="531" y="233"/>
                      <a:pt x="529" y="229"/>
                    </a:cubicBezTo>
                    <a:lnTo>
                      <a:pt x="529" y="228"/>
                    </a:lnTo>
                    <a:cubicBezTo>
                      <a:pt x="538" y="222"/>
                      <a:pt x="556" y="227"/>
                      <a:pt x="562" y="236"/>
                    </a:cubicBezTo>
                    <a:cubicBezTo>
                      <a:pt x="575" y="229"/>
                      <a:pt x="575" y="205"/>
                      <a:pt x="564" y="195"/>
                    </a:cubicBezTo>
                    <a:cubicBezTo>
                      <a:pt x="559" y="192"/>
                      <a:pt x="549" y="187"/>
                      <a:pt x="543" y="188"/>
                    </a:cubicBezTo>
                    <a:cubicBezTo>
                      <a:pt x="542" y="186"/>
                      <a:pt x="540" y="184"/>
                      <a:pt x="537" y="182"/>
                    </a:cubicBezTo>
                    <a:cubicBezTo>
                      <a:pt x="535" y="181"/>
                      <a:pt x="534" y="182"/>
                      <a:pt x="532" y="179"/>
                    </a:cubicBezTo>
                    <a:lnTo>
                      <a:pt x="532" y="178"/>
                    </a:lnTo>
                    <a:cubicBezTo>
                      <a:pt x="542" y="175"/>
                      <a:pt x="553" y="177"/>
                      <a:pt x="561" y="171"/>
                    </a:cubicBezTo>
                    <a:cubicBezTo>
                      <a:pt x="578" y="159"/>
                      <a:pt x="581" y="133"/>
                      <a:pt x="574" y="115"/>
                    </a:cubicBezTo>
                    <a:cubicBezTo>
                      <a:pt x="574" y="113"/>
                      <a:pt x="574" y="112"/>
                      <a:pt x="575" y="110"/>
                    </a:cubicBezTo>
                    <a:cubicBezTo>
                      <a:pt x="585" y="112"/>
                      <a:pt x="598" y="120"/>
                      <a:pt x="607" y="126"/>
                    </a:cubicBezTo>
                    <a:cubicBezTo>
                      <a:pt x="613" y="144"/>
                      <a:pt x="588" y="156"/>
                      <a:pt x="594" y="170"/>
                    </a:cubicBezTo>
                    <a:cubicBezTo>
                      <a:pt x="594" y="173"/>
                      <a:pt x="599" y="179"/>
                      <a:pt x="601" y="181"/>
                    </a:cubicBezTo>
                    <a:cubicBezTo>
                      <a:pt x="609" y="191"/>
                      <a:pt x="606" y="195"/>
                      <a:pt x="602" y="205"/>
                    </a:cubicBezTo>
                    <a:cubicBezTo>
                      <a:pt x="605" y="208"/>
                      <a:pt x="609" y="205"/>
                      <a:pt x="612" y="204"/>
                    </a:cubicBezTo>
                    <a:cubicBezTo>
                      <a:pt x="616" y="201"/>
                      <a:pt x="620" y="197"/>
                      <a:pt x="622" y="191"/>
                    </a:cubicBezTo>
                    <a:cubicBezTo>
                      <a:pt x="625" y="186"/>
                      <a:pt x="618" y="180"/>
                      <a:pt x="619" y="175"/>
                    </a:cubicBezTo>
                    <a:cubicBezTo>
                      <a:pt x="625" y="179"/>
                      <a:pt x="632" y="178"/>
                      <a:pt x="639" y="178"/>
                    </a:cubicBezTo>
                    <a:cubicBezTo>
                      <a:pt x="642" y="179"/>
                      <a:pt x="640" y="183"/>
                      <a:pt x="641" y="186"/>
                    </a:cubicBezTo>
                    <a:cubicBezTo>
                      <a:pt x="644" y="188"/>
                      <a:pt x="648" y="184"/>
                      <a:pt x="650" y="183"/>
                    </a:cubicBezTo>
                    <a:cubicBezTo>
                      <a:pt x="659" y="174"/>
                      <a:pt x="655" y="162"/>
                      <a:pt x="643" y="159"/>
                    </a:cubicBezTo>
                    <a:cubicBezTo>
                      <a:pt x="641" y="159"/>
                      <a:pt x="626" y="165"/>
                      <a:pt x="628" y="158"/>
                    </a:cubicBezTo>
                    <a:cubicBezTo>
                      <a:pt x="632" y="147"/>
                      <a:pt x="650" y="144"/>
                      <a:pt x="644" y="128"/>
                    </a:cubicBezTo>
                    <a:cubicBezTo>
                      <a:pt x="643" y="127"/>
                      <a:pt x="643" y="125"/>
                      <a:pt x="642" y="124"/>
                    </a:cubicBezTo>
                    <a:cubicBezTo>
                      <a:pt x="621" y="114"/>
                      <a:pt x="604" y="100"/>
                      <a:pt x="587" y="84"/>
                    </a:cubicBezTo>
                    <a:cubicBezTo>
                      <a:pt x="581" y="82"/>
                      <a:pt x="575" y="87"/>
                      <a:pt x="570" y="88"/>
                    </a:cubicBezTo>
                    <a:cubicBezTo>
                      <a:pt x="561" y="91"/>
                      <a:pt x="553" y="94"/>
                      <a:pt x="551" y="103"/>
                    </a:cubicBezTo>
                    <a:cubicBezTo>
                      <a:pt x="545" y="123"/>
                      <a:pt x="561" y="140"/>
                      <a:pt x="557" y="160"/>
                    </a:cubicBezTo>
                    <a:cubicBezTo>
                      <a:pt x="550" y="168"/>
                      <a:pt x="541" y="171"/>
                      <a:pt x="530" y="174"/>
                    </a:cubicBezTo>
                    <a:cubicBezTo>
                      <a:pt x="529" y="174"/>
                      <a:pt x="529" y="173"/>
                      <a:pt x="528" y="172"/>
                    </a:cubicBezTo>
                    <a:cubicBezTo>
                      <a:pt x="530" y="161"/>
                      <a:pt x="541" y="146"/>
                      <a:pt x="534" y="134"/>
                    </a:cubicBezTo>
                    <a:cubicBezTo>
                      <a:pt x="532" y="128"/>
                      <a:pt x="513" y="117"/>
                      <a:pt x="513" y="130"/>
                    </a:cubicBezTo>
                    <a:lnTo>
                      <a:pt x="513" y="131"/>
                    </a:lnTo>
                    <a:lnTo>
                      <a:pt x="511" y="130"/>
                    </a:lnTo>
                    <a:cubicBezTo>
                      <a:pt x="512" y="124"/>
                      <a:pt x="509" y="119"/>
                      <a:pt x="509" y="113"/>
                    </a:cubicBezTo>
                    <a:cubicBezTo>
                      <a:pt x="509" y="111"/>
                      <a:pt x="510" y="109"/>
                      <a:pt x="508" y="106"/>
                    </a:cubicBezTo>
                    <a:cubicBezTo>
                      <a:pt x="510" y="104"/>
                      <a:pt x="512" y="107"/>
                      <a:pt x="513" y="107"/>
                    </a:cubicBezTo>
                    <a:cubicBezTo>
                      <a:pt x="516" y="104"/>
                      <a:pt x="514" y="99"/>
                      <a:pt x="515" y="95"/>
                    </a:cubicBezTo>
                    <a:cubicBezTo>
                      <a:pt x="512" y="94"/>
                      <a:pt x="511" y="96"/>
                      <a:pt x="509" y="96"/>
                    </a:cubicBezTo>
                    <a:cubicBezTo>
                      <a:pt x="507" y="94"/>
                      <a:pt x="511" y="92"/>
                      <a:pt x="510" y="89"/>
                    </a:cubicBezTo>
                    <a:lnTo>
                      <a:pt x="497" y="90"/>
                    </a:lnTo>
                    <a:cubicBezTo>
                      <a:pt x="497" y="92"/>
                      <a:pt x="500" y="94"/>
                      <a:pt x="498" y="96"/>
                    </a:cubicBezTo>
                    <a:cubicBezTo>
                      <a:pt x="497" y="96"/>
                      <a:pt x="495" y="95"/>
                      <a:pt x="493" y="94"/>
                    </a:cubicBezTo>
                    <a:cubicBezTo>
                      <a:pt x="492" y="97"/>
                      <a:pt x="493" y="102"/>
                      <a:pt x="493" y="106"/>
                    </a:cubicBezTo>
                    <a:cubicBezTo>
                      <a:pt x="494" y="109"/>
                      <a:pt x="497" y="104"/>
                      <a:pt x="499" y="107"/>
                    </a:cubicBezTo>
                    <a:cubicBezTo>
                      <a:pt x="497" y="108"/>
                      <a:pt x="499" y="117"/>
                      <a:pt x="499" y="120"/>
                    </a:cubicBezTo>
                    <a:cubicBezTo>
                      <a:pt x="493" y="123"/>
                      <a:pt x="499" y="125"/>
                      <a:pt x="496" y="130"/>
                    </a:cubicBezTo>
                    <a:cubicBezTo>
                      <a:pt x="491" y="130"/>
                      <a:pt x="495" y="126"/>
                      <a:pt x="493" y="124"/>
                    </a:cubicBezTo>
                    <a:cubicBezTo>
                      <a:pt x="490" y="120"/>
                      <a:pt x="487" y="122"/>
                      <a:pt x="483" y="122"/>
                    </a:cubicBezTo>
                    <a:cubicBezTo>
                      <a:pt x="463" y="126"/>
                      <a:pt x="470" y="151"/>
                      <a:pt x="474" y="167"/>
                    </a:cubicBezTo>
                    <a:cubicBezTo>
                      <a:pt x="474" y="170"/>
                      <a:pt x="473" y="172"/>
                      <a:pt x="473" y="174"/>
                    </a:cubicBezTo>
                    <a:cubicBezTo>
                      <a:pt x="473" y="173"/>
                      <a:pt x="471" y="173"/>
                      <a:pt x="469" y="172"/>
                    </a:cubicBezTo>
                    <a:cubicBezTo>
                      <a:pt x="466" y="163"/>
                      <a:pt x="444" y="152"/>
                      <a:pt x="424" y="139"/>
                    </a:cubicBezTo>
                    <a:cubicBezTo>
                      <a:pt x="420" y="132"/>
                      <a:pt x="427" y="122"/>
                      <a:pt x="431" y="114"/>
                    </a:cubicBezTo>
                    <a:cubicBezTo>
                      <a:pt x="440" y="100"/>
                      <a:pt x="450" y="83"/>
                      <a:pt x="438" y="68"/>
                    </a:cubicBezTo>
                    <a:cubicBezTo>
                      <a:pt x="431" y="59"/>
                      <a:pt x="413" y="51"/>
                      <a:pt x="400" y="53"/>
                    </a:cubicBezTo>
                    <a:cubicBezTo>
                      <a:pt x="398" y="58"/>
                      <a:pt x="397" y="59"/>
                      <a:pt x="392" y="56"/>
                    </a:cubicBezTo>
                    <a:cubicBezTo>
                      <a:pt x="391" y="51"/>
                      <a:pt x="400" y="47"/>
                      <a:pt x="396" y="41"/>
                    </a:cubicBezTo>
                    <a:cubicBezTo>
                      <a:pt x="394" y="36"/>
                      <a:pt x="389" y="33"/>
                      <a:pt x="392" y="28"/>
                    </a:cubicBezTo>
                    <a:lnTo>
                      <a:pt x="400" y="31"/>
                    </a:lnTo>
                    <a:cubicBezTo>
                      <a:pt x="401" y="24"/>
                      <a:pt x="401" y="16"/>
                      <a:pt x="400" y="8"/>
                    </a:cubicBezTo>
                    <a:cubicBezTo>
                      <a:pt x="398" y="9"/>
                      <a:pt x="395" y="9"/>
                      <a:pt x="393" y="10"/>
                    </a:cubicBezTo>
                    <a:lnTo>
                      <a:pt x="392" y="9"/>
                    </a:lnTo>
                    <a:cubicBezTo>
                      <a:pt x="393" y="8"/>
                      <a:pt x="393" y="5"/>
                      <a:pt x="395" y="3"/>
                    </a:cubicBezTo>
                    <a:cubicBezTo>
                      <a:pt x="385" y="0"/>
                      <a:pt x="378" y="0"/>
                      <a:pt x="367" y="3"/>
                    </a:cubicBezTo>
                    <a:cubicBezTo>
                      <a:pt x="368" y="5"/>
                      <a:pt x="369" y="7"/>
                      <a:pt x="370" y="9"/>
                    </a:cubicBezTo>
                    <a:lnTo>
                      <a:pt x="369" y="10"/>
                    </a:lnTo>
                    <a:cubicBezTo>
                      <a:pt x="367" y="9"/>
                      <a:pt x="363" y="8"/>
                      <a:pt x="361" y="8"/>
                    </a:cubicBezTo>
                    <a:cubicBezTo>
                      <a:pt x="360" y="15"/>
                      <a:pt x="361" y="22"/>
                      <a:pt x="362" y="30"/>
                    </a:cubicBezTo>
                    <a:lnTo>
                      <a:pt x="370" y="27"/>
                    </a:lnTo>
                    <a:cubicBezTo>
                      <a:pt x="373" y="32"/>
                      <a:pt x="368" y="35"/>
                      <a:pt x="366" y="40"/>
                    </a:cubicBezTo>
                    <a:cubicBezTo>
                      <a:pt x="362" y="47"/>
                      <a:pt x="371" y="50"/>
                      <a:pt x="370" y="55"/>
                    </a:cubicBezTo>
                    <a:cubicBezTo>
                      <a:pt x="365" y="58"/>
                      <a:pt x="364" y="57"/>
                      <a:pt x="362" y="53"/>
                    </a:cubicBezTo>
                    <a:cubicBezTo>
                      <a:pt x="349" y="50"/>
                      <a:pt x="331" y="58"/>
                      <a:pt x="323" y="67"/>
                    </a:cubicBezTo>
                    <a:cubicBezTo>
                      <a:pt x="312" y="82"/>
                      <a:pt x="322" y="99"/>
                      <a:pt x="331" y="113"/>
                    </a:cubicBezTo>
                    <a:cubicBezTo>
                      <a:pt x="335" y="121"/>
                      <a:pt x="342" y="131"/>
                      <a:pt x="338" y="139"/>
                    </a:cubicBezTo>
                    <a:cubicBezTo>
                      <a:pt x="318" y="152"/>
                      <a:pt x="296" y="162"/>
                      <a:pt x="292" y="172"/>
                    </a:cubicBezTo>
                    <a:cubicBezTo>
                      <a:pt x="291" y="173"/>
                      <a:pt x="289" y="172"/>
                      <a:pt x="288" y="173"/>
                    </a:cubicBezTo>
                    <a:cubicBezTo>
                      <a:pt x="289" y="171"/>
                      <a:pt x="288" y="170"/>
                      <a:pt x="288" y="167"/>
                    </a:cubicBezTo>
                    <a:cubicBezTo>
                      <a:pt x="292" y="151"/>
                      <a:pt x="298" y="126"/>
                      <a:pt x="279" y="121"/>
                    </a:cubicBezTo>
                    <a:cubicBezTo>
                      <a:pt x="275" y="121"/>
                      <a:pt x="271" y="119"/>
                      <a:pt x="269" y="123"/>
                    </a:cubicBezTo>
                    <a:cubicBezTo>
                      <a:pt x="267" y="125"/>
                      <a:pt x="271" y="129"/>
                      <a:pt x="266" y="129"/>
                    </a:cubicBezTo>
                    <a:cubicBezTo>
                      <a:pt x="263" y="125"/>
                      <a:pt x="269" y="122"/>
                      <a:pt x="263" y="119"/>
                    </a:cubicBezTo>
                    <a:cubicBezTo>
                      <a:pt x="263" y="116"/>
                      <a:pt x="265" y="107"/>
                      <a:pt x="263" y="106"/>
                    </a:cubicBezTo>
                    <a:cubicBezTo>
                      <a:pt x="265" y="103"/>
                      <a:pt x="268" y="108"/>
                      <a:pt x="269" y="105"/>
                    </a:cubicBezTo>
                    <a:cubicBezTo>
                      <a:pt x="269" y="101"/>
                      <a:pt x="270" y="97"/>
                      <a:pt x="269" y="93"/>
                    </a:cubicBezTo>
                    <a:cubicBezTo>
                      <a:pt x="267" y="94"/>
                      <a:pt x="265" y="95"/>
                      <a:pt x="264" y="95"/>
                    </a:cubicBezTo>
                    <a:cubicBezTo>
                      <a:pt x="262" y="93"/>
                      <a:pt x="265" y="91"/>
                      <a:pt x="265" y="89"/>
                    </a:cubicBezTo>
                    <a:lnTo>
                      <a:pt x="252" y="88"/>
                    </a:lnTo>
                    <a:cubicBezTo>
                      <a:pt x="251" y="91"/>
                      <a:pt x="255" y="93"/>
                      <a:pt x="253" y="95"/>
                    </a:cubicBezTo>
                    <a:cubicBezTo>
                      <a:pt x="251" y="95"/>
                      <a:pt x="250" y="93"/>
                      <a:pt x="247" y="94"/>
                    </a:cubicBezTo>
                    <a:cubicBezTo>
                      <a:pt x="248" y="98"/>
                      <a:pt x="246" y="103"/>
                      <a:pt x="248" y="106"/>
                    </a:cubicBezTo>
                    <a:cubicBezTo>
                      <a:pt x="250" y="106"/>
                      <a:pt x="252" y="104"/>
                      <a:pt x="254" y="105"/>
                    </a:cubicBezTo>
                    <a:cubicBezTo>
                      <a:pt x="252" y="108"/>
                      <a:pt x="253" y="110"/>
                      <a:pt x="253" y="113"/>
                    </a:cubicBezTo>
                    <a:cubicBezTo>
                      <a:pt x="253" y="118"/>
                      <a:pt x="250" y="123"/>
                      <a:pt x="251" y="129"/>
                    </a:cubicBezTo>
                    <a:lnTo>
                      <a:pt x="249" y="130"/>
                    </a:lnTo>
                    <a:lnTo>
                      <a:pt x="248" y="129"/>
                    </a:lnTo>
                    <a:cubicBezTo>
                      <a:pt x="248" y="117"/>
                      <a:pt x="230" y="127"/>
                      <a:pt x="228" y="133"/>
                    </a:cubicBezTo>
                    <a:cubicBezTo>
                      <a:pt x="221" y="145"/>
                      <a:pt x="231" y="160"/>
                      <a:pt x="234" y="172"/>
                    </a:cubicBezTo>
                    <a:cubicBezTo>
                      <a:pt x="233" y="173"/>
                      <a:pt x="233" y="173"/>
                      <a:pt x="232" y="173"/>
                    </a:cubicBezTo>
                    <a:cubicBezTo>
                      <a:pt x="221" y="170"/>
                      <a:pt x="211" y="167"/>
                      <a:pt x="205" y="159"/>
                    </a:cubicBezTo>
                    <a:cubicBezTo>
                      <a:pt x="201" y="139"/>
                      <a:pt x="216" y="122"/>
                      <a:pt x="211" y="103"/>
                    </a:cubicBezTo>
                    <a:cubicBezTo>
                      <a:pt x="209" y="93"/>
                      <a:pt x="201" y="90"/>
                      <a:pt x="192" y="87"/>
                    </a:cubicBezTo>
                    <a:cubicBezTo>
                      <a:pt x="187" y="86"/>
                      <a:pt x="180" y="81"/>
                      <a:pt x="175" y="83"/>
                    </a:cubicBezTo>
                    <a:cubicBezTo>
                      <a:pt x="158" y="99"/>
                      <a:pt x="141" y="113"/>
                      <a:pt x="120" y="123"/>
                    </a:cubicBezTo>
                    <a:cubicBezTo>
                      <a:pt x="119" y="125"/>
                      <a:pt x="119" y="126"/>
                      <a:pt x="118" y="127"/>
                    </a:cubicBezTo>
                    <a:cubicBezTo>
                      <a:pt x="112" y="143"/>
                      <a:pt x="130" y="146"/>
                      <a:pt x="134" y="157"/>
                    </a:cubicBezTo>
                    <a:cubicBezTo>
                      <a:pt x="136" y="164"/>
                      <a:pt x="121" y="158"/>
                      <a:pt x="119" y="158"/>
                    </a:cubicBezTo>
                    <a:cubicBezTo>
                      <a:pt x="107" y="161"/>
                      <a:pt x="103" y="173"/>
                      <a:pt x="112" y="182"/>
                    </a:cubicBezTo>
                    <a:cubicBezTo>
                      <a:pt x="114" y="183"/>
                      <a:pt x="118" y="187"/>
                      <a:pt x="121" y="185"/>
                    </a:cubicBezTo>
                    <a:cubicBezTo>
                      <a:pt x="122" y="182"/>
                      <a:pt x="120" y="178"/>
                      <a:pt x="123" y="177"/>
                    </a:cubicBezTo>
                    <a:cubicBezTo>
                      <a:pt x="130" y="177"/>
                      <a:pt x="137" y="178"/>
                      <a:pt x="143" y="174"/>
                    </a:cubicBezTo>
                    <a:cubicBezTo>
                      <a:pt x="144" y="179"/>
                      <a:pt x="137" y="185"/>
                      <a:pt x="139" y="190"/>
                    </a:cubicBezTo>
                    <a:cubicBezTo>
                      <a:pt x="142" y="197"/>
                      <a:pt x="145" y="201"/>
                      <a:pt x="150" y="203"/>
                    </a:cubicBezTo>
                    <a:cubicBezTo>
                      <a:pt x="153" y="204"/>
                      <a:pt x="157" y="207"/>
                      <a:pt x="160" y="204"/>
                    </a:cubicBezTo>
                    <a:cubicBezTo>
                      <a:pt x="156" y="194"/>
                      <a:pt x="153" y="190"/>
                      <a:pt x="161" y="180"/>
                    </a:cubicBezTo>
                    <a:cubicBezTo>
                      <a:pt x="162" y="178"/>
                      <a:pt x="168" y="172"/>
                      <a:pt x="167" y="170"/>
                    </a:cubicBezTo>
                    <a:cubicBezTo>
                      <a:pt x="174" y="155"/>
                      <a:pt x="148" y="143"/>
                      <a:pt x="155" y="125"/>
                    </a:cubicBezTo>
                    <a:cubicBezTo>
                      <a:pt x="163" y="119"/>
                      <a:pt x="177" y="111"/>
                      <a:pt x="187" y="110"/>
                    </a:cubicBezTo>
                    <a:cubicBezTo>
                      <a:pt x="188" y="111"/>
                      <a:pt x="188" y="112"/>
                      <a:pt x="188" y="114"/>
                    </a:cubicBezTo>
                    <a:cubicBezTo>
                      <a:pt x="181" y="132"/>
                      <a:pt x="184" y="159"/>
                      <a:pt x="201" y="170"/>
                    </a:cubicBezTo>
                    <a:cubicBezTo>
                      <a:pt x="209" y="176"/>
                      <a:pt x="220" y="175"/>
                      <a:pt x="229" y="177"/>
                    </a:cubicBezTo>
                    <a:lnTo>
                      <a:pt x="230" y="178"/>
                    </a:lnTo>
                    <a:cubicBezTo>
                      <a:pt x="228" y="181"/>
                      <a:pt x="227" y="180"/>
                      <a:pt x="224" y="181"/>
                    </a:cubicBezTo>
                    <a:cubicBezTo>
                      <a:pt x="222" y="183"/>
                      <a:pt x="220" y="185"/>
                      <a:pt x="219" y="187"/>
                    </a:cubicBezTo>
                    <a:cubicBezTo>
                      <a:pt x="213" y="186"/>
                      <a:pt x="202" y="191"/>
                      <a:pt x="198" y="194"/>
                    </a:cubicBezTo>
                    <a:cubicBezTo>
                      <a:pt x="187" y="204"/>
                      <a:pt x="186" y="228"/>
                      <a:pt x="200" y="236"/>
                    </a:cubicBezTo>
                    <a:cubicBezTo>
                      <a:pt x="206" y="226"/>
                      <a:pt x="223" y="221"/>
                      <a:pt x="233" y="227"/>
                    </a:cubicBezTo>
                    <a:lnTo>
                      <a:pt x="233" y="228"/>
                    </a:lnTo>
                    <a:cubicBezTo>
                      <a:pt x="231" y="232"/>
                      <a:pt x="219" y="235"/>
                      <a:pt x="215" y="237"/>
                    </a:cubicBezTo>
                    <a:lnTo>
                      <a:pt x="200" y="242"/>
                    </a:lnTo>
                    <a:cubicBezTo>
                      <a:pt x="191" y="242"/>
                      <a:pt x="179" y="241"/>
                      <a:pt x="174" y="233"/>
                    </a:cubicBezTo>
                    <a:lnTo>
                      <a:pt x="173" y="234"/>
                    </a:lnTo>
                    <a:cubicBezTo>
                      <a:pt x="173" y="250"/>
                      <a:pt x="195" y="257"/>
                      <a:pt x="208" y="254"/>
                    </a:cubicBezTo>
                    <a:cubicBezTo>
                      <a:pt x="214" y="254"/>
                      <a:pt x="219" y="250"/>
                      <a:pt x="224" y="249"/>
                    </a:cubicBezTo>
                    <a:cubicBezTo>
                      <a:pt x="226" y="253"/>
                      <a:pt x="226" y="265"/>
                      <a:pt x="234" y="264"/>
                    </a:cubicBezTo>
                    <a:cubicBezTo>
                      <a:pt x="233" y="259"/>
                      <a:pt x="235" y="255"/>
                      <a:pt x="238" y="252"/>
                    </a:cubicBezTo>
                    <a:cubicBezTo>
                      <a:pt x="246" y="244"/>
                      <a:pt x="259" y="244"/>
                      <a:pt x="270" y="247"/>
                    </a:cubicBezTo>
                    <a:cubicBezTo>
                      <a:pt x="277" y="249"/>
                      <a:pt x="283" y="246"/>
                      <a:pt x="289" y="250"/>
                    </a:cubicBezTo>
                    <a:lnTo>
                      <a:pt x="306" y="273"/>
                    </a:lnTo>
                    <a:cubicBezTo>
                      <a:pt x="312" y="287"/>
                      <a:pt x="312" y="302"/>
                      <a:pt x="305" y="315"/>
                    </a:cubicBezTo>
                    <a:cubicBezTo>
                      <a:pt x="302" y="319"/>
                      <a:pt x="300" y="324"/>
                      <a:pt x="295" y="325"/>
                    </a:cubicBezTo>
                    <a:cubicBezTo>
                      <a:pt x="288" y="325"/>
                      <a:pt x="283" y="325"/>
                      <a:pt x="280" y="320"/>
                    </a:cubicBezTo>
                    <a:cubicBezTo>
                      <a:pt x="279" y="321"/>
                      <a:pt x="278" y="323"/>
                      <a:pt x="278" y="323"/>
                    </a:cubicBezTo>
                    <a:cubicBezTo>
                      <a:pt x="278" y="323"/>
                      <a:pt x="278" y="323"/>
                      <a:pt x="278" y="323"/>
                    </a:cubicBezTo>
                    <a:cubicBezTo>
                      <a:pt x="278" y="323"/>
                      <a:pt x="278" y="323"/>
                      <a:pt x="278" y="323"/>
                    </a:cubicBezTo>
                    <a:cubicBezTo>
                      <a:pt x="278" y="334"/>
                      <a:pt x="284" y="344"/>
                      <a:pt x="295" y="344"/>
                    </a:cubicBezTo>
                    <a:cubicBezTo>
                      <a:pt x="296" y="353"/>
                      <a:pt x="277" y="354"/>
                      <a:pt x="271" y="351"/>
                    </a:cubicBezTo>
                    <a:lnTo>
                      <a:pt x="264" y="342"/>
                    </a:lnTo>
                    <a:lnTo>
                      <a:pt x="263" y="342"/>
                    </a:lnTo>
                    <a:cubicBezTo>
                      <a:pt x="260" y="348"/>
                      <a:pt x="260" y="354"/>
                      <a:pt x="260" y="360"/>
                    </a:cubicBezTo>
                    <a:cubicBezTo>
                      <a:pt x="260" y="360"/>
                      <a:pt x="260" y="360"/>
                      <a:pt x="260" y="361"/>
                    </a:cubicBezTo>
                    <a:cubicBezTo>
                      <a:pt x="259" y="362"/>
                      <a:pt x="255" y="366"/>
                      <a:pt x="248" y="362"/>
                    </a:cubicBezTo>
                    <a:cubicBezTo>
                      <a:pt x="236" y="356"/>
                      <a:pt x="238" y="335"/>
                      <a:pt x="238" y="335"/>
                    </a:cubicBezTo>
                    <a:cubicBezTo>
                      <a:pt x="239" y="323"/>
                      <a:pt x="231" y="314"/>
                      <a:pt x="223" y="304"/>
                    </a:cubicBezTo>
                    <a:lnTo>
                      <a:pt x="189" y="274"/>
                    </a:lnTo>
                    <a:cubicBezTo>
                      <a:pt x="181" y="269"/>
                      <a:pt x="177" y="262"/>
                      <a:pt x="173" y="257"/>
                    </a:cubicBezTo>
                    <a:lnTo>
                      <a:pt x="169" y="264"/>
                    </a:lnTo>
                    <a:cubicBezTo>
                      <a:pt x="161" y="262"/>
                      <a:pt x="138" y="229"/>
                      <a:pt x="135" y="223"/>
                    </a:cubicBezTo>
                    <a:cubicBezTo>
                      <a:pt x="133" y="223"/>
                      <a:pt x="133" y="225"/>
                      <a:pt x="131" y="225"/>
                    </a:cubicBezTo>
                    <a:cubicBezTo>
                      <a:pt x="105" y="199"/>
                      <a:pt x="82" y="158"/>
                      <a:pt x="62" y="128"/>
                    </a:cubicBezTo>
                    <a:cubicBezTo>
                      <a:pt x="47" y="127"/>
                      <a:pt x="48" y="156"/>
                      <a:pt x="49" y="165"/>
                    </a:cubicBezTo>
                    <a:cubicBezTo>
                      <a:pt x="51" y="176"/>
                      <a:pt x="59" y="203"/>
                      <a:pt x="69" y="216"/>
                    </a:cubicBezTo>
                    <a:lnTo>
                      <a:pt x="38" y="191"/>
                    </a:lnTo>
                    <a:cubicBezTo>
                      <a:pt x="34" y="188"/>
                      <a:pt x="29" y="185"/>
                      <a:pt x="23" y="186"/>
                    </a:cubicBezTo>
                    <a:cubicBezTo>
                      <a:pt x="20" y="188"/>
                      <a:pt x="22" y="196"/>
                      <a:pt x="22" y="198"/>
                    </a:cubicBezTo>
                    <a:cubicBezTo>
                      <a:pt x="24" y="217"/>
                      <a:pt x="32" y="233"/>
                      <a:pt x="42" y="249"/>
                    </a:cubicBezTo>
                    <a:lnTo>
                      <a:pt x="42" y="251"/>
                    </a:lnTo>
                    <a:cubicBezTo>
                      <a:pt x="31" y="248"/>
                      <a:pt x="20" y="245"/>
                      <a:pt x="10" y="245"/>
                    </a:cubicBezTo>
                    <a:cubicBezTo>
                      <a:pt x="9" y="245"/>
                      <a:pt x="9" y="247"/>
                      <a:pt x="9" y="248"/>
                    </a:cubicBezTo>
                    <a:cubicBezTo>
                      <a:pt x="10" y="271"/>
                      <a:pt x="30" y="283"/>
                      <a:pt x="46" y="296"/>
                    </a:cubicBezTo>
                    <a:cubicBezTo>
                      <a:pt x="34" y="295"/>
                      <a:pt x="10" y="290"/>
                      <a:pt x="1" y="296"/>
                    </a:cubicBezTo>
                    <a:cubicBezTo>
                      <a:pt x="1" y="298"/>
                      <a:pt x="0" y="299"/>
                      <a:pt x="1" y="301"/>
                    </a:cubicBezTo>
                    <a:cubicBezTo>
                      <a:pt x="11" y="318"/>
                      <a:pt x="20" y="326"/>
                      <a:pt x="41" y="333"/>
                    </a:cubicBezTo>
                    <a:cubicBezTo>
                      <a:pt x="36" y="332"/>
                      <a:pt x="13" y="335"/>
                      <a:pt x="7" y="341"/>
                    </a:cubicBezTo>
                    <a:cubicBezTo>
                      <a:pt x="6" y="343"/>
                      <a:pt x="7" y="345"/>
                      <a:pt x="8" y="346"/>
                    </a:cubicBezTo>
                    <a:cubicBezTo>
                      <a:pt x="10" y="353"/>
                      <a:pt x="36" y="368"/>
                      <a:pt x="42" y="370"/>
                    </a:cubicBezTo>
                    <a:cubicBezTo>
                      <a:pt x="33" y="375"/>
                      <a:pt x="19" y="378"/>
                      <a:pt x="13" y="385"/>
                    </a:cubicBezTo>
                    <a:cubicBezTo>
                      <a:pt x="13" y="397"/>
                      <a:pt x="36" y="405"/>
                      <a:pt x="50" y="405"/>
                    </a:cubicBezTo>
                    <a:cubicBezTo>
                      <a:pt x="44" y="408"/>
                      <a:pt x="31" y="421"/>
                      <a:pt x="32" y="431"/>
                    </a:cubicBezTo>
                    <a:cubicBezTo>
                      <a:pt x="41" y="436"/>
                      <a:pt x="58" y="442"/>
                      <a:pt x="64" y="440"/>
                    </a:cubicBezTo>
                    <a:cubicBezTo>
                      <a:pt x="61" y="445"/>
                      <a:pt x="52" y="456"/>
                      <a:pt x="57" y="466"/>
                    </a:cubicBezTo>
                    <a:cubicBezTo>
                      <a:pt x="63" y="473"/>
                      <a:pt x="75" y="473"/>
                      <a:pt x="88" y="470"/>
                    </a:cubicBezTo>
                    <a:lnTo>
                      <a:pt x="100" y="462"/>
                    </a:lnTo>
                    <a:cubicBezTo>
                      <a:pt x="95" y="472"/>
                      <a:pt x="85" y="481"/>
                      <a:pt x="91" y="501"/>
                    </a:cubicBezTo>
                    <a:cubicBezTo>
                      <a:pt x="101" y="503"/>
                      <a:pt x="109" y="504"/>
                      <a:pt x="124" y="486"/>
                    </a:cubicBezTo>
                    <a:cubicBezTo>
                      <a:pt x="126" y="485"/>
                      <a:pt x="127" y="484"/>
                      <a:pt x="128" y="483"/>
                    </a:cubicBezTo>
                    <a:cubicBezTo>
                      <a:pt x="120" y="493"/>
                      <a:pt x="112" y="505"/>
                      <a:pt x="123" y="525"/>
                    </a:cubicBezTo>
                    <a:cubicBezTo>
                      <a:pt x="132" y="526"/>
                      <a:pt x="144" y="522"/>
                      <a:pt x="151" y="515"/>
                    </a:cubicBezTo>
                    <a:cubicBezTo>
                      <a:pt x="157" y="508"/>
                      <a:pt x="162" y="499"/>
                      <a:pt x="167" y="490"/>
                    </a:cubicBezTo>
                    <a:cubicBezTo>
                      <a:pt x="161" y="507"/>
                      <a:pt x="159" y="530"/>
                      <a:pt x="170" y="539"/>
                    </a:cubicBezTo>
                    <a:cubicBezTo>
                      <a:pt x="178" y="538"/>
                      <a:pt x="187" y="533"/>
                      <a:pt x="192" y="526"/>
                    </a:cubicBezTo>
                    <a:cubicBezTo>
                      <a:pt x="201" y="515"/>
                      <a:pt x="203" y="499"/>
                      <a:pt x="206" y="485"/>
                    </a:cubicBezTo>
                    <a:cubicBezTo>
                      <a:pt x="204" y="500"/>
                      <a:pt x="199" y="520"/>
                      <a:pt x="215" y="529"/>
                    </a:cubicBezTo>
                    <a:cubicBezTo>
                      <a:pt x="217" y="530"/>
                      <a:pt x="219" y="531"/>
                      <a:pt x="220" y="531"/>
                    </a:cubicBezTo>
                    <a:cubicBezTo>
                      <a:pt x="218" y="532"/>
                      <a:pt x="216" y="533"/>
                      <a:pt x="213" y="536"/>
                    </a:cubicBezTo>
                    <a:lnTo>
                      <a:pt x="213" y="536"/>
                    </a:lnTo>
                    <a:cubicBezTo>
                      <a:pt x="211" y="539"/>
                      <a:pt x="210" y="543"/>
                      <a:pt x="211" y="545"/>
                    </a:cubicBezTo>
                    <a:cubicBezTo>
                      <a:pt x="212" y="546"/>
                      <a:pt x="212" y="547"/>
                      <a:pt x="213" y="547"/>
                    </a:cubicBezTo>
                    <a:cubicBezTo>
                      <a:pt x="211" y="548"/>
                      <a:pt x="210" y="550"/>
                      <a:pt x="210" y="552"/>
                    </a:cubicBezTo>
                    <a:cubicBezTo>
                      <a:pt x="209" y="556"/>
                      <a:pt x="209" y="558"/>
                      <a:pt x="211" y="560"/>
                    </a:cubicBezTo>
                    <a:cubicBezTo>
                      <a:pt x="210" y="561"/>
                      <a:pt x="209" y="561"/>
                      <a:pt x="209" y="562"/>
                    </a:cubicBezTo>
                    <a:cubicBezTo>
                      <a:pt x="206" y="566"/>
                      <a:pt x="207" y="572"/>
                      <a:pt x="211" y="575"/>
                    </a:cubicBezTo>
                    <a:cubicBezTo>
                      <a:pt x="213" y="577"/>
                      <a:pt x="219" y="581"/>
                      <a:pt x="223" y="582"/>
                    </a:cubicBezTo>
                    <a:cubicBezTo>
                      <a:pt x="223" y="582"/>
                      <a:pt x="223" y="582"/>
                      <a:pt x="223" y="583"/>
                    </a:cubicBezTo>
                    <a:cubicBezTo>
                      <a:pt x="223" y="583"/>
                      <a:pt x="223" y="583"/>
                      <a:pt x="224" y="583"/>
                    </a:cubicBezTo>
                    <a:lnTo>
                      <a:pt x="224" y="583"/>
                    </a:lnTo>
                    <a:cubicBezTo>
                      <a:pt x="224" y="583"/>
                      <a:pt x="225" y="584"/>
                      <a:pt x="225" y="584"/>
                    </a:cubicBezTo>
                    <a:lnTo>
                      <a:pt x="226" y="587"/>
                    </a:lnTo>
                    <a:lnTo>
                      <a:pt x="228" y="587"/>
                    </a:lnTo>
                    <a:cubicBezTo>
                      <a:pt x="228" y="587"/>
                      <a:pt x="228" y="587"/>
                      <a:pt x="228" y="588"/>
                    </a:cubicBezTo>
                    <a:cubicBezTo>
                      <a:pt x="228" y="588"/>
                      <a:pt x="229" y="588"/>
                      <a:pt x="229" y="588"/>
                    </a:cubicBezTo>
                    <a:cubicBezTo>
                      <a:pt x="229" y="588"/>
                      <a:pt x="229" y="588"/>
                      <a:pt x="229" y="588"/>
                    </a:cubicBezTo>
                    <a:lnTo>
                      <a:pt x="229" y="588"/>
                    </a:lnTo>
                    <a:cubicBezTo>
                      <a:pt x="230" y="589"/>
                      <a:pt x="230" y="589"/>
                      <a:pt x="230" y="589"/>
                    </a:cubicBezTo>
                    <a:lnTo>
                      <a:pt x="231" y="590"/>
                    </a:lnTo>
                    <a:lnTo>
                      <a:pt x="231" y="590"/>
                    </a:lnTo>
                    <a:cubicBezTo>
                      <a:pt x="231" y="590"/>
                      <a:pt x="231" y="591"/>
                      <a:pt x="231" y="591"/>
                    </a:cubicBezTo>
                    <a:lnTo>
                      <a:pt x="231" y="592"/>
                    </a:lnTo>
                    <a:lnTo>
                      <a:pt x="232" y="592"/>
                    </a:lnTo>
                    <a:cubicBezTo>
                      <a:pt x="234" y="595"/>
                      <a:pt x="236" y="597"/>
                      <a:pt x="238" y="598"/>
                    </a:cubicBezTo>
                    <a:lnTo>
                      <a:pt x="238" y="598"/>
                    </a:lnTo>
                    <a:cubicBezTo>
                      <a:pt x="239" y="598"/>
                      <a:pt x="240" y="599"/>
                      <a:pt x="240" y="599"/>
                    </a:cubicBezTo>
                    <a:cubicBezTo>
                      <a:pt x="241" y="599"/>
                      <a:pt x="241" y="599"/>
                      <a:pt x="241" y="599"/>
                    </a:cubicBezTo>
                    <a:cubicBezTo>
                      <a:pt x="244" y="599"/>
                      <a:pt x="246" y="599"/>
                      <a:pt x="248" y="597"/>
                    </a:cubicBezTo>
                    <a:cubicBezTo>
                      <a:pt x="250" y="598"/>
                      <a:pt x="252" y="598"/>
                      <a:pt x="253" y="598"/>
                    </a:cubicBezTo>
                    <a:cubicBezTo>
                      <a:pt x="258" y="598"/>
                      <a:pt x="262" y="597"/>
                      <a:pt x="265" y="593"/>
                    </a:cubicBezTo>
                    <a:lnTo>
                      <a:pt x="266" y="592"/>
                    </a:lnTo>
                    <a:cubicBezTo>
                      <a:pt x="273" y="604"/>
                      <a:pt x="281" y="615"/>
                      <a:pt x="290" y="626"/>
                    </a:cubicBezTo>
                    <a:cubicBezTo>
                      <a:pt x="289" y="628"/>
                      <a:pt x="287" y="629"/>
                      <a:pt x="285" y="630"/>
                    </a:cubicBezTo>
                    <a:lnTo>
                      <a:pt x="284" y="630"/>
                    </a:lnTo>
                    <a:lnTo>
                      <a:pt x="284" y="631"/>
                    </a:lnTo>
                    <a:cubicBezTo>
                      <a:pt x="281" y="634"/>
                      <a:pt x="275" y="635"/>
                      <a:pt x="268" y="635"/>
                    </a:cubicBezTo>
                    <a:cubicBezTo>
                      <a:pt x="260" y="635"/>
                      <a:pt x="252" y="633"/>
                      <a:pt x="246" y="632"/>
                    </a:cubicBezTo>
                    <a:lnTo>
                      <a:pt x="233" y="629"/>
                    </a:lnTo>
                    <a:lnTo>
                      <a:pt x="239" y="641"/>
                    </a:lnTo>
                    <a:cubicBezTo>
                      <a:pt x="242" y="646"/>
                      <a:pt x="250" y="656"/>
                      <a:pt x="261" y="661"/>
                    </a:cubicBezTo>
                    <a:cubicBezTo>
                      <a:pt x="259" y="663"/>
                      <a:pt x="257" y="665"/>
                      <a:pt x="255" y="666"/>
                    </a:cubicBezTo>
                    <a:cubicBezTo>
                      <a:pt x="244" y="676"/>
                      <a:pt x="235" y="684"/>
                      <a:pt x="228" y="684"/>
                    </a:cubicBezTo>
                    <a:cubicBezTo>
                      <a:pt x="227" y="684"/>
                      <a:pt x="226" y="684"/>
                      <a:pt x="225" y="684"/>
                    </a:cubicBezTo>
                    <a:cubicBezTo>
                      <a:pt x="220" y="682"/>
                      <a:pt x="217" y="677"/>
                      <a:pt x="217" y="669"/>
                    </a:cubicBezTo>
                    <a:lnTo>
                      <a:pt x="218" y="658"/>
                    </a:lnTo>
                    <a:lnTo>
                      <a:pt x="208" y="663"/>
                    </a:lnTo>
                    <a:cubicBezTo>
                      <a:pt x="196" y="671"/>
                      <a:pt x="189" y="692"/>
                      <a:pt x="194" y="704"/>
                    </a:cubicBezTo>
                    <a:cubicBezTo>
                      <a:pt x="197" y="712"/>
                      <a:pt x="201" y="716"/>
                      <a:pt x="205" y="719"/>
                    </a:cubicBezTo>
                    <a:cubicBezTo>
                      <a:pt x="193" y="726"/>
                      <a:pt x="188" y="735"/>
                      <a:pt x="188" y="751"/>
                    </a:cubicBezTo>
                    <a:cubicBezTo>
                      <a:pt x="188" y="766"/>
                      <a:pt x="196" y="780"/>
                      <a:pt x="210" y="788"/>
                    </a:cubicBezTo>
                    <a:lnTo>
                      <a:pt x="217" y="793"/>
                    </a:lnTo>
                    <a:lnTo>
                      <a:pt x="219" y="784"/>
                    </a:lnTo>
                    <a:close/>
                    <a:moveTo>
                      <a:pt x="533" y="582"/>
                    </a:moveTo>
                    <a:lnTo>
                      <a:pt x="533" y="582"/>
                    </a:lnTo>
                    <a:lnTo>
                      <a:pt x="534" y="582"/>
                    </a:lnTo>
                    <a:lnTo>
                      <a:pt x="534" y="583"/>
                    </a:lnTo>
                    <a:cubicBezTo>
                      <a:pt x="534" y="583"/>
                      <a:pt x="533" y="583"/>
                      <a:pt x="533" y="583"/>
                    </a:cubicBezTo>
                    <a:cubicBezTo>
                      <a:pt x="533" y="582"/>
                      <a:pt x="533" y="582"/>
                      <a:pt x="533" y="582"/>
                    </a:cubicBezTo>
                    <a:close/>
                    <a:moveTo>
                      <a:pt x="503" y="579"/>
                    </a:moveTo>
                    <a:lnTo>
                      <a:pt x="503" y="579"/>
                    </a:lnTo>
                    <a:cubicBezTo>
                      <a:pt x="503" y="580"/>
                      <a:pt x="502" y="582"/>
                      <a:pt x="502" y="583"/>
                    </a:cubicBezTo>
                    <a:lnTo>
                      <a:pt x="502" y="584"/>
                    </a:lnTo>
                    <a:cubicBezTo>
                      <a:pt x="501" y="585"/>
                      <a:pt x="501" y="585"/>
                      <a:pt x="500" y="586"/>
                    </a:cubicBezTo>
                    <a:lnTo>
                      <a:pt x="500" y="586"/>
                    </a:lnTo>
                    <a:cubicBezTo>
                      <a:pt x="500" y="586"/>
                      <a:pt x="499" y="586"/>
                      <a:pt x="499" y="586"/>
                    </a:cubicBezTo>
                    <a:lnTo>
                      <a:pt x="499" y="586"/>
                    </a:lnTo>
                    <a:cubicBezTo>
                      <a:pt x="500" y="583"/>
                      <a:pt x="502" y="581"/>
                      <a:pt x="503" y="579"/>
                    </a:cubicBezTo>
                    <a:close/>
                    <a:moveTo>
                      <a:pt x="367" y="146"/>
                    </a:moveTo>
                    <a:lnTo>
                      <a:pt x="367" y="146"/>
                    </a:lnTo>
                    <a:cubicBezTo>
                      <a:pt x="377" y="144"/>
                      <a:pt x="384" y="144"/>
                      <a:pt x="396" y="147"/>
                    </a:cubicBezTo>
                    <a:cubicBezTo>
                      <a:pt x="404" y="153"/>
                      <a:pt x="420" y="164"/>
                      <a:pt x="430" y="170"/>
                    </a:cubicBezTo>
                    <a:lnTo>
                      <a:pt x="411" y="167"/>
                    </a:lnTo>
                    <a:cubicBezTo>
                      <a:pt x="409" y="169"/>
                      <a:pt x="412" y="172"/>
                      <a:pt x="414" y="174"/>
                    </a:cubicBezTo>
                    <a:cubicBezTo>
                      <a:pt x="420" y="181"/>
                      <a:pt x="427" y="186"/>
                      <a:pt x="437" y="189"/>
                    </a:cubicBezTo>
                    <a:cubicBezTo>
                      <a:pt x="432" y="191"/>
                      <a:pt x="424" y="188"/>
                      <a:pt x="420" y="187"/>
                    </a:cubicBezTo>
                    <a:cubicBezTo>
                      <a:pt x="419" y="188"/>
                      <a:pt x="420" y="188"/>
                      <a:pt x="419" y="190"/>
                    </a:cubicBezTo>
                    <a:cubicBezTo>
                      <a:pt x="422" y="196"/>
                      <a:pt x="428" y="201"/>
                      <a:pt x="435" y="204"/>
                    </a:cubicBezTo>
                    <a:cubicBezTo>
                      <a:pt x="424" y="213"/>
                      <a:pt x="404" y="211"/>
                      <a:pt x="392" y="214"/>
                    </a:cubicBezTo>
                    <a:cubicBezTo>
                      <a:pt x="395" y="224"/>
                      <a:pt x="402" y="225"/>
                      <a:pt x="408" y="226"/>
                    </a:cubicBezTo>
                    <a:cubicBezTo>
                      <a:pt x="399" y="238"/>
                      <a:pt x="393" y="255"/>
                      <a:pt x="387" y="272"/>
                    </a:cubicBezTo>
                    <a:lnTo>
                      <a:pt x="381" y="295"/>
                    </a:lnTo>
                    <a:cubicBezTo>
                      <a:pt x="376" y="271"/>
                      <a:pt x="371" y="245"/>
                      <a:pt x="357" y="225"/>
                    </a:cubicBezTo>
                    <a:cubicBezTo>
                      <a:pt x="360" y="225"/>
                      <a:pt x="372" y="219"/>
                      <a:pt x="369" y="215"/>
                    </a:cubicBezTo>
                    <a:cubicBezTo>
                      <a:pt x="349" y="213"/>
                      <a:pt x="344" y="214"/>
                      <a:pt x="328" y="202"/>
                    </a:cubicBezTo>
                    <a:lnTo>
                      <a:pt x="329" y="201"/>
                    </a:lnTo>
                    <a:cubicBezTo>
                      <a:pt x="331" y="200"/>
                      <a:pt x="344" y="190"/>
                      <a:pt x="340" y="186"/>
                    </a:cubicBezTo>
                    <a:lnTo>
                      <a:pt x="327" y="188"/>
                    </a:lnTo>
                    <a:cubicBezTo>
                      <a:pt x="335" y="184"/>
                      <a:pt x="346" y="180"/>
                      <a:pt x="349" y="170"/>
                    </a:cubicBezTo>
                    <a:cubicBezTo>
                      <a:pt x="348" y="169"/>
                      <a:pt x="348" y="169"/>
                      <a:pt x="347" y="168"/>
                    </a:cubicBezTo>
                    <a:lnTo>
                      <a:pt x="334" y="172"/>
                    </a:lnTo>
                    <a:lnTo>
                      <a:pt x="316" y="177"/>
                    </a:lnTo>
                    <a:cubicBezTo>
                      <a:pt x="334" y="169"/>
                      <a:pt x="350" y="155"/>
                      <a:pt x="367" y="146"/>
                    </a:cubicBezTo>
                    <a:close/>
                    <a:moveTo>
                      <a:pt x="228" y="583"/>
                    </a:moveTo>
                    <a:lnTo>
                      <a:pt x="228" y="583"/>
                    </a:lnTo>
                    <a:lnTo>
                      <a:pt x="228" y="582"/>
                    </a:lnTo>
                    <a:lnTo>
                      <a:pt x="228" y="582"/>
                    </a:lnTo>
                    <a:cubicBezTo>
                      <a:pt x="228" y="582"/>
                      <a:pt x="228" y="582"/>
                      <a:pt x="228" y="583"/>
                    </a:cubicBezTo>
                    <a:cubicBezTo>
                      <a:pt x="228" y="583"/>
                      <a:pt x="228" y="583"/>
                      <a:pt x="228" y="583"/>
                    </a:cubicBezTo>
                    <a:close/>
                    <a:moveTo>
                      <a:pt x="262" y="586"/>
                    </a:moveTo>
                    <a:lnTo>
                      <a:pt x="262" y="586"/>
                    </a:lnTo>
                    <a:cubicBezTo>
                      <a:pt x="262" y="586"/>
                      <a:pt x="262" y="586"/>
                      <a:pt x="262" y="586"/>
                    </a:cubicBezTo>
                    <a:lnTo>
                      <a:pt x="262" y="586"/>
                    </a:lnTo>
                    <a:cubicBezTo>
                      <a:pt x="261" y="585"/>
                      <a:pt x="260" y="585"/>
                      <a:pt x="260" y="584"/>
                    </a:cubicBezTo>
                    <a:lnTo>
                      <a:pt x="259" y="583"/>
                    </a:lnTo>
                    <a:cubicBezTo>
                      <a:pt x="259" y="582"/>
                      <a:pt x="259" y="580"/>
                      <a:pt x="259" y="579"/>
                    </a:cubicBezTo>
                    <a:cubicBezTo>
                      <a:pt x="260" y="581"/>
                      <a:pt x="261" y="583"/>
                      <a:pt x="262" y="58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ru-RU" b="0"/>
              </a:p>
            </p:txBody>
          </p:sp>
        </p:grpSp>
      </p:grpSp>
      <p:grpSp>
        <p:nvGrpSpPr>
          <p:cNvPr id="21" name="Группа 615"/>
          <p:cNvGrpSpPr/>
          <p:nvPr/>
        </p:nvGrpSpPr>
        <p:grpSpPr>
          <a:xfrm>
            <a:off x="8467" y="411185"/>
            <a:ext cx="12192000" cy="290992"/>
            <a:chOff x="-4987925" y="1465263"/>
            <a:chExt cx="9144000" cy="218244"/>
          </a:xfrm>
          <a:solidFill>
            <a:srgbClr val="9BBEBE"/>
          </a:solidFill>
        </p:grpSpPr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 flipV="1">
              <a:off x="-4987925" y="1672707"/>
              <a:ext cx="7004050" cy="1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b="0"/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b="0"/>
            </a:p>
          </p:txBody>
        </p:sp>
      </p:grpSp>
      <p:pic>
        <p:nvPicPr>
          <p:cNvPr id="6159" name="Picture 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98425"/>
            <a:ext cx="709084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98"/>
          <p:cNvSpPr/>
          <p:nvPr/>
        </p:nvSpPr>
        <p:spPr>
          <a:xfrm>
            <a:off x="709084" y="204789"/>
            <a:ext cx="11099800" cy="248784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eaLnBrk="0" hangingPunct="0">
              <a:lnSpc>
                <a:spcPts val="1350"/>
              </a:lnSpc>
              <a:defRPr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Постановка на государственный учет объектов, оказывающих негативное воздействие на окружающую среду</a:t>
            </a:r>
          </a:p>
        </p:txBody>
      </p:sp>
      <p:sp>
        <p:nvSpPr>
          <p:cNvPr id="6161" name="Прямоугольник 155"/>
          <p:cNvSpPr>
            <a:spLocks noChangeArrowheads="1"/>
          </p:cNvSpPr>
          <p:nvPr/>
        </p:nvSpPr>
        <p:spPr bwMode="auto">
          <a:xfrm>
            <a:off x="151373" y="5360988"/>
            <a:ext cx="260287" cy="44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0" tIns="34280" rIns="68560" bIns="34280">
            <a:spAutoFit/>
          </a:bodyPr>
          <a:lstStyle/>
          <a:p>
            <a:pPr algn="ctr" eaLnBrk="0" hangingPunct="0">
              <a:lnSpc>
                <a:spcPct val="115000"/>
              </a:lnSpc>
            </a:pPr>
            <a:r>
              <a:rPr lang="ru-RU" altLang="ru-RU" sz="210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II</a:t>
            </a:r>
          </a:p>
        </p:txBody>
      </p:sp>
      <p:grpSp>
        <p:nvGrpSpPr>
          <p:cNvPr id="23" name="Группа 10"/>
          <p:cNvGrpSpPr>
            <a:grpSpLocks/>
          </p:cNvGrpSpPr>
          <p:nvPr/>
        </p:nvGrpSpPr>
        <p:grpSpPr bwMode="auto">
          <a:xfrm>
            <a:off x="23284" y="2070100"/>
            <a:ext cx="463549" cy="522288"/>
            <a:chOff x="117047" y="2359387"/>
            <a:chExt cx="348873" cy="391694"/>
          </a:xfrm>
        </p:grpSpPr>
        <p:sp>
          <p:nvSpPr>
            <p:cNvPr id="6192" name="Овал 11"/>
            <p:cNvSpPr>
              <a:spLocks noChangeArrowheads="1"/>
            </p:cNvSpPr>
            <p:nvPr/>
          </p:nvSpPr>
          <p:spPr bwMode="auto">
            <a:xfrm>
              <a:off x="117047" y="2402208"/>
              <a:ext cx="348873" cy="348873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lIns="91412" tIns="45706" rIns="91412" bIns="45706"/>
            <a:lstStyle/>
            <a:p>
              <a:pPr eaLnBrk="0" hangingPunct="0"/>
              <a:endParaRPr lang="ru-RU" altLang="ru-RU" b="0"/>
            </a:p>
          </p:txBody>
        </p:sp>
        <p:sp>
          <p:nvSpPr>
            <p:cNvPr id="6193" name="Прямоугольник 12"/>
            <p:cNvSpPr>
              <a:spLocks noChangeArrowheads="1"/>
            </p:cNvSpPr>
            <p:nvPr/>
          </p:nvSpPr>
          <p:spPr bwMode="auto">
            <a:xfrm>
              <a:off x="199888" y="2359387"/>
              <a:ext cx="184785" cy="347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2" tIns="45706" rIns="91412" bIns="45706">
              <a:spAutoFit/>
            </a:bodyPr>
            <a:lstStyle/>
            <a:p>
              <a:pPr algn="ctr" eaLnBrk="0" hangingPunct="0">
                <a:lnSpc>
                  <a:spcPct val="115000"/>
                </a:lnSpc>
              </a:pPr>
              <a:r>
                <a:rPr lang="ru-RU" altLang="ru-RU" sz="2100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I</a:t>
              </a:r>
            </a:p>
          </p:txBody>
        </p:sp>
      </p:grpSp>
      <p:grpSp>
        <p:nvGrpSpPr>
          <p:cNvPr id="24" name="Группа 14"/>
          <p:cNvGrpSpPr>
            <a:grpSpLocks/>
          </p:cNvGrpSpPr>
          <p:nvPr/>
        </p:nvGrpSpPr>
        <p:grpSpPr bwMode="auto">
          <a:xfrm>
            <a:off x="23284" y="2935289"/>
            <a:ext cx="463549" cy="504825"/>
            <a:chOff x="117047" y="2997399"/>
            <a:chExt cx="348873" cy="378560"/>
          </a:xfrm>
        </p:grpSpPr>
        <p:sp>
          <p:nvSpPr>
            <p:cNvPr id="6190" name="Овал 15"/>
            <p:cNvSpPr>
              <a:spLocks noChangeArrowheads="1"/>
            </p:cNvSpPr>
            <p:nvPr/>
          </p:nvSpPr>
          <p:spPr bwMode="auto">
            <a:xfrm>
              <a:off x="117047" y="3027086"/>
              <a:ext cx="348873" cy="348873"/>
            </a:xfrm>
            <a:prstGeom prst="ellipse">
              <a:avLst/>
            </a:prstGeom>
            <a:solidFill>
              <a:srgbClr val="4E6E6D"/>
            </a:solidFill>
            <a:ln w="9525">
              <a:noFill/>
              <a:round/>
              <a:headEnd/>
              <a:tailEnd/>
            </a:ln>
          </p:spPr>
          <p:txBody>
            <a:bodyPr lIns="91412" tIns="45706" rIns="91412" bIns="45706"/>
            <a:lstStyle/>
            <a:p>
              <a:pPr eaLnBrk="0" hangingPunct="0"/>
              <a:endParaRPr lang="ru-RU" altLang="ru-RU" b="0"/>
            </a:p>
          </p:txBody>
        </p:sp>
        <p:sp>
          <p:nvSpPr>
            <p:cNvPr id="6191" name="Прямоугольник 16"/>
            <p:cNvSpPr>
              <a:spLocks noChangeArrowheads="1"/>
            </p:cNvSpPr>
            <p:nvPr/>
          </p:nvSpPr>
          <p:spPr bwMode="auto">
            <a:xfrm>
              <a:off x="192740" y="2997399"/>
              <a:ext cx="195895" cy="330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60" tIns="34280" rIns="68560" bIns="34280">
              <a:spAutoFit/>
            </a:bodyPr>
            <a:lstStyle/>
            <a:p>
              <a:pPr algn="ctr" eaLnBrk="0" hangingPunct="0">
                <a:lnSpc>
                  <a:spcPct val="115000"/>
                </a:lnSpc>
              </a:pPr>
              <a:r>
                <a:rPr lang="ru-RU" altLang="ru-RU" sz="2100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II</a:t>
              </a:r>
            </a:p>
          </p:txBody>
        </p:sp>
      </p:grpSp>
      <p:grpSp>
        <p:nvGrpSpPr>
          <p:cNvPr id="25" name="Группа 17"/>
          <p:cNvGrpSpPr>
            <a:grpSpLocks/>
          </p:cNvGrpSpPr>
          <p:nvPr/>
        </p:nvGrpSpPr>
        <p:grpSpPr bwMode="auto">
          <a:xfrm>
            <a:off x="23284" y="3754438"/>
            <a:ext cx="463549" cy="519112"/>
            <a:chOff x="117047" y="3688627"/>
            <a:chExt cx="348873" cy="390363"/>
          </a:xfrm>
        </p:grpSpPr>
        <p:sp>
          <p:nvSpPr>
            <p:cNvPr id="6188" name="Овал 18"/>
            <p:cNvSpPr>
              <a:spLocks noChangeArrowheads="1"/>
            </p:cNvSpPr>
            <p:nvPr/>
          </p:nvSpPr>
          <p:spPr bwMode="auto">
            <a:xfrm>
              <a:off x="117047" y="3730117"/>
              <a:ext cx="348873" cy="348873"/>
            </a:xfrm>
            <a:prstGeom prst="ellipse">
              <a:avLst/>
            </a:prstGeom>
            <a:solidFill>
              <a:srgbClr val="55918E"/>
            </a:solidFill>
            <a:ln w="9525">
              <a:noFill/>
              <a:round/>
              <a:headEnd/>
              <a:tailEnd/>
            </a:ln>
          </p:spPr>
          <p:txBody>
            <a:bodyPr lIns="91412" tIns="45706" rIns="91412" bIns="45706"/>
            <a:lstStyle/>
            <a:p>
              <a:pPr eaLnBrk="0" hangingPunct="0"/>
              <a:endParaRPr lang="ru-RU" altLang="ru-RU" b="0"/>
            </a:p>
          </p:txBody>
        </p:sp>
        <p:sp>
          <p:nvSpPr>
            <p:cNvPr id="6189" name="Прямоугольник 19"/>
            <p:cNvSpPr>
              <a:spLocks noChangeArrowheads="1"/>
            </p:cNvSpPr>
            <p:nvPr/>
          </p:nvSpPr>
          <p:spPr bwMode="auto">
            <a:xfrm>
              <a:off x="170611" y="3688627"/>
              <a:ext cx="241740" cy="33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60" tIns="34280" rIns="68560" bIns="34280">
              <a:spAutoFit/>
            </a:bodyPr>
            <a:lstStyle/>
            <a:p>
              <a:pPr algn="ctr" eaLnBrk="0" hangingPunct="0">
                <a:lnSpc>
                  <a:spcPct val="115000"/>
                </a:lnSpc>
              </a:pPr>
              <a:r>
                <a:rPr lang="ru-RU" altLang="ru-RU" sz="2100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III</a:t>
              </a:r>
            </a:p>
          </p:txBody>
        </p:sp>
      </p:grpSp>
      <p:grpSp>
        <p:nvGrpSpPr>
          <p:cNvPr id="26" name="Группа 20"/>
          <p:cNvGrpSpPr>
            <a:grpSpLocks/>
          </p:cNvGrpSpPr>
          <p:nvPr/>
        </p:nvGrpSpPr>
        <p:grpSpPr bwMode="auto">
          <a:xfrm>
            <a:off x="16934" y="4548189"/>
            <a:ext cx="465666" cy="511175"/>
            <a:chOff x="117047" y="4229330"/>
            <a:chExt cx="348939" cy="383623"/>
          </a:xfrm>
        </p:grpSpPr>
        <p:sp>
          <p:nvSpPr>
            <p:cNvPr id="22" name="Овал 21"/>
            <p:cNvSpPr/>
            <p:nvPr/>
          </p:nvSpPr>
          <p:spPr>
            <a:xfrm>
              <a:off x="117047" y="4263880"/>
              <a:ext cx="348939" cy="349073"/>
            </a:xfrm>
            <a:prstGeom prst="ellipse">
              <a:avLst/>
            </a:prstGeom>
            <a:solidFill>
              <a:srgbClr val="82B18C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0" tIns="34280" rIns="68560" bIns="34280" anchor="ctr"/>
            <a:lstStyle/>
            <a:p>
              <a:pPr algn="ctr" eaLnBrk="0" hangingPunct="0">
                <a:defRPr/>
              </a:pPr>
              <a:endParaRPr lang="ru-RU" b="0"/>
            </a:p>
          </p:txBody>
        </p:sp>
        <p:sp>
          <p:nvSpPr>
            <p:cNvPr id="6187" name="Прямоугольник 22"/>
            <p:cNvSpPr>
              <a:spLocks noChangeArrowheads="1"/>
            </p:cNvSpPr>
            <p:nvPr/>
          </p:nvSpPr>
          <p:spPr bwMode="auto">
            <a:xfrm>
              <a:off x="169494" y="4229330"/>
              <a:ext cx="259905" cy="330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60" tIns="34280" rIns="68560" bIns="34280">
              <a:spAutoFit/>
            </a:bodyPr>
            <a:lstStyle/>
            <a:p>
              <a:pPr algn="ctr" eaLnBrk="0" hangingPunct="0">
                <a:lnSpc>
                  <a:spcPct val="115000"/>
                </a:lnSpc>
              </a:pPr>
              <a:r>
                <a:rPr lang="ru-RU" altLang="ru-RU" sz="2100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IV</a:t>
              </a:r>
            </a:p>
          </p:txBody>
        </p:sp>
      </p:grpSp>
      <p:grpSp>
        <p:nvGrpSpPr>
          <p:cNvPr id="27" name="Группа 23"/>
          <p:cNvGrpSpPr>
            <a:grpSpLocks/>
          </p:cNvGrpSpPr>
          <p:nvPr/>
        </p:nvGrpSpPr>
        <p:grpSpPr bwMode="auto">
          <a:xfrm>
            <a:off x="611718" y="2130426"/>
            <a:ext cx="2264833" cy="3083316"/>
            <a:chOff x="1864576" y="2427136"/>
            <a:chExt cx="1697774" cy="2312608"/>
          </a:xfrm>
        </p:grpSpPr>
        <p:sp>
          <p:nvSpPr>
            <p:cNvPr id="6173" name="Прямоугольник 24"/>
            <p:cNvSpPr>
              <a:spLocks noChangeArrowheads="1"/>
            </p:cNvSpPr>
            <p:nvPr/>
          </p:nvSpPr>
          <p:spPr bwMode="auto">
            <a:xfrm>
              <a:off x="1864576" y="4248766"/>
              <a:ext cx="1697774" cy="384338"/>
            </a:xfrm>
            <a:prstGeom prst="rect">
              <a:avLst/>
            </a:prstGeom>
            <a:solidFill>
              <a:srgbClr val="82B18D"/>
            </a:solidFill>
            <a:ln w="9525">
              <a:noFill/>
              <a:miter lim="800000"/>
              <a:headEnd/>
              <a:tailEnd/>
            </a:ln>
          </p:spPr>
          <p:txBody>
            <a:bodyPr lIns="91412" tIns="45706" rIns="91412" bIns="45706"/>
            <a:lstStyle/>
            <a:p>
              <a:pPr eaLnBrk="0" hangingPunct="0"/>
              <a:endParaRPr lang="ru-RU" altLang="ru-RU" b="0"/>
            </a:p>
          </p:txBody>
        </p:sp>
        <p:sp>
          <p:nvSpPr>
            <p:cNvPr id="6174" name="Прямоугольник 25"/>
            <p:cNvSpPr>
              <a:spLocks noChangeArrowheads="1"/>
            </p:cNvSpPr>
            <p:nvPr/>
          </p:nvSpPr>
          <p:spPr bwMode="auto">
            <a:xfrm>
              <a:off x="1864576" y="3663408"/>
              <a:ext cx="1697774" cy="384338"/>
            </a:xfrm>
            <a:prstGeom prst="rect">
              <a:avLst/>
            </a:prstGeom>
            <a:solidFill>
              <a:srgbClr val="55918E"/>
            </a:solidFill>
            <a:ln w="9525">
              <a:noFill/>
              <a:miter lim="800000"/>
              <a:headEnd/>
              <a:tailEnd/>
            </a:ln>
          </p:spPr>
          <p:txBody>
            <a:bodyPr lIns="91412" tIns="45706" rIns="91412" bIns="45706"/>
            <a:lstStyle/>
            <a:p>
              <a:pPr eaLnBrk="0" hangingPunct="0"/>
              <a:endParaRPr lang="ru-RU" altLang="ru-RU" b="0"/>
            </a:p>
          </p:txBody>
        </p:sp>
        <p:sp>
          <p:nvSpPr>
            <p:cNvPr id="6175" name="Прямоугольник 26"/>
            <p:cNvSpPr>
              <a:spLocks noChangeArrowheads="1"/>
            </p:cNvSpPr>
            <p:nvPr/>
          </p:nvSpPr>
          <p:spPr bwMode="auto">
            <a:xfrm>
              <a:off x="1864576" y="3045816"/>
              <a:ext cx="1697774" cy="384338"/>
            </a:xfrm>
            <a:prstGeom prst="rect">
              <a:avLst/>
            </a:prstGeom>
            <a:solidFill>
              <a:srgbClr val="4E6E6D"/>
            </a:solidFill>
            <a:ln w="9525">
              <a:noFill/>
              <a:miter lim="800000"/>
              <a:headEnd/>
              <a:tailEnd/>
            </a:ln>
          </p:spPr>
          <p:txBody>
            <a:bodyPr lIns="91412" tIns="45706" rIns="91412" bIns="45706"/>
            <a:lstStyle/>
            <a:p>
              <a:pPr eaLnBrk="0" hangingPunct="0"/>
              <a:endParaRPr lang="ru-RU" altLang="ru-RU" b="0"/>
            </a:p>
          </p:txBody>
        </p:sp>
        <p:sp>
          <p:nvSpPr>
            <p:cNvPr id="6176" name="Прямоугольник 27"/>
            <p:cNvSpPr>
              <a:spLocks noChangeArrowheads="1"/>
            </p:cNvSpPr>
            <p:nvPr/>
          </p:nvSpPr>
          <p:spPr bwMode="auto">
            <a:xfrm>
              <a:off x="1864576" y="2427136"/>
              <a:ext cx="1697774" cy="384338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lIns="91412" tIns="45706" rIns="91412" bIns="45706"/>
            <a:lstStyle/>
            <a:p>
              <a:pPr eaLnBrk="0" hangingPunct="0"/>
              <a:endParaRPr lang="ru-RU" altLang="ru-RU" b="0"/>
            </a:p>
          </p:txBody>
        </p:sp>
        <p:grpSp>
          <p:nvGrpSpPr>
            <p:cNvPr id="28" name="Группа 28"/>
            <p:cNvGrpSpPr>
              <a:grpSpLocks/>
            </p:cNvGrpSpPr>
            <p:nvPr/>
          </p:nvGrpSpPr>
          <p:grpSpPr bwMode="auto">
            <a:xfrm>
              <a:off x="2039114" y="2789105"/>
              <a:ext cx="1385192" cy="1950639"/>
              <a:chOff x="2039114" y="2767071"/>
              <a:chExt cx="1385192" cy="1950639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2039114" y="2767071"/>
                <a:ext cx="1385192" cy="128887"/>
              </a:xfrm>
              <a:prstGeom prst="rect">
                <a:avLst/>
              </a:prstGeom>
            </p:spPr>
            <p:txBody>
              <a:bodyPr lIns="68579" tIns="34289" rIns="68579" bIns="34289">
                <a:spAutoFit/>
              </a:bodyPr>
              <a:lstStyle/>
              <a:p>
                <a:pPr algn="ctr" eaLnBrk="0" hangingPunct="0">
                  <a:lnSpc>
                    <a:spcPts val="750"/>
                  </a:lnSpc>
                  <a:defRPr/>
                </a:pPr>
                <a:r>
                  <a:rPr lang="ru-RU" sz="900" spc="600" dirty="0">
                    <a:solidFill>
                      <a:srgbClr val="4D7877"/>
                    </a:solidFill>
                    <a:latin typeface="Arial Narrow" pitchFamily="34" charset="0"/>
                  </a:rPr>
                  <a:t>объектов </a:t>
                </a: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2039114" y="3385038"/>
                <a:ext cx="1385192" cy="128887"/>
              </a:xfrm>
              <a:prstGeom prst="rect">
                <a:avLst/>
              </a:prstGeom>
            </p:spPr>
            <p:txBody>
              <a:bodyPr lIns="68579" tIns="34289" rIns="68579" bIns="34289">
                <a:spAutoFit/>
              </a:bodyPr>
              <a:lstStyle/>
              <a:p>
                <a:pPr algn="ctr" eaLnBrk="0" hangingPunct="0">
                  <a:lnSpc>
                    <a:spcPts val="750"/>
                  </a:lnSpc>
                  <a:defRPr/>
                </a:pPr>
                <a:r>
                  <a:rPr lang="ru-RU" sz="900" spc="600" dirty="0">
                    <a:solidFill>
                      <a:srgbClr val="4D7877"/>
                    </a:solidFill>
                    <a:latin typeface="Arial Narrow" pitchFamily="34" charset="0"/>
                  </a:rPr>
                  <a:t>объектов </a:t>
                </a: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2039114" y="3997051"/>
                <a:ext cx="1385192" cy="128887"/>
              </a:xfrm>
              <a:prstGeom prst="rect">
                <a:avLst/>
              </a:prstGeom>
            </p:spPr>
            <p:txBody>
              <a:bodyPr lIns="68579" tIns="34289" rIns="68579" bIns="34289">
                <a:spAutoFit/>
              </a:bodyPr>
              <a:lstStyle/>
              <a:p>
                <a:pPr algn="ctr" eaLnBrk="0" hangingPunct="0">
                  <a:lnSpc>
                    <a:spcPts val="750"/>
                  </a:lnSpc>
                  <a:defRPr/>
                </a:pPr>
                <a:r>
                  <a:rPr lang="ru-RU" sz="900" spc="600" dirty="0">
                    <a:solidFill>
                      <a:srgbClr val="4D7877"/>
                    </a:solidFill>
                    <a:latin typeface="Arial Narrow" pitchFamily="34" charset="0"/>
                  </a:rPr>
                  <a:t>объектов </a:t>
                </a: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2039114" y="4588823"/>
                <a:ext cx="1385192" cy="128887"/>
              </a:xfrm>
              <a:prstGeom prst="rect">
                <a:avLst/>
              </a:prstGeom>
            </p:spPr>
            <p:txBody>
              <a:bodyPr lIns="68579" tIns="34289" rIns="68579" bIns="34289">
                <a:spAutoFit/>
              </a:bodyPr>
              <a:lstStyle/>
              <a:p>
                <a:pPr algn="ctr" eaLnBrk="0" hangingPunct="0">
                  <a:lnSpc>
                    <a:spcPts val="750"/>
                  </a:lnSpc>
                  <a:defRPr/>
                </a:pPr>
                <a:r>
                  <a:rPr lang="ru-RU" sz="900" spc="600" dirty="0">
                    <a:solidFill>
                      <a:srgbClr val="4D7877"/>
                    </a:solidFill>
                    <a:latin typeface="Arial Narrow" pitchFamily="34" charset="0"/>
                  </a:rPr>
                  <a:t>объектов </a:t>
                </a:r>
              </a:p>
            </p:txBody>
          </p:sp>
        </p:grpSp>
        <p:sp>
          <p:nvSpPr>
            <p:cNvPr id="6178" name="Прямоугольник 29"/>
            <p:cNvSpPr>
              <a:spLocks noChangeArrowheads="1"/>
            </p:cNvSpPr>
            <p:nvPr/>
          </p:nvSpPr>
          <p:spPr bwMode="auto">
            <a:xfrm>
              <a:off x="2609720" y="2446187"/>
              <a:ext cx="341749" cy="269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80" tIns="34290" rIns="68580" bIns="34290">
              <a:spAutoFit/>
            </a:bodyPr>
            <a:lstStyle/>
            <a:p>
              <a:pPr algn="r" eaLnBrk="0" hangingPunct="0">
                <a:lnSpc>
                  <a:spcPct val="115000"/>
                </a:lnSpc>
              </a:pPr>
              <a:r>
                <a:rPr lang="ru-RU" altLang="ru-RU" dirty="0" smtClean="0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294</a:t>
              </a:r>
              <a:endParaRPr lang="ru-RU" altLang="ru-RU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179" name="Прямоугольник 30"/>
            <p:cNvSpPr>
              <a:spLocks noChangeArrowheads="1"/>
            </p:cNvSpPr>
            <p:nvPr/>
          </p:nvSpPr>
          <p:spPr bwMode="auto">
            <a:xfrm>
              <a:off x="2605251" y="3053438"/>
              <a:ext cx="352564" cy="28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80" tIns="34290" rIns="68580" bIns="34290">
              <a:spAutoFit/>
            </a:bodyPr>
            <a:lstStyle/>
            <a:p>
              <a:pPr algn="r" eaLnBrk="0" hangingPunct="0">
                <a:lnSpc>
                  <a:spcPct val="115000"/>
                </a:lnSpc>
              </a:pPr>
              <a:r>
                <a:rPr lang="ru-RU" altLang="ru-RU" sz="1900" dirty="0" smtClean="0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rPr>
                <a:t>631</a:t>
              </a:r>
              <a:endParaRPr lang="ru-RU" altLang="ru-RU" sz="19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6180" name="Прямоугольник 31"/>
            <p:cNvSpPr>
              <a:spLocks noChangeArrowheads="1"/>
            </p:cNvSpPr>
            <p:nvPr/>
          </p:nvSpPr>
          <p:spPr bwMode="auto">
            <a:xfrm>
              <a:off x="2617541" y="3659498"/>
              <a:ext cx="435478" cy="28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80" tIns="34290" rIns="68580" bIns="34290">
              <a:spAutoFit/>
            </a:bodyPr>
            <a:lstStyle/>
            <a:p>
              <a:pPr algn="r" eaLnBrk="0" hangingPunct="0">
                <a:lnSpc>
                  <a:spcPct val="115000"/>
                </a:lnSpc>
              </a:pPr>
              <a:r>
                <a:rPr lang="ru-RU" altLang="ru-RU" sz="1900" dirty="0" smtClean="0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2695</a:t>
              </a:r>
              <a:endParaRPr lang="ru-RU" altLang="ru-RU" sz="19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181" name="Прямоугольник 32"/>
            <p:cNvSpPr>
              <a:spLocks noChangeArrowheads="1"/>
            </p:cNvSpPr>
            <p:nvPr/>
          </p:nvSpPr>
          <p:spPr bwMode="auto">
            <a:xfrm>
              <a:off x="2640158" y="4263177"/>
              <a:ext cx="352564" cy="28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80" tIns="34290" rIns="68580" bIns="34290">
              <a:spAutoFit/>
            </a:bodyPr>
            <a:lstStyle/>
            <a:p>
              <a:pPr algn="r" eaLnBrk="0" hangingPunct="0">
                <a:lnSpc>
                  <a:spcPct val="115000"/>
                </a:lnSpc>
              </a:pPr>
              <a:r>
                <a:rPr lang="ru-RU" altLang="ru-RU" sz="1900" dirty="0" smtClean="0">
                  <a:solidFill>
                    <a:schemeClr val="bg1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668</a:t>
              </a:r>
              <a:endParaRPr lang="ru-RU" altLang="ru-RU" sz="19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6167" name="Прямоугольник 38"/>
          <p:cNvSpPr>
            <a:spLocks noChangeArrowheads="1"/>
          </p:cNvSpPr>
          <p:nvPr/>
        </p:nvSpPr>
        <p:spPr bwMode="auto">
          <a:xfrm>
            <a:off x="7713134" y="1382714"/>
            <a:ext cx="3409951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200">
                <a:solidFill>
                  <a:srgbClr val="4D7877"/>
                </a:solidFill>
                <a:latin typeface="Arial Narrow" pitchFamily="34" charset="0"/>
              </a:rPr>
              <a:t>ПП РФ № 1029 от 28.09.15</a:t>
            </a:r>
          </a:p>
          <a:p>
            <a:pPr algn="ctr" eaLnBrk="0" hangingPunct="0">
              <a:lnSpc>
                <a:spcPts val="750"/>
              </a:lnSpc>
            </a:pPr>
            <a:endParaRPr lang="ru-RU" altLang="ru-RU" sz="1200">
              <a:solidFill>
                <a:srgbClr val="4D7877"/>
              </a:solidFill>
              <a:latin typeface="Arial Narrow" pitchFamily="34" charset="0"/>
            </a:endParaRPr>
          </a:p>
        </p:txBody>
      </p:sp>
      <p:pic>
        <p:nvPicPr>
          <p:cNvPr id="616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900" y="2182813"/>
            <a:ext cx="62230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Группа 120"/>
          <p:cNvGrpSpPr>
            <a:grpSpLocks/>
          </p:cNvGrpSpPr>
          <p:nvPr/>
        </p:nvGrpSpPr>
        <p:grpSpPr bwMode="auto">
          <a:xfrm>
            <a:off x="7482418" y="1247775"/>
            <a:ext cx="742949" cy="742950"/>
            <a:chOff x="5538566" y="1629515"/>
            <a:chExt cx="743353" cy="743353"/>
          </a:xfrm>
        </p:grpSpPr>
        <p:sp>
          <p:nvSpPr>
            <p:cNvPr id="43" name="Овал 42"/>
            <p:cNvSpPr/>
            <p:nvPr/>
          </p:nvSpPr>
          <p:spPr>
            <a:xfrm>
              <a:off x="5538566" y="1629515"/>
              <a:ext cx="743353" cy="74335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b="0"/>
            </a:p>
          </p:txBody>
        </p:sp>
        <p:grpSp>
          <p:nvGrpSpPr>
            <p:cNvPr id="30" name="Группа 1512"/>
            <p:cNvGrpSpPr>
              <a:grpSpLocks noChangeAspect="1"/>
            </p:cNvGrpSpPr>
            <p:nvPr/>
          </p:nvGrpSpPr>
          <p:grpSpPr>
            <a:xfrm>
              <a:off x="5703678" y="1731264"/>
              <a:ext cx="383773" cy="496800"/>
              <a:chOff x="-207963" y="2460625"/>
              <a:chExt cx="463551" cy="600075"/>
            </a:xfrm>
            <a:solidFill>
              <a:schemeClr val="bg1"/>
            </a:solidFill>
          </p:grpSpPr>
          <p:sp>
            <p:nvSpPr>
              <p:cNvPr id="45" name="Freeform 1256"/>
              <p:cNvSpPr>
                <a:spLocks noEditPoints="1"/>
              </p:cNvSpPr>
              <p:nvPr/>
            </p:nvSpPr>
            <p:spPr bwMode="auto">
              <a:xfrm>
                <a:off x="-130175" y="2555875"/>
                <a:ext cx="385763" cy="504825"/>
              </a:xfrm>
              <a:custGeom>
                <a:avLst/>
                <a:gdLst>
                  <a:gd name="T0" fmla="*/ 571 w 1072"/>
                  <a:gd name="T1" fmla="*/ 0 h 1400"/>
                  <a:gd name="T2" fmla="*/ 562 w 1072"/>
                  <a:gd name="T3" fmla="*/ 38 h 1400"/>
                  <a:gd name="T4" fmla="*/ 556 w 1072"/>
                  <a:gd name="T5" fmla="*/ 82 h 1400"/>
                  <a:gd name="T6" fmla="*/ 555 w 1072"/>
                  <a:gd name="T7" fmla="*/ 91 h 1400"/>
                  <a:gd name="T8" fmla="*/ 536 w 1072"/>
                  <a:gd name="T9" fmla="*/ 141 h 1400"/>
                  <a:gd name="T10" fmla="*/ 535 w 1072"/>
                  <a:gd name="T11" fmla="*/ 171 h 1400"/>
                  <a:gd name="T12" fmla="*/ 512 w 1072"/>
                  <a:gd name="T13" fmla="*/ 184 h 1400"/>
                  <a:gd name="T14" fmla="*/ 501 w 1072"/>
                  <a:gd name="T15" fmla="*/ 209 h 1400"/>
                  <a:gd name="T16" fmla="*/ 475 w 1072"/>
                  <a:gd name="T17" fmla="*/ 231 h 1400"/>
                  <a:gd name="T18" fmla="*/ 448 w 1072"/>
                  <a:gd name="T19" fmla="*/ 255 h 1400"/>
                  <a:gd name="T20" fmla="*/ 440 w 1072"/>
                  <a:gd name="T21" fmla="*/ 261 h 1400"/>
                  <a:gd name="T22" fmla="*/ 448 w 1072"/>
                  <a:gd name="T23" fmla="*/ 267 h 1400"/>
                  <a:gd name="T24" fmla="*/ 431 w 1072"/>
                  <a:gd name="T25" fmla="*/ 276 h 1400"/>
                  <a:gd name="T26" fmla="*/ 393 w 1072"/>
                  <a:gd name="T27" fmla="*/ 278 h 1400"/>
                  <a:gd name="T28" fmla="*/ 373 w 1072"/>
                  <a:gd name="T29" fmla="*/ 296 h 1400"/>
                  <a:gd name="T30" fmla="*/ 359 w 1072"/>
                  <a:gd name="T31" fmla="*/ 300 h 1400"/>
                  <a:gd name="T32" fmla="*/ 338 w 1072"/>
                  <a:gd name="T33" fmla="*/ 349 h 1400"/>
                  <a:gd name="T34" fmla="*/ 373 w 1072"/>
                  <a:gd name="T35" fmla="*/ 434 h 1400"/>
                  <a:gd name="T36" fmla="*/ 380 w 1072"/>
                  <a:gd name="T37" fmla="*/ 469 h 1400"/>
                  <a:gd name="T38" fmla="*/ 291 w 1072"/>
                  <a:gd name="T39" fmla="*/ 567 h 1400"/>
                  <a:gd name="T40" fmla="*/ 252 w 1072"/>
                  <a:gd name="T41" fmla="*/ 553 h 1400"/>
                  <a:gd name="T42" fmla="*/ 175 w 1072"/>
                  <a:gd name="T43" fmla="*/ 571 h 1400"/>
                  <a:gd name="T44" fmla="*/ 129 w 1072"/>
                  <a:gd name="T45" fmla="*/ 571 h 1400"/>
                  <a:gd name="T46" fmla="*/ 52 w 1072"/>
                  <a:gd name="T47" fmla="*/ 553 h 1400"/>
                  <a:gd name="T48" fmla="*/ 12 w 1072"/>
                  <a:gd name="T49" fmla="*/ 567 h 1400"/>
                  <a:gd name="T50" fmla="*/ 0 w 1072"/>
                  <a:gd name="T51" fmla="*/ 858 h 1400"/>
                  <a:gd name="T52" fmla="*/ 95 w 1072"/>
                  <a:gd name="T53" fmla="*/ 1400 h 1400"/>
                  <a:gd name="T54" fmla="*/ 976 w 1072"/>
                  <a:gd name="T55" fmla="*/ 1400 h 1400"/>
                  <a:gd name="T56" fmla="*/ 1039 w 1072"/>
                  <a:gd name="T57" fmla="*/ 1376 h 1400"/>
                  <a:gd name="T58" fmla="*/ 1072 w 1072"/>
                  <a:gd name="T59" fmla="*/ 1303 h 1400"/>
                  <a:gd name="T60" fmla="*/ 1072 w 1072"/>
                  <a:gd name="T61" fmla="*/ 977 h 1400"/>
                  <a:gd name="T62" fmla="*/ 1072 w 1072"/>
                  <a:gd name="T63" fmla="*/ 361 h 1400"/>
                  <a:gd name="T64" fmla="*/ 976 w 1072"/>
                  <a:gd name="T65" fmla="*/ 0 h 1400"/>
                  <a:gd name="T66" fmla="*/ 493 w 1072"/>
                  <a:gd name="T67" fmla="*/ 340 h 1400"/>
                  <a:gd name="T68" fmla="*/ 925 w 1072"/>
                  <a:gd name="T69" fmla="*/ 406 h 1400"/>
                  <a:gd name="T70" fmla="*/ 493 w 1072"/>
                  <a:gd name="T71" fmla="*/ 340 h 1400"/>
                  <a:gd name="T72" fmla="*/ 942 w 1072"/>
                  <a:gd name="T73" fmla="*/ 1236 h 1400"/>
                  <a:gd name="T74" fmla="*/ 129 w 1072"/>
                  <a:gd name="T75" fmla="*/ 1170 h 1400"/>
                  <a:gd name="T76" fmla="*/ 942 w 1072"/>
                  <a:gd name="T77" fmla="*/ 1236 h 1400"/>
                  <a:gd name="T78" fmla="*/ 942 w 1072"/>
                  <a:gd name="T79" fmla="*/ 1064 h 1400"/>
                  <a:gd name="T80" fmla="*/ 129 w 1072"/>
                  <a:gd name="T81" fmla="*/ 998 h 1400"/>
                  <a:gd name="T82" fmla="*/ 942 w 1072"/>
                  <a:gd name="T83" fmla="*/ 1064 h 1400"/>
                  <a:gd name="T84" fmla="*/ 942 w 1072"/>
                  <a:gd name="T85" fmla="*/ 892 h 1400"/>
                  <a:gd name="T86" fmla="*/ 129 w 1072"/>
                  <a:gd name="T87" fmla="*/ 826 h 1400"/>
                  <a:gd name="T88" fmla="*/ 942 w 1072"/>
                  <a:gd name="T89" fmla="*/ 892 h 1400"/>
                  <a:gd name="T90" fmla="*/ 942 w 1072"/>
                  <a:gd name="T91" fmla="*/ 720 h 1400"/>
                  <a:gd name="T92" fmla="*/ 129 w 1072"/>
                  <a:gd name="T93" fmla="*/ 654 h 1400"/>
                  <a:gd name="T94" fmla="*/ 942 w 1072"/>
                  <a:gd name="T95" fmla="*/ 720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72" h="1400">
                    <a:moveTo>
                      <a:pt x="976" y="0"/>
                    </a:moveTo>
                    <a:lnTo>
                      <a:pt x="571" y="0"/>
                    </a:lnTo>
                    <a:lnTo>
                      <a:pt x="568" y="18"/>
                    </a:lnTo>
                    <a:cubicBezTo>
                      <a:pt x="568" y="25"/>
                      <a:pt x="566" y="32"/>
                      <a:pt x="562" y="38"/>
                    </a:cubicBezTo>
                    <a:cubicBezTo>
                      <a:pt x="561" y="40"/>
                      <a:pt x="559" y="42"/>
                      <a:pt x="558" y="45"/>
                    </a:cubicBezTo>
                    <a:cubicBezTo>
                      <a:pt x="563" y="56"/>
                      <a:pt x="563" y="70"/>
                      <a:pt x="556" y="82"/>
                    </a:cubicBezTo>
                    <a:cubicBezTo>
                      <a:pt x="555" y="84"/>
                      <a:pt x="553" y="86"/>
                      <a:pt x="552" y="87"/>
                    </a:cubicBezTo>
                    <a:lnTo>
                      <a:pt x="555" y="91"/>
                    </a:lnTo>
                    <a:lnTo>
                      <a:pt x="555" y="104"/>
                    </a:lnTo>
                    <a:cubicBezTo>
                      <a:pt x="555" y="120"/>
                      <a:pt x="547" y="132"/>
                      <a:pt x="536" y="141"/>
                    </a:cubicBezTo>
                    <a:cubicBezTo>
                      <a:pt x="536" y="145"/>
                      <a:pt x="537" y="149"/>
                      <a:pt x="536" y="153"/>
                    </a:cubicBezTo>
                    <a:lnTo>
                      <a:pt x="535" y="171"/>
                    </a:lnTo>
                    <a:lnTo>
                      <a:pt x="519" y="180"/>
                    </a:lnTo>
                    <a:cubicBezTo>
                      <a:pt x="517" y="181"/>
                      <a:pt x="515" y="183"/>
                      <a:pt x="512" y="184"/>
                    </a:cubicBezTo>
                    <a:cubicBezTo>
                      <a:pt x="512" y="190"/>
                      <a:pt x="510" y="195"/>
                      <a:pt x="507" y="200"/>
                    </a:cubicBezTo>
                    <a:lnTo>
                      <a:pt x="501" y="209"/>
                    </a:lnTo>
                    <a:cubicBezTo>
                      <a:pt x="497" y="214"/>
                      <a:pt x="489" y="221"/>
                      <a:pt x="477" y="224"/>
                    </a:cubicBezTo>
                    <a:cubicBezTo>
                      <a:pt x="476" y="226"/>
                      <a:pt x="476" y="228"/>
                      <a:pt x="475" y="231"/>
                    </a:cubicBezTo>
                    <a:lnTo>
                      <a:pt x="469" y="251"/>
                    </a:lnTo>
                    <a:lnTo>
                      <a:pt x="448" y="255"/>
                    </a:lnTo>
                    <a:cubicBezTo>
                      <a:pt x="446" y="255"/>
                      <a:pt x="444" y="255"/>
                      <a:pt x="443" y="256"/>
                    </a:cubicBezTo>
                    <a:cubicBezTo>
                      <a:pt x="442" y="257"/>
                      <a:pt x="441" y="259"/>
                      <a:pt x="440" y="261"/>
                    </a:cubicBezTo>
                    <a:lnTo>
                      <a:pt x="438" y="264"/>
                    </a:lnTo>
                    <a:lnTo>
                      <a:pt x="448" y="267"/>
                    </a:lnTo>
                    <a:lnTo>
                      <a:pt x="436" y="269"/>
                    </a:lnTo>
                    <a:lnTo>
                      <a:pt x="431" y="276"/>
                    </a:lnTo>
                    <a:lnTo>
                      <a:pt x="406" y="279"/>
                    </a:lnTo>
                    <a:cubicBezTo>
                      <a:pt x="401" y="279"/>
                      <a:pt x="397" y="278"/>
                      <a:pt x="393" y="278"/>
                    </a:cubicBezTo>
                    <a:cubicBezTo>
                      <a:pt x="391" y="280"/>
                      <a:pt x="388" y="283"/>
                      <a:pt x="386" y="285"/>
                    </a:cubicBezTo>
                    <a:lnTo>
                      <a:pt x="373" y="296"/>
                    </a:lnTo>
                    <a:lnTo>
                      <a:pt x="360" y="294"/>
                    </a:lnTo>
                    <a:cubicBezTo>
                      <a:pt x="360" y="296"/>
                      <a:pt x="359" y="298"/>
                      <a:pt x="359" y="300"/>
                    </a:cubicBezTo>
                    <a:lnTo>
                      <a:pt x="365" y="299"/>
                    </a:lnTo>
                    <a:lnTo>
                      <a:pt x="338" y="349"/>
                    </a:lnTo>
                    <a:lnTo>
                      <a:pt x="342" y="352"/>
                    </a:lnTo>
                    <a:cubicBezTo>
                      <a:pt x="371" y="369"/>
                      <a:pt x="381" y="408"/>
                      <a:pt x="373" y="434"/>
                    </a:cubicBezTo>
                    <a:cubicBezTo>
                      <a:pt x="372" y="434"/>
                      <a:pt x="372" y="434"/>
                      <a:pt x="372" y="434"/>
                    </a:cubicBezTo>
                    <a:cubicBezTo>
                      <a:pt x="379" y="449"/>
                      <a:pt x="380" y="462"/>
                      <a:pt x="380" y="469"/>
                    </a:cubicBezTo>
                    <a:cubicBezTo>
                      <a:pt x="380" y="496"/>
                      <a:pt x="366" y="522"/>
                      <a:pt x="341" y="537"/>
                    </a:cubicBezTo>
                    <a:lnTo>
                      <a:pt x="291" y="567"/>
                    </a:lnTo>
                    <a:lnTo>
                      <a:pt x="288" y="554"/>
                    </a:lnTo>
                    <a:cubicBezTo>
                      <a:pt x="273" y="558"/>
                      <a:pt x="262" y="556"/>
                      <a:pt x="252" y="553"/>
                    </a:cubicBezTo>
                    <a:cubicBezTo>
                      <a:pt x="236" y="563"/>
                      <a:pt x="215" y="566"/>
                      <a:pt x="195" y="561"/>
                    </a:cubicBezTo>
                    <a:cubicBezTo>
                      <a:pt x="189" y="566"/>
                      <a:pt x="182" y="569"/>
                      <a:pt x="175" y="571"/>
                    </a:cubicBezTo>
                    <a:cubicBezTo>
                      <a:pt x="169" y="573"/>
                      <a:pt x="161" y="574"/>
                      <a:pt x="152" y="574"/>
                    </a:cubicBezTo>
                    <a:cubicBezTo>
                      <a:pt x="143" y="574"/>
                      <a:pt x="135" y="573"/>
                      <a:pt x="129" y="571"/>
                    </a:cubicBezTo>
                    <a:cubicBezTo>
                      <a:pt x="122" y="569"/>
                      <a:pt x="115" y="566"/>
                      <a:pt x="108" y="561"/>
                    </a:cubicBezTo>
                    <a:cubicBezTo>
                      <a:pt x="89" y="566"/>
                      <a:pt x="69" y="563"/>
                      <a:pt x="52" y="553"/>
                    </a:cubicBezTo>
                    <a:cubicBezTo>
                      <a:pt x="41" y="556"/>
                      <a:pt x="28" y="557"/>
                      <a:pt x="15" y="554"/>
                    </a:cubicBezTo>
                    <a:lnTo>
                      <a:pt x="12" y="567"/>
                    </a:lnTo>
                    <a:lnTo>
                      <a:pt x="0" y="559"/>
                    </a:lnTo>
                    <a:lnTo>
                      <a:pt x="0" y="858"/>
                    </a:lnTo>
                    <a:lnTo>
                      <a:pt x="0" y="1303"/>
                    </a:lnTo>
                    <a:cubicBezTo>
                      <a:pt x="0" y="1357"/>
                      <a:pt x="43" y="1400"/>
                      <a:pt x="95" y="1400"/>
                    </a:cubicBezTo>
                    <a:lnTo>
                      <a:pt x="620" y="1400"/>
                    </a:lnTo>
                    <a:lnTo>
                      <a:pt x="976" y="1400"/>
                    </a:lnTo>
                    <a:lnTo>
                      <a:pt x="976" y="1400"/>
                    </a:lnTo>
                    <a:cubicBezTo>
                      <a:pt x="1000" y="1400"/>
                      <a:pt x="1022" y="1391"/>
                      <a:pt x="1039" y="1376"/>
                    </a:cubicBezTo>
                    <a:cubicBezTo>
                      <a:pt x="1059" y="1359"/>
                      <a:pt x="1072" y="1332"/>
                      <a:pt x="1072" y="1303"/>
                    </a:cubicBezTo>
                    <a:lnTo>
                      <a:pt x="1072" y="1303"/>
                    </a:lnTo>
                    <a:lnTo>
                      <a:pt x="1072" y="1278"/>
                    </a:lnTo>
                    <a:lnTo>
                      <a:pt x="1072" y="977"/>
                    </a:lnTo>
                    <a:lnTo>
                      <a:pt x="1072" y="387"/>
                    </a:lnTo>
                    <a:lnTo>
                      <a:pt x="1072" y="361"/>
                    </a:lnTo>
                    <a:lnTo>
                      <a:pt x="1072" y="97"/>
                    </a:lnTo>
                    <a:cubicBezTo>
                      <a:pt x="1072" y="44"/>
                      <a:pt x="1029" y="0"/>
                      <a:pt x="976" y="0"/>
                    </a:cubicBezTo>
                    <a:close/>
                    <a:moveTo>
                      <a:pt x="493" y="340"/>
                    </a:moveTo>
                    <a:lnTo>
                      <a:pt x="493" y="340"/>
                    </a:lnTo>
                    <a:lnTo>
                      <a:pt x="925" y="340"/>
                    </a:lnTo>
                    <a:lnTo>
                      <a:pt x="925" y="406"/>
                    </a:lnTo>
                    <a:lnTo>
                      <a:pt x="493" y="406"/>
                    </a:lnTo>
                    <a:lnTo>
                      <a:pt x="493" y="340"/>
                    </a:lnTo>
                    <a:close/>
                    <a:moveTo>
                      <a:pt x="942" y="1236"/>
                    </a:moveTo>
                    <a:lnTo>
                      <a:pt x="942" y="1236"/>
                    </a:lnTo>
                    <a:lnTo>
                      <a:pt x="129" y="1236"/>
                    </a:lnTo>
                    <a:lnTo>
                      <a:pt x="129" y="1170"/>
                    </a:lnTo>
                    <a:lnTo>
                      <a:pt x="942" y="1170"/>
                    </a:lnTo>
                    <a:lnTo>
                      <a:pt x="942" y="1236"/>
                    </a:lnTo>
                    <a:close/>
                    <a:moveTo>
                      <a:pt x="942" y="1064"/>
                    </a:moveTo>
                    <a:lnTo>
                      <a:pt x="942" y="1064"/>
                    </a:lnTo>
                    <a:lnTo>
                      <a:pt x="129" y="1064"/>
                    </a:lnTo>
                    <a:lnTo>
                      <a:pt x="129" y="998"/>
                    </a:lnTo>
                    <a:lnTo>
                      <a:pt x="942" y="998"/>
                    </a:lnTo>
                    <a:lnTo>
                      <a:pt x="942" y="1064"/>
                    </a:lnTo>
                    <a:close/>
                    <a:moveTo>
                      <a:pt x="942" y="892"/>
                    </a:moveTo>
                    <a:lnTo>
                      <a:pt x="942" y="892"/>
                    </a:lnTo>
                    <a:lnTo>
                      <a:pt x="129" y="892"/>
                    </a:lnTo>
                    <a:lnTo>
                      <a:pt x="129" y="826"/>
                    </a:lnTo>
                    <a:lnTo>
                      <a:pt x="942" y="826"/>
                    </a:lnTo>
                    <a:lnTo>
                      <a:pt x="942" y="892"/>
                    </a:lnTo>
                    <a:close/>
                    <a:moveTo>
                      <a:pt x="942" y="720"/>
                    </a:moveTo>
                    <a:lnTo>
                      <a:pt x="942" y="720"/>
                    </a:lnTo>
                    <a:lnTo>
                      <a:pt x="129" y="720"/>
                    </a:lnTo>
                    <a:lnTo>
                      <a:pt x="129" y="654"/>
                    </a:lnTo>
                    <a:lnTo>
                      <a:pt x="942" y="654"/>
                    </a:lnTo>
                    <a:lnTo>
                      <a:pt x="942" y="7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ru-RU" b="0"/>
              </a:p>
            </p:txBody>
          </p:sp>
          <p:sp>
            <p:nvSpPr>
              <p:cNvPr id="46" name="Freeform 1257"/>
              <p:cNvSpPr>
                <a:spLocks noEditPoints="1"/>
              </p:cNvSpPr>
              <p:nvPr/>
            </p:nvSpPr>
            <p:spPr bwMode="auto">
              <a:xfrm>
                <a:off x="-207963" y="2460625"/>
                <a:ext cx="274638" cy="295275"/>
              </a:xfrm>
              <a:custGeom>
                <a:avLst/>
                <a:gdLst>
                  <a:gd name="T0" fmla="*/ 287 w 762"/>
                  <a:gd name="T1" fmla="*/ 792 h 821"/>
                  <a:gd name="T2" fmla="*/ 416 w 762"/>
                  <a:gd name="T3" fmla="*/ 802 h 821"/>
                  <a:gd name="T4" fmla="*/ 529 w 762"/>
                  <a:gd name="T5" fmla="*/ 785 h 821"/>
                  <a:gd name="T6" fmla="*/ 557 w 762"/>
                  <a:gd name="T7" fmla="*/ 719 h 821"/>
                  <a:gd name="T8" fmla="*/ 506 w 762"/>
                  <a:gd name="T9" fmla="*/ 666 h 821"/>
                  <a:gd name="T10" fmla="*/ 477 w 762"/>
                  <a:gd name="T11" fmla="*/ 630 h 821"/>
                  <a:gd name="T12" fmla="*/ 520 w 762"/>
                  <a:gd name="T13" fmla="*/ 599 h 821"/>
                  <a:gd name="T14" fmla="*/ 531 w 762"/>
                  <a:gd name="T15" fmla="*/ 590 h 821"/>
                  <a:gd name="T16" fmla="*/ 533 w 762"/>
                  <a:gd name="T17" fmla="*/ 587 h 821"/>
                  <a:gd name="T18" fmla="*/ 551 w 762"/>
                  <a:gd name="T19" fmla="*/ 575 h 821"/>
                  <a:gd name="T20" fmla="*/ 548 w 762"/>
                  <a:gd name="T21" fmla="*/ 536 h 821"/>
                  <a:gd name="T22" fmla="*/ 611 w 762"/>
                  <a:gd name="T23" fmla="*/ 515 h 821"/>
                  <a:gd name="T24" fmla="*/ 705 w 762"/>
                  <a:gd name="T25" fmla="*/ 467 h 821"/>
                  <a:gd name="T26" fmla="*/ 754 w 762"/>
                  <a:gd name="T27" fmla="*/ 342 h 821"/>
                  <a:gd name="T28" fmla="*/ 720 w 762"/>
                  <a:gd name="T29" fmla="*/ 251 h 821"/>
                  <a:gd name="T30" fmla="*/ 699 w 762"/>
                  <a:gd name="T31" fmla="*/ 128 h 821"/>
                  <a:gd name="T32" fmla="*/ 523 w 762"/>
                  <a:gd name="T33" fmla="*/ 335 h 821"/>
                  <a:gd name="T34" fmla="*/ 467 w 762"/>
                  <a:gd name="T35" fmla="*/ 344 h 821"/>
                  <a:gd name="T36" fmla="*/ 492 w 762"/>
                  <a:gd name="T37" fmla="*/ 248 h 821"/>
                  <a:gd name="T38" fmla="*/ 561 w 762"/>
                  <a:gd name="T39" fmla="*/ 243 h 821"/>
                  <a:gd name="T40" fmla="*/ 537 w 762"/>
                  <a:gd name="T41" fmla="*/ 182 h 821"/>
                  <a:gd name="T42" fmla="*/ 594 w 762"/>
                  <a:gd name="T43" fmla="*/ 170 h 821"/>
                  <a:gd name="T44" fmla="*/ 641 w 762"/>
                  <a:gd name="T45" fmla="*/ 186 h 821"/>
                  <a:gd name="T46" fmla="*/ 570 w 762"/>
                  <a:gd name="T47" fmla="*/ 88 h 821"/>
                  <a:gd name="T48" fmla="*/ 513 w 762"/>
                  <a:gd name="T49" fmla="*/ 131 h 821"/>
                  <a:gd name="T50" fmla="*/ 510 w 762"/>
                  <a:gd name="T51" fmla="*/ 89 h 821"/>
                  <a:gd name="T52" fmla="*/ 496 w 762"/>
                  <a:gd name="T53" fmla="*/ 130 h 821"/>
                  <a:gd name="T54" fmla="*/ 431 w 762"/>
                  <a:gd name="T55" fmla="*/ 114 h 821"/>
                  <a:gd name="T56" fmla="*/ 400 w 762"/>
                  <a:gd name="T57" fmla="*/ 8 h 821"/>
                  <a:gd name="T58" fmla="*/ 361 w 762"/>
                  <a:gd name="T59" fmla="*/ 8 h 821"/>
                  <a:gd name="T60" fmla="*/ 331 w 762"/>
                  <a:gd name="T61" fmla="*/ 113 h 821"/>
                  <a:gd name="T62" fmla="*/ 266 w 762"/>
                  <a:gd name="T63" fmla="*/ 129 h 821"/>
                  <a:gd name="T64" fmla="*/ 252 w 762"/>
                  <a:gd name="T65" fmla="*/ 88 h 821"/>
                  <a:gd name="T66" fmla="*/ 249 w 762"/>
                  <a:gd name="T67" fmla="*/ 130 h 821"/>
                  <a:gd name="T68" fmla="*/ 192 w 762"/>
                  <a:gd name="T69" fmla="*/ 87 h 821"/>
                  <a:gd name="T70" fmla="*/ 121 w 762"/>
                  <a:gd name="T71" fmla="*/ 185 h 821"/>
                  <a:gd name="T72" fmla="*/ 167 w 762"/>
                  <a:gd name="T73" fmla="*/ 170 h 821"/>
                  <a:gd name="T74" fmla="*/ 224 w 762"/>
                  <a:gd name="T75" fmla="*/ 181 h 821"/>
                  <a:gd name="T76" fmla="*/ 200 w 762"/>
                  <a:gd name="T77" fmla="*/ 242 h 821"/>
                  <a:gd name="T78" fmla="*/ 270 w 762"/>
                  <a:gd name="T79" fmla="*/ 247 h 821"/>
                  <a:gd name="T80" fmla="*/ 278 w 762"/>
                  <a:gd name="T81" fmla="*/ 323 h 821"/>
                  <a:gd name="T82" fmla="*/ 260 w 762"/>
                  <a:gd name="T83" fmla="*/ 361 h 821"/>
                  <a:gd name="T84" fmla="*/ 135 w 762"/>
                  <a:gd name="T85" fmla="*/ 223 h 821"/>
                  <a:gd name="T86" fmla="*/ 22 w 762"/>
                  <a:gd name="T87" fmla="*/ 198 h 821"/>
                  <a:gd name="T88" fmla="*/ 1 w 762"/>
                  <a:gd name="T89" fmla="*/ 301 h 821"/>
                  <a:gd name="T90" fmla="*/ 32 w 762"/>
                  <a:gd name="T91" fmla="*/ 431 h 821"/>
                  <a:gd name="T92" fmla="*/ 128 w 762"/>
                  <a:gd name="T93" fmla="*/ 483 h 821"/>
                  <a:gd name="T94" fmla="*/ 215 w 762"/>
                  <a:gd name="T95" fmla="*/ 529 h 821"/>
                  <a:gd name="T96" fmla="*/ 211 w 762"/>
                  <a:gd name="T97" fmla="*/ 560 h 821"/>
                  <a:gd name="T98" fmla="*/ 225 w 762"/>
                  <a:gd name="T99" fmla="*/ 584 h 821"/>
                  <a:gd name="T100" fmla="*/ 230 w 762"/>
                  <a:gd name="T101" fmla="*/ 589 h 821"/>
                  <a:gd name="T102" fmla="*/ 238 w 762"/>
                  <a:gd name="T103" fmla="*/ 598 h 821"/>
                  <a:gd name="T104" fmla="*/ 290 w 762"/>
                  <a:gd name="T105" fmla="*/ 626 h 821"/>
                  <a:gd name="T106" fmla="*/ 239 w 762"/>
                  <a:gd name="T107" fmla="*/ 641 h 821"/>
                  <a:gd name="T108" fmla="*/ 208 w 762"/>
                  <a:gd name="T109" fmla="*/ 663 h 821"/>
                  <a:gd name="T110" fmla="*/ 533 w 762"/>
                  <a:gd name="T111" fmla="*/ 582 h 821"/>
                  <a:gd name="T112" fmla="*/ 503 w 762"/>
                  <a:gd name="T113" fmla="*/ 579 h 821"/>
                  <a:gd name="T114" fmla="*/ 503 w 762"/>
                  <a:gd name="T115" fmla="*/ 579 h 821"/>
                  <a:gd name="T116" fmla="*/ 437 w 762"/>
                  <a:gd name="T117" fmla="*/ 189 h 821"/>
                  <a:gd name="T118" fmla="*/ 381 w 762"/>
                  <a:gd name="T119" fmla="*/ 295 h 821"/>
                  <a:gd name="T120" fmla="*/ 349 w 762"/>
                  <a:gd name="T121" fmla="*/ 170 h 821"/>
                  <a:gd name="T122" fmla="*/ 228 w 762"/>
                  <a:gd name="T123" fmla="*/ 582 h 821"/>
                  <a:gd name="T124" fmla="*/ 262 w 762"/>
                  <a:gd name="T125" fmla="*/ 586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62" h="821">
                    <a:moveTo>
                      <a:pt x="219" y="784"/>
                    </a:moveTo>
                    <a:cubicBezTo>
                      <a:pt x="221" y="775"/>
                      <a:pt x="223" y="769"/>
                      <a:pt x="226" y="765"/>
                    </a:cubicBezTo>
                    <a:cubicBezTo>
                      <a:pt x="226" y="771"/>
                      <a:pt x="228" y="778"/>
                      <a:pt x="232" y="785"/>
                    </a:cubicBezTo>
                    <a:lnTo>
                      <a:pt x="232" y="785"/>
                    </a:lnTo>
                    <a:cubicBezTo>
                      <a:pt x="241" y="796"/>
                      <a:pt x="251" y="802"/>
                      <a:pt x="260" y="802"/>
                    </a:cubicBezTo>
                    <a:cubicBezTo>
                      <a:pt x="270" y="802"/>
                      <a:pt x="278" y="797"/>
                      <a:pt x="286" y="793"/>
                    </a:cubicBezTo>
                    <a:cubicBezTo>
                      <a:pt x="286" y="793"/>
                      <a:pt x="286" y="793"/>
                      <a:pt x="287" y="792"/>
                    </a:cubicBezTo>
                    <a:cubicBezTo>
                      <a:pt x="287" y="793"/>
                      <a:pt x="287" y="793"/>
                      <a:pt x="287" y="793"/>
                    </a:cubicBezTo>
                    <a:cubicBezTo>
                      <a:pt x="296" y="804"/>
                      <a:pt x="307" y="810"/>
                      <a:pt x="320" y="810"/>
                    </a:cubicBezTo>
                    <a:lnTo>
                      <a:pt x="320" y="810"/>
                    </a:lnTo>
                    <a:cubicBezTo>
                      <a:pt x="329" y="810"/>
                      <a:pt x="338" y="806"/>
                      <a:pt x="346" y="802"/>
                    </a:cubicBezTo>
                    <a:cubicBezTo>
                      <a:pt x="351" y="809"/>
                      <a:pt x="358" y="816"/>
                      <a:pt x="369" y="819"/>
                    </a:cubicBezTo>
                    <a:cubicBezTo>
                      <a:pt x="374" y="821"/>
                      <a:pt x="388" y="821"/>
                      <a:pt x="393" y="819"/>
                    </a:cubicBezTo>
                    <a:cubicBezTo>
                      <a:pt x="404" y="816"/>
                      <a:pt x="411" y="809"/>
                      <a:pt x="416" y="802"/>
                    </a:cubicBezTo>
                    <a:cubicBezTo>
                      <a:pt x="423" y="806"/>
                      <a:pt x="432" y="810"/>
                      <a:pt x="442" y="810"/>
                    </a:cubicBezTo>
                    <a:lnTo>
                      <a:pt x="442" y="810"/>
                    </a:lnTo>
                    <a:cubicBezTo>
                      <a:pt x="455" y="810"/>
                      <a:pt x="466" y="804"/>
                      <a:pt x="475" y="793"/>
                    </a:cubicBezTo>
                    <a:cubicBezTo>
                      <a:pt x="475" y="793"/>
                      <a:pt x="475" y="793"/>
                      <a:pt x="475" y="792"/>
                    </a:cubicBezTo>
                    <a:cubicBezTo>
                      <a:pt x="475" y="793"/>
                      <a:pt x="476" y="793"/>
                      <a:pt x="476" y="793"/>
                    </a:cubicBezTo>
                    <a:cubicBezTo>
                      <a:pt x="484" y="797"/>
                      <a:pt x="492" y="802"/>
                      <a:pt x="501" y="802"/>
                    </a:cubicBezTo>
                    <a:cubicBezTo>
                      <a:pt x="511" y="802"/>
                      <a:pt x="520" y="796"/>
                      <a:pt x="529" y="785"/>
                    </a:cubicBezTo>
                    <a:lnTo>
                      <a:pt x="530" y="785"/>
                    </a:lnTo>
                    <a:cubicBezTo>
                      <a:pt x="534" y="778"/>
                      <a:pt x="535" y="771"/>
                      <a:pt x="536" y="765"/>
                    </a:cubicBezTo>
                    <a:cubicBezTo>
                      <a:pt x="538" y="769"/>
                      <a:pt x="541" y="775"/>
                      <a:pt x="543" y="784"/>
                    </a:cubicBezTo>
                    <a:lnTo>
                      <a:pt x="545" y="793"/>
                    </a:lnTo>
                    <a:lnTo>
                      <a:pt x="552" y="788"/>
                    </a:lnTo>
                    <a:cubicBezTo>
                      <a:pt x="566" y="780"/>
                      <a:pt x="574" y="766"/>
                      <a:pt x="574" y="751"/>
                    </a:cubicBezTo>
                    <a:cubicBezTo>
                      <a:pt x="573" y="735"/>
                      <a:pt x="569" y="726"/>
                      <a:pt x="557" y="719"/>
                    </a:cubicBezTo>
                    <a:cubicBezTo>
                      <a:pt x="561" y="716"/>
                      <a:pt x="565" y="712"/>
                      <a:pt x="568" y="704"/>
                    </a:cubicBezTo>
                    <a:cubicBezTo>
                      <a:pt x="572" y="692"/>
                      <a:pt x="566" y="671"/>
                      <a:pt x="553" y="663"/>
                    </a:cubicBezTo>
                    <a:lnTo>
                      <a:pt x="544" y="658"/>
                    </a:lnTo>
                    <a:lnTo>
                      <a:pt x="544" y="669"/>
                    </a:lnTo>
                    <a:cubicBezTo>
                      <a:pt x="545" y="677"/>
                      <a:pt x="542" y="682"/>
                      <a:pt x="537" y="684"/>
                    </a:cubicBezTo>
                    <a:cubicBezTo>
                      <a:pt x="536" y="684"/>
                      <a:pt x="535" y="684"/>
                      <a:pt x="534" y="684"/>
                    </a:cubicBezTo>
                    <a:cubicBezTo>
                      <a:pt x="527" y="684"/>
                      <a:pt x="517" y="676"/>
                      <a:pt x="506" y="666"/>
                    </a:cubicBezTo>
                    <a:cubicBezTo>
                      <a:pt x="504" y="665"/>
                      <a:pt x="502" y="663"/>
                      <a:pt x="500" y="661"/>
                    </a:cubicBezTo>
                    <a:cubicBezTo>
                      <a:pt x="512" y="656"/>
                      <a:pt x="519" y="646"/>
                      <a:pt x="522" y="641"/>
                    </a:cubicBezTo>
                    <a:lnTo>
                      <a:pt x="528" y="629"/>
                    </a:lnTo>
                    <a:lnTo>
                      <a:pt x="516" y="632"/>
                    </a:lnTo>
                    <a:cubicBezTo>
                      <a:pt x="510" y="633"/>
                      <a:pt x="501" y="635"/>
                      <a:pt x="493" y="635"/>
                    </a:cubicBezTo>
                    <a:cubicBezTo>
                      <a:pt x="486" y="635"/>
                      <a:pt x="481" y="634"/>
                      <a:pt x="478" y="631"/>
                    </a:cubicBezTo>
                    <a:lnTo>
                      <a:pt x="477" y="630"/>
                    </a:lnTo>
                    <a:lnTo>
                      <a:pt x="477" y="630"/>
                    </a:lnTo>
                    <a:cubicBezTo>
                      <a:pt x="475" y="629"/>
                      <a:pt x="473" y="628"/>
                      <a:pt x="471" y="626"/>
                    </a:cubicBezTo>
                    <a:cubicBezTo>
                      <a:pt x="480" y="615"/>
                      <a:pt x="488" y="604"/>
                      <a:pt x="495" y="592"/>
                    </a:cubicBezTo>
                    <a:lnTo>
                      <a:pt x="497" y="593"/>
                    </a:lnTo>
                    <a:cubicBezTo>
                      <a:pt x="500" y="597"/>
                      <a:pt x="504" y="598"/>
                      <a:pt x="508" y="598"/>
                    </a:cubicBezTo>
                    <a:cubicBezTo>
                      <a:pt x="510" y="598"/>
                      <a:pt x="511" y="598"/>
                      <a:pt x="513" y="597"/>
                    </a:cubicBezTo>
                    <a:cubicBezTo>
                      <a:pt x="516" y="599"/>
                      <a:pt x="518" y="599"/>
                      <a:pt x="520" y="599"/>
                    </a:cubicBezTo>
                    <a:cubicBezTo>
                      <a:pt x="521" y="599"/>
                      <a:pt x="521" y="599"/>
                      <a:pt x="521" y="599"/>
                    </a:cubicBezTo>
                    <a:cubicBezTo>
                      <a:pt x="522" y="599"/>
                      <a:pt x="523" y="598"/>
                      <a:pt x="523" y="598"/>
                    </a:cubicBezTo>
                    <a:lnTo>
                      <a:pt x="524" y="598"/>
                    </a:lnTo>
                    <a:cubicBezTo>
                      <a:pt x="526" y="597"/>
                      <a:pt x="528" y="595"/>
                      <a:pt x="530" y="592"/>
                    </a:cubicBezTo>
                    <a:lnTo>
                      <a:pt x="530" y="592"/>
                    </a:lnTo>
                    <a:lnTo>
                      <a:pt x="530" y="591"/>
                    </a:lnTo>
                    <a:cubicBezTo>
                      <a:pt x="530" y="591"/>
                      <a:pt x="531" y="590"/>
                      <a:pt x="531" y="590"/>
                    </a:cubicBezTo>
                    <a:lnTo>
                      <a:pt x="531" y="590"/>
                    </a:lnTo>
                    <a:lnTo>
                      <a:pt x="531" y="589"/>
                    </a:lnTo>
                    <a:cubicBezTo>
                      <a:pt x="532" y="589"/>
                      <a:pt x="532" y="589"/>
                      <a:pt x="532" y="588"/>
                    </a:cubicBezTo>
                    <a:lnTo>
                      <a:pt x="533" y="588"/>
                    </a:lnTo>
                    <a:cubicBezTo>
                      <a:pt x="533" y="588"/>
                      <a:pt x="533" y="588"/>
                      <a:pt x="533" y="588"/>
                    </a:cubicBezTo>
                    <a:cubicBezTo>
                      <a:pt x="533" y="588"/>
                      <a:pt x="533" y="588"/>
                      <a:pt x="533" y="588"/>
                    </a:cubicBezTo>
                    <a:cubicBezTo>
                      <a:pt x="533" y="587"/>
                      <a:pt x="533" y="587"/>
                      <a:pt x="533" y="587"/>
                    </a:cubicBezTo>
                    <a:lnTo>
                      <a:pt x="536" y="587"/>
                    </a:lnTo>
                    <a:lnTo>
                      <a:pt x="537" y="584"/>
                    </a:lnTo>
                    <a:cubicBezTo>
                      <a:pt x="537" y="584"/>
                      <a:pt x="537" y="583"/>
                      <a:pt x="537" y="583"/>
                    </a:cubicBezTo>
                    <a:lnTo>
                      <a:pt x="538" y="583"/>
                    </a:lnTo>
                    <a:cubicBezTo>
                      <a:pt x="538" y="583"/>
                      <a:pt x="538" y="583"/>
                      <a:pt x="539" y="583"/>
                    </a:cubicBezTo>
                    <a:cubicBezTo>
                      <a:pt x="539" y="582"/>
                      <a:pt x="539" y="582"/>
                      <a:pt x="539" y="582"/>
                    </a:cubicBezTo>
                    <a:cubicBezTo>
                      <a:pt x="542" y="581"/>
                      <a:pt x="549" y="577"/>
                      <a:pt x="551" y="575"/>
                    </a:cubicBezTo>
                    <a:cubicBezTo>
                      <a:pt x="555" y="572"/>
                      <a:pt x="556" y="566"/>
                      <a:pt x="553" y="562"/>
                    </a:cubicBezTo>
                    <a:cubicBezTo>
                      <a:pt x="552" y="561"/>
                      <a:pt x="552" y="561"/>
                      <a:pt x="551" y="560"/>
                    </a:cubicBezTo>
                    <a:cubicBezTo>
                      <a:pt x="552" y="558"/>
                      <a:pt x="553" y="556"/>
                      <a:pt x="552" y="552"/>
                    </a:cubicBezTo>
                    <a:cubicBezTo>
                      <a:pt x="551" y="550"/>
                      <a:pt x="550" y="548"/>
                      <a:pt x="549" y="547"/>
                    </a:cubicBezTo>
                    <a:cubicBezTo>
                      <a:pt x="549" y="547"/>
                      <a:pt x="550" y="546"/>
                      <a:pt x="550" y="545"/>
                    </a:cubicBezTo>
                    <a:cubicBezTo>
                      <a:pt x="551" y="543"/>
                      <a:pt x="551" y="539"/>
                      <a:pt x="549" y="536"/>
                    </a:cubicBezTo>
                    <a:lnTo>
                      <a:pt x="548" y="536"/>
                    </a:lnTo>
                    <a:cubicBezTo>
                      <a:pt x="546" y="534"/>
                      <a:pt x="544" y="532"/>
                      <a:pt x="542" y="531"/>
                    </a:cubicBezTo>
                    <a:cubicBezTo>
                      <a:pt x="543" y="531"/>
                      <a:pt x="545" y="531"/>
                      <a:pt x="546" y="529"/>
                    </a:cubicBezTo>
                    <a:cubicBezTo>
                      <a:pt x="562" y="520"/>
                      <a:pt x="558" y="500"/>
                      <a:pt x="555" y="485"/>
                    </a:cubicBezTo>
                    <a:cubicBezTo>
                      <a:pt x="559" y="500"/>
                      <a:pt x="561" y="515"/>
                      <a:pt x="570" y="526"/>
                    </a:cubicBezTo>
                    <a:cubicBezTo>
                      <a:pt x="574" y="533"/>
                      <a:pt x="584" y="538"/>
                      <a:pt x="592" y="539"/>
                    </a:cubicBezTo>
                    <a:cubicBezTo>
                      <a:pt x="603" y="530"/>
                      <a:pt x="601" y="507"/>
                      <a:pt x="595" y="491"/>
                    </a:cubicBezTo>
                    <a:cubicBezTo>
                      <a:pt x="599" y="500"/>
                      <a:pt x="605" y="508"/>
                      <a:pt x="611" y="515"/>
                    </a:cubicBezTo>
                    <a:cubicBezTo>
                      <a:pt x="617" y="523"/>
                      <a:pt x="629" y="526"/>
                      <a:pt x="638" y="525"/>
                    </a:cubicBezTo>
                    <a:cubicBezTo>
                      <a:pt x="650" y="505"/>
                      <a:pt x="642" y="494"/>
                      <a:pt x="634" y="483"/>
                    </a:cubicBezTo>
                    <a:cubicBezTo>
                      <a:pt x="635" y="484"/>
                      <a:pt x="636" y="485"/>
                      <a:pt x="637" y="486"/>
                    </a:cubicBezTo>
                    <a:cubicBezTo>
                      <a:pt x="652" y="504"/>
                      <a:pt x="661" y="503"/>
                      <a:pt x="670" y="501"/>
                    </a:cubicBezTo>
                    <a:cubicBezTo>
                      <a:pt x="677" y="481"/>
                      <a:pt x="666" y="472"/>
                      <a:pt x="662" y="462"/>
                    </a:cubicBezTo>
                    <a:lnTo>
                      <a:pt x="674" y="470"/>
                    </a:lnTo>
                    <a:cubicBezTo>
                      <a:pt x="686" y="474"/>
                      <a:pt x="699" y="473"/>
                      <a:pt x="705" y="467"/>
                    </a:cubicBezTo>
                    <a:cubicBezTo>
                      <a:pt x="709" y="456"/>
                      <a:pt x="701" y="446"/>
                      <a:pt x="698" y="441"/>
                    </a:cubicBezTo>
                    <a:cubicBezTo>
                      <a:pt x="703" y="442"/>
                      <a:pt x="721" y="437"/>
                      <a:pt x="730" y="431"/>
                    </a:cubicBezTo>
                    <a:cubicBezTo>
                      <a:pt x="731" y="421"/>
                      <a:pt x="717" y="409"/>
                      <a:pt x="712" y="405"/>
                    </a:cubicBezTo>
                    <a:cubicBezTo>
                      <a:pt x="725" y="405"/>
                      <a:pt x="749" y="397"/>
                      <a:pt x="749" y="385"/>
                    </a:cubicBezTo>
                    <a:cubicBezTo>
                      <a:pt x="743" y="378"/>
                      <a:pt x="729" y="375"/>
                      <a:pt x="720" y="370"/>
                    </a:cubicBezTo>
                    <a:cubicBezTo>
                      <a:pt x="726" y="368"/>
                      <a:pt x="752" y="353"/>
                      <a:pt x="754" y="346"/>
                    </a:cubicBezTo>
                    <a:cubicBezTo>
                      <a:pt x="755" y="345"/>
                      <a:pt x="756" y="343"/>
                      <a:pt x="754" y="342"/>
                    </a:cubicBezTo>
                    <a:cubicBezTo>
                      <a:pt x="749" y="335"/>
                      <a:pt x="726" y="332"/>
                      <a:pt x="721" y="333"/>
                    </a:cubicBezTo>
                    <a:cubicBezTo>
                      <a:pt x="742" y="326"/>
                      <a:pt x="750" y="318"/>
                      <a:pt x="761" y="301"/>
                    </a:cubicBezTo>
                    <a:cubicBezTo>
                      <a:pt x="762" y="300"/>
                      <a:pt x="761" y="298"/>
                      <a:pt x="761" y="297"/>
                    </a:cubicBezTo>
                    <a:cubicBezTo>
                      <a:pt x="752" y="291"/>
                      <a:pt x="728" y="295"/>
                      <a:pt x="716" y="297"/>
                    </a:cubicBezTo>
                    <a:cubicBezTo>
                      <a:pt x="731" y="284"/>
                      <a:pt x="751" y="271"/>
                      <a:pt x="753" y="248"/>
                    </a:cubicBezTo>
                    <a:cubicBezTo>
                      <a:pt x="752" y="247"/>
                      <a:pt x="753" y="245"/>
                      <a:pt x="752" y="245"/>
                    </a:cubicBezTo>
                    <a:cubicBezTo>
                      <a:pt x="741" y="245"/>
                      <a:pt x="730" y="248"/>
                      <a:pt x="720" y="251"/>
                    </a:cubicBezTo>
                    <a:lnTo>
                      <a:pt x="719" y="250"/>
                    </a:lnTo>
                    <a:cubicBezTo>
                      <a:pt x="729" y="233"/>
                      <a:pt x="737" y="217"/>
                      <a:pt x="740" y="198"/>
                    </a:cubicBezTo>
                    <a:cubicBezTo>
                      <a:pt x="739" y="196"/>
                      <a:pt x="742" y="188"/>
                      <a:pt x="738" y="187"/>
                    </a:cubicBezTo>
                    <a:cubicBezTo>
                      <a:pt x="733" y="185"/>
                      <a:pt x="728" y="188"/>
                      <a:pt x="724" y="191"/>
                    </a:cubicBezTo>
                    <a:lnTo>
                      <a:pt x="693" y="216"/>
                    </a:lnTo>
                    <a:cubicBezTo>
                      <a:pt x="703" y="203"/>
                      <a:pt x="710" y="176"/>
                      <a:pt x="713" y="165"/>
                    </a:cubicBezTo>
                    <a:cubicBezTo>
                      <a:pt x="714" y="156"/>
                      <a:pt x="714" y="127"/>
                      <a:pt x="699" y="128"/>
                    </a:cubicBezTo>
                    <a:cubicBezTo>
                      <a:pt x="680" y="158"/>
                      <a:pt x="657" y="199"/>
                      <a:pt x="631" y="225"/>
                    </a:cubicBezTo>
                    <a:cubicBezTo>
                      <a:pt x="629" y="225"/>
                      <a:pt x="629" y="223"/>
                      <a:pt x="627" y="223"/>
                    </a:cubicBezTo>
                    <a:cubicBezTo>
                      <a:pt x="623" y="229"/>
                      <a:pt x="601" y="262"/>
                      <a:pt x="593" y="264"/>
                    </a:cubicBezTo>
                    <a:lnTo>
                      <a:pt x="589" y="257"/>
                    </a:lnTo>
                    <a:cubicBezTo>
                      <a:pt x="585" y="263"/>
                      <a:pt x="580" y="269"/>
                      <a:pt x="573" y="274"/>
                    </a:cubicBezTo>
                    <a:lnTo>
                      <a:pt x="539" y="305"/>
                    </a:lnTo>
                    <a:cubicBezTo>
                      <a:pt x="530" y="314"/>
                      <a:pt x="523" y="323"/>
                      <a:pt x="523" y="335"/>
                    </a:cubicBezTo>
                    <a:cubicBezTo>
                      <a:pt x="523" y="335"/>
                      <a:pt x="525" y="356"/>
                      <a:pt x="514" y="362"/>
                    </a:cubicBezTo>
                    <a:cubicBezTo>
                      <a:pt x="506" y="366"/>
                      <a:pt x="502" y="362"/>
                      <a:pt x="501" y="361"/>
                    </a:cubicBezTo>
                    <a:cubicBezTo>
                      <a:pt x="501" y="361"/>
                      <a:pt x="501" y="360"/>
                      <a:pt x="501" y="360"/>
                    </a:cubicBezTo>
                    <a:cubicBezTo>
                      <a:pt x="501" y="354"/>
                      <a:pt x="502" y="348"/>
                      <a:pt x="498" y="343"/>
                    </a:cubicBezTo>
                    <a:lnTo>
                      <a:pt x="497" y="343"/>
                    </a:lnTo>
                    <a:lnTo>
                      <a:pt x="490" y="351"/>
                    </a:lnTo>
                    <a:cubicBezTo>
                      <a:pt x="485" y="354"/>
                      <a:pt x="465" y="353"/>
                      <a:pt x="467" y="344"/>
                    </a:cubicBezTo>
                    <a:cubicBezTo>
                      <a:pt x="478" y="344"/>
                      <a:pt x="484" y="334"/>
                      <a:pt x="484" y="323"/>
                    </a:cubicBezTo>
                    <a:cubicBezTo>
                      <a:pt x="484" y="323"/>
                      <a:pt x="483" y="322"/>
                      <a:pt x="482" y="321"/>
                    </a:cubicBezTo>
                    <a:cubicBezTo>
                      <a:pt x="479" y="326"/>
                      <a:pt x="473" y="326"/>
                      <a:pt x="467" y="326"/>
                    </a:cubicBezTo>
                    <a:cubicBezTo>
                      <a:pt x="462" y="325"/>
                      <a:pt x="459" y="320"/>
                      <a:pt x="456" y="316"/>
                    </a:cubicBezTo>
                    <a:cubicBezTo>
                      <a:pt x="450" y="302"/>
                      <a:pt x="450" y="288"/>
                      <a:pt x="456" y="274"/>
                    </a:cubicBezTo>
                    <a:lnTo>
                      <a:pt x="473" y="251"/>
                    </a:lnTo>
                    <a:cubicBezTo>
                      <a:pt x="479" y="247"/>
                      <a:pt x="485" y="250"/>
                      <a:pt x="492" y="248"/>
                    </a:cubicBezTo>
                    <a:cubicBezTo>
                      <a:pt x="503" y="245"/>
                      <a:pt x="516" y="244"/>
                      <a:pt x="524" y="253"/>
                    </a:cubicBezTo>
                    <a:cubicBezTo>
                      <a:pt x="526" y="256"/>
                      <a:pt x="529" y="260"/>
                      <a:pt x="528" y="265"/>
                    </a:cubicBezTo>
                    <a:cubicBezTo>
                      <a:pt x="536" y="266"/>
                      <a:pt x="536" y="254"/>
                      <a:pt x="538" y="250"/>
                    </a:cubicBezTo>
                    <a:cubicBezTo>
                      <a:pt x="543" y="251"/>
                      <a:pt x="548" y="255"/>
                      <a:pt x="554" y="255"/>
                    </a:cubicBezTo>
                    <a:cubicBezTo>
                      <a:pt x="567" y="258"/>
                      <a:pt x="589" y="251"/>
                      <a:pt x="589" y="235"/>
                    </a:cubicBezTo>
                    <a:lnTo>
                      <a:pt x="587" y="234"/>
                    </a:lnTo>
                    <a:cubicBezTo>
                      <a:pt x="582" y="242"/>
                      <a:pt x="571" y="243"/>
                      <a:pt x="561" y="243"/>
                    </a:cubicBezTo>
                    <a:lnTo>
                      <a:pt x="547" y="238"/>
                    </a:lnTo>
                    <a:cubicBezTo>
                      <a:pt x="543" y="236"/>
                      <a:pt x="531" y="233"/>
                      <a:pt x="529" y="229"/>
                    </a:cubicBezTo>
                    <a:lnTo>
                      <a:pt x="529" y="228"/>
                    </a:lnTo>
                    <a:cubicBezTo>
                      <a:pt x="538" y="222"/>
                      <a:pt x="556" y="227"/>
                      <a:pt x="562" y="236"/>
                    </a:cubicBezTo>
                    <a:cubicBezTo>
                      <a:pt x="575" y="229"/>
                      <a:pt x="575" y="205"/>
                      <a:pt x="564" y="195"/>
                    </a:cubicBezTo>
                    <a:cubicBezTo>
                      <a:pt x="559" y="192"/>
                      <a:pt x="549" y="187"/>
                      <a:pt x="543" y="188"/>
                    </a:cubicBezTo>
                    <a:cubicBezTo>
                      <a:pt x="542" y="186"/>
                      <a:pt x="540" y="184"/>
                      <a:pt x="537" y="182"/>
                    </a:cubicBezTo>
                    <a:cubicBezTo>
                      <a:pt x="535" y="181"/>
                      <a:pt x="534" y="182"/>
                      <a:pt x="532" y="179"/>
                    </a:cubicBezTo>
                    <a:lnTo>
                      <a:pt x="532" y="178"/>
                    </a:lnTo>
                    <a:cubicBezTo>
                      <a:pt x="542" y="175"/>
                      <a:pt x="553" y="177"/>
                      <a:pt x="561" y="171"/>
                    </a:cubicBezTo>
                    <a:cubicBezTo>
                      <a:pt x="578" y="159"/>
                      <a:pt x="581" y="133"/>
                      <a:pt x="574" y="115"/>
                    </a:cubicBezTo>
                    <a:cubicBezTo>
                      <a:pt x="574" y="113"/>
                      <a:pt x="574" y="112"/>
                      <a:pt x="575" y="110"/>
                    </a:cubicBezTo>
                    <a:cubicBezTo>
                      <a:pt x="585" y="112"/>
                      <a:pt x="598" y="120"/>
                      <a:pt x="607" y="126"/>
                    </a:cubicBezTo>
                    <a:cubicBezTo>
                      <a:pt x="613" y="144"/>
                      <a:pt x="588" y="156"/>
                      <a:pt x="594" y="170"/>
                    </a:cubicBezTo>
                    <a:cubicBezTo>
                      <a:pt x="594" y="173"/>
                      <a:pt x="599" y="179"/>
                      <a:pt x="601" y="181"/>
                    </a:cubicBezTo>
                    <a:cubicBezTo>
                      <a:pt x="609" y="191"/>
                      <a:pt x="606" y="195"/>
                      <a:pt x="602" y="205"/>
                    </a:cubicBezTo>
                    <a:cubicBezTo>
                      <a:pt x="605" y="208"/>
                      <a:pt x="609" y="205"/>
                      <a:pt x="612" y="204"/>
                    </a:cubicBezTo>
                    <a:cubicBezTo>
                      <a:pt x="616" y="201"/>
                      <a:pt x="620" y="197"/>
                      <a:pt x="622" y="191"/>
                    </a:cubicBezTo>
                    <a:cubicBezTo>
                      <a:pt x="625" y="186"/>
                      <a:pt x="618" y="180"/>
                      <a:pt x="619" y="175"/>
                    </a:cubicBezTo>
                    <a:cubicBezTo>
                      <a:pt x="625" y="179"/>
                      <a:pt x="632" y="178"/>
                      <a:pt x="639" y="178"/>
                    </a:cubicBezTo>
                    <a:cubicBezTo>
                      <a:pt x="642" y="179"/>
                      <a:pt x="640" y="183"/>
                      <a:pt x="641" y="186"/>
                    </a:cubicBezTo>
                    <a:cubicBezTo>
                      <a:pt x="644" y="188"/>
                      <a:pt x="648" y="184"/>
                      <a:pt x="650" y="183"/>
                    </a:cubicBezTo>
                    <a:cubicBezTo>
                      <a:pt x="659" y="174"/>
                      <a:pt x="655" y="162"/>
                      <a:pt x="643" y="159"/>
                    </a:cubicBezTo>
                    <a:cubicBezTo>
                      <a:pt x="641" y="159"/>
                      <a:pt x="626" y="165"/>
                      <a:pt x="628" y="158"/>
                    </a:cubicBezTo>
                    <a:cubicBezTo>
                      <a:pt x="632" y="147"/>
                      <a:pt x="650" y="144"/>
                      <a:pt x="644" y="128"/>
                    </a:cubicBezTo>
                    <a:cubicBezTo>
                      <a:pt x="643" y="127"/>
                      <a:pt x="643" y="125"/>
                      <a:pt x="642" y="124"/>
                    </a:cubicBezTo>
                    <a:cubicBezTo>
                      <a:pt x="621" y="114"/>
                      <a:pt x="604" y="100"/>
                      <a:pt x="587" y="84"/>
                    </a:cubicBezTo>
                    <a:cubicBezTo>
                      <a:pt x="581" y="82"/>
                      <a:pt x="575" y="87"/>
                      <a:pt x="570" y="88"/>
                    </a:cubicBezTo>
                    <a:cubicBezTo>
                      <a:pt x="561" y="91"/>
                      <a:pt x="553" y="94"/>
                      <a:pt x="551" y="103"/>
                    </a:cubicBezTo>
                    <a:cubicBezTo>
                      <a:pt x="545" y="123"/>
                      <a:pt x="561" y="140"/>
                      <a:pt x="557" y="160"/>
                    </a:cubicBezTo>
                    <a:cubicBezTo>
                      <a:pt x="550" y="168"/>
                      <a:pt x="541" y="171"/>
                      <a:pt x="530" y="174"/>
                    </a:cubicBezTo>
                    <a:cubicBezTo>
                      <a:pt x="529" y="174"/>
                      <a:pt x="529" y="173"/>
                      <a:pt x="528" y="172"/>
                    </a:cubicBezTo>
                    <a:cubicBezTo>
                      <a:pt x="530" y="161"/>
                      <a:pt x="541" y="146"/>
                      <a:pt x="534" y="134"/>
                    </a:cubicBezTo>
                    <a:cubicBezTo>
                      <a:pt x="532" y="128"/>
                      <a:pt x="513" y="117"/>
                      <a:pt x="513" y="130"/>
                    </a:cubicBezTo>
                    <a:lnTo>
                      <a:pt x="513" y="131"/>
                    </a:lnTo>
                    <a:lnTo>
                      <a:pt x="511" y="130"/>
                    </a:lnTo>
                    <a:cubicBezTo>
                      <a:pt x="512" y="124"/>
                      <a:pt x="509" y="119"/>
                      <a:pt x="509" y="113"/>
                    </a:cubicBezTo>
                    <a:cubicBezTo>
                      <a:pt x="509" y="111"/>
                      <a:pt x="510" y="109"/>
                      <a:pt x="508" y="106"/>
                    </a:cubicBezTo>
                    <a:cubicBezTo>
                      <a:pt x="510" y="104"/>
                      <a:pt x="512" y="107"/>
                      <a:pt x="513" y="107"/>
                    </a:cubicBezTo>
                    <a:cubicBezTo>
                      <a:pt x="516" y="104"/>
                      <a:pt x="514" y="99"/>
                      <a:pt x="515" y="95"/>
                    </a:cubicBezTo>
                    <a:cubicBezTo>
                      <a:pt x="512" y="94"/>
                      <a:pt x="511" y="96"/>
                      <a:pt x="509" y="96"/>
                    </a:cubicBezTo>
                    <a:cubicBezTo>
                      <a:pt x="507" y="94"/>
                      <a:pt x="511" y="92"/>
                      <a:pt x="510" y="89"/>
                    </a:cubicBezTo>
                    <a:lnTo>
                      <a:pt x="497" y="90"/>
                    </a:lnTo>
                    <a:cubicBezTo>
                      <a:pt x="497" y="92"/>
                      <a:pt x="500" y="94"/>
                      <a:pt x="498" y="96"/>
                    </a:cubicBezTo>
                    <a:cubicBezTo>
                      <a:pt x="497" y="96"/>
                      <a:pt x="495" y="95"/>
                      <a:pt x="493" y="94"/>
                    </a:cubicBezTo>
                    <a:cubicBezTo>
                      <a:pt x="492" y="97"/>
                      <a:pt x="493" y="102"/>
                      <a:pt x="493" y="106"/>
                    </a:cubicBezTo>
                    <a:cubicBezTo>
                      <a:pt x="494" y="109"/>
                      <a:pt x="497" y="104"/>
                      <a:pt x="499" y="107"/>
                    </a:cubicBezTo>
                    <a:cubicBezTo>
                      <a:pt x="497" y="108"/>
                      <a:pt x="499" y="117"/>
                      <a:pt x="499" y="120"/>
                    </a:cubicBezTo>
                    <a:cubicBezTo>
                      <a:pt x="493" y="123"/>
                      <a:pt x="499" y="125"/>
                      <a:pt x="496" y="130"/>
                    </a:cubicBezTo>
                    <a:cubicBezTo>
                      <a:pt x="491" y="130"/>
                      <a:pt x="495" y="126"/>
                      <a:pt x="493" y="124"/>
                    </a:cubicBezTo>
                    <a:cubicBezTo>
                      <a:pt x="490" y="120"/>
                      <a:pt x="487" y="122"/>
                      <a:pt x="483" y="122"/>
                    </a:cubicBezTo>
                    <a:cubicBezTo>
                      <a:pt x="463" y="126"/>
                      <a:pt x="470" y="151"/>
                      <a:pt x="474" y="167"/>
                    </a:cubicBezTo>
                    <a:cubicBezTo>
                      <a:pt x="474" y="170"/>
                      <a:pt x="473" y="172"/>
                      <a:pt x="473" y="174"/>
                    </a:cubicBezTo>
                    <a:cubicBezTo>
                      <a:pt x="473" y="173"/>
                      <a:pt x="471" y="173"/>
                      <a:pt x="469" y="172"/>
                    </a:cubicBezTo>
                    <a:cubicBezTo>
                      <a:pt x="466" y="163"/>
                      <a:pt x="444" y="152"/>
                      <a:pt x="424" y="139"/>
                    </a:cubicBezTo>
                    <a:cubicBezTo>
                      <a:pt x="420" y="132"/>
                      <a:pt x="427" y="122"/>
                      <a:pt x="431" y="114"/>
                    </a:cubicBezTo>
                    <a:cubicBezTo>
                      <a:pt x="440" y="100"/>
                      <a:pt x="450" y="83"/>
                      <a:pt x="438" y="68"/>
                    </a:cubicBezTo>
                    <a:cubicBezTo>
                      <a:pt x="431" y="59"/>
                      <a:pt x="413" y="51"/>
                      <a:pt x="400" y="53"/>
                    </a:cubicBezTo>
                    <a:cubicBezTo>
                      <a:pt x="398" y="58"/>
                      <a:pt x="397" y="59"/>
                      <a:pt x="392" y="56"/>
                    </a:cubicBezTo>
                    <a:cubicBezTo>
                      <a:pt x="391" y="51"/>
                      <a:pt x="400" y="47"/>
                      <a:pt x="396" y="41"/>
                    </a:cubicBezTo>
                    <a:cubicBezTo>
                      <a:pt x="394" y="36"/>
                      <a:pt x="389" y="33"/>
                      <a:pt x="392" y="28"/>
                    </a:cubicBezTo>
                    <a:lnTo>
                      <a:pt x="400" y="31"/>
                    </a:lnTo>
                    <a:cubicBezTo>
                      <a:pt x="401" y="24"/>
                      <a:pt x="401" y="16"/>
                      <a:pt x="400" y="8"/>
                    </a:cubicBezTo>
                    <a:cubicBezTo>
                      <a:pt x="398" y="9"/>
                      <a:pt x="395" y="9"/>
                      <a:pt x="393" y="10"/>
                    </a:cubicBezTo>
                    <a:lnTo>
                      <a:pt x="392" y="9"/>
                    </a:lnTo>
                    <a:cubicBezTo>
                      <a:pt x="393" y="8"/>
                      <a:pt x="393" y="5"/>
                      <a:pt x="395" y="3"/>
                    </a:cubicBezTo>
                    <a:cubicBezTo>
                      <a:pt x="385" y="0"/>
                      <a:pt x="378" y="0"/>
                      <a:pt x="367" y="3"/>
                    </a:cubicBezTo>
                    <a:cubicBezTo>
                      <a:pt x="368" y="5"/>
                      <a:pt x="369" y="7"/>
                      <a:pt x="370" y="9"/>
                    </a:cubicBezTo>
                    <a:lnTo>
                      <a:pt x="369" y="10"/>
                    </a:lnTo>
                    <a:cubicBezTo>
                      <a:pt x="367" y="9"/>
                      <a:pt x="363" y="8"/>
                      <a:pt x="361" y="8"/>
                    </a:cubicBezTo>
                    <a:cubicBezTo>
                      <a:pt x="360" y="15"/>
                      <a:pt x="361" y="22"/>
                      <a:pt x="362" y="30"/>
                    </a:cubicBezTo>
                    <a:lnTo>
                      <a:pt x="370" y="27"/>
                    </a:lnTo>
                    <a:cubicBezTo>
                      <a:pt x="373" y="32"/>
                      <a:pt x="368" y="35"/>
                      <a:pt x="366" y="40"/>
                    </a:cubicBezTo>
                    <a:cubicBezTo>
                      <a:pt x="362" y="47"/>
                      <a:pt x="371" y="50"/>
                      <a:pt x="370" y="55"/>
                    </a:cubicBezTo>
                    <a:cubicBezTo>
                      <a:pt x="365" y="58"/>
                      <a:pt x="364" y="57"/>
                      <a:pt x="362" y="53"/>
                    </a:cubicBezTo>
                    <a:cubicBezTo>
                      <a:pt x="349" y="50"/>
                      <a:pt x="331" y="58"/>
                      <a:pt x="323" y="67"/>
                    </a:cubicBezTo>
                    <a:cubicBezTo>
                      <a:pt x="312" y="82"/>
                      <a:pt x="322" y="99"/>
                      <a:pt x="331" y="113"/>
                    </a:cubicBezTo>
                    <a:cubicBezTo>
                      <a:pt x="335" y="121"/>
                      <a:pt x="342" y="131"/>
                      <a:pt x="338" y="139"/>
                    </a:cubicBezTo>
                    <a:cubicBezTo>
                      <a:pt x="318" y="152"/>
                      <a:pt x="296" y="162"/>
                      <a:pt x="292" y="172"/>
                    </a:cubicBezTo>
                    <a:cubicBezTo>
                      <a:pt x="291" y="173"/>
                      <a:pt x="289" y="172"/>
                      <a:pt x="288" y="173"/>
                    </a:cubicBezTo>
                    <a:cubicBezTo>
                      <a:pt x="289" y="171"/>
                      <a:pt x="288" y="170"/>
                      <a:pt x="288" y="167"/>
                    </a:cubicBezTo>
                    <a:cubicBezTo>
                      <a:pt x="292" y="151"/>
                      <a:pt x="298" y="126"/>
                      <a:pt x="279" y="121"/>
                    </a:cubicBezTo>
                    <a:cubicBezTo>
                      <a:pt x="275" y="121"/>
                      <a:pt x="271" y="119"/>
                      <a:pt x="269" y="123"/>
                    </a:cubicBezTo>
                    <a:cubicBezTo>
                      <a:pt x="267" y="125"/>
                      <a:pt x="271" y="129"/>
                      <a:pt x="266" y="129"/>
                    </a:cubicBezTo>
                    <a:cubicBezTo>
                      <a:pt x="263" y="125"/>
                      <a:pt x="269" y="122"/>
                      <a:pt x="263" y="119"/>
                    </a:cubicBezTo>
                    <a:cubicBezTo>
                      <a:pt x="263" y="116"/>
                      <a:pt x="265" y="107"/>
                      <a:pt x="263" y="106"/>
                    </a:cubicBezTo>
                    <a:cubicBezTo>
                      <a:pt x="265" y="103"/>
                      <a:pt x="268" y="108"/>
                      <a:pt x="269" y="105"/>
                    </a:cubicBezTo>
                    <a:cubicBezTo>
                      <a:pt x="269" y="101"/>
                      <a:pt x="270" y="97"/>
                      <a:pt x="269" y="93"/>
                    </a:cubicBezTo>
                    <a:cubicBezTo>
                      <a:pt x="267" y="94"/>
                      <a:pt x="265" y="95"/>
                      <a:pt x="264" y="95"/>
                    </a:cubicBezTo>
                    <a:cubicBezTo>
                      <a:pt x="262" y="93"/>
                      <a:pt x="265" y="91"/>
                      <a:pt x="265" y="89"/>
                    </a:cubicBezTo>
                    <a:lnTo>
                      <a:pt x="252" y="88"/>
                    </a:lnTo>
                    <a:cubicBezTo>
                      <a:pt x="251" y="91"/>
                      <a:pt x="255" y="93"/>
                      <a:pt x="253" y="95"/>
                    </a:cubicBezTo>
                    <a:cubicBezTo>
                      <a:pt x="251" y="95"/>
                      <a:pt x="250" y="93"/>
                      <a:pt x="247" y="94"/>
                    </a:cubicBezTo>
                    <a:cubicBezTo>
                      <a:pt x="248" y="98"/>
                      <a:pt x="246" y="103"/>
                      <a:pt x="248" y="106"/>
                    </a:cubicBezTo>
                    <a:cubicBezTo>
                      <a:pt x="250" y="106"/>
                      <a:pt x="252" y="104"/>
                      <a:pt x="254" y="105"/>
                    </a:cubicBezTo>
                    <a:cubicBezTo>
                      <a:pt x="252" y="108"/>
                      <a:pt x="253" y="110"/>
                      <a:pt x="253" y="113"/>
                    </a:cubicBezTo>
                    <a:cubicBezTo>
                      <a:pt x="253" y="118"/>
                      <a:pt x="250" y="123"/>
                      <a:pt x="251" y="129"/>
                    </a:cubicBezTo>
                    <a:lnTo>
                      <a:pt x="249" y="130"/>
                    </a:lnTo>
                    <a:lnTo>
                      <a:pt x="248" y="129"/>
                    </a:lnTo>
                    <a:cubicBezTo>
                      <a:pt x="248" y="117"/>
                      <a:pt x="230" y="127"/>
                      <a:pt x="228" y="133"/>
                    </a:cubicBezTo>
                    <a:cubicBezTo>
                      <a:pt x="221" y="145"/>
                      <a:pt x="231" y="160"/>
                      <a:pt x="234" y="172"/>
                    </a:cubicBezTo>
                    <a:cubicBezTo>
                      <a:pt x="233" y="173"/>
                      <a:pt x="233" y="173"/>
                      <a:pt x="232" y="173"/>
                    </a:cubicBezTo>
                    <a:cubicBezTo>
                      <a:pt x="221" y="170"/>
                      <a:pt x="211" y="167"/>
                      <a:pt x="205" y="159"/>
                    </a:cubicBezTo>
                    <a:cubicBezTo>
                      <a:pt x="201" y="139"/>
                      <a:pt x="216" y="122"/>
                      <a:pt x="211" y="103"/>
                    </a:cubicBezTo>
                    <a:cubicBezTo>
                      <a:pt x="209" y="93"/>
                      <a:pt x="201" y="90"/>
                      <a:pt x="192" y="87"/>
                    </a:cubicBezTo>
                    <a:cubicBezTo>
                      <a:pt x="187" y="86"/>
                      <a:pt x="180" y="81"/>
                      <a:pt x="175" y="83"/>
                    </a:cubicBezTo>
                    <a:cubicBezTo>
                      <a:pt x="158" y="99"/>
                      <a:pt x="141" y="113"/>
                      <a:pt x="120" y="123"/>
                    </a:cubicBezTo>
                    <a:cubicBezTo>
                      <a:pt x="119" y="125"/>
                      <a:pt x="119" y="126"/>
                      <a:pt x="118" y="127"/>
                    </a:cubicBezTo>
                    <a:cubicBezTo>
                      <a:pt x="112" y="143"/>
                      <a:pt x="130" y="146"/>
                      <a:pt x="134" y="157"/>
                    </a:cubicBezTo>
                    <a:cubicBezTo>
                      <a:pt x="136" y="164"/>
                      <a:pt x="121" y="158"/>
                      <a:pt x="119" y="158"/>
                    </a:cubicBezTo>
                    <a:cubicBezTo>
                      <a:pt x="107" y="161"/>
                      <a:pt x="103" y="173"/>
                      <a:pt x="112" y="182"/>
                    </a:cubicBezTo>
                    <a:cubicBezTo>
                      <a:pt x="114" y="183"/>
                      <a:pt x="118" y="187"/>
                      <a:pt x="121" y="185"/>
                    </a:cubicBezTo>
                    <a:cubicBezTo>
                      <a:pt x="122" y="182"/>
                      <a:pt x="120" y="178"/>
                      <a:pt x="123" y="177"/>
                    </a:cubicBezTo>
                    <a:cubicBezTo>
                      <a:pt x="130" y="177"/>
                      <a:pt x="137" y="178"/>
                      <a:pt x="143" y="174"/>
                    </a:cubicBezTo>
                    <a:cubicBezTo>
                      <a:pt x="144" y="179"/>
                      <a:pt x="137" y="185"/>
                      <a:pt x="139" y="190"/>
                    </a:cubicBezTo>
                    <a:cubicBezTo>
                      <a:pt x="142" y="197"/>
                      <a:pt x="145" y="201"/>
                      <a:pt x="150" y="203"/>
                    </a:cubicBezTo>
                    <a:cubicBezTo>
                      <a:pt x="153" y="204"/>
                      <a:pt x="157" y="207"/>
                      <a:pt x="160" y="204"/>
                    </a:cubicBezTo>
                    <a:cubicBezTo>
                      <a:pt x="156" y="194"/>
                      <a:pt x="153" y="190"/>
                      <a:pt x="161" y="180"/>
                    </a:cubicBezTo>
                    <a:cubicBezTo>
                      <a:pt x="162" y="178"/>
                      <a:pt x="168" y="172"/>
                      <a:pt x="167" y="170"/>
                    </a:cubicBezTo>
                    <a:cubicBezTo>
                      <a:pt x="174" y="155"/>
                      <a:pt x="148" y="143"/>
                      <a:pt x="155" y="125"/>
                    </a:cubicBezTo>
                    <a:cubicBezTo>
                      <a:pt x="163" y="119"/>
                      <a:pt x="177" y="111"/>
                      <a:pt x="187" y="110"/>
                    </a:cubicBezTo>
                    <a:cubicBezTo>
                      <a:pt x="188" y="111"/>
                      <a:pt x="188" y="112"/>
                      <a:pt x="188" y="114"/>
                    </a:cubicBezTo>
                    <a:cubicBezTo>
                      <a:pt x="181" y="132"/>
                      <a:pt x="184" y="159"/>
                      <a:pt x="201" y="170"/>
                    </a:cubicBezTo>
                    <a:cubicBezTo>
                      <a:pt x="209" y="176"/>
                      <a:pt x="220" y="175"/>
                      <a:pt x="229" y="177"/>
                    </a:cubicBezTo>
                    <a:lnTo>
                      <a:pt x="230" y="178"/>
                    </a:lnTo>
                    <a:cubicBezTo>
                      <a:pt x="228" y="181"/>
                      <a:pt x="227" y="180"/>
                      <a:pt x="224" y="181"/>
                    </a:cubicBezTo>
                    <a:cubicBezTo>
                      <a:pt x="222" y="183"/>
                      <a:pt x="220" y="185"/>
                      <a:pt x="219" y="187"/>
                    </a:cubicBezTo>
                    <a:cubicBezTo>
                      <a:pt x="213" y="186"/>
                      <a:pt x="202" y="191"/>
                      <a:pt x="198" y="194"/>
                    </a:cubicBezTo>
                    <a:cubicBezTo>
                      <a:pt x="187" y="204"/>
                      <a:pt x="186" y="228"/>
                      <a:pt x="200" y="236"/>
                    </a:cubicBezTo>
                    <a:cubicBezTo>
                      <a:pt x="206" y="226"/>
                      <a:pt x="223" y="221"/>
                      <a:pt x="233" y="227"/>
                    </a:cubicBezTo>
                    <a:lnTo>
                      <a:pt x="233" y="228"/>
                    </a:lnTo>
                    <a:cubicBezTo>
                      <a:pt x="231" y="232"/>
                      <a:pt x="219" y="235"/>
                      <a:pt x="215" y="237"/>
                    </a:cubicBezTo>
                    <a:lnTo>
                      <a:pt x="200" y="242"/>
                    </a:lnTo>
                    <a:cubicBezTo>
                      <a:pt x="191" y="242"/>
                      <a:pt x="179" y="241"/>
                      <a:pt x="174" y="233"/>
                    </a:cubicBezTo>
                    <a:lnTo>
                      <a:pt x="173" y="234"/>
                    </a:lnTo>
                    <a:cubicBezTo>
                      <a:pt x="173" y="250"/>
                      <a:pt x="195" y="257"/>
                      <a:pt x="208" y="254"/>
                    </a:cubicBezTo>
                    <a:cubicBezTo>
                      <a:pt x="214" y="254"/>
                      <a:pt x="219" y="250"/>
                      <a:pt x="224" y="249"/>
                    </a:cubicBezTo>
                    <a:cubicBezTo>
                      <a:pt x="226" y="253"/>
                      <a:pt x="226" y="265"/>
                      <a:pt x="234" y="264"/>
                    </a:cubicBezTo>
                    <a:cubicBezTo>
                      <a:pt x="233" y="259"/>
                      <a:pt x="235" y="255"/>
                      <a:pt x="238" y="252"/>
                    </a:cubicBezTo>
                    <a:cubicBezTo>
                      <a:pt x="246" y="244"/>
                      <a:pt x="259" y="244"/>
                      <a:pt x="270" y="247"/>
                    </a:cubicBezTo>
                    <a:cubicBezTo>
                      <a:pt x="277" y="249"/>
                      <a:pt x="283" y="246"/>
                      <a:pt x="289" y="250"/>
                    </a:cubicBezTo>
                    <a:lnTo>
                      <a:pt x="306" y="273"/>
                    </a:lnTo>
                    <a:cubicBezTo>
                      <a:pt x="312" y="287"/>
                      <a:pt x="312" y="302"/>
                      <a:pt x="305" y="315"/>
                    </a:cubicBezTo>
                    <a:cubicBezTo>
                      <a:pt x="302" y="319"/>
                      <a:pt x="300" y="324"/>
                      <a:pt x="295" y="325"/>
                    </a:cubicBezTo>
                    <a:cubicBezTo>
                      <a:pt x="288" y="325"/>
                      <a:pt x="283" y="325"/>
                      <a:pt x="280" y="320"/>
                    </a:cubicBezTo>
                    <a:cubicBezTo>
                      <a:pt x="279" y="321"/>
                      <a:pt x="278" y="323"/>
                      <a:pt x="278" y="323"/>
                    </a:cubicBezTo>
                    <a:cubicBezTo>
                      <a:pt x="278" y="323"/>
                      <a:pt x="278" y="323"/>
                      <a:pt x="278" y="323"/>
                    </a:cubicBezTo>
                    <a:cubicBezTo>
                      <a:pt x="278" y="323"/>
                      <a:pt x="278" y="323"/>
                      <a:pt x="278" y="323"/>
                    </a:cubicBezTo>
                    <a:cubicBezTo>
                      <a:pt x="278" y="334"/>
                      <a:pt x="284" y="344"/>
                      <a:pt x="295" y="344"/>
                    </a:cubicBezTo>
                    <a:cubicBezTo>
                      <a:pt x="296" y="353"/>
                      <a:pt x="277" y="354"/>
                      <a:pt x="271" y="351"/>
                    </a:cubicBezTo>
                    <a:lnTo>
                      <a:pt x="264" y="342"/>
                    </a:lnTo>
                    <a:lnTo>
                      <a:pt x="263" y="342"/>
                    </a:lnTo>
                    <a:cubicBezTo>
                      <a:pt x="260" y="348"/>
                      <a:pt x="260" y="354"/>
                      <a:pt x="260" y="360"/>
                    </a:cubicBezTo>
                    <a:cubicBezTo>
                      <a:pt x="260" y="360"/>
                      <a:pt x="260" y="360"/>
                      <a:pt x="260" y="361"/>
                    </a:cubicBezTo>
                    <a:cubicBezTo>
                      <a:pt x="259" y="362"/>
                      <a:pt x="255" y="366"/>
                      <a:pt x="248" y="362"/>
                    </a:cubicBezTo>
                    <a:cubicBezTo>
                      <a:pt x="236" y="356"/>
                      <a:pt x="238" y="335"/>
                      <a:pt x="238" y="335"/>
                    </a:cubicBezTo>
                    <a:cubicBezTo>
                      <a:pt x="239" y="323"/>
                      <a:pt x="231" y="314"/>
                      <a:pt x="223" y="304"/>
                    </a:cubicBezTo>
                    <a:lnTo>
                      <a:pt x="189" y="274"/>
                    </a:lnTo>
                    <a:cubicBezTo>
                      <a:pt x="181" y="269"/>
                      <a:pt x="177" y="262"/>
                      <a:pt x="173" y="257"/>
                    </a:cubicBezTo>
                    <a:lnTo>
                      <a:pt x="169" y="264"/>
                    </a:lnTo>
                    <a:cubicBezTo>
                      <a:pt x="161" y="262"/>
                      <a:pt x="138" y="229"/>
                      <a:pt x="135" y="223"/>
                    </a:cubicBezTo>
                    <a:cubicBezTo>
                      <a:pt x="133" y="223"/>
                      <a:pt x="133" y="225"/>
                      <a:pt x="131" y="225"/>
                    </a:cubicBezTo>
                    <a:cubicBezTo>
                      <a:pt x="105" y="199"/>
                      <a:pt x="82" y="158"/>
                      <a:pt x="62" y="128"/>
                    </a:cubicBezTo>
                    <a:cubicBezTo>
                      <a:pt x="47" y="127"/>
                      <a:pt x="48" y="156"/>
                      <a:pt x="49" y="165"/>
                    </a:cubicBezTo>
                    <a:cubicBezTo>
                      <a:pt x="51" y="176"/>
                      <a:pt x="59" y="203"/>
                      <a:pt x="69" y="216"/>
                    </a:cubicBezTo>
                    <a:lnTo>
                      <a:pt x="38" y="191"/>
                    </a:lnTo>
                    <a:cubicBezTo>
                      <a:pt x="34" y="188"/>
                      <a:pt x="29" y="185"/>
                      <a:pt x="23" y="186"/>
                    </a:cubicBezTo>
                    <a:cubicBezTo>
                      <a:pt x="20" y="188"/>
                      <a:pt x="22" y="196"/>
                      <a:pt x="22" y="198"/>
                    </a:cubicBezTo>
                    <a:cubicBezTo>
                      <a:pt x="24" y="217"/>
                      <a:pt x="32" y="233"/>
                      <a:pt x="42" y="249"/>
                    </a:cubicBezTo>
                    <a:lnTo>
                      <a:pt x="42" y="251"/>
                    </a:lnTo>
                    <a:cubicBezTo>
                      <a:pt x="31" y="248"/>
                      <a:pt x="20" y="245"/>
                      <a:pt x="10" y="245"/>
                    </a:cubicBezTo>
                    <a:cubicBezTo>
                      <a:pt x="9" y="245"/>
                      <a:pt x="9" y="247"/>
                      <a:pt x="9" y="248"/>
                    </a:cubicBezTo>
                    <a:cubicBezTo>
                      <a:pt x="10" y="271"/>
                      <a:pt x="30" y="283"/>
                      <a:pt x="46" y="296"/>
                    </a:cubicBezTo>
                    <a:cubicBezTo>
                      <a:pt x="34" y="295"/>
                      <a:pt x="10" y="290"/>
                      <a:pt x="1" y="296"/>
                    </a:cubicBezTo>
                    <a:cubicBezTo>
                      <a:pt x="1" y="298"/>
                      <a:pt x="0" y="299"/>
                      <a:pt x="1" y="301"/>
                    </a:cubicBezTo>
                    <a:cubicBezTo>
                      <a:pt x="11" y="318"/>
                      <a:pt x="20" y="326"/>
                      <a:pt x="41" y="333"/>
                    </a:cubicBezTo>
                    <a:cubicBezTo>
                      <a:pt x="36" y="332"/>
                      <a:pt x="13" y="335"/>
                      <a:pt x="7" y="341"/>
                    </a:cubicBezTo>
                    <a:cubicBezTo>
                      <a:pt x="6" y="343"/>
                      <a:pt x="7" y="345"/>
                      <a:pt x="8" y="346"/>
                    </a:cubicBezTo>
                    <a:cubicBezTo>
                      <a:pt x="10" y="353"/>
                      <a:pt x="36" y="368"/>
                      <a:pt x="42" y="370"/>
                    </a:cubicBezTo>
                    <a:cubicBezTo>
                      <a:pt x="33" y="375"/>
                      <a:pt x="19" y="378"/>
                      <a:pt x="13" y="385"/>
                    </a:cubicBezTo>
                    <a:cubicBezTo>
                      <a:pt x="13" y="397"/>
                      <a:pt x="36" y="405"/>
                      <a:pt x="50" y="405"/>
                    </a:cubicBezTo>
                    <a:cubicBezTo>
                      <a:pt x="44" y="408"/>
                      <a:pt x="31" y="421"/>
                      <a:pt x="32" y="431"/>
                    </a:cubicBezTo>
                    <a:cubicBezTo>
                      <a:pt x="41" y="436"/>
                      <a:pt x="58" y="442"/>
                      <a:pt x="64" y="440"/>
                    </a:cubicBezTo>
                    <a:cubicBezTo>
                      <a:pt x="61" y="445"/>
                      <a:pt x="52" y="456"/>
                      <a:pt x="57" y="466"/>
                    </a:cubicBezTo>
                    <a:cubicBezTo>
                      <a:pt x="63" y="473"/>
                      <a:pt x="75" y="473"/>
                      <a:pt x="88" y="470"/>
                    </a:cubicBezTo>
                    <a:lnTo>
                      <a:pt x="100" y="462"/>
                    </a:lnTo>
                    <a:cubicBezTo>
                      <a:pt x="95" y="472"/>
                      <a:pt x="85" y="481"/>
                      <a:pt x="91" y="501"/>
                    </a:cubicBezTo>
                    <a:cubicBezTo>
                      <a:pt x="101" y="503"/>
                      <a:pt x="109" y="504"/>
                      <a:pt x="124" y="486"/>
                    </a:cubicBezTo>
                    <a:cubicBezTo>
                      <a:pt x="126" y="485"/>
                      <a:pt x="127" y="484"/>
                      <a:pt x="128" y="483"/>
                    </a:cubicBezTo>
                    <a:cubicBezTo>
                      <a:pt x="120" y="493"/>
                      <a:pt x="112" y="505"/>
                      <a:pt x="123" y="525"/>
                    </a:cubicBezTo>
                    <a:cubicBezTo>
                      <a:pt x="132" y="526"/>
                      <a:pt x="144" y="522"/>
                      <a:pt x="151" y="515"/>
                    </a:cubicBezTo>
                    <a:cubicBezTo>
                      <a:pt x="157" y="508"/>
                      <a:pt x="162" y="499"/>
                      <a:pt x="167" y="490"/>
                    </a:cubicBezTo>
                    <a:cubicBezTo>
                      <a:pt x="161" y="507"/>
                      <a:pt x="159" y="530"/>
                      <a:pt x="170" y="539"/>
                    </a:cubicBezTo>
                    <a:cubicBezTo>
                      <a:pt x="178" y="538"/>
                      <a:pt x="187" y="533"/>
                      <a:pt x="192" y="526"/>
                    </a:cubicBezTo>
                    <a:cubicBezTo>
                      <a:pt x="201" y="515"/>
                      <a:pt x="203" y="499"/>
                      <a:pt x="206" y="485"/>
                    </a:cubicBezTo>
                    <a:cubicBezTo>
                      <a:pt x="204" y="500"/>
                      <a:pt x="199" y="520"/>
                      <a:pt x="215" y="529"/>
                    </a:cubicBezTo>
                    <a:cubicBezTo>
                      <a:pt x="217" y="530"/>
                      <a:pt x="219" y="531"/>
                      <a:pt x="220" y="531"/>
                    </a:cubicBezTo>
                    <a:cubicBezTo>
                      <a:pt x="218" y="532"/>
                      <a:pt x="216" y="533"/>
                      <a:pt x="213" y="536"/>
                    </a:cubicBezTo>
                    <a:lnTo>
                      <a:pt x="213" y="536"/>
                    </a:lnTo>
                    <a:cubicBezTo>
                      <a:pt x="211" y="539"/>
                      <a:pt x="210" y="543"/>
                      <a:pt x="211" y="545"/>
                    </a:cubicBezTo>
                    <a:cubicBezTo>
                      <a:pt x="212" y="546"/>
                      <a:pt x="212" y="547"/>
                      <a:pt x="213" y="547"/>
                    </a:cubicBezTo>
                    <a:cubicBezTo>
                      <a:pt x="211" y="548"/>
                      <a:pt x="210" y="550"/>
                      <a:pt x="210" y="552"/>
                    </a:cubicBezTo>
                    <a:cubicBezTo>
                      <a:pt x="209" y="556"/>
                      <a:pt x="209" y="558"/>
                      <a:pt x="211" y="560"/>
                    </a:cubicBezTo>
                    <a:cubicBezTo>
                      <a:pt x="210" y="561"/>
                      <a:pt x="209" y="561"/>
                      <a:pt x="209" y="562"/>
                    </a:cubicBezTo>
                    <a:cubicBezTo>
                      <a:pt x="206" y="566"/>
                      <a:pt x="207" y="572"/>
                      <a:pt x="211" y="575"/>
                    </a:cubicBezTo>
                    <a:cubicBezTo>
                      <a:pt x="213" y="577"/>
                      <a:pt x="219" y="581"/>
                      <a:pt x="223" y="582"/>
                    </a:cubicBezTo>
                    <a:cubicBezTo>
                      <a:pt x="223" y="582"/>
                      <a:pt x="223" y="582"/>
                      <a:pt x="223" y="583"/>
                    </a:cubicBezTo>
                    <a:cubicBezTo>
                      <a:pt x="223" y="583"/>
                      <a:pt x="223" y="583"/>
                      <a:pt x="224" y="583"/>
                    </a:cubicBezTo>
                    <a:lnTo>
                      <a:pt x="224" y="583"/>
                    </a:lnTo>
                    <a:cubicBezTo>
                      <a:pt x="224" y="583"/>
                      <a:pt x="225" y="584"/>
                      <a:pt x="225" y="584"/>
                    </a:cubicBezTo>
                    <a:lnTo>
                      <a:pt x="226" y="587"/>
                    </a:lnTo>
                    <a:lnTo>
                      <a:pt x="228" y="587"/>
                    </a:lnTo>
                    <a:cubicBezTo>
                      <a:pt x="228" y="587"/>
                      <a:pt x="228" y="587"/>
                      <a:pt x="228" y="588"/>
                    </a:cubicBezTo>
                    <a:cubicBezTo>
                      <a:pt x="228" y="588"/>
                      <a:pt x="229" y="588"/>
                      <a:pt x="229" y="588"/>
                    </a:cubicBezTo>
                    <a:cubicBezTo>
                      <a:pt x="229" y="588"/>
                      <a:pt x="229" y="588"/>
                      <a:pt x="229" y="588"/>
                    </a:cubicBezTo>
                    <a:lnTo>
                      <a:pt x="229" y="588"/>
                    </a:lnTo>
                    <a:cubicBezTo>
                      <a:pt x="230" y="589"/>
                      <a:pt x="230" y="589"/>
                      <a:pt x="230" y="589"/>
                    </a:cubicBezTo>
                    <a:lnTo>
                      <a:pt x="231" y="590"/>
                    </a:lnTo>
                    <a:lnTo>
                      <a:pt x="231" y="590"/>
                    </a:lnTo>
                    <a:cubicBezTo>
                      <a:pt x="231" y="590"/>
                      <a:pt x="231" y="591"/>
                      <a:pt x="231" y="591"/>
                    </a:cubicBezTo>
                    <a:lnTo>
                      <a:pt x="231" y="592"/>
                    </a:lnTo>
                    <a:lnTo>
                      <a:pt x="232" y="592"/>
                    </a:lnTo>
                    <a:cubicBezTo>
                      <a:pt x="234" y="595"/>
                      <a:pt x="236" y="597"/>
                      <a:pt x="238" y="598"/>
                    </a:cubicBezTo>
                    <a:lnTo>
                      <a:pt x="238" y="598"/>
                    </a:lnTo>
                    <a:cubicBezTo>
                      <a:pt x="239" y="598"/>
                      <a:pt x="240" y="599"/>
                      <a:pt x="240" y="599"/>
                    </a:cubicBezTo>
                    <a:cubicBezTo>
                      <a:pt x="241" y="599"/>
                      <a:pt x="241" y="599"/>
                      <a:pt x="241" y="599"/>
                    </a:cubicBezTo>
                    <a:cubicBezTo>
                      <a:pt x="244" y="599"/>
                      <a:pt x="246" y="599"/>
                      <a:pt x="248" y="597"/>
                    </a:cubicBezTo>
                    <a:cubicBezTo>
                      <a:pt x="250" y="598"/>
                      <a:pt x="252" y="598"/>
                      <a:pt x="253" y="598"/>
                    </a:cubicBezTo>
                    <a:cubicBezTo>
                      <a:pt x="258" y="598"/>
                      <a:pt x="262" y="597"/>
                      <a:pt x="265" y="593"/>
                    </a:cubicBezTo>
                    <a:lnTo>
                      <a:pt x="266" y="592"/>
                    </a:lnTo>
                    <a:cubicBezTo>
                      <a:pt x="273" y="604"/>
                      <a:pt x="281" y="615"/>
                      <a:pt x="290" y="626"/>
                    </a:cubicBezTo>
                    <a:cubicBezTo>
                      <a:pt x="289" y="628"/>
                      <a:pt x="287" y="629"/>
                      <a:pt x="285" y="630"/>
                    </a:cubicBezTo>
                    <a:lnTo>
                      <a:pt x="284" y="630"/>
                    </a:lnTo>
                    <a:lnTo>
                      <a:pt x="284" y="631"/>
                    </a:lnTo>
                    <a:cubicBezTo>
                      <a:pt x="281" y="634"/>
                      <a:pt x="275" y="635"/>
                      <a:pt x="268" y="635"/>
                    </a:cubicBezTo>
                    <a:cubicBezTo>
                      <a:pt x="260" y="635"/>
                      <a:pt x="252" y="633"/>
                      <a:pt x="246" y="632"/>
                    </a:cubicBezTo>
                    <a:lnTo>
                      <a:pt x="233" y="629"/>
                    </a:lnTo>
                    <a:lnTo>
                      <a:pt x="239" y="641"/>
                    </a:lnTo>
                    <a:cubicBezTo>
                      <a:pt x="242" y="646"/>
                      <a:pt x="250" y="656"/>
                      <a:pt x="261" y="661"/>
                    </a:cubicBezTo>
                    <a:cubicBezTo>
                      <a:pt x="259" y="663"/>
                      <a:pt x="257" y="665"/>
                      <a:pt x="255" y="666"/>
                    </a:cubicBezTo>
                    <a:cubicBezTo>
                      <a:pt x="244" y="676"/>
                      <a:pt x="235" y="684"/>
                      <a:pt x="228" y="684"/>
                    </a:cubicBezTo>
                    <a:cubicBezTo>
                      <a:pt x="227" y="684"/>
                      <a:pt x="226" y="684"/>
                      <a:pt x="225" y="684"/>
                    </a:cubicBezTo>
                    <a:cubicBezTo>
                      <a:pt x="220" y="682"/>
                      <a:pt x="217" y="677"/>
                      <a:pt x="217" y="669"/>
                    </a:cubicBezTo>
                    <a:lnTo>
                      <a:pt x="218" y="658"/>
                    </a:lnTo>
                    <a:lnTo>
                      <a:pt x="208" y="663"/>
                    </a:lnTo>
                    <a:cubicBezTo>
                      <a:pt x="196" y="671"/>
                      <a:pt x="189" y="692"/>
                      <a:pt x="194" y="704"/>
                    </a:cubicBezTo>
                    <a:cubicBezTo>
                      <a:pt x="197" y="712"/>
                      <a:pt x="201" y="716"/>
                      <a:pt x="205" y="719"/>
                    </a:cubicBezTo>
                    <a:cubicBezTo>
                      <a:pt x="193" y="726"/>
                      <a:pt x="188" y="735"/>
                      <a:pt x="188" y="751"/>
                    </a:cubicBezTo>
                    <a:cubicBezTo>
                      <a:pt x="188" y="766"/>
                      <a:pt x="196" y="780"/>
                      <a:pt x="210" y="788"/>
                    </a:cubicBezTo>
                    <a:lnTo>
                      <a:pt x="217" y="793"/>
                    </a:lnTo>
                    <a:lnTo>
                      <a:pt x="219" y="784"/>
                    </a:lnTo>
                    <a:close/>
                    <a:moveTo>
                      <a:pt x="533" y="582"/>
                    </a:moveTo>
                    <a:lnTo>
                      <a:pt x="533" y="582"/>
                    </a:lnTo>
                    <a:lnTo>
                      <a:pt x="534" y="582"/>
                    </a:lnTo>
                    <a:lnTo>
                      <a:pt x="534" y="583"/>
                    </a:lnTo>
                    <a:cubicBezTo>
                      <a:pt x="534" y="583"/>
                      <a:pt x="533" y="583"/>
                      <a:pt x="533" y="583"/>
                    </a:cubicBezTo>
                    <a:cubicBezTo>
                      <a:pt x="533" y="582"/>
                      <a:pt x="533" y="582"/>
                      <a:pt x="533" y="582"/>
                    </a:cubicBezTo>
                    <a:close/>
                    <a:moveTo>
                      <a:pt x="503" y="579"/>
                    </a:moveTo>
                    <a:lnTo>
                      <a:pt x="503" y="579"/>
                    </a:lnTo>
                    <a:cubicBezTo>
                      <a:pt x="503" y="580"/>
                      <a:pt x="502" y="582"/>
                      <a:pt x="502" y="583"/>
                    </a:cubicBezTo>
                    <a:lnTo>
                      <a:pt x="502" y="584"/>
                    </a:lnTo>
                    <a:cubicBezTo>
                      <a:pt x="501" y="585"/>
                      <a:pt x="501" y="585"/>
                      <a:pt x="500" y="586"/>
                    </a:cubicBezTo>
                    <a:lnTo>
                      <a:pt x="500" y="586"/>
                    </a:lnTo>
                    <a:cubicBezTo>
                      <a:pt x="500" y="586"/>
                      <a:pt x="499" y="586"/>
                      <a:pt x="499" y="586"/>
                    </a:cubicBezTo>
                    <a:lnTo>
                      <a:pt x="499" y="586"/>
                    </a:lnTo>
                    <a:cubicBezTo>
                      <a:pt x="500" y="583"/>
                      <a:pt x="502" y="581"/>
                      <a:pt x="503" y="579"/>
                    </a:cubicBezTo>
                    <a:close/>
                    <a:moveTo>
                      <a:pt x="367" y="146"/>
                    </a:moveTo>
                    <a:lnTo>
                      <a:pt x="367" y="146"/>
                    </a:lnTo>
                    <a:cubicBezTo>
                      <a:pt x="377" y="144"/>
                      <a:pt x="384" y="144"/>
                      <a:pt x="396" y="147"/>
                    </a:cubicBezTo>
                    <a:cubicBezTo>
                      <a:pt x="404" y="153"/>
                      <a:pt x="420" y="164"/>
                      <a:pt x="430" y="170"/>
                    </a:cubicBezTo>
                    <a:lnTo>
                      <a:pt x="411" y="167"/>
                    </a:lnTo>
                    <a:cubicBezTo>
                      <a:pt x="409" y="169"/>
                      <a:pt x="412" y="172"/>
                      <a:pt x="414" y="174"/>
                    </a:cubicBezTo>
                    <a:cubicBezTo>
                      <a:pt x="420" y="181"/>
                      <a:pt x="427" y="186"/>
                      <a:pt x="437" y="189"/>
                    </a:cubicBezTo>
                    <a:cubicBezTo>
                      <a:pt x="432" y="191"/>
                      <a:pt x="424" y="188"/>
                      <a:pt x="420" y="187"/>
                    </a:cubicBezTo>
                    <a:cubicBezTo>
                      <a:pt x="419" y="188"/>
                      <a:pt x="420" y="188"/>
                      <a:pt x="419" y="190"/>
                    </a:cubicBezTo>
                    <a:cubicBezTo>
                      <a:pt x="422" y="196"/>
                      <a:pt x="428" y="201"/>
                      <a:pt x="435" y="204"/>
                    </a:cubicBezTo>
                    <a:cubicBezTo>
                      <a:pt x="424" y="213"/>
                      <a:pt x="404" y="211"/>
                      <a:pt x="392" y="214"/>
                    </a:cubicBezTo>
                    <a:cubicBezTo>
                      <a:pt x="395" y="224"/>
                      <a:pt x="402" y="225"/>
                      <a:pt x="408" y="226"/>
                    </a:cubicBezTo>
                    <a:cubicBezTo>
                      <a:pt x="399" y="238"/>
                      <a:pt x="393" y="255"/>
                      <a:pt x="387" y="272"/>
                    </a:cubicBezTo>
                    <a:lnTo>
                      <a:pt x="381" y="295"/>
                    </a:lnTo>
                    <a:cubicBezTo>
                      <a:pt x="376" y="271"/>
                      <a:pt x="371" y="245"/>
                      <a:pt x="357" y="225"/>
                    </a:cubicBezTo>
                    <a:cubicBezTo>
                      <a:pt x="360" y="225"/>
                      <a:pt x="372" y="219"/>
                      <a:pt x="369" y="215"/>
                    </a:cubicBezTo>
                    <a:cubicBezTo>
                      <a:pt x="349" y="213"/>
                      <a:pt x="344" y="214"/>
                      <a:pt x="328" y="202"/>
                    </a:cubicBezTo>
                    <a:lnTo>
                      <a:pt x="329" y="201"/>
                    </a:lnTo>
                    <a:cubicBezTo>
                      <a:pt x="331" y="200"/>
                      <a:pt x="344" y="190"/>
                      <a:pt x="340" y="186"/>
                    </a:cubicBezTo>
                    <a:lnTo>
                      <a:pt x="327" y="188"/>
                    </a:lnTo>
                    <a:cubicBezTo>
                      <a:pt x="335" y="184"/>
                      <a:pt x="346" y="180"/>
                      <a:pt x="349" y="170"/>
                    </a:cubicBezTo>
                    <a:cubicBezTo>
                      <a:pt x="348" y="169"/>
                      <a:pt x="348" y="169"/>
                      <a:pt x="347" y="168"/>
                    </a:cubicBezTo>
                    <a:lnTo>
                      <a:pt x="334" y="172"/>
                    </a:lnTo>
                    <a:lnTo>
                      <a:pt x="316" y="177"/>
                    </a:lnTo>
                    <a:cubicBezTo>
                      <a:pt x="334" y="169"/>
                      <a:pt x="350" y="155"/>
                      <a:pt x="367" y="146"/>
                    </a:cubicBezTo>
                    <a:close/>
                    <a:moveTo>
                      <a:pt x="228" y="583"/>
                    </a:moveTo>
                    <a:lnTo>
                      <a:pt x="228" y="583"/>
                    </a:lnTo>
                    <a:lnTo>
                      <a:pt x="228" y="582"/>
                    </a:lnTo>
                    <a:lnTo>
                      <a:pt x="228" y="582"/>
                    </a:lnTo>
                    <a:cubicBezTo>
                      <a:pt x="228" y="582"/>
                      <a:pt x="228" y="582"/>
                      <a:pt x="228" y="583"/>
                    </a:cubicBezTo>
                    <a:cubicBezTo>
                      <a:pt x="228" y="583"/>
                      <a:pt x="228" y="583"/>
                      <a:pt x="228" y="583"/>
                    </a:cubicBezTo>
                    <a:close/>
                    <a:moveTo>
                      <a:pt x="262" y="586"/>
                    </a:moveTo>
                    <a:lnTo>
                      <a:pt x="262" y="586"/>
                    </a:lnTo>
                    <a:cubicBezTo>
                      <a:pt x="262" y="586"/>
                      <a:pt x="262" y="586"/>
                      <a:pt x="262" y="586"/>
                    </a:cubicBezTo>
                    <a:lnTo>
                      <a:pt x="262" y="586"/>
                    </a:lnTo>
                    <a:cubicBezTo>
                      <a:pt x="261" y="585"/>
                      <a:pt x="260" y="585"/>
                      <a:pt x="260" y="584"/>
                    </a:cubicBezTo>
                    <a:lnTo>
                      <a:pt x="259" y="583"/>
                    </a:lnTo>
                    <a:cubicBezTo>
                      <a:pt x="259" y="582"/>
                      <a:pt x="259" y="580"/>
                      <a:pt x="259" y="579"/>
                    </a:cubicBezTo>
                    <a:cubicBezTo>
                      <a:pt x="260" y="581"/>
                      <a:pt x="261" y="583"/>
                      <a:pt x="262" y="58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ru-RU" b="0"/>
              </a:p>
            </p:txBody>
          </p:sp>
        </p:grpSp>
      </p:grpSp>
      <p:grpSp>
        <p:nvGrpSpPr>
          <p:cNvPr id="31" name="Группа 615"/>
          <p:cNvGrpSpPr/>
          <p:nvPr/>
        </p:nvGrpSpPr>
        <p:grpSpPr>
          <a:xfrm>
            <a:off x="8467" y="411185"/>
            <a:ext cx="12192000" cy="290992"/>
            <a:chOff x="-4987925" y="1465263"/>
            <a:chExt cx="9144000" cy="218244"/>
          </a:xfrm>
          <a:solidFill>
            <a:srgbClr val="9BBEBE"/>
          </a:solidFill>
        </p:grpSpPr>
        <p:sp>
          <p:nvSpPr>
            <p:cNvPr id="15" name="Rectangle 114"/>
            <p:cNvSpPr>
              <a:spLocks noChangeArrowheads="1"/>
            </p:cNvSpPr>
            <p:nvPr/>
          </p:nvSpPr>
          <p:spPr bwMode="auto">
            <a:xfrm flipV="1">
              <a:off x="-4987925" y="1672707"/>
              <a:ext cx="7004050" cy="1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b="0"/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рямоугольник 91"/>
          <p:cNvSpPr/>
          <p:nvPr/>
        </p:nvSpPr>
        <p:spPr>
          <a:xfrm>
            <a:off x="1898651" y="5730876"/>
            <a:ext cx="2120900" cy="669925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200"/>
          </a:p>
        </p:txBody>
      </p:sp>
      <p:sp>
        <p:nvSpPr>
          <p:cNvPr id="86" name="Прямоугольник 85"/>
          <p:cNvSpPr/>
          <p:nvPr/>
        </p:nvSpPr>
        <p:spPr>
          <a:xfrm>
            <a:off x="2961217" y="2139951"/>
            <a:ext cx="1083733" cy="703263"/>
          </a:xfrm>
          <a:prstGeom prst="rect">
            <a:avLst/>
          </a:prstGeom>
          <a:solidFill>
            <a:schemeClr val="accent2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0"/>
          </a:p>
        </p:txBody>
      </p:sp>
      <p:sp>
        <p:nvSpPr>
          <p:cNvPr id="84" name="Прямоугольник 83"/>
          <p:cNvSpPr/>
          <p:nvPr/>
        </p:nvSpPr>
        <p:spPr>
          <a:xfrm>
            <a:off x="1888067" y="3557588"/>
            <a:ext cx="2129367" cy="703262"/>
          </a:xfrm>
          <a:prstGeom prst="rect">
            <a:avLst/>
          </a:prstGeom>
          <a:solidFill>
            <a:schemeClr val="accent4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0"/>
          </a:p>
        </p:txBody>
      </p:sp>
      <p:sp>
        <p:nvSpPr>
          <p:cNvPr id="85" name="Прямоугольник 84"/>
          <p:cNvSpPr/>
          <p:nvPr/>
        </p:nvSpPr>
        <p:spPr>
          <a:xfrm>
            <a:off x="2959100" y="2838451"/>
            <a:ext cx="1060451" cy="701675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200"/>
          </a:p>
        </p:txBody>
      </p:sp>
      <p:sp>
        <p:nvSpPr>
          <p:cNvPr id="83" name="Прямоугольник 82"/>
          <p:cNvSpPr/>
          <p:nvPr/>
        </p:nvSpPr>
        <p:spPr>
          <a:xfrm>
            <a:off x="1894418" y="4278314"/>
            <a:ext cx="2127249" cy="701675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0"/>
          </a:p>
        </p:txBody>
      </p:sp>
      <p:sp>
        <p:nvSpPr>
          <p:cNvPr id="82" name="Прямоугольник 81"/>
          <p:cNvSpPr/>
          <p:nvPr/>
        </p:nvSpPr>
        <p:spPr>
          <a:xfrm>
            <a:off x="1890185" y="5008564"/>
            <a:ext cx="2129367" cy="701675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20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890184" y="5724526"/>
            <a:ext cx="8591549" cy="952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885951" y="4987926"/>
            <a:ext cx="8591549" cy="952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881717" y="4251326"/>
            <a:ext cx="8591549" cy="952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877484" y="3548064"/>
            <a:ext cx="8591549" cy="952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879601" y="2828925"/>
            <a:ext cx="8591551" cy="793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34368" y="1293813"/>
            <a:ext cx="6608233" cy="635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02885" y="2170113"/>
            <a:ext cx="8589433" cy="1111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927352" y="993776"/>
            <a:ext cx="4233" cy="5699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030133" y="1017588"/>
            <a:ext cx="8467" cy="5716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902700" y="1052513"/>
            <a:ext cx="2117" cy="5686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75884" y="1087438"/>
            <a:ext cx="1236133" cy="5155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ts val="1050"/>
              </a:lnSpc>
              <a:defRPr/>
            </a:pPr>
            <a:r>
              <a:rPr lang="ru-RU" sz="1125" dirty="0"/>
              <a:t>Категория </a:t>
            </a:r>
          </a:p>
          <a:p>
            <a:pPr algn="ctr" eaLnBrk="0" hangingPunct="0">
              <a:lnSpc>
                <a:spcPts val="1050"/>
              </a:lnSpc>
              <a:defRPr/>
            </a:pPr>
            <a:r>
              <a:rPr lang="ru-RU" sz="1125" dirty="0"/>
              <a:t>негативного </a:t>
            </a:r>
          </a:p>
          <a:p>
            <a:pPr algn="ctr" eaLnBrk="0" hangingPunct="0">
              <a:lnSpc>
                <a:spcPts val="1050"/>
              </a:lnSpc>
              <a:defRPr/>
            </a:pPr>
            <a:r>
              <a:rPr lang="ru-RU" sz="1125" dirty="0"/>
              <a:t>Воздействия</a:t>
            </a:r>
          </a:p>
        </p:txBody>
      </p:sp>
      <p:sp>
        <p:nvSpPr>
          <p:cNvPr id="10259" name="TextBox 25"/>
          <p:cNvSpPr txBox="1">
            <a:spLocks noChangeArrowheads="1"/>
          </p:cNvSpPr>
          <p:nvPr/>
        </p:nvSpPr>
        <p:spPr bwMode="auto">
          <a:xfrm>
            <a:off x="3053021" y="1208088"/>
            <a:ext cx="881074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050"/>
              </a:lnSpc>
            </a:pPr>
            <a:r>
              <a:rPr lang="ru-RU" sz="1200"/>
              <a:t>Категория </a:t>
            </a:r>
          </a:p>
          <a:p>
            <a:pPr algn="ctr" eaLnBrk="0" hangingPunct="0">
              <a:lnSpc>
                <a:spcPts val="1050"/>
              </a:lnSpc>
            </a:pPr>
            <a:r>
              <a:rPr lang="ru-RU" sz="1200"/>
              <a:t>риска</a:t>
            </a:r>
          </a:p>
        </p:txBody>
      </p:sp>
      <p:sp>
        <p:nvSpPr>
          <p:cNvPr id="10260" name="TextBox 26"/>
          <p:cNvSpPr txBox="1">
            <a:spLocks noChangeArrowheads="1"/>
          </p:cNvSpPr>
          <p:nvPr/>
        </p:nvSpPr>
        <p:spPr bwMode="auto">
          <a:xfrm>
            <a:off x="4078818" y="936626"/>
            <a:ext cx="4933949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1050"/>
              </a:lnSpc>
            </a:pPr>
            <a:r>
              <a:rPr lang="ru-RU" sz="1200"/>
              <a:t>Основания повышения категории риска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03852" y="1279526"/>
            <a:ext cx="1756833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91705" eaLnBrk="0" hangingPunct="0">
              <a:defRPr/>
            </a:pPr>
            <a:r>
              <a:rPr lang="ru-RU" sz="1050" dirty="0"/>
              <a:t>Объект находится </a:t>
            </a:r>
          </a:p>
          <a:p>
            <a:pPr algn="ctr" defTabSz="891705" eaLnBrk="0" hangingPunct="0">
              <a:defRPr/>
            </a:pPr>
            <a:r>
              <a:rPr lang="ru-RU" sz="1050" dirty="0"/>
              <a:t>на </a:t>
            </a:r>
            <a:r>
              <a:rPr lang="ru-RU" sz="900" dirty="0"/>
              <a:t>ООПТ, в </a:t>
            </a:r>
            <a:r>
              <a:rPr lang="ru-RU" sz="900" dirty="0" err="1"/>
              <a:t>водоохранных</a:t>
            </a:r>
            <a:r>
              <a:rPr lang="ru-RU" sz="900" dirty="0"/>
              <a:t> зонах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15318" y="1327150"/>
            <a:ext cx="1439333" cy="3744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ts val="1050"/>
              </a:lnSpc>
              <a:defRPr/>
            </a:pPr>
            <a:r>
              <a:rPr lang="ru-RU" sz="1050" dirty="0"/>
              <a:t>На объекте </a:t>
            </a:r>
          </a:p>
          <a:p>
            <a:pPr algn="ctr" eaLnBrk="0" hangingPunct="0">
              <a:lnSpc>
                <a:spcPts val="1050"/>
              </a:lnSpc>
              <a:defRPr/>
            </a:pPr>
            <a:r>
              <a:rPr lang="ru-RU" sz="1050" dirty="0"/>
              <a:t>выявлены нарушения</a:t>
            </a:r>
          </a:p>
        </p:txBody>
      </p:sp>
      <p:sp>
        <p:nvSpPr>
          <p:cNvPr id="10263" name="TextBox 31"/>
          <p:cNvSpPr txBox="1">
            <a:spLocks noChangeArrowheads="1"/>
          </p:cNvSpPr>
          <p:nvPr/>
        </p:nvSpPr>
        <p:spPr bwMode="auto">
          <a:xfrm>
            <a:off x="7035801" y="1327150"/>
            <a:ext cx="1869017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1050"/>
              </a:lnSpc>
            </a:pPr>
            <a:r>
              <a:rPr lang="ru-RU" sz="1000"/>
              <a:t>Объект находится на ООПТ, выявлены нарушения</a:t>
            </a:r>
          </a:p>
          <a:p>
            <a:pPr algn="ctr" eaLnBrk="0" hangingPunct="0"/>
            <a:endParaRPr lang="ru-RU" sz="100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888067" y="6415089"/>
            <a:ext cx="8591551" cy="952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265" name="TextBox 51"/>
          <p:cNvSpPr txBox="1">
            <a:spLocks noChangeArrowheads="1"/>
          </p:cNvSpPr>
          <p:nvPr/>
        </p:nvSpPr>
        <p:spPr bwMode="auto">
          <a:xfrm>
            <a:off x="2230993" y="5961063"/>
            <a:ext cx="344966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050"/>
              </a:lnSpc>
            </a:pPr>
            <a:r>
              <a:rPr lang="en-US" sz="1200"/>
              <a:t>IV</a:t>
            </a:r>
            <a:r>
              <a:rPr lang="ru-RU" sz="1200"/>
              <a:t> </a:t>
            </a:r>
          </a:p>
        </p:txBody>
      </p:sp>
      <p:sp>
        <p:nvSpPr>
          <p:cNvPr id="10266" name="TextBox 52"/>
          <p:cNvSpPr txBox="1">
            <a:spLocks noChangeArrowheads="1"/>
          </p:cNvSpPr>
          <p:nvPr/>
        </p:nvSpPr>
        <p:spPr bwMode="auto">
          <a:xfrm>
            <a:off x="2268251" y="5259388"/>
            <a:ext cx="30008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050"/>
              </a:lnSpc>
            </a:pPr>
            <a:r>
              <a:rPr lang="en-US" sz="1200"/>
              <a:t>III</a:t>
            </a:r>
            <a:endParaRPr lang="ru-RU" sz="1200"/>
          </a:p>
        </p:txBody>
      </p:sp>
      <p:sp>
        <p:nvSpPr>
          <p:cNvPr id="10267" name="TextBox 53"/>
          <p:cNvSpPr txBox="1">
            <a:spLocks noChangeArrowheads="1"/>
          </p:cNvSpPr>
          <p:nvPr/>
        </p:nvSpPr>
        <p:spPr bwMode="auto">
          <a:xfrm>
            <a:off x="2292779" y="4511676"/>
            <a:ext cx="261610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050"/>
              </a:lnSpc>
            </a:pPr>
            <a:r>
              <a:rPr lang="en-US" sz="1200"/>
              <a:t>II</a:t>
            </a:r>
            <a:endParaRPr lang="ru-RU" sz="1200"/>
          </a:p>
        </p:txBody>
      </p:sp>
      <p:sp>
        <p:nvSpPr>
          <p:cNvPr id="10268" name="TextBox 54"/>
          <p:cNvSpPr txBox="1">
            <a:spLocks noChangeArrowheads="1"/>
          </p:cNvSpPr>
          <p:nvPr/>
        </p:nvSpPr>
        <p:spPr bwMode="auto">
          <a:xfrm>
            <a:off x="2306723" y="3814763"/>
            <a:ext cx="223138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050"/>
              </a:lnSpc>
            </a:pPr>
            <a:r>
              <a:rPr lang="en-US" sz="1200"/>
              <a:t>I</a:t>
            </a:r>
            <a:endParaRPr lang="ru-RU" sz="1200"/>
          </a:p>
        </p:txBody>
      </p:sp>
      <p:sp>
        <p:nvSpPr>
          <p:cNvPr id="56" name="TextBox 55"/>
          <p:cNvSpPr txBox="1"/>
          <p:nvPr/>
        </p:nvSpPr>
        <p:spPr>
          <a:xfrm>
            <a:off x="3009642" y="2281238"/>
            <a:ext cx="950901" cy="37446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lnSpc>
                <a:spcPts val="1050"/>
              </a:lnSpc>
              <a:defRPr/>
            </a:pPr>
            <a:r>
              <a:rPr lang="ru-RU" sz="1050" dirty="0"/>
              <a:t>Чрезвычайно</a:t>
            </a:r>
          </a:p>
          <a:p>
            <a:pPr algn="ctr" eaLnBrk="0" hangingPunct="0">
              <a:lnSpc>
                <a:spcPts val="1050"/>
              </a:lnSpc>
              <a:defRPr/>
            </a:pPr>
            <a:r>
              <a:rPr lang="ru-RU" sz="1050" dirty="0"/>
              <a:t> высокий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47725" y="3079750"/>
            <a:ext cx="683200" cy="2333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lnSpc>
                <a:spcPts val="1050"/>
              </a:lnSpc>
              <a:defRPr/>
            </a:pPr>
            <a:r>
              <a:rPr lang="ru-RU" sz="1050" dirty="0"/>
              <a:t>Высокий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04584" y="3824288"/>
            <a:ext cx="1397000" cy="2333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ts val="1050"/>
              </a:lnSpc>
              <a:defRPr/>
            </a:pPr>
            <a:r>
              <a:rPr lang="ru-RU" sz="975" dirty="0"/>
              <a:t>Значительный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39772" y="4521201"/>
            <a:ext cx="686406" cy="2333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lnSpc>
                <a:spcPts val="1050"/>
              </a:lnSpc>
              <a:defRPr/>
            </a:pPr>
            <a:r>
              <a:rPr lang="ru-RU" sz="1050" dirty="0"/>
              <a:t>Средний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61420" y="5224463"/>
            <a:ext cx="857927" cy="2333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lnSpc>
                <a:spcPts val="1050"/>
              </a:lnSpc>
              <a:defRPr/>
            </a:pPr>
            <a:r>
              <a:rPr lang="ru-RU" sz="1050" dirty="0"/>
              <a:t>Умеренный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95465" y="5961063"/>
            <a:ext cx="604653" cy="37446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lnSpc>
                <a:spcPts val="1050"/>
              </a:lnSpc>
              <a:defRPr/>
            </a:pPr>
            <a:r>
              <a:rPr lang="ru-RU" sz="1050" dirty="0"/>
              <a:t>Низкий</a:t>
            </a:r>
          </a:p>
          <a:p>
            <a:pPr algn="ctr" eaLnBrk="0" hangingPunct="0">
              <a:lnSpc>
                <a:spcPts val="1050"/>
              </a:lnSpc>
              <a:defRPr/>
            </a:pPr>
            <a:endParaRPr lang="ru-RU" sz="1050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5403851" y="1296988"/>
            <a:ext cx="0" cy="548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035800" y="1296988"/>
            <a:ext cx="0" cy="5462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972552" y="785814"/>
            <a:ext cx="1579033" cy="348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91705" eaLnBrk="0" hangingPunct="0">
              <a:lnSpc>
                <a:spcPts val="975"/>
              </a:lnSpc>
              <a:defRPr/>
            </a:pPr>
            <a:r>
              <a:rPr lang="ru-RU" sz="1050" dirty="0"/>
              <a:t>Основания понижения категории риска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925985" y="1352550"/>
            <a:ext cx="1672167" cy="2333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ts val="1050"/>
              </a:lnSpc>
              <a:defRPr/>
            </a:pPr>
            <a:r>
              <a:rPr lang="ru-RU" sz="1050" dirty="0"/>
              <a:t>Нарушения отсутствуют</a:t>
            </a:r>
          </a:p>
        </p:txBody>
      </p:sp>
      <p:sp>
        <p:nvSpPr>
          <p:cNvPr id="73" name="Стрелка вверх 72"/>
          <p:cNvSpPr/>
          <p:nvPr/>
        </p:nvSpPr>
        <p:spPr>
          <a:xfrm>
            <a:off x="4250267" y="4710113"/>
            <a:ext cx="264584" cy="563562"/>
          </a:xfrm>
          <a:prstGeom prst="upArrow">
            <a:avLst/>
          </a:prstGeom>
          <a:gradFill>
            <a:gsLst>
              <a:gs pos="35000">
                <a:schemeClr val="accent3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0"/>
          </a:p>
        </p:txBody>
      </p:sp>
      <p:sp>
        <p:nvSpPr>
          <p:cNvPr id="74" name="Стрелка вверх 73"/>
          <p:cNvSpPr/>
          <p:nvPr/>
        </p:nvSpPr>
        <p:spPr>
          <a:xfrm>
            <a:off x="4593167" y="3935413"/>
            <a:ext cx="264584" cy="563562"/>
          </a:xfrm>
          <a:prstGeom prst="upArrow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6200000" scaled="1"/>
          </a:gra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0"/>
          </a:p>
        </p:txBody>
      </p:sp>
      <p:sp>
        <p:nvSpPr>
          <p:cNvPr id="75" name="Стрелка вверх 74"/>
          <p:cNvSpPr/>
          <p:nvPr/>
        </p:nvSpPr>
        <p:spPr>
          <a:xfrm>
            <a:off x="5018618" y="3211513"/>
            <a:ext cx="264583" cy="563562"/>
          </a:xfrm>
          <a:prstGeom prst="upArrow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65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0"/>
          </a:p>
        </p:txBody>
      </p:sp>
      <p:sp>
        <p:nvSpPr>
          <p:cNvPr id="76" name="Стрелка вверх 75"/>
          <p:cNvSpPr/>
          <p:nvPr/>
        </p:nvSpPr>
        <p:spPr>
          <a:xfrm>
            <a:off x="7236884" y="4057651"/>
            <a:ext cx="262467" cy="1343025"/>
          </a:xfrm>
          <a:prstGeom prst="upArrow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</a:gra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0"/>
          </a:p>
        </p:txBody>
      </p:sp>
      <p:sp>
        <p:nvSpPr>
          <p:cNvPr id="77" name="Стрелка вверх 76"/>
          <p:cNvSpPr/>
          <p:nvPr/>
        </p:nvSpPr>
        <p:spPr>
          <a:xfrm>
            <a:off x="6102350" y="3937001"/>
            <a:ext cx="262467" cy="563563"/>
          </a:xfrm>
          <a:prstGeom prst="upArrow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6200000" scaled="1"/>
          </a:gra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0"/>
          </a:p>
        </p:txBody>
      </p:sp>
      <p:sp>
        <p:nvSpPr>
          <p:cNvPr id="78" name="Стрелка вверх 77"/>
          <p:cNvSpPr/>
          <p:nvPr/>
        </p:nvSpPr>
        <p:spPr>
          <a:xfrm>
            <a:off x="6576484" y="3168651"/>
            <a:ext cx="262467" cy="563563"/>
          </a:xfrm>
          <a:prstGeom prst="upArrow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0"/>
          </a:p>
        </p:txBody>
      </p:sp>
      <p:sp>
        <p:nvSpPr>
          <p:cNvPr id="80" name="Стрелка вверх 79"/>
          <p:cNvSpPr/>
          <p:nvPr/>
        </p:nvSpPr>
        <p:spPr>
          <a:xfrm>
            <a:off x="7780867" y="3279776"/>
            <a:ext cx="264584" cy="1343025"/>
          </a:xfrm>
          <a:prstGeom prst="upArrow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5000">
                <a:schemeClr val="accent4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0"/>
          </a:p>
        </p:txBody>
      </p:sp>
      <p:sp>
        <p:nvSpPr>
          <p:cNvPr id="81" name="Стрелка вверх 80"/>
          <p:cNvSpPr/>
          <p:nvPr/>
        </p:nvSpPr>
        <p:spPr>
          <a:xfrm>
            <a:off x="8329084" y="2592389"/>
            <a:ext cx="262467" cy="1343025"/>
          </a:xfrm>
          <a:prstGeom prst="upArrow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</a:gra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0"/>
          </a:p>
        </p:txBody>
      </p:sp>
      <p:sp>
        <p:nvSpPr>
          <p:cNvPr id="87" name="Стрелка вверх 86"/>
          <p:cNvSpPr/>
          <p:nvPr/>
        </p:nvSpPr>
        <p:spPr>
          <a:xfrm>
            <a:off x="5740400" y="4748214"/>
            <a:ext cx="264584" cy="561975"/>
          </a:xfrm>
          <a:prstGeom prst="upArrow">
            <a:avLst/>
          </a:prstGeom>
          <a:gradFill>
            <a:gsLst>
              <a:gs pos="35000">
                <a:schemeClr val="accent3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0"/>
          </a:p>
        </p:txBody>
      </p:sp>
      <p:sp>
        <p:nvSpPr>
          <p:cNvPr id="88" name="Стрелка вниз 87"/>
          <p:cNvSpPr/>
          <p:nvPr/>
        </p:nvSpPr>
        <p:spPr>
          <a:xfrm>
            <a:off x="9315452" y="2657476"/>
            <a:ext cx="247649" cy="468313"/>
          </a:xfrm>
          <a:prstGeom prst="downArrow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0"/>
          </a:p>
        </p:txBody>
      </p:sp>
      <p:sp>
        <p:nvSpPr>
          <p:cNvPr id="89" name="Стрелка вниз 88"/>
          <p:cNvSpPr/>
          <p:nvPr/>
        </p:nvSpPr>
        <p:spPr>
          <a:xfrm>
            <a:off x="9476318" y="3332163"/>
            <a:ext cx="247649" cy="466725"/>
          </a:xfrm>
          <a:prstGeom prst="downArrow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0"/>
          </a:p>
        </p:txBody>
      </p:sp>
      <p:sp>
        <p:nvSpPr>
          <p:cNvPr id="90" name="Стрелка вниз 89"/>
          <p:cNvSpPr/>
          <p:nvPr/>
        </p:nvSpPr>
        <p:spPr>
          <a:xfrm>
            <a:off x="9647767" y="3994151"/>
            <a:ext cx="247651" cy="468313"/>
          </a:xfrm>
          <a:prstGeom prst="downArrow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0"/>
          </a:p>
        </p:txBody>
      </p:sp>
      <p:sp>
        <p:nvSpPr>
          <p:cNvPr id="91" name="Стрелка вниз 90"/>
          <p:cNvSpPr/>
          <p:nvPr/>
        </p:nvSpPr>
        <p:spPr>
          <a:xfrm>
            <a:off x="9865785" y="4795839"/>
            <a:ext cx="247649" cy="466725"/>
          </a:xfrm>
          <a:prstGeom prst="downArrow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0"/>
          </a:p>
        </p:txBody>
      </p:sp>
      <p:sp>
        <p:nvSpPr>
          <p:cNvPr id="61" name="Заголовок 1"/>
          <p:cNvSpPr>
            <a:spLocks noGrp="1"/>
          </p:cNvSpPr>
          <p:nvPr>
            <p:ph type="title"/>
          </p:nvPr>
        </p:nvSpPr>
        <p:spPr>
          <a:xfrm>
            <a:off x="2063751" y="169863"/>
            <a:ext cx="8417983" cy="6477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2700" dirty="0"/>
              <a:t>Риск-ориентированный подход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0" y="90488"/>
            <a:ext cx="4387851" cy="307975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Риск-ориентированный подход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51584" y="116633"/>
          <a:ext cx="8352928" cy="589899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60213"/>
                <a:gridCol w="5792715"/>
              </a:tblGrid>
              <a:tr h="257328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Категория риска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Периодичность проведения плановых проверок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Чрезвычайно высокий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 раз в год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Высокий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 раз</a:t>
                      </a:r>
                      <a:r>
                        <a:rPr lang="ru-RU" sz="2400" baseline="0" dirty="0" smtClean="0"/>
                        <a:t> в 2 года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Значительный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 раз в 3 года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Средний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чаще чем 1 раз в 3 года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Умеренный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чаще чем 1 раз в 4 года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Низкий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Проверки не проводятся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pic>
        <p:nvPicPr>
          <p:cNvPr id="9220" name="Picture 2" descr="http://modber.ru/images/catalog/small/5a307ee5459c9fd4757be340a1886bc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84" y="1225550"/>
            <a:ext cx="224366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Диаграмма 26"/>
          <p:cNvGraphicFramePr>
            <a:graphicFrameLocks/>
          </p:cNvGraphicFramePr>
          <p:nvPr>
            <p:extLst/>
          </p:nvPr>
        </p:nvGraphicFramePr>
        <p:xfrm>
          <a:off x="215347" y="4384671"/>
          <a:ext cx="5050824" cy="2212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38678" y="33534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НВОС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0664" y="38456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ОНВОС</a:t>
            </a:r>
            <a:endParaRPr lang="ru-RU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75" y="0"/>
            <a:ext cx="1219200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417334" y="568335"/>
            <a:ext cx="27581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Количество объектов НВОС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121812" y="4247370"/>
            <a:ext cx="5040560" cy="2314025"/>
            <a:chOff x="3543447" y="3291830"/>
            <a:chExt cx="2917465" cy="1735519"/>
          </a:xfrm>
        </p:grpSpPr>
        <p:sp>
          <p:nvSpPr>
            <p:cNvPr id="9" name="Стрелка вверх 8"/>
            <p:cNvSpPr/>
            <p:nvPr/>
          </p:nvSpPr>
          <p:spPr>
            <a:xfrm>
              <a:off x="3806915" y="3804089"/>
              <a:ext cx="414581" cy="720080"/>
            </a:xfrm>
            <a:prstGeom prst="upArrow">
              <a:avLst/>
            </a:prstGeom>
            <a:solidFill>
              <a:srgbClr val="81CDB4"/>
            </a:solidFill>
            <a:ln>
              <a:solidFill>
                <a:srgbClr val="215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867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529676" y="4524230"/>
              <a:ext cx="998420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867" dirty="0"/>
                <a:t>Чувашская Республика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536733" y="4531047"/>
              <a:ext cx="924179" cy="454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67" dirty="0"/>
                <a:t>Республика </a:t>
              </a:r>
              <a:r>
                <a:rPr lang="ru-RU" sz="1867" dirty="0"/>
                <a:t>Марий</a:t>
              </a:r>
              <a:r>
                <a:rPr lang="ru-RU" sz="1467" dirty="0"/>
                <a:t> Эл</a:t>
              </a:r>
            </a:p>
          </p:txBody>
        </p:sp>
        <p:sp>
          <p:nvSpPr>
            <p:cNvPr id="28" name="Стрелка вверх 27"/>
            <p:cNvSpPr/>
            <p:nvPr/>
          </p:nvSpPr>
          <p:spPr>
            <a:xfrm>
              <a:off x="4726652" y="3779905"/>
              <a:ext cx="414581" cy="720080"/>
            </a:xfrm>
            <a:prstGeom prst="upArrow">
              <a:avLst/>
            </a:prstGeom>
            <a:solidFill>
              <a:srgbClr val="81CDB4"/>
            </a:solidFill>
            <a:ln>
              <a:solidFill>
                <a:srgbClr val="215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867"/>
            </a:p>
          </p:txBody>
        </p:sp>
        <p:sp>
          <p:nvSpPr>
            <p:cNvPr id="30" name="Стрелка вверх 29"/>
            <p:cNvSpPr/>
            <p:nvPr/>
          </p:nvSpPr>
          <p:spPr>
            <a:xfrm>
              <a:off x="5791533" y="3779905"/>
              <a:ext cx="414581" cy="720080"/>
            </a:xfrm>
            <a:prstGeom prst="upArrow">
              <a:avLst/>
            </a:prstGeom>
            <a:solidFill>
              <a:srgbClr val="81CDB4"/>
            </a:solidFill>
            <a:ln>
              <a:solidFill>
                <a:srgbClr val="215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867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87281" y="3882501"/>
              <a:ext cx="216366" cy="238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67" dirty="0"/>
                <a:t>57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807017" y="3882500"/>
              <a:ext cx="216366" cy="238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67" dirty="0"/>
                <a:t>20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868360" y="3865205"/>
              <a:ext cx="216366" cy="238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67" dirty="0"/>
                <a:t>24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43447" y="4527116"/>
              <a:ext cx="944110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867" dirty="0"/>
                <a:t>Республика Татарстан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024607" y="3291830"/>
              <a:ext cx="1436776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867" dirty="0"/>
                <a:t>Повышение категории</a:t>
              </a:r>
            </a:p>
          </p:txBody>
        </p:sp>
      </p:grpSp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1906252"/>
              </p:ext>
            </p:extLst>
          </p:nvPr>
        </p:nvGraphicFramePr>
        <p:xfrm>
          <a:off x="-944570" y="975103"/>
          <a:ext cx="6030900" cy="413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3867456"/>
              </p:ext>
            </p:extLst>
          </p:nvPr>
        </p:nvGraphicFramePr>
        <p:xfrm>
          <a:off x="1707044" y="1636319"/>
          <a:ext cx="4838911" cy="283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170" name="Прямоугольник 7169"/>
          <p:cNvSpPr/>
          <p:nvPr/>
        </p:nvSpPr>
        <p:spPr>
          <a:xfrm>
            <a:off x="7262484" y="555373"/>
            <a:ext cx="202542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867" dirty="0">
                <a:latin typeface="Cambria" panose="02040503050406030204" pitchFamily="18" charset="0"/>
              </a:rPr>
              <a:t>Категории риска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1ED2AB67-59C5-4E10-B1FA-3B8505001BF5}"/>
              </a:ext>
            </a:extLst>
          </p:cNvPr>
          <p:cNvSpPr txBox="1">
            <a:spLocks/>
          </p:cNvSpPr>
          <p:nvPr/>
        </p:nvSpPr>
        <p:spPr>
          <a:xfrm>
            <a:off x="837727" y="233490"/>
            <a:ext cx="12194847" cy="35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800"/>
              </a:lnSpc>
              <a:spcBef>
                <a:spcPct val="0"/>
              </a:spcBef>
              <a:buNone/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УЧЕТНАЯ РАБОТА, ВЕДЕНИЕ РЕЕСТРОВ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E23352CC-F202-4330-A90E-2C515BB32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7245814"/>
              </p:ext>
            </p:extLst>
          </p:nvPr>
        </p:nvGraphicFramePr>
        <p:xfrm>
          <a:off x="5266171" y="940319"/>
          <a:ext cx="6721605" cy="32747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46845">
                  <a:extLst>
                    <a:ext uri="{9D8B030D-6E8A-4147-A177-3AD203B41FA5}">
                      <a16:colId xmlns="" xmlns:a16="http://schemas.microsoft.com/office/drawing/2014/main" val="4099844943"/>
                    </a:ext>
                  </a:extLst>
                </a:gridCol>
                <a:gridCol w="746845">
                  <a:extLst>
                    <a:ext uri="{9D8B030D-6E8A-4147-A177-3AD203B41FA5}">
                      <a16:colId xmlns="" xmlns:a16="http://schemas.microsoft.com/office/drawing/2014/main" val="1651685151"/>
                    </a:ext>
                  </a:extLst>
                </a:gridCol>
                <a:gridCol w="746845">
                  <a:extLst>
                    <a:ext uri="{9D8B030D-6E8A-4147-A177-3AD203B41FA5}">
                      <a16:colId xmlns="" xmlns:a16="http://schemas.microsoft.com/office/drawing/2014/main" val="3417474861"/>
                    </a:ext>
                  </a:extLst>
                </a:gridCol>
                <a:gridCol w="746845">
                  <a:extLst>
                    <a:ext uri="{9D8B030D-6E8A-4147-A177-3AD203B41FA5}">
                      <a16:colId xmlns="" xmlns:a16="http://schemas.microsoft.com/office/drawing/2014/main" val="4000771587"/>
                    </a:ext>
                  </a:extLst>
                </a:gridCol>
                <a:gridCol w="746845">
                  <a:extLst>
                    <a:ext uri="{9D8B030D-6E8A-4147-A177-3AD203B41FA5}">
                      <a16:colId xmlns="" xmlns:a16="http://schemas.microsoft.com/office/drawing/2014/main" val="3534287317"/>
                    </a:ext>
                  </a:extLst>
                </a:gridCol>
                <a:gridCol w="746845">
                  <a:extLst>
                    <a:ext uri="{9D8B030D-6E8A-4147-A177-3AD203B41FA5}">
                      <a16:colId xmlns="" xmlns:a16="http://schemas.microsoft.com/office/drawing/2014/main" val="2321004543"/>
                    </a:ext>
                  </a:extLst>
                </a:gridCol>
                <a:gridCol w="746845">
                  <a:extLst>
                    <a:ext uri="{9D8B030D-6E8A-4147-A177-3AD203B41FA5}">
                      <a16:colId xmlns="" xmlns:a16="http://schemas.microsoft.com/office/drawing/2014/main" val="1859609204"/>
                    </a:ext>
                  </a:extLst>
                </a:gridCol>
                <a:gridCol w="746845">
                  <a:extLst>
                    <a:ext uri="{9D8B030D-6E8A-4147-A177-3AD203B41FA5}">
                      <a16:colId xmlns="" xmlns:a16="http://schemas.microsoft.com/office/drawing/2014/main" val="2917110397"/>
                    </a:ext>
                  </a:extLst>
                </a:gridCol>
                <a:gridCol w="746845">
                  <a:extLst>
                    <a:ext uri="{9D8B030D-6E8A-4147-A177-3AD203B41FA5}">
                      <a16:colId xmlns="" xmlns:a16="http://schemas.microsoft.com/office/drawing/2014/main" val="2535193072"/>
                    </a:ext>
                  </a:extLst>
                </a:gridCol>
              </a:tblGrid>
              <a:tr h="436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Республика Татарстан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Чувашская Республика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Республика Марий Эл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Всего по управлению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4592340"/>
                  </a:ext>
                </a:extLst>
              </a:tr>
              <a:tr h="436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Категория Риска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2020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01593877"/>
                  </a:ext>
                </a:extLst>
              </a:tr>
              <a:tr h="654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Чрезвычайно высокая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40418756"/>
                  </a:ext>
                </a:extLst>
              </a:tr>
              <a:tr h="218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Высокая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91453626"/>
                  </a:ext>
                </a:extLst>
              </a:tr>
              <a:tr h="436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Значительная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287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291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55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363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355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41360848"/>
                  </a:ext>
                </a:extLst>
              </a:tr>
              <a:tr h="218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Средняя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676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647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855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865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48021617"/>
                  </a:ext>
                </a:extLst>
              </a:tr>
              <a:tr h="436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Умеренная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2589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2331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188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841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885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3459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3618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40123717"/>
                  </a:ext>
                </a:extLst>
              </a:tr>
              <a:tr h="218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Низкая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658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604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87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34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655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779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41557121"/>
                  </a:ext>
                </a:extLst>
              </a:tr>
              <a:tr h="218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4288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3918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494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493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972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5435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5754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83937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123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1486650586"/>
              </p:ext>
            </p:extLst>
          </p:nvPr>
        </p:nvGraphicFramePr>
        <p:xfrm>
          <a:off x="-1892300" y="0"/>
          <a:ext cx="9401060" cy="5208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63" y="-60335"/>
            <a:ext cx="121952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2196310083"/>
              </p:ext>
            </p:extLst>
          </p:nvPr>
        </p:nvGraphicFramePr>
        <p:xfrm>
          <a:off x="9096063" y="3988236"/>
          <a:ext cx="3072341" cy="3197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2458002693"/>
              </p:ext>
            </p:extLst>
          </p:nvPr>
        </p:nvGraphicFramePr>
        <p:xfrm>
          <a:off x="464268" y="3511617"/>
          <a:ext cx="5755792" cy="354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4100" name="Picture 4" descr="Иконки отказ. Скачать иконку отказ. Страница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596" y="4289905"/>
            <a:ext cx="743023" cy="74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Две стрелки, представляющие передачи Бесплатные Иконки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67438">
            <a:off x="112655" y="5426773"/>
            <a:ext cx="684921" cy="67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6073492" y="701360"/>
            <a:ext cx="5756771" cy="2964034"/>
            <a:chOff x="0" y="0"/>
            <a:chExt cx="6154744" cy="2743200"/>
          </a:xfrm>
        </p:grpSpPr>
        <p:graphicFrame>
          <p:nvGraphicFramePr>
            <p:cNvPr id="30" name="Диаграмма 29"/>
            <p:cNvGraphicFramePr/>
            <p:nvPr>
              <p:extLst/>
            </p:nvPr>
          </p:nvGraphicFramePr>
          <p:xfrm>
            <a:off x="0" y="0"/>
            <a:ext cx="1927518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graphicFrame>
          <p:nvGraphicFramePr>
            <p:cNvPr id="31" name="Диаграмма 30"/>
            <p:cNvGraphicFramePr>
              <a:graphicFrameLocks/>
            </p:cNvGraphicFramePr>
            <p:nvPr>
              <p:extLst/>
            </p:nvPr>
          </p:nvGraphicFramePr>
          <p:xfrm>
            <a:off x="1701822" y="0"/>
            <a:ext cx="2381248" cy="27430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graphicFrame>
          <p:nvGraphicFramePr>
            <p:cNvPr id="32" name="Диаграмма 31"/>
            <p:cNvGraphicFramePr>
              <a:graphicFrameLocks/>
            </p:cNvGraphicFramePr>
            <p:nvPr>
              <p:extLst/>
            </p:nvPr>
          </p:nvGraphicFramePr>
          <p:xfrm>
            <a:off x="3721777" y="0"/>
            <a:ext cx="2432967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8383691"/>
              </p:ext>
            </p:extLst>
          </p:nvPr>
        </p:nvGraphicFramePr>
        <p:xfrm>
          <a:off x="6337270" y="4462177"/>
          <a:ext cx="2578633" cy="1739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01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8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2020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95D1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2019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95D1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Республика Татарстан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292 024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393 913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5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Чувашская Республика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36 654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41 805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Республика Марий Эл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37402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37 852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226928" y="590795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Принято отчетов ВК МРУ 2019 г. – 2231, 2020 г. - 5023</a:t>
            </a:r>
            <a:endParaRPr lang="ru-RU" sz="1867" dirty="0">
              <a:latin typeface="Cambria" panose="02040503050406030204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0059" y="3608345"/>
            <a:ext cx="4821036" cy="2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37270" y="4091672"/>
            <a:ext cx="2499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err="1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Валовый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выброс т/год</a:t>
            </a:r>
            <a:endParaRPr lang="ru-RU" sz="1600" b="1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EA8D12D8-7CCD-44FB-BA79-CF5AFD1E1B84}"/>
              </a:ext>
            </a:extLst>
          </p:cNvPr>
          <p:cNvSpPr/>
          <p:nvPr/>
        </p:nvSpPr>
        <p:spPr>
          <a:xfrm>
            <a:off x="1346643" y="660295"/>
            <a:ext cx="2923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Поступление 2-ТП (ВОЗДУХ)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490A923-0248-4E74-9759-D9B6EDC16543}"/>
              </a:ext>
            </a:extLst>
          </p:cNvPr>
          <p:cNvSpPr/>
          <p:nvPr/>
        </p:nvSpPr>
        <p:spPr>
          <a:xfrm>
            <a:off x="818235" y="44325"/>
            <a:ext cx="11231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230" dirty="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rPr>
              <a:t>ОСНОВНЫЕ РЕЗУЛЬТАТЫ РАБОТЫ ПРОВЕДЕННОЙ В РАМКАХ ОТЧЕТНОЙ КОМПАНИИ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111342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004"/>
            <a:ext cx="10515600" cy="26519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Анализ сведений о фактическом выбросе в атмосферу по данным 2 ТП (воздух) и Сведений в Реестре объектов НВОС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16746"/>
            <a:ext cx="10515600" cy="5360217"/>
          </a:xfrm>
        </p:spPr>
        <p:txBody>
          <a:bodyPr/>
          <a:lstStyle/>
          <a:p>
            <a:r>
              <a:rPr lang="ru-RU" sz="1800" b="1" dirty="0" smtClean="0"/>
              <a:t>По  данным  ПТО УОНВОС: 397,2 т/год</a:t>
            </a:r>
            <a:endParaRPr lang="ru-RU" sz="1800" dirty="0" smtClean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9344" t="19718" r="35510" b="53249"/>
          <a:stretch/>
        </p:blipFill>
        <p:spPr bwMode="auto">
          <a:xfrm>
            <a:off x="717053" y="1532863"/>
            <a:ext cx="7988061" cy="2691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92458" y="4662688"/>
            <a:ext cx="44966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отчете 2-ТП (воздух) за 2019 год:  т/год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2694" t="17804" r="22259" b="64671"/>
          <a:stretch/>
        </p:blipFill>
        <p:spPr bwMode="auto">
          <a:xfrm>
            <a:off x="756184" y="5146745"/>
            <a:ext cx="8477969" cy="1518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0445" y="1012054"/>
            <a:ext cx="10515600" cy="5289196"/>
          </a:xfrm>
        </p:spPr>
        <p:txBody>
          <a:bodyPr>
            <a:noAutofit/>
          </a:bodyPr>
          <a:lstStyle/>
          <a:p>
            <a:pPr marL="0" indent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/>
              <a:t>Согласно </a:t>
            </a:r>
            <a:r>
              <a:rPr lang="ru-RU" sz="1400" b="1" dirty="0" smtClean="0"/>
              <a:t>ст. 69</a:t>
            </a:r>
            <a:r>
              <a:rPr lang="ru-RU" sz="1400" dirty="0" smtClean="0"/>
              <a:t> Федерального закона «Об охране окружающей среды», государственный учет объектов, оказывающих негативное воздействие на окружающую среду, осуществляется в целях </a:t>
            </a:r>
            <a:r>
              <a:rPr lang="ru-RU" sz="1400" u="sng" dirty="0" smtClean="0"/>
              <a:t>получения </a:t>
            </a:r>
            <a:r>
              <a:rPr lang="ru-RU" sz="1400" b="1" u="sng" dirty="0" smtClean="0"/>
              <a:t>достоверной информации об объектах, оказывающих негативное воздействие на окружающую среду</a:t>
            </a:r>
          </a:p>
          <a:p>
            <a:pPr marL="0" indent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/>
              <a:t>В Государственный реестр объектов, оказывающих негативное воздействие на окружающую среду, в том числе включаются </a:t>
            </a:r>
            <a:r>
              <a:rPr lang="ru-RU" sz="1400" u="sng" dirty="0" smtClean="0"/>
              <a:t>сведения о стационарных источниках, об уровне и (или) объеме или</a:t>
            </a:r>
            <a:r>
              <a:rPr lang="ru-RU" sz="1400" b="1" u="sng" dirty="0" smtClean="0"/>
              <a:t> о массе выбросов,</a:t>
            </a:r>
            <a:r>
              <a:rPr lang="ru-RU" sz="1400" b="1" dirty="0" smtClean="0"/>
              <a:t> </a:t>
            </a:r>
            <a:r>
              <a:rPr lang="ru-RU" sz="1400" b="1" u="sng" dirty="0" smtClean="0"/>
              <a:t>загрязняющих веществ (п. 4 ст. 69).</a:t>
            </a:r>
            <a:endParaRPr lang="ru-RU" sz="1400" b="1" dirty="0" smtClean="0"/>
          </a:p>
          <a:p>
            <a:pPr marL="0" indent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/>
              <a:t>В соответствии с п. 6 ст. 69.2 Федерального закона «Об охране окружающей среды», сведения об объектах, оказывающих негативное воздействие на окружающую среду, подлежат актуализации в связи с представлением юридическими лицами и индивидуальными предпринимателями сведений:</a:t>
            </a:r>
          </a:p>
          <a:p>
            <a:pPr marL="0" indent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/>
              <a:t>о замене юридического лица или индивидуального предпринимателя, осуществляющих хозяйственную и (или) иную деятельность на объекте, оказывающем негативное воздействие на окружающую среду, реорганизации юридического лица в форме преобразования, об изменении его наименования, адреса (места нахождения)</a:t>
            </a:r>
          </a:p>
          <a:p>
            <a:pPr marL="0" indent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/>
              <a:t>об изменении места нахождения объекта, оказывающего негативное воздействие на окружающую среду;</a:t>
            </a:r>
          </a:p>
          <a:p>
            <a:pPr marL="0" indent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/>
              <a:t>об изменении характеристик технологических процессов основных производств, источников загрязнения окружающей среды;</a:t>
            </a:r>
          </a:p>
          <a:p>
            <a:pPr marL="0" indent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/>
              <a:t>об изменении характеристик технических средств по обезвреживанию выбросов, сбросов загрязняющих веществ, технологий использования, обезвреживания и размещения отходов производства и потребления.</a:t>
            </a:r>
          </a:p>
          <a:p>
            <a:pPr>
              <a:buNone/>
            </a:pPr>
            <a:r>
              <a:rPr lang="ru-RU" sz="1400" b="1" dirty="0" smtClean="0"/>
              <a:t>Административная ответственность </a:t>
            </a:r>
          </a:p>
          <a:p>
            <a:r>
              <a:rPr lang="ru-RU" sz="1400" b="1" dirty="0" err="1" smtClean="0"/>
              <a:t>КоАП</a:t>
            </a:r>
            <a:r>
              <a:rPr lang="ru-RU" sz="1400" b="1" dirty="0" smtClean="0"/>
              <a:t> РФ Статья 8.46. Невыполнение или несвоевременное выполнение обязанности по подаче заявки на постановку на государственный учет объектов, оказывающих негативное воздействие на окружающую среду, представлению сведений для актуализации учетных сведений</a:t>
            </a:r>
          </a:p>
          <a:p>
            <a:r>
              <a:rPr lang="ru-RU" sz="1400" b="1" dirty="0" err="1" smtClean="0"/>
              <a:t>КоАП</a:t>
            </a:r>
            <a:r>
              <a:rPr lang="ru-RU" sz="1400" b="1" dirty="0" smtClean="0"/>
              <a:t> РФ Статья 8.5. Сокрытие или искажение экологической информации</a:t>
            </a:r>
            <a:endParaRPr lang="ru-RU" sz="1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931" y="0"/>
            <a:ext cx="1219200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7235" y="163782"/>
            <a:ext cx="4541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Актуализация Сведений об объектах НВОС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3552" t="9360" r="24447" b="3941"/>
          <a:stretch/>
        </p:blipFill>
        <p:spPr bwMode="auto">
          <a:xfrm>
            <a:off x="523782" y="763479"/>
            <a:ext cx="4989250" cy="3728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7554" y="4667767"/>
            <a:ext cx="558405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hlinkClick r:id="" action="ppaction://hlinkfile"/>
              </a:rPr>
              <a:t>(П.9 приказа Росстата </a:t>
            </a:r>
            <a:r>
              <a:rPr lang="ru-RU" sz="1000" dirty="0" smtClean="0"/>
              <a:t>от 08.11.2018 N 661)</a:t>
            </a:r>
          </a:p>
          <a:p>
            <a:pPr algn="just"/>
            <a:r>
              <a:rPr lang="ru-RU" sz="1000" b="1" dirty="0" smtClean="0">
                <a:hlinkClick r:id="" action="ppaction://hlinkfile"/>
              </a:rPr>
              <a:t>Форма</a:t>
            </a:r>
            <a:r>
              <a:rPr lang="ru-RU" sz="1000" dirty="0" smtClean="0"/>
              <a:t> предоставляется респондентами посредством информационно-телекоммуникационных сетей, в том числе сети "Интернет", в форме электронного документа, подписанного усиленной </a:t>
            </a:r>
            <a:r>
              <a:rPr lang="ru-RU" sz="1000" b="1" dirty="0" smtClean="0">
                <a:hlinkClick r:id="rId3"/>
              </a:rPr>
              <a:t>квалифицированной электронной подписью</a:t>
            </a:r>
            <a:r>
              <a:rPr lang="ru-RU" sz="1000" dirty="0" smtClean="0"/>
              <a:t>, сформированного путем использования электронных сервисов, через </a:t>
            </a:r>
            <a:r>
              <a:rPr lang="ru-RU" sz="1000" dirty="0" err="1" smtClean="0"/>
              <a:t>веб-портал</a:t>
            </a:r>
            <a:r>
              <a:rPr lang="ru-RU" sz="1000" dirty="0" smtClean="0"/>
              <a:t> приема отчетности Федеральной службы по надзору в сфере природопользования </a:t>
            </a:r>
            <a:r>
              <a:rPr lang="ru-RU" sz="1000" b="1" dirty="0" smtClean="0"/>
              <a:t>("Личный кабинет")</a:t>
            </a:r>
            <a:r>
              <a:rPr lang="ru-RU" sz="1000" dirty="0" smtClean="0"/>
              <a:t> </a:t>
            </a:r>
          </a:p>
          <a:p>
            <a:pPr algn="just"/>
            <a:r>
              <a:rPr lang="ru-RU" sz="1000" dirty="0" smtClean="0"/>
              <a:t>В случае если среднесписочная численность сотрудников респондента за предшествующий период составила от 25 до 99 человек, то при отсутствии у респондента электронной подписи, </a:t>
            </a:r>
            <a:r>
              <a:rPr lang="ru-RU" sz="1000" b="1" dirty="0" smtClean="0">
                <a:hlinkClick r:id="" action="ppaction://hlinkfile"/>
              </a:rPr>
              <a:t>форма</a:t>
            </a:r>
            <a:r>
              <a:rPr lang="ru-RU" sz="1000" dirty="0" smtClean="0"/>
              <a:t> может быть предоставлена на бумажном носителе с обязательным предоставлением копии на электронном носителе, сформированной через </a:t>
            </a:r>
            <a:r>
              <a:rPr lang="ru-RU" sz="1000" dirty="0" err="1" smtClean="0"/>
              <a:t>веб-портал</a:t>
            </a:r>
            <a:r>
              <a:rPr lang="ru-RU" sz="1000" dirty="0" smtClean="0"/>
              <a:t> приема отчетности Федеральной службы по надзору в сфере природопользования </a:t>
            </a:r>
            <a:r>
              <a:rPr lang="ru-RU" sz="1000" b="1" dirty="0" smtClean="0"/>
              <a:t>("Личный кабинет")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54571" y="1438183"/>
            <a:ext cx="6320902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20000"/>
              </a:lnSpc>
            </a:pPr>
            <a:r>
              <a:rPr lang="ru-RU" sz="1200" b="1" dirty="0" smtClean="0">
                <a:solidFill>
                  <a:schemeClr val="accent5"/>
                </a:solidFill>
              </a:rPr>
              <a:t>При приеме отчетности выявлялись следующие замечания</a:t>
            </a:r>
            <a:r>
              <a:rPr lang="ru-RU" sz="1200" dirty="0" smtClean="0">
                <a:solidFill>
                  <a:schemeClr val="accent5"/>
                </a:solidFill>
              </a:rPr>
              <a:t>:</a:t>
            </a:r>
          </a:p>
          <a:p>
            <a:pPr lvl="0" indent="228600">
              <a:lnSpc>
                <a:spcPct val="120000"/>
              </a:lnSpc>
            </a:pPr>
            <a:r>
              <a:rPr lang="ru-RU" sz="1200" b="1" dirty="0" smtClean="0">
                <a:solidFill>
                  <a:schemeClr val="accent5"/>
                </a:solidFill>
              </a:rPr>
              <a:t>Отчетность заполнена НЕ в электронном личном кабинете </a:t>
            </a:r>
            <a:r>
              <a:rPr lang="ru-RU" sz="1200" b="1" dirty="0" err="1" smtClean="0">
                <a:solidFill>
                  <a:schemeClr val="accent5"/>
                </a:solidFill>
              </a:rPr>
              <a:t>природопользователя</a:t>
            </a:r>
            <a:r>
              <a:rPr lang="ru-RU" sz="1200" b="1" dirty="0" smtClean="0">
                <a:solidFill>
                  <a:schemeClr val="accent5"/>
                </a:solidFill>
              </a:rPr>
              <a:t> (через платформу «Модуль </a:t>
            </a:r>
            <a:r>
              <a:rPr lang="ru-RU" sz="1200" b="1" dirty="0" err="1" smtClean="0">
                <a:solidFill>
                  <a:schemeClr val="accent5"/>
                </a:solidFill>
              </a:rPr>
              <a:t>природопользователя</a:t>
            </a:r>
            <a:r>
              <a:rPr lang="ru-RU" sz="1200" b="1" dirty="0" smtClean="0">
                <a:solidFill>
                  <a:schemeClr val="accent5"/>
                </a:solidFill>
              </a:rPr>
              <a:t>»)</a:t>
            </a:r>
          </a:p>
          <a:p>
            <a:pPr lvl="0" indent="228600">
              <a:lnSpc>
                <a:spcPct val="120000"/>
              </a:lnSpc>
            </a:pPr>
            <a:endParaRPr lang="ru-RU" sz="1200" b="1" dirty="0" smtClean="0">
              <a:solidFill>
                <a:schemeClr val="accent5"/>
              </a:solidFill>
            </a:endParaRPr>
          </a:p>
          <a:p>
            <a:pPr lvl="0" indent="228600">
              <a:lnSpc>
                <a:spcPct val="120000"/>
              </a:lnSpc>
            </a:pPr>
            <a:r>
              <a:rPr lang="ru-RU" sz="1200" b="1" dirty="0" smtClean="0">
                <a:solidFill>
                  <a:schemeClr val="accent5"/>
                </a:solidFill>
              </a:rPr>
              <a:t>Отсутствие в необходимых случаях усиленной квалифицированной подписи  респондента, доверенности на право представления интересов юридического </a:t>
            </a:r>
            <a:r>
              <a:rPr lang="ru-RU" sz="1200" b="1" dirty="0" smtClean="0">
                <a:solidFill>
                  <a:schemeClr val="accent5"/>
                </a:solidFill>
              </a:rPr>
              <a:t>лица</a:t>
            </a:r>
          </a:p>
          <a:p>
            <a:pPr lvl="0" indent="228600">
              <a:lnSpc>
                <a:spcPct val="120000"/>
              </a:lnSpc>
            </a:pPr>
            <a:endParaRPr lang="ru-RU" sz="1200" b="1" dirty="0" smtClean="0">
              <a:solidFill>
                <a:schemeClr val="accent5"/>
              </a:solidFill>
            </a:endParaRPr>
          </a:p>
          <a:p>
            <a:pPr lvl="0" indent="228600">
              <a:lnSpc>
                <a:spcPct val="120000"/>
              </a:lnSpc>
            </a:pPr>
            <a:r>
              <a:rPr lang="ru-RU" sz="1200" b="1" dirty="0" smtClean="0">
                <a:solidFill>
                  <a:schemeClr val="accent5"/>
                </a:solidFill>
              </a:rPr>
              <a:t>Отсутствие на бумажных носителях подписи  и печати </a:t>
            </a:r>
            <a:r>
              <a:rPr lang="ru-RU" sz="1200" b="1" dirty="0" err="1" smtClean="0">
                <a:solidFill>
                  <a:schemeClr val="accent5"/>
                </a:solidFill>
              </a:rPr>
              <a:t>природопользователя</a:t>
            </a:r>
            <a:endParaRPr lang="ru-RU" sz="1200" b="1" dirty="0" smtClean="0">
              <a:solidFill>
                <a:schemeClr val="accent5"/>
              </a:solidFill>
            </a:endParaRPr>
          </a:p>
          <a:p>
            <a:pPr lvl="0" indent="228600">
              <a:lnSpc>
                <a:spcPct val="120000"/>
              </a:lnSpc>
            </a:pPr>
            <a:endParaRPr lang="ru-RU" sz="1200" b="1" dirty="0" smtClean="0">
              <a:solidFill>
                <a:schemeClr val="accent5"/>
              </a:solidFill>
            </a:endParaRPr>
          </a:p>
          <a:p>
            <a:pPr lvl="0" indent="228600">
              <a:lnSpc>
                <a:spcPct val="120000"/>
              </a:lnSpc>
            </a:pPr>
            <a:r>
              <a:rPr lang="ru-RU" sz="1200" b="1" dirty="0" smtClean="0">
                <a:solidFill>
                  <a:schemeClr val="accent5"/>
                </a:solidFill>
              </a:rPr>
              <a:t> Незаполненные или неверно заполненные сведений о заявителе, его реквизиты, данные об объекте НВОС  (коды ОКТМО, ОКВЭД, фактические адреса, наименования объектов и их коды, категории и </a:t>
            </a:r>
            <a:r>
              <a:rPr lang="ru-RU" sz="1200" b="1" dirty="0" err="1" smtClean="0">
                <a:solidFill>
                  <a:schemeClr val="accent5"/>
                </a:solidFill>
              </a:rPr>
              <a:t>т.п</a:t>
            </a:r>
            <a:r>
              <a:rPr lang="ru-RU" sz="1200" b="1" dirty="0" smtClean="0">
                <a:solidFill>
                  <a:schemeClr val="accent5"/>
                </a:solidFill>
              </a:rPr>
              <a:t>)</a:t>
            </a:r>
          </a:p>
          <a:p>
            <a:pPr lvl="0" indent="228600">
              <a:lnSpc>
                <a:spcPct val="120000"/>
              </a:lnSpc>
            </a:pPr>
            <a:endParaRPr lang="ru-RU" sz="1200" b="1" dirty="0" smtClean="0">
              <a:solidFill>
                <a:schemeClr val="accent5"/>
              </a:solidFill>
            </a:endParaRPr>
          </a:p>
          <a:p>
            <a:pPr lvl="0" indent="228600">
              <a:lnSpc>
                <a:spcPct val="120000"/>
              </a:lnSpc>
            </a:pPr>
            <a:r>
              <a:rPr lang="ru-RU" sz="1200" b="1" dirty="0" smtClean="0">
                <a:solidFill>
                  <a:schemeClr val="accent5"/>
                </a:solidFill>
              </a:rPr>
              <a:t> В разделе 1данные по выбросам метана необходимо было включать в строку 107 «Углеводороды (без летучих соединений</a:t>
            </a:r>
            <a:r>
              <a:rPr lang="ru-RU" sz="1200" b="1" dirty="0" smtClean="0">
                <a:solidFill>
                  <a:schemeClr val="accent5"/>
                </a:solidFill>
              </a:rPr>
              <a:t>)»</a:t>
            </a:r>
          </a:p>
          <a:p>
            <a:pPr lvl="0" indent="228600">
              <a:lnSpc>
                <a:spcPct val="120000"/>
              </a:lnSpc>
            </a:pPr>
            <a:endParaRPr lang="ru-RU" sz="1200" b="1" dirty="0" smtClean="0">
              <a:solidFill>
                <a:schemeClr val="accent5"/>
              </a:solidFill>
            </a:endParaRPr>
          </a:p>
          <a:p>
            <a:pPr lvl="0" indent="228600">
              <a:lnSpc>
                <a:spcPct val="120000"/>
              </a:lnSpc>
            </a:pPr>
            <a:r>
              <a:rPr lang="ru-RU" sz="1200" b="1" dirty="0" smtClean="0">
                <a:solidFill>
                  <a:schemeClr val="accent5"/>
                </a:solidFill>
              </a:rPr>
              <a:t>Неверное заполнение раздела 2 «Выбросы в атмосферу специфических загрязняющих веществ» </a:t>
            </a:r>
            <a:endParaRPr lang="ru-RU" sz="1200" b="1" dirty="0" smtClean="0">
              <a:solidFill>
                <a:schemeClr val="accent5"/>
              </a:solidFill>
            </a:endParaRPr>
          </a:p>
          <a:p>
            <a:pPr lvl="0" indent="228600">
              <a:lnSpc>
                <a:spcPct val="120000"/>
              </a:lnSpc>
            </a:pPr>
            <a:endParaRPr lang="ru-RU" sz="1200" b="1" dirty="0" smtClean="0">
              <a:solidFill>
                <a:schemeClr val="accent5"/>
              </a:solidFill>
            </a:endParaRPr>
          </a:p>
          <a:p>
            <a:pPr lvl="0" indent="228600">
              <a:lnSpc>
                <a:spcPct val="120000"/>
              </a:lnSpc>
            </a:pPr>
            <a:r>
              <a:rPr lang="ru-RU" sz="1200" b="1" dirty="0" smtClean="0">
                <a:solidFill>
                  <a:schemeClr val="accent5"/>
                </a:solidFill>
              </a:rPr>
              <a:t>В разделе 3 не указывалось /неверно указывалось количество источников загрязнения, не указывался разрешенный  выброс ЗВ в атмосферу при наличии действующего разрешения на выбросы загрязняющих </a:t>
            </a:r>
            <a:r>
              <a:rPr lang="ru-RU" sz="1200" b="1" dirty="0" smtClean="0">
                <a:solidFill>
                  <a:schemeClr val="accent5"/>
                </a:solidFill>
              </a:rPr>
              <a:t>веществ</a:t>
            </a:r>
            <a:endParaRPr lang="ru-RU" sz="1200" b="1" dirty="0" smtClean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75" y="239698"/>
            <a:ext cx="121952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6428" y="376846"/>
            <a:ext cx="5971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Замечания </a:t>
            </a:r>
            <a:r>
              <a:rPr lang="ru-RU" b="1" dirty="0" smtClean="0">
                <a:solidFill>
                  <a:srgbClr val="00B0F0"/>
                </a:solidFill>
              </a:rPr>
              <a:t>при приеме </a:t>
            </a:r>
            <a:r>
              <a:rPr lang="ru-RU" b="1" dirty="0" smtClean="0">
                <a:solidFill>
                  <a:srgbClr val="00B0F0"/>
                </a:solidFill>
              </a:rPr>
              <a:t>отчетности по форме 2ТП (воздух)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2043</Words>
  <Application>Microsoft Office PowerPoint</Application>
  <PresentationFormat>Произвольный</PresentationFormat>
  <Paragraphs>401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Риск-ориентированный подход</vt:lpstr>
      <vt:lpstr>Слайд 4</vt:lpstr>
      <vt:lpstr>Слайд 5</vt:lpstr>
      <vt:lpstr>Слайд 6</vt:lpstr>
      <vt:lpstr>Анализ сведений о фактическом выбросе в атмосферу по данным 2 ТП (воздух) и Сведений в Реестре объектов НВОС</vt:lpstr>
      <vt:lpstr>Слайд 8</vt:lpstr>
      <vt:lpstr>Слайд 9</vt:lpstr>
      <vt:lpstr>Слайд 10</vt:lpstr>
      <vt:lpstr>Основные ошибки заполнения отчетности 2 ТП (отходы) </vt:lpstr>
      <vt:lpstr>            Раздел  III. «Сведения об эксплуатируемых объектах    захоронения отходов»   Раздел III. Сведения об эксплуатируемых объектах захоронения отходов Коды  ОКЕИ: гектар – 059, единица – 642 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4</cp:lastModifiedBy>
  <cp:revision>112</cp:revision>
  <dcterms:created xsi:type="dcterms:W3CDTF">2020-06-04T15:47:34Z</dcterms:created>
  <dcterms:modified xsi:type="dcterms:W3CDTF">2020-06-09T10:21:38Z</dcterms:modified>
</cp:coreProperties>
</file>