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  <p:sldMasterId id="2147483674" r:id="rId3"/>
  </p:sldMasterIdLst>
  <p:notesMasterIdLst>
    <p:notesMasterId r:id="rId22"/>
  </p:notesMasterIdLst>
  <p:sldIdLst>
    <p:sldId id="256" r:id="rId4"/>
    <p:sldId id="258" r:id="rId5"/>
    <p:sldId id="275" r:id="rId6"/>
    <p:sldId id="277" r:id="rId7"/>
    <p:sldId id="278" r:id="rId8"/>
    <p:sldId id="279" r:id="rId9"/>
    <p:sldId id="280" r:id="rId10"/>
    <p:sldId id="276" r:id="rId11"/>
    <p:sldId id="263" r:id="rId12"/>
    <p:sldId id="268" r:id="rId13"/>
    <p:sldId id="281" r:id="rId14"/>
    <p:sldId id="282" r:id="rId15"/>
    <p:sldId id="283" r:id="rId16"/>
    <p:sldId id="284" r:id="rId17"/>
    <p:sldId id="285" r:id="rId18"/>
    <p:sldId id="286" r:id="rId19"/>
    <p:sldId id="287" r:id="rId20"/>
    <p:sldId id="288" r:id="rId21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10" d="100"/>
          <a:sy n="110" d="100"/>
        </p:scale>
        <p:origin x="594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2386794632980392"/>
          <c:y val="4.5795304195725778E-2"/>
          <c:w val="0.64297655985861646"/>
          <c:h val="0.9092888270954336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Объекты ООПТ</c:v>
                </c:pt>
                <c:pt idx="1">
                  <c:v>Лицнзионный контроль</c:v>
                </c:pt>
                <c:pt idx="2">
                  <c:v>Чрезвычайно-высокий риск</c:v>
                </c:pt>
                <c:pt idx="3">
                  <c:v>Высокий риск</c:v>
                </c:pt>
                <c:pt idx="4">
                  <c:v>Значительный риск</c:v>
                </c:pt>
                <c:pt idx="5">
                  <c:v>Средний риск</c:v>
                </c:pt>
                <c:pt idx="6">
                  <c:v>Умеренный риск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6</c:v>
                </c:pt>
                <c:pt idx="1">
                  <c:v>10</c:v>
                </c:pt>
                <c:pt idx="2">
                  <c:v>9</c:v>
                </c:pt>
                <c:pt idx="3">
                  <c:v>78</c:v>
                </c:pt>
                <c:pt idx="4">
                  <c:v>150</c:v>
                </c:pt>
                <c:pt idx="5">
                  <c:v>5</c:v>
                </c:pt>
                <c:pt idx="6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B04-3D4D-B76B-345714FA9C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3"/>
        <c:overlap val="32"/>
        <c:axId val="577286544"/>
        <c:axId val="577289808"/>
      </c:barChart>
      <c:catAx>
        <c:axId val="57728654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accent1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77289808"/>
        <c:crosses val="autoZero"/>
        <c:auto val="1"/>
        <c:lblAlgn val="ctr"/>
        <c:lblOffset val="100"/>
        <c:noMultiLvlLbl val="0"/>
      </c:catAx>
      <c:valAx>
        <c:axId val="5772898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72865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5">
  <a:schemeClr val="accent2"/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PlaceHolder 1"/>
          <p:cNvSpPr>
            <a:spLocks noGrp="1"/>
          </p:cNvSpPr>
          <p:nvPr>
            <p:ph type="body"/>
          </p:nvPr>
        </p:nvSpPr>
        <p:spPr>
          <a:xfrm>
            <a:off x="756000" y="5078520"/>
            <a:ext cx="6047640" cy="481104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ru-RU" sz="2000" b="0" strike="noStrike" spc="-1">
                <a:latin typeface="Arial"/>
              </a:rPr>
              <a:t>Для правки формата примечаний щёлкните мышью</a:t>
            </a:r>
          </a:p>
        </p:txBody>
      </p:sp>
      <p:sp>
        <p:nvSpPr>
          <p:cNvPr id="77" name="PlaceHolder 2"/>
          <p:cNvSpPr>
            <a:spLocks noGrp="1"/>
          </p:cNvSpPr>
          <p:nvPr>
            <p:ph type="hdr"/>
          </p:nvPr>
        </p:nvSpPr>
        <p:spPr>
          <a:xfrm>
            <a:off x="1512000" y="5880600"/>
            <a:ext cx="6047640" cy="481104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ru-RU" sz="1400" b="0" strike="noStrike" spc="-1">
                <a:latin typeface="Times New Roman"/>
              </a:rPr>
              <a:t> </a:t>
            </a:r>
          </a:p>
        </p:txBody>
      </p:sp>
      <p:sp>
        <p:nvSpPr>
          <p:cNvPr id="78" name="PlaceHolder 3"/>
          <p:cNvSpPr>
            <a:spLocks noGrp="1"/>
          </p:cNvSpPr>
          <p:nvPr>
            <p:ph type="dt"/>
          </p:nvPr>
        </p:nvSpPr>
        <p:spPr>
          <a:xfrm>
            <a:off x="0" y="10157400"/>
            <a:ext cx="3280680" cy="534240"/>
          </a:xfrm>
          <a:prstGeom prst="rect">
            <a:avLst/>
          </a:prstGeom>
        </p:spPr>
        <p:txBody>
          <a:bodyPr lIns="0" tIns="0" rIns="0" bIns="0"/>
          <a:lstStyle/>
          <a:p>
            <a:pPr algn="r"/>
            <a:r>
              <a:rPr lang="ru-RU" sz="1400" b="0" strike="noStrike" spc="-1">
                <a:latin typeface="Times New Roman"/>
              </a:rPr>
              <a:t> </a:t>
            </a:r>
          </a:p>
        </p:txBody>
      </p:sp>
      <p:sp>
        <p:nvSpPr>
          <p:cNvPr id="79" name="PlaceHolder 4"/>
          <p:cNvSpPr>
            <a:spLocks noGrp="1"/>
          </p:cNvSpPr>
          <p:nvPr>
            <p:ph type="ftr"/>
          </p:nvPr>
        </p:nvSpPr>
        <p:spPr>
          <a:xfrm>
            <a:off x="0" y="0"/>
            <a:ext cx="3280680" cy="534240"/>
          </a:xfrm>
          <a:prstGeom prst="rect">
            <a:avLst/>
          </a:prstGeom>
        </p:spPr>
        <p:txBody>
          <a:bodyPr lIns="0" tIns="0" rIns="0" bIns="0" anchor="b"/>
          <a:lstStyle/>
          <a:p>
            <a:r>
              <a:rPr lang="ru-RU" sz="1400" b="0" strike="noStrike" spc="-1">
                <a:latin typeface="Times New Roman"/>
              </a:rPr>
              <a:t> </a:t>
            </a:r>
          </a:p>
        </p:txBody>
      </p:sp>
      <p:sp>
        <p:nvSpPr>
          <p:cNvPr id="80" name="PlaceHolder 5"/>
          <p:cNvSpPr>
            <a:spLocks noGrp="1"/>
          </p:cNvSpPr>
          <p:nvPr>
            <p:ph type="sldNum"/>
          </p:nvPr>
        </p:nvSpPr>
        <p:spPr>
          <a:xfrm>
            <a:off x="4278960" y="0"/>
            <a:ext cx="3280680" cy="534240"/>
          </a:xfrm>
          <a:prstGeom prst="rect">
            <a:avLst/>
          </a:prstGeom>
        </p:spPr>
        <p:txBody>
          <a:bodyPr lIns="0" tIns="0" rIns="0" bIns="0" anchor="b"/>
          <a:lstStyle/>
          <a:p>
            <a:pPr algn="r"/>
            <a:fld id="{B17442F3-BD9E-4943-8551-41431AE92333}" type="slidenum">
              <a:rPr lang="ru-RU" sz="1400" b="0" strike="noStrike" spc="-1">
                <a:latin typeface="Times New Roman"/>
              </a:rPr>
              <a:pPr algn="r"/>
              <a:t>‹#›</a:t>
            </a:fld>
            <a:endParaRPr lang="ru-RU" sz="1400" b="0" strike="noStrike" spc="-1"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3062571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46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FDB696FD-BDC2-40EB-BDCB-F5CAD717440D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1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2947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7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9199EAAC-994E-4D72-9D49-68212E62C5E0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10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647261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  <a:latin typeface="Calibri" panose="020F0502020204030204"/>
              </a:rPr>
              <a:pPr/>
              <a:t>11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06039172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  <a:latin typeface="Calibri" panose="020F0502020204030204"/>
              </a:rPr>
              <a:pPr/>
              <a:t>12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5133162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  <a:latin typeface="Calibri" panose="020F0502020204030204"/>
              </a:rPr>
              <a:pPr/>
              <a:t>13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572954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  <a:latin typeface="Calibri" panose="020F0502020204030204"/>
              </a:rPr>
              <a:pPr/>
              <a:t>14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4145614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  <a:latin typeface="Calibri" panose="020F0502020204030204"/>
              </a:rPr>
              <a:pPr/>
              <a:t>15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62212615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  <a:latin typeface="Calibri" panose="020F0502020204030204"/>
              </a:rPr>
              <a:pPr/>
              <a:t>16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9911634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  <a:latin typeface="Calibri" panose="020F0502020204030204"/>
              </a:rPr>
              <a:pPr/>
              <a:t>17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68452005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  <a:latin typeface="Calibri" panose="020F0502020204030204"/>
              </a:rPr>
              <a:pPr/>
              <a:t>18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0869418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2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69535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3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48149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4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31207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5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67835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6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27885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7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37321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8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193841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6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4BCD95F2-D81B-4948-9CA5-769A74E0D0D7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9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85057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24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5" name="PlaceHolder 3"/>
          <p:cNvSpPr>
            <a:spLocks noGrp="1"/>
          </p:cNvSpPr>
          <p:nvPr>
            <p:ph type="body"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27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8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9" name="PlaceHolder 4"/>
          <p:cNvSpPr>
            <a:spLocks noGrp="1"/>
          </p:cNvSpPr>
          <p:nvPr>
            <p:ph type="body"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0" name="PlaceHolder 5"/>
          <p:cNvSpPr>
            <a:spLocks noGrp="1"/>
          </p:cNvSpPr>
          <p:nvPr>
            <p:ph type="body"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32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3" name="PlaceHolder 3"/>
          <p:cNvSpPr>
            <a:spLocks noGrp="1"/>
          </p:cNvSpPr>
          <p:nvPr>
            <p:ph type="body"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4" name="PlaceHolder 4"/>
          <p:cNvSpPr>
            <a:spLocks noGrp="1"/>
          </p:cNvSpPr>
          <p:nvPr>
            <p:ph type="body"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5" name="PlaceHolder 5"/>
          <p:cNvSpPr>
            <a:spLocks noGrp="1"/>
          </p:cNvSpPr>
          <p:nvPr>
            <p:ph type="body"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6" name="PlaceHolder 6"/>
          <p:cNvSpPr>
            <a:spLocks noGrp="1"/>
          </p:cNvSpPr>
          <p:nvPr>
            <p:ph type="body"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7" name="PlaceHolder 7"/>
          <p:cNvSpPr>
            <a:spLocks noGrp="1"/>
          </p:cNvSpPr>
          <p:nvPr>
            <p:ph type="body"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4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43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45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46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PlaceHolder 1"/>
          <p:cNvSpPr>
            <a:spLocks noGrp="1"/>
          </p:cNvSpPr>
          <p:nvPr>
            <p:ph type="subTitle"/>
          </p:nvPr>
        </p:nvSpPr>
        <p:spPr>
          <a:xfrm>
            <a:off x="914400" y="2130480"/>
            <a:ext cx="10362600" cy="68115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50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1" name="PlaceHolder 3"/>
          <p:cNvSpPr>
            <a:spLocks noGrp="1"/>
          </p:cNvSpPr>
          <p:nvPr>
            <p:ph type="body"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2" name="PlaceHolder 4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54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5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6" name="PlaceHolder 4"/>
          <p:cNvSpPr>
            <a:spLocks noGrp="1"/>
          </p:cNvSpPr>
          <p:nvPr>
            <p:ph type="body"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58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9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0" name="PlaceHolder 4"/>
          <p:cNvSpPr>
            <a:spLocks noGrp="1"/>
          </p:cNvSpPr>
          <p:nvPr>
            <p:ph type="body"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62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3" name="PlaceHolder 3"/>
          <p:cNvSpPr>
            <a:spLocks noGrp="1"/>
          </p:cNvSpPr>
          <p:nvPr>
            <p:ph type="body"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65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6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7" name="PlaceHolder 4"/>
          <p:cNvSpPr>
            <a:spLocks noGrp="1"/>
          </p:cNvSpPr>
          <p:nvPr>
            <p:ph type="body"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8" name="PlaceHolder 5"/>
          <p:cNvSpPr>
            <a:spLocks noGrp="1"/>
          </p:cNvSpPr>
          <p:nvPr>
            <p:ph type="body"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70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1" name="PlaceHolder 3"/>
          <p:cNvSpPr>
            <a:spLocks noGrp="1"/>
          </p:cNvSpPr>
          <p:nvPr>
            <p:ph type="body"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2" name="PlaceHolder 4"/>
          <p:cNvSpPr>
            <a:spLocks noGrp="1"/>
          </p:cNvSpPr>
          <p:nvPr>
            <p:ph type="body"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3" name="PlaceHolder 5"/>
          <p:cNvSpPr>
            <a:spLocks noGrp="1"/>
          </p:cNvSpPr>
          <p:nvPr>
            <p:ph type="body"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4" name="PlaceHolder 6"/>
          <p:cNvSpPr>
            <a:spLocks noGrp="1"/>
          </p:cNvSpPr>
          <p:nvPr>
            <p:ph type="body"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5" name="PlaceHolder 7"/>
          <p:cNvSpPr>
            <a:spLocks noGrp="1"/>
          </p:cNvSpPr>
          <p:nvPr>
            <p:ph type="body"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83423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0338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93055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3004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6916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5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66450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0696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3018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475991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02127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7588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7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8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laceHolder 1"/>
          <p:cNvSpPr>
            <a:spLocks noGrp="1"/>
          </p:cNvSpPr>
          <p:nvPr>
            <p:ph type="subTitle"/>
          </p:nvPr>
        </p:nvSpPr>
        <p:spPr>
          <a:xfrm>
            <a:off x="914400" y="2130480"/>
            <a:ext cx="10362600" cy="68115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12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13" name="PlaceHolder 3"/>
          <p:cNvSpPr>
            <a:spLocks noGrp="1"/>
          </p:cNvSpPr>
          <p:nvPr>
            <p:ph type="body"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14" name="PlaceHolder 4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16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17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18" name="PlaceHolder 4"/>
          <p:cNvSpPr>
            <a:spLocks noGrp="1"/>
          </p:cNvSpPr>
          <p:nvPr>
            <p:ph type="body"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20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1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2" name="PlaceHolder 4"/>
          <p:cNvSpPr>
            <a:spLocks noGrp="1"/>
          </p:cNvSpPr>
          <p:nvPr>
            <p:ph type="body"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ru-RU" sz="1800" b="0" strike="noStrike" spc="-1">
                <a:latin typeface="Arial"/>
              </a:rPr>
              <a:t>Для правки текста заголовка щёлкните мышью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3200" b="0" strike="noStrike" spc="-1">
                <a:latin typeface="Arial"/>
              </a:rPr>
              <a:t>Для правки структуры щёлкните мышью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ru-RU" sz="2800" b="0" strike="noStrike" spc="-1">
                <a:latin typeface="Arial"/>
              </a:rPr>
              <a:t>Второй уровень структуры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400" b="0" strike="noStrike" spc="-1">
                <a:latin typeface="Arial"/>
              </a:rPr>
              <a:t>Третий уровень структуры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ru-RU" sz="2000" b="0" strike="noStrike" spc="-1">
                <a:latin typeface="Arial"/>
              </a:rPr>
              <a:t>Четвёртый уровень структуры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Пятый уровень структуры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Шестой уровень структуры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Седьмой уровень структуры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ru-RU" sz="1800" b="0" strike="noStrike" spc="-1">
                <a:latin typeface="Arial"/>
              </a:rPr>
              <a:t>Для правки текста заголовка щёлкните мышью</a:t>
            </a:r>
          </a:p>
        </p:txBody>
      </p:sp>
      <p:sp>
        <p:nvSpPr>
          <p:cNvPr id="39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3200" b="0" strike="noStrike" spc="-1">
                <a:latin typeface="Arial"/>
              </a:rPr>
              <a:t>Для правки структуры щёлкните мышью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ru-RU" sz="2800" b="0" strike="noStrike" spc="-1">
                <a:latin typeface="Arial"/>
              </a:rPr>
              <a:t>Второй уровень структуры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400" b="0" strike="noStrike" spc="-1">
                <a:latin typeface="Arial"/>
              </a:rPr>
              <a:t>Третий уровень структуры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ru-RU" sz="2000" b="0" strike="noStrike" spc="-1">
                <a:latin typeface="Arial"/>
              </a:rPr>
              <a:t>Четвёртый уровень структуры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Пятый уровень структуры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Шестой уровень структуры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Седьмой уровень структуры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55066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Relationship Id="rId4" Type="http://schemas.openxmlformats.org/officeDocument/2006/relationships/chart" Target="../charts/char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7" Type="http://schemas.openxmlformats.org/officeDocument/2006/relationships/image" Target="../media/image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.png"/><Relationship Id="rId5" Type="http://schemas.openxmlformats.org/officeDocument/2006/relationships/image" Target="../media/image2.jpeg"/><Relationship Id="rId4" Type="http://schemas.openxmlformats.org/officeDocument/2006/relationships/hyperlink" Target="https://rpn.gov.ru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CustomShape 1"/>
          <p:cNvSpPr/>
          <p:nvPr/>
        </p:nvSpPr>
        <p:spPr>
          <a:xfrm>
            <a:off x="508608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2" name="CustomShape 2"/>
          <p:cNvSpPr/>
          <p:nvPr/>
        </p:nvSpPr>
        <p:spPr>
          <a:xfrm>
            <a:off x="522972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3" name="CustomShape 3"/>
          <p:cNvSpPr/>
          <p:nvPr/>
        </p:nvSpPr>
        <p:spPr>
          <a:xfrm>
            <a:off x="537372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4" name="CustomShape 4"/>
          <p:cNvSpPr/>
          <p:nvPr/>
        </p:nvSpPr>
        <p:spPr>
          <a:xfrm>
            <a:off x="551556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5" name="CustomShape 5"/>
          <p:cNvSpPr/>
          <p:nvPr/>
        </p:nvSpPr>
        <p:spPr>
          <a:xfrm>
            <a:off x="565524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6" name="CustomShape 6"/>
          <p:cNvSpPr/>
          <p:nvPr/>
        </p:nvSpPr>
        <p:spPr>
          <a:xfrm>
            <a:off x="579924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7" name="CustomShape 7"/>
          <p:cNvSpPr/>
          <p:nvPr/>
        </p:nvSpPr>
        <p:spPr>
          <a:xfrm>
            <a:off x="594324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8" name="CustomShape 8"/>
          <p:cNvSpPr/>
          <p:nvPr/>
        </p:nvSpPr>
        <p:spPr>
          <a:xfrm>
            <a:off x="608724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19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9" name="CustomShape 9"/>
          <p:cNvSpPr/>
          <p:nvPr/>
        </p:nvSpPr>
        <p:spPr>
          <a:xfrm>
            <a:off x="622476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0" name="CustomShape 10"/>
          <p:cNvSpPr/>
          <p:nvPr/>
        </p:nvSpPr>
        <p:spPr>
          <a:xfrm>
            <a:off x="636876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1" name="CustomShape 11"/>
          <p:cNvSpPr/>
          <p:nvPr/>
        </p:nvSpPr>
        <p:spPr>
          <a:xfrm>
            <a:off x="651240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2" name="CustomShape 12"/>
          <p:cNvSpPr/>
          <p:nvPr/>
        </p:nvSpPr>
        <p:spPr>
          <a:xfrm>
            <a:off x="665640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6" y="3"/>
                  <a:pt x="19" y="2"/>
                </a:cubicBezTo>
                <a:cubicBezTo>
                  <a:pt x="20" y="1"/>
                  <a:pt x="19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9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3" name="CustomShape 13"/>
          <p:cNvSpPr/>
          <p:nvPr/>
        </p:nvSpPr>
        <p:spPr>
          <a:xfrm>
            <a:off x="465840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4" name="CustomShape 14"/>
          <p:cNvSpPr/>
          <p:nvPr/>
        </p:nvSpPr>
        <p:spPr>
          <a:xfrm>
            <a:off x="473040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9" y="0"/>
                </a:move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5" name="CustomShape 15"/>
          <p:cNvSpPr/>
          <p:nvPr/>
        </p:nvSpPr>
        <p:spPr>
          <a:xfrm>
            <a:off x="4448880" y="1625400"/>
            <a:ext cx="96480" cy="16200"/>
          </a:xfrm>
          <a:custGeom>
            <a:avLst/>
            <a:gdLst/>
            <a:ahLst/>
            <a:cxnLst/>
            <a:rect l="l" t="t" r="r" b="b"/>
            <a:pathLst>
              <a:path w="19" h="4">
                <a:moveTo>
                  <a:pt x="10" y="4"/>
                </a:moveTo>
                <a:cubicBezTo>
                  <a:pt x="13" y="4"/>
                  <a:pt x="16" y="3"/>
                  <a:pt x="19" y="1"/>
                </a:cubicBezTo>
                <a:cubicBezTo>
                  <a:pt x="19" y="1"/>
                  <a:pt x="19" y="0"/>
                  <a:pt x="19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6" name="CustomShape 16"/>
          <p:cNvSpPr/>
          <p:nvPr/>
        </p:nvSpPr>
        <p:spPr>
          <a:xfrm>
            <a:off x="458640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7" name="CustomShape 17"/>
          <p:cNvSpPr/>
          <p:nvPr/>
        </p:nvSpPr>
        <p:spPr>
          <a:xfrm>
            <a:off x="473040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8" name="CustomShape 18"/>
          <p:cNvSpPr/>
          <p:nvPr/>
        </p:nvSpPr>
        <p:spPr>
          <a:xfrm>
            <a:off x="515772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" name="CustomShape 19"/>
          <p:cNvSpPr/>
          <p:nvPr/>
        </p:nvSpPr>
        <p:spPr>
          <a:xfrm>
            <a:off x="530172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" name="CustomShape 20"/>
          <p:cNvSpPr/>
          <p:nvPr/>
        </p:nvSpPr>
        <p:spPr>
          <a:xfrm>
            <a:off x="544356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2"/>
                  <a:pt x="12" y="2"/>
                  <a:pt x="10" y="2"/>
                </a:cubicBezTo>
                <a:cubicBezTo>
                  <a:pt x="7" y="2"/>
                  <a:pt x="4" y="2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" name="CustomShape 21"/>
          <p:cNvSpPr/>
          <p:nvPr/>
        </p:nvSpPr>
        <p:spPr>
          <a:xfrm>
            <a:off x="558324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2"/>
                  <a:pt x="13" y="2"/>
                  <a:pt x="10" y="2"/>
                </a:cubicBezTo>
                <a:cubicBezTo>
                  <a:pt x="8" y="2"/>
                  <a:pt x="5" y="2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" name="CustomShape 22"/>
          <p:cNvSpPr/>
          <p:nvPr/>
        </p:nvSpPr>
        <p:spPr>
          <a:xfrm>
            <a:off x="572724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" name="CustomShape 23"/>
          <p:cNvSpPr/>
          <p:nvPr/>
        </p:nvSpPr>
        <p:spPr>
          <a:xfrm>
            <a:off x="587124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" name="CustomShape 24"/>
          <p:cNvSpPr/>
          <p:nvPr/>
        </p:nvSpPr>
        <p:spPr>
          <a:xfrm>
            <a:off x="601524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2"/>
                  <a:pt x="12" y="2"/>
                  <a:pt x="10" y="2"/>
                </a:cubicBezTo>
                <a:cubicBezTo>
                  <a:pt x="7" y="2"/>
                  <a:pt x="4" y="2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" name="CustomShape 25"/>
          <p:cNvSpPr/>
          <p:nvPr/>
        </p:nvSpPr>
        <p:spPr>
          <a:xfrm>
            <a:off x="615276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2"/>
                  <a:pt x="13" y="2"/>
                  <a:pt x="10" y="2"/>
                </a:cubicBezTo>
                <a:cubicBezTo>
                  <a:pt x="8" y="2"/>
                  <a:pt x="5" y="2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" name="CustomShape 26"/>
          <p:cNvSpPr/>
          <p:nvPr/>
        </p:nvSpPr>
        <p:spPr>
          <a:xfrm>
            <a:off x="629676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" name="CustomShape 27"/>
          <p:cNvSpPr/>
          <p:nvPr/>
        </p:nvSpPr>
        <p:spPr>
          <a:xfrm>
            <a:off x="644076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" name="CustomShape 28"/>
          <p:cNvSpPr/>
          <p:nvPr/>
        </p:nvSpPr>
        <p:spPr>
          <a:xfrm>
            <a:off x="658440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2"/>
                  <a:pt x="12" y="2"/>
                  <a:pt x="10" y="2"/>
                </a:cubicBezTo>
                <a:cubicBezTo>
                  <a:pt x="7" y="2"/>
                  <a:pt x="4" y="2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" name="CustomShape 29"/>
          <p:cNvSpPr/>
          <p:nvPr/>
        </p:nvSpPr>
        <p:spPr>
          <a:xfrm>
            <a:off x="672228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2"/>
                  <a:pt x="13" y="2"/>
                  <a:pt x="10" y="2"/>
                </a:cubicBezTo>
                <a:cubicBezTo>
                  <a:pt x="8" y="2"/>
                  <a:pt x="5" y="2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" name="CustomShape 30"/>
          <p:cNvSpPr/>
          <p:nvPr/>
        </p:nvSpPr>
        <p:spPr>
          <a:xfrm>
            <a:off x="679392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0" y="2"/>
                </a:move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" name="CustomShape 31"/>
          <p:cNvSpPr/>
          <p:nvPr/>
        </p:nvSpPr>
        <p:spPr>
          <a:xfrm>
            <a:off x="480240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" name="CustomShape 32"/>
          <p:cNvSpPr/>
          <p:nvPr/>
        </p:nvSpPr>
        <p:spPr>
          <a:xfrm>
            <a:off x="494640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" name="CustomShape 33"/>
          <p:cNvSpPr/>
          <p:nvPr/>
        </p:nvSpPr>
        <p:spPr>
          <a:xfrm>
            <a:off x="508608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4" name="CustomShape 34"/>
          <p:cNvSpPr/>
          <p:nvPr/>
        </p:nvSpPr>
        <p:spPr>
          <a:xfrm>
            <a:off x="522972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5" name="CustomShape 35"/>
          <p:cNvSpPr/>
          <p:nvPr/>
        </p:nvSpPr>
        <p:spPr>
          <a:xfrm>
            <a:off x="537372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6" name="CustomShape 36"/>
          <p:cNvSpPr/>
          <p:nvPr/>
        </p:nvSpPr>
        <p:spPr>
          <a:xfrm>
            <a:off x="551556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7" name="CustomShape 37"/>
          <p:cNvSpPr/>
          <p:nvPr/>
        </p:nvSpPr>
        <p:spPr>
          <a:xfrm>
            <a:off x="565524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8" name="CustomShape 38"/>
          <p:cNvSpPr/>
          <p:nvPr/>
        </p:nvSpPr>
        <p:spPr>
          <a:xfrm>
            <a:off x="579924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9" name="CustomShape 39"/>
          <p:cNvSpPr/>
          <p:nvPr/>
        </p:nvSpPr>
        <p:spPr>
          <a:xfrm>
            <a:off x="594324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0" name="CustomShape 40"/>
          <p:cNvSpPr/>
          <p:nvPr/>
        </p:nvSpPr>
        <p:spPr>
          <a:xfrm>
            <a:off x="608724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1" name="CustomShape 41"/>
          <p:cNvSpPr/>
          <p:nvPr/>
        </p:nvSpPr>
        <p:spPr>
          <a:xfrm>
            <a:off x="622476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2" name="CustomShape 42"/>
          <p:cNvSpPr/>
          <p:nvPr/>
        </p:nvSpPr>
        <p:spPr>
          <a:xfrm>
            <a:off x="636876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3" name="CustomShape 43"/>
          <p:cNvSpPr/>
          <p:nvPr/>
        </p:nvSpPr>
        <p:spPr>
          <a:xfrm>
            <a:off x="651240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4" name="CustomShape 44"/>
          <p:cNvSpPr/>
          <p:nvPr/>
        </p:nvSpPr>
        <p:spPr>
          <a:xfrm>
            <a:off x="665640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9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6" y="3"/>
                  <a:pt x="19" y="1"/>
                </a:cubicBezTo>
                <a:cubicBezTo>
                  <a:pt x="20" y="1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5" name="CustomShape 45"/>
          <p:cNvSpPr/>
          <p:nvPr/>
        </p:nvSpPr>
        <p:spPr>
          <a:xfrm>
            <a:off x="679392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6" name="CustomShape 46"/>
          <p:cNvSpPr/>
          <p:nvPr/>
        </p:nvSpPr>
        <p:spPr>
          <a:xfrm>
            <a:off x="693792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7" name="CustomShape 47"/>
          <p:cNvSpPr/>
          <p:nvPr/>
        </p:nvSpPr>
        <p:spPr>
          <a:xfrm>
            <a:off x="708192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8" name="CustomShape 48"/>
          <p:cNvSpPr/>
          <p:nvPr/>
        </p:nvSpPr>
        <p:spPr>
          <a:xfrm>
            <a:off x="7225920" y="1665720"/>
            <a:ext cx="96480" cy="18360"/>
          </a:xfrm>
          <a:custGeom>
            <a:avLst/>
            <a:gdLst/>
            <a:ahLst/>
            <a:cxnLst/>
            <a:rect l="l" t="t" r="r" b="b"/>
            <a:pathLst>
              <a:path w="19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13" y="4"/>
                  <a:pt x="16" y="3"/>
                  <a:pt x="19" y="1"/>
                </a:cubicBezTo>
                <a:cubicBezTo>
                  <a:pt x="19" y="1"/>
                  <a:pt x="19" y="0"/>
                  <a:pt x="19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9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9" name="CustomShape 49"/>
          <p:cNvSpPr/>
          <p:nvPr/>
        </p:nvSpPr>
        <p:spPr>
          <a:xfrm>
            <a:off x="487440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0" name="CustomShape 50"/>
          <p:cNvSpPr/>
          <p:nvPr/>
        </p:nvSpPr>
        <p:spPr>
          <a:xfrm>
            <a:off x="501408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1" name="CustomShape 51"/>
          <p:cNvSpPr/>
          <p:nvPr/>
        </p:nvSpPr>
        <p:spPr>
          <a:xfrm>
            <a:off x="515772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2" name="CustomShape 52"/>
          <p:cNvSpPr/>
          <p:nvPr/>
        </p:nvSpPr>
        <p:spPr>
          <a:xfrm>
            <a:off x="530172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3" name="CustomShape 53"/>
          <p:cNvSpPr/>
          <p:nvPr/>
        </p:nvSpPr>
        <p:spPr>
          <a:xfrm>
            <a:off x="544356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4" name="CustomShape 54"/>
          <p:cNvSpPr/>
          <p:nvPr/>
        </p:nvSpPr>
        <p:spPr>
          <a:xfrm>
            <a:off x="558324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5" name="CustomShape 55"/>
          <p:cNvSpPr/>
          <p:nvPr/>
        </p:nvSpPr>
        <p:spPr>
          <a:xfrm>
            <a:off x="572724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6" name="CustomShape 56"/>
          <p:cNvSpPr/>
          <p:nvPr/>
        </p:nvSpPr>
        <p:spPr>
          <a:xfrm>
            <a:off x="587124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7" name="CustomShape 57"/>
          <p:cNvSpPr/>
          <p:nvPr/>
        </p:nvSpPr>
        <p:spPr>
          <a:xfrm>
            <a:off x="601524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8" name="CustomShape 58"/>
          <p:cNvSpPr/>
          <p:nvPr/>
        </p:nvSpPr>
        <p:spPr>
          <a:xfrm>
            <a:off x="615276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9" name="CustomShape 59"/>
          <p:cNvSpPr/>
          <p:nvPr/>
        </p:nvSpPr>
        <p:spPr>
          <a:xfrm>
            <a:off x="629676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0" name="CustomShape 60"/>
          <p:cNvSpPr/>
          <p:nvPr/>
        </p:nvSpPr>
        <p:spPr>
          <a:xfrm>
            <a:off x="644076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1" name="CustomShape 61"/>
          <p:cNvSpPr/>
          <p:nvPr/>
        </p:nvSpPr>
        <p:spPr>
          <a:xfrm>
            <a:off x="658440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2" name="CustomShape 62"/>
          <p:cNvSpPr/>
          <p:nvPr/>
        </p:nvSpPr>
        <p:spPr>
          <a:xfrm>
            <a:off x="672228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3" name="CustomShape 63"/>
          <p:cNvSpPr/>
          <p:nvPr/>
        </p:nvSpPr>
        <p:spPr>
          <a:xfrm>
            <a:off x="686592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4" name="CustomShape 64"/>
          <p:cNvSpPr/>
          <p:nvPr/>
        </p:nvSpPr>
        <p:spPr>
          <a:xfrm>
            <a:off x="700992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9" y="1"/>
                </a:moveTo>
                <a:cubicBezTo>
                  <a:pt x="20" y="1"/>
                  <a:pt x="20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5" name="CustomShape 65"/>
          <p:cNvSpPr/>
          <p:nvPr/>
        </p:nvSpPr>
        <p:spPr>
          <a:xfrm>
            <a:off x="487440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6" name="CustomShape 66"/>
          <p:cNvSpPr/>
          <p:nvPr/>
        </p:nvSpPr>
        <p:spPr>
          <a:xfrm>
            <a:off x="501408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7" name="CustomShape 67"/>
          <p:cNvSpPr/>
          <p:nvPr/>
        </p:nvSpPr>
        <p:spPr>
          <a:xfrm>
            <a:off x="515772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8" name="CustomShape 68"/>
          <p:cNvSpPr/>
          <p:nvPr/>
        </p:nvSpPr>
        <p:spPr>
          <a:xfrm>
            <a:off x="530172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9" name="CustomShape 69"/>
          <p:cNvSpPr/>
          <p:nvPr/>
        </p:nvSpPr>
        <p:spPr>
          <a:xfrm>
            <a:off x="544356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0" name="CustomShape 70"/>
          <p:cNvSpPr/>
          <p:nvPr/>
        </p:nvSpPr>
        <p:spPr>
          <a:xfrm>
            <a:off x="558324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1" name="CustomShape 71"/>
          <p:cNvSpPr/>
          <p:nvPr/>
        </p:nvSpPr>
        <p:spPr>
          <a:xfrm>
            <a:off x="572724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2" name="CustomShape 72"/>
          <p:cNvSpPr/>
          <p:nvPr/>
        </p:nvSpPr>
        <p:spPr>
          <a:xfrm>
            <a:off x="587124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3" name="CustomShape 73"/>
          <p:cNvSpPr/>
          <p:nvPr/>
        </p:nvSpPr>
        <p:spPr>
          <a:xfrm>
            <a:off x="601524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4" name="CustomShape 74"/>
          <p:cNvSpPr/>
          <p:nvPr/>
        </p:nvSpPr>
        <p:spPr>
          <a:xfrm>
            <a:off x="615276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5" name="CustomShape 75"/>
          <p:cNvSpPr/>
          <p:nvPr/>
        </p:nvSpPr>
        <p:spPr>
          <a:xfrm>
            <a:off x="629676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6" name="CustomShape 76"/>
          <p:cNvSpPr/>
          <p:nvPr/>
        </p:nvSpPr>
        <p:spPr>
          <a:xfrm>
            <a:off x="644076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7" name="CustomShape 77"/>
          <p:cNvSpPr/>
          <p:nvPr/>
        </p:nvSpPr>
        <p:spPr>
          <a:xfrm>
            <a:off x="658440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8" name="CustomShape 78"/>
          <p:cNvSpPr/>
          <p:nvPr/>
        </p:nvSpPr>
        <p:spPr>
          <a:xfrm>
            <a:off x="672228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9" name="CustomShape 79"/>
          <p:cNvSpPr/>
          <p:nvPr/>
        </p:nvSpPr>
        <p:spPr>
          <a:xfrm>
            <a:off x="686592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0" name="CustomShape 80"/>
          <p:cNvSpPr/>
          <p:nvPr/>
        </p:nvSpPr>
        <p:spPr>
          <a:xfrm>
            <a:off x="700992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1" name="CustomShape 81"/>
          <p:cNvSpPr/>
          <p:nvPr/>
        </p:nvSpPr>
        <p:spPr>
          <a:xfrm>
            <a:off x="7153920" y="1625400"/>
            <a:ext cx="96480" cy="16200"/>
          </a:xfrm>
          <a:custGeom>
            <a:avLst/>
            <a:gdLst/>
            <a:ahLst/>
            <a:cxnLst/>
            <a:rect l="l" t="t" r="r" b="b"/>
            <a:pathLst>
              <a:path w="19" h="4">
                <a:moveTo>
                  <a:pt x="10" y="4"/>
                </a:moveTo>
                <a:cubicBezTo>
                  <a:pt x="13" y="4"/>
                  <a:pt x="16" y="3"/>
                  <a:pt x="19" y="1"/>
                </a:cubicBezTo>
                <a:cubicBezTo>
                  <a:pt x="19" y="1"/>
                  <a:pt x="19" y="0"/>
                  <a:pt x="19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82"/>
          <p:cNvSpPr/>
          <p:nvPr/>
        </p:nvSpPr>
        <p:spPr>
          <a:xfrm>
            <a:off x="729360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83"/>
          <p:cNvSpPr/>
          <p:nvPr/>
        </p:nvSpPr>
        <p:spPr>
          <a:xfrm>
            <a:off x="743760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84"/>
          <p:cNvSpPr/>
          <p:nvPr/>
        </p:nvSpPr>
        <p:spPr>
          <a:xfrm>
            <a:off x="-4320" y="1117440"/>
            <a:ext cx="12199680" cy="740160"/>
          </a:xfrm>
          <a:prstGeom prst="rect">
            <a:avLst/>
          </a:prstGeom>
          <a:noFill/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85"/>
          <p:cNvSpPr/>
          <p:nvPr/>
        </p:nvSpPr>
        <p:spPr>
          <a:xfrm>
            <a:off x="-4320" y="1117440"/>
            <a:ext cx="12199680" cy="740160"/>
          </a:xfrm>
          <a:custGeom>
            <a:avLst/>
            <a:gdLst/>
            <a:ahLst/>
            <a:cxnLst/>
            <a:rect l="l" t="t" r="r" b="b"/>
            <a:pathLst>
              <a:path w="3849" h="234">
                <a:moveTo>
                  <a:pt x="3849" y="154"/>
                </a:moveTo>
                <a:cubicBezTo>
                  <a:pt x="3451" y="153"/>
                  <a:pt x="3451" y="153"/>
                  <a:pt x="3451" y="153"/>
                </a:cubicBezTo>
                <a:cubicBezTo>
                  <a:pt x="3445" y="149"/>
                  <a:pt x="3440" y="145"/>
                  <a:pt x="3434" y="141"/>
                </a:cubicBezTo>
                <a:cubicBezTo>
                  <a:pt x="3433" y="140"/>
                  <a:pt x="3432" y="140"/>
                  <a:pt x="3430" y="140"/>
                </a:cubicBezTo>
                <a:cubicBezTo>
                  <a:pt x="3423" y="140"/>
                  <a:pt x="3415" y="140"/>
                  <a:pt x="3407" y="140"/>
                </a:cubicBezTo>
                <a:cubicBezTo>
                  <a:pt x="3403" y="140"/>
                  <a:pt x="3403" y="140"/>
                  <a:pt x="3403" y="140"/>
                </a:cubicBezTo>
                <a:cubicBezTo>
                  <a:pt x="3403" y="127"/>
                  <a:pt x="3403" y="127"/>
                  <a:pt x="3403" y="127"/>
                </a:cubicBezTo>
                <a:cubicBezTo>
                  <a:pt x="3403" y="123"/>
                  <a:pt x="3398" y="119"/>
                  <a:pt x="3392" y="119"/>
                </a:cubicBezTo>
                <a:cubicBezTo>
                  <a:pt x="3384" y="119"/>
                  <a:pt x="3384" y="119"/>
                  <a:pt x="3384" y="119"/>
                </a:cubicBezTo>
                <a:cubicBezTo>
                  <a:pt x="3384" y="118"/>
                  <a:pt x="3384" y="117"/>
                  <a:pt x="3383" y="117"/>
                </a:cubicBezTo>
                <a:cubicBezTo>
                  <a:pt x="3364" y="104"/>
                  <a:pt x="3364" y="104"/>
                  <a:pt x="3364" y="104"/>
                </a:cubicBezTo>
                <a:cubicBezTo>
                  <a:pt x="3364" y="104"/>
                  <a:pt x="3363" y="104"/>
                  <a:pt x="3362" y="104"/>
                </a:cubicBezTo>
                <a:cubicBezTo>
                  <a:pt x="3361" y="105"/>
                  <a:pt x="3360" y="106"/>
                  <a:pt x="3360" y="107"/>
                </a:cubicBezTo>
                <a:cubicBezTo>
                  <a:pt x="3360" y="114"/>
                  <a:pt x="3360" y="114"/>
                  <a:pt x="3360" y="114"/>
                </a:cubicBezTo>
                <a:cubicBezTo>
                  <a:pt x="3346" y="104"/>
                  <a:pt x="3346" y="104"/>
                  <a:pt x="3346" y="104"/>
                </a:cubicBezTo>
                <a:cubicBezTo>
                  <a:pt x="3345" y="104"/>
                  <a:pt x="3344" y="104"/>
                  <a:pt x="3343" y="104"/>
                </a:cubicBezTo>
                <a:cubicBezTo>
                  <a:pt x="3342" y="105"/>
                  <a:pt x="3342" y="106"/>
                  <a:pt x="3342" y="107"/>
                </a:cubicBezTo>
                <a:cubicBezTo>
                  <a:pt x="3342" y="114"/>
                  <a:pt x="3342" y="114"/>
                  <a:pt x="3342" y="114"/>
                </a:cubicBezTo>
                <a:cubicBezTo>
                  <a:pt x="3333" y="108"/>
                  <a:pt x="3333" y="108"/>
                  <a:pt x="3333" y="108"/>
                </a:cubicBezTo>
                <a:cubicBezTo>
                  <a:pt x="3333" y="90"/>
                  <a:pt x="3333" y="90"/>
                  <a:pt x="3333" y="90"/>
                </a:cubicBezTo>
                <a:cubicBezTo>
                  <a:pt x="3333" y="88"/>
                  <a:pt x="3331" y="87"/>
                  <a:pt x="3330" y="87"/>
                </a:cubicBezTo>
                <a:cubicBezTo>
                  <a:pt x="3274" y="87"/>
                  <a:pt x="3274" y="87"/>
                  <a:pt x="3274" y="87"/>
                </a:cubicBezTo>
                <a:cubicBezTo>
                  <a:pt x="3273" y="87"/>
                  <a:pt x="3271" y="88"/>
                  <a:pt x="3271" y="90"/>
                </a:cubicBezTo>
                <a:cubicBezTo>
                  <a:pt x="3271" y="153"/>
                  <a:pt x="3271" y="153"/>
                  <a:pt x="3271" y="153"/>
                </a:cubicBezTo>
                <a:cubicBezTo>
                  <a:pt x="3268" y="153"/>
                  <a:pt x="3268" y="153"/>
                  <a:pt x="3268" y="153"/>
                </a:cubicBezTo>
                <a:cubicBezTo>
                  <a:pt x="3268" y="150"/>
                  <a:pt x="3268" y="150"/>
                  <a:pt x="3268" y="150"/>
                </a:cubicBezTo>
                <a:cubicBezTo>
                  <a:pt x="3268" y="150"/>
                  <a:pt x="3268" y="150"/>
                  <a:pt x="3268" y="149"/>
                </a:cubicBezTo>
                <a:cubicBezTo>
                  <a:pt x="3268" y="112"/>
                  <a:pt x="3268" y="112"/>
                  <a:pt x="3268" y="112"/>
                </a:cubicBezTo>
                <a:cubicBezTo>
                  <a:pt x="3268" y="112"/>
                  <a:pt x="3268" y="112"/>
                  <a:pt x="3268" y="111"/>
                </a:cubicBezTo>
                <a:cubicBezTo>
                  <a:pt x="3268" y="110"/>
                  <a:pt x="3266" y="109"/>
                  <a:pt x="3265" y="109"/>
                </a:cubicBezTo>
                <a:cubicBezTo>
                  <a:pt x="3249" y="109"/>
                  <a:pt x="3249" y="109"/>
                  <a:pt x="3249" y="109"/>
                </a:cubicBezTo>
                <a:cubicBezTo>
                  <a:pt x="3249" y="15"/>
                  <a:pt x="3249" y="15"/>
                  <a:pt x="3249" y="15"/>
                </a:cubicBezTo>
                <a:cubicBezTo>
                  <a:pt x="3249" y="12"/>
                  <a:pt x="3249" y="9"/>
                  <a:pt x="3248" y="7"/>
                </a:cubicBezTo>
                <a:cubicBezTo>
                  <a:pt x="3248" y="6"/>
                  <a:pt x="3248" y="5"/>
                  <a:pt x="3247" y="4"/>
                </a:cubicBezTo>
                <a:cubicBezTo>
                  <a:pt x="3246" y="3"/>
                  <a:pt x="3245" y="2"/>
                  <a:pt x="3244" y="2"/>
                </a:cubicBezTo>
                <a:cubicBezTo>
                  <a:pt x="3242" y="1"/>
                  <a:pt x="3239" y="0"/>
                  <a:pt x="3237" y="0"/>
                </a:cubicBezTo>
                <a:cubicBezTo>
                  <a:pt x="3222" y="0"/>
                  <a:pt x="3222" y="0"/>
                  <a:pt x="3222" y="0"/>
                </a:cubicBezTo>
                <a:cubicBezTo>
                  <a:pt x="3220" y="0"/>
                  <a:pt x="3218" y="1"/>
                  <a:pt x="3216" y="1"/>
                </a:cubicBezTo>
                <a:cubicBezTo>
                  <a:pt x="3215" y="2"/>
                  <a:pt x="3215" y="2"/>
                  <a:pt x="3214" y="2"/>
                </a:cubicBezTo>
                <a:cubicBezTo>
                  <a:pt x="3212" y="4"/>
                  <a:pt x="3211" y="6"/>
                  <a:pt x="3211" y="8"/>
                </a:cubicBezTo>
                <a:cubicBezTo>
                  <a:pt x="3211" y="10"/>
                  <a:pt x="3211" y="10"/>
                  <a:pt x="3211" y="10"/>
                </a:cubicBezTo>
                <a:cubicBezTo>
                  <a:pt x="3211" y="39"/>
                  <a:pt x="3211" y="68"/>
                  <a:pt x="3211" y="96"/>
                </a:cubicBezTo>
                <a:cubicBezTo>
                  <a:pt x="3211" y="109"/>
                  <a:pt x="3211" y="109"/>
                  <a:pt x="3211" y="109"/>
                </a:cubicBezTo>
                <a:cubicBezTo>
                  <a:pt x="3198" y="109"/>
                  <a:pt x="3198" y="109"/>
                  <a:pt x="3198" y="109"/>
                </a:cubicBezTo>
                <a:cubicBezTo>
                  <a:pt x="3198" y="15"/>
                  <a:pt x="3198" y="15"/>
                  <a:pt x="3198" y="15"/>
                </a:cubicBezTo>
                <a:cubicBezTo>
                  <a:pt x="3198" y="12"/>
                  <a:pt x="3198" y="9"/>
                  <a:pt x="3198" y="7"/>
                </a:cubicBezTo>
                <a:cubicBezTo>
                  <a:pt x="3198" y="6"/>
                  <a:pt x="3197" y="5"/>
                  <a:pt x="3196" y="4"/>
                </a:cubicBezTo>
                <a:cubicBezTo>
                  <a:pt x="3196" y="3"/>
                  <a:pt x="3195" y="2"/>
                  <a:pt x="3194" y="2"/>
                </a:cubicBezTo>
                <a:cubicBezTo>
                  <a:pt x="3192" y="1"/>
                  <a:pt x="3189" y="0"/>
                  <a:pt x="3186" y="0"/>
                </a:cubicBezTo>
                <a:cubicBezTo>
                  <a:pt x="3172" y="0"/>
                  <a:pt x="3172" y="0"/>
                  <a:pt x="3172" y="0"/>
                </a:cubicBezTo>
                <a:cubicBezTo>
                  <a:pt x="3170" y="0"/>
                  <a:pt x="3168" y="1"/>
                  <a:pt x="3166" y="1"/>
                </a:cubicBezTo>
                <a:cubicBezTo>
                  <a:pt x="3165" y="2"/>
                  <a:pt x="3164" y="2"/>
                  <a:pt x="3164" y="2"/>
                </a:cubicBezTo>
                <a:cubicBezTo>
                  <a:pt x="3162" y="4"/>
                  <a:pt x="3160" y="6"/>
                  <a:pt x="3160" y="8"/>
                </a:cubicBezTo>
                <a:cubicBezTo>
                  <a:pt x="3160" y="10"/>
                  <a:pt x="3160" y="10"/>
                  <a:pt x="3160" y="10"/>
                </a:cubicBezTo>
                <a:cubicBezTo>
                  <a:pt x="3161" y="39"/>
                  <a:pt x="3161" y="69"/>
                  <a:pt x="3161" y="97"/>
                </a:cubicBezTo>
                <a:cubicBezTo>
                  <a:pt x="3161" y="109"/>
                  <a:pt x="3161" y="109"/>
                  <a:pt x="3161" y="109"/>
                </a:cubicBezTo>
                <a:cubicBezTo>
                  <a:pt x="3158" y="109"/>
                  <a:pt x="3158" y="109"/>
                  <a:pt x="3158" y="109"/>
                </a:cubicBezTo>
                <a:cubicBezTo>
                  <a:pt x="3158" y="97"/>
                  <a:pt x="3158" y="97"/>
                  <a:pt x="3158" y="97"/>
                </a:cubicBezTo>
                <a:cubicBezTo>
                  <a:pt x="3158" y="95"/>
                  <a:pt x="3157" y="94"/>
                  <a:pt x="3155" y="94"/>
                </a:cubicBezTo>
                <a:cubicBezTo>
                  <a:pt x="3067" y="94"/>
                  <a:pt x="3067" y="94"/>
                  <a:pt x="3067" y="94"/>
                </a:cubicBezTo>
                <a:cubicBezTo>
                  <a:pt x="3065" y="94"/>
                  <a:pt x="3064" y="95"/>
                  <a:pt x="3064" y="97"/>
                </a:cubicBezTo>
                <a:cubicBezTo>
                  <a:pt x="3064" y="109"/>
                  <a:pt x="3064" y="109"/>
                  <a:pt x="3064" y="109"/>
                </a:cubicBezTo>
                <a:cubicBezTo>
                  <a:pt x="3055" y="109"/>
                  <a:pt x="3055" y="109"/>
                  <a:pt x="3055" y="109"/>
                </a:cubicBezTo>
                <a:cubicBezTo>
                  <a:pt x="3053" y="109"/>
                  <a:pt x="3052" y="110"/>
                  <a:pt x="3052" y="112"/>
                </a:cubicBezTo>
                <a:cubicBezTo>
                  <a:pt x="3052" y="113"/>
                  <a:pt x="3052" y="113"/>
                  <a:pt x="3052" y="113"/>
                </a:cubicBezTo>
                <a:cubicBezTo>
                  <a:pt x="3044" y="113"/>
                  <a:pt x="3044" y="113"/>
                  <a:pt x="3044" y="113"/>
                </a:cubicBezTo>
                <a:cubicBezTo>
                  <a:pt x="3040" y="102"/>
                  <a:pt x="3029" y="94"/>
                  <a:pt x="3016" y="94"/>
                </a:cubicBezTo>
                <a:cubicBezTo>
                  <a:pt x="3002" y="94"/>
                  <a:pt x="2991" y="102"/>
                  <a:pt x="2987" y="113"/>
                </a:cubicBezTo>
                <a:cubicBezTo>
                  <a:pt x="2985" y="113"/>
                  <a:pt x="2985" y="113"/>
                  <a:pt x="2985" y="113"/>
                </a:cubicBezTo>
                <a:cubicBezTo>
                  <a:pt x="2981" y="102"/>
                  <a:pt x="2969" y="94"/>
                  <a:pt x="2956" y="94"/>
                </a:cubicBezTo>
                <a:cubicBezTo>
                  <a:pt x="2942" y="94"/>
                  <a:pt x="2930" y="103"/>
                  <a:pt x="2927" y="115"/>
                </a:cubicBezTo>
                <a:cubicBezTo>
                  <a:pt x="2913" y="115"/>
                  <a:pt x="2913" y="115"/>
                  <a:pt x="2913" y="115"/>
                </a:cubicBezTo>
                <a:cubicBezTo>
                  <a:pt x="2907" y="115"/>
                  <a:pt x="2903" y="119"/>
                  <a:pt x="2903" y="124"/>
                </a:cubicBezTo>
                <a:cubicBezTo>
                  <a:pt x="2903" y="134"/>
                  <a:pt x="2903" y="134"/>
                  <a:pt x="2903" y="134"/>
                </a:cubicBezTo>
                <a:cubicBezTo>
                  <a:pt x="2895" y="135"/>
                  <a:pt x="2888" y="142"/>
                  <a:pt x="2888" y="151"/>
                </a:cubicBezTo>
                <a:cubicBezTo>
                  <a:pt x="2888" y="153"/>
                  <a:pt x="2888" y="153"/>
                  <a:pt x="2888" y="153"/>
                </a:cubicBezTo>
                <a:cubicBezTo>
                  <a:pt x="2876" y="153"/>
                  <a:pt x="2876" y="153"/>
                  <a:pt x="2876" y="153"/>
                </a:cubicBezTo>
                <a:cubicBezTo>
                  <a:pt x="2876" y="73"/>
                  <a:pt x="2876" y="73"/>
                  <a:pt x="2876" y="73"/>
                </a:cubicBezTo>
                <a:cubicBezTo>
                  <a:pt x="2876" y="73"/>
                  <a:pt x="2875" y="72"/>
                  <a:pt x="2875" y="71"/>
                </a:cubicBezTo>
                <a:cubicBezTo>
                  <a:pt x="2874" y="71"/>
                  <a:pt x="2874" y="71"/>
                  <a:pt x="2873" y="71"/>
                </a:cubicBezTo>
                <a:cubicBezTo>
                  <a:pt x="2864" y="71"/>
                  <a:pt x="2864" y="71"/>
                  <a:pt x="2864" y="71"/>
                </a:cubicBezTo>
                <a:cubicBezTo>
                  <a:pt x="2864" y="67"/>
                  <a:pt x="2864" y="67"/>
                  <a:pt x="2864" y="67"/>
                </a:cubicBezTo>
                <a:cubicBezTo>
                  <a:pt x="2864" y="67"/>
                  <a:pt x="2863" y="66"/>
                  <a:pt x="2863" y="65"/>
                </a:cubicBezTo>
                <a:cubicBezTo>
                  <a:pt x="2862" y="65"/>
                  <a:pt x="2862" y="65"/>
                  <a:pt x="2861" y="65"/>
                </a:cubicBezTo>
                <a:cubicBezTo>
                  <a:pt x="2818" y="64"/>
                  <a:pt x="2818" y="64"/>
                  <a:pt x="2818" y="64"/>
                </a:cubicBezTo>
                <a:cubicBezTo>
                  <a:pt x="2818" y="64"/>
                  <a:pt x="2818" y="64"/>
                  <a:pt x="2818" y="64"/>
                </a:cubicBezTo>
                <a:cubicBezTo>
                  <a:pt x="2816" y="64"/>
                  <a:pt x="2815" y="66"/>
                  <a:pt x="2815" y="67"/>
                </a:cubicBezTo>
                <a:cubicBezTo>
                  <a:pt x="2815" y="70"/>
                  <a:pt x="2815" y="70"/>
                  <a:pt x="2815" y="70"/>
                </a:cubicBezTo>
                <a:cubicBezTo>
                  <a:pt x="2806" y="70"/>
                  <a:pt x="2806" y="70"/>
                  <a:pt x="2806" y="70"/>
                </a:cubicBezTo>
                <a:cubicBezTo>
                  <a:pt x="2806" y="70"/>
                  <a:pt x="2806" y="70"/>
                  <a:pt x="2806" y="70"/>
                </a:cubicBezTo>
                <a:cubicBezTo>
                  <a:pt x="2804" y="70"/>
                  <a:pt x="2803" y="72"/>
                  <a:pt x="2803" y="73"/>
                </a:cubicBezTo>
                <a:cubicBezTo>
                  <a:pt x="2803" y="135"/>
                  <a:pt x="2803" y="135"/>
                  <a:pt x="2803" y="135"/>
                </a:cubicBezTo>
                <a:cubicBezTo>
                  <a:pt x="2785" y="135"/>
                  <a:pt x="2785" y="135"/>
                  <a:pt x="2785" y="135"/>
                </a:cubicBezTo>
                <a:cubicBezTo>
                  <a:pt x="2783" y="135"/>
                  <a:pt x="2782" y="136"/>
                  <a:pt x="2782" y="138"/>
                </a:cubicBezTo>
                <a:cubicBezTo>
                  <a:pt x="2782" y="140"/>
                  <a:pt x="2782" y="140"/>
                  <a:pt x="2782" y="140"/>
                </a:cubicBezTo>
                <a:cubicBezTo>
                  <a:pt x="2779" y="140"/>
                  <a:pt x="2779" y="140"/>
                  <a:pt x="2779" y="140"/>
                </a:cubicBezTo>
                <a:cubicBezTo>
                  <a:pt x="2779" y="117"/>
                  <a:pt x="2779" y="117"/>
                  <a:pt x="2779" y="117"/>
                </a:cubicBezTo>
                <a:cubicBezTo>
                  <a:pt x="2779" y="115"/>
                  <a:pt x="2778" y="114"/>
                  <a:pt x="2776" y="114"/>
                </a:cubicBezTo>
                <a:cubicBezTo>
                  <a:pt x="2766" y="114"/>
                  <a:pt x="2766" y="114"/>
                  <a:pt x="2766" y="114"/>
                </a:cubicBezTo>
                <a:cubicBezTo>
                  <a:pt x="2765" y="114"/>
                  <a:pt x="2764" y="115"/>
                  <a:pt x="2764" y="117"/>
                </a:cubicBezTo>
                <a:cubicBezTo>
                  <a:pt x="2764" y="140"/>
                  <a:pt x="2764" y="140"/>
                  <a:pt x="2764" y="140"/>
                </a:cubicBezTo>
                <a:cubicBezTo>
                  <a:pt x="2761" y="140"/>
                  <a:pt x="2761" y="140"/>
                  <a:pt x="2761" y="140"/>
                </a:cubicBezTo>
                <a:cubicBezTo>
                  <a:pt x="2761" y="112"/>
                  <a:pt x="2761" y="112"/>
                  <a:pt x="2761" y="112"/>
                </a:cubicBezTo>
                <a:cubicBezTo>
                  <a:pt x="2761" y="111"/>
                  <a:pt x="2760" y="110"/>
                  <a:pt x="2759" y="110"/>
                </a:cubicBezTo>
                <a:cubicBezTo>
                  <a:pt x="2730" y="104"/>
                  <a:pt x="2730" y="104"/>
                  <a:pt x="2730" y="104"/>
                </a:cubicBezTo>
                <a:cubicBezTo>
                  <a:pt x="2729" y="104"/>
                  <a:pt x="2729" y="105"/>
                  <a:pt x="2728" y="105"/>
                </a:cubicBezTo>
                <a:cubicBezTo>
                  <a:pt x="2727" y="106"/>
                  <a:pt x="2727" y="106"/>
                  <a:pt x="2727" y="107"/>
                </a:cubicBezTo>
                <a:cubicBezTo>
                  <a:pt x="2727" y="115"/>
                  <a:pt x="2727" y="115"/>
                  <a:pt x="2727" y="115"/>
                </a:cubicBezTo>
                <a:cubicBezTo>
                  <a:pt x="2701" y="120"/>
                  <a:pt x="2701" y="120"/>
                  <a:pt x="2701" y="120"/>
                </a:cubicBezTo>
                <a:cubicBezTo>
                  <a:pt x="2700" y="120"/>
                  <a:pt x="2699" y="121"/>
                  <a:pt x="2699" y="122"/>
                </a:cubicBezTo>
                <a:cubicBezTo>
                  <a:pt x="2699" y="152"/>
                  <a:pt x="2699" y="152"/>
                  <a:pt x="2699" y="152"/>
                </a:cubicBezTo>
                <a:cubicBezTo>
                  <a:pt x="2698" y="152"/>
                  <a:pt x="2698" y="152"/>
                  <a:pt x="2698" y="152"/>
                </a:cubicBezTo>
                <a:cubicBezTo>
                  <a:pt x="2687" y="140"/>
                  <a:pt x="2687" y="140"/>
                  <a:pt x="2687" y="140"/>
                </a:cubicBezTo>
                <a:cubicBezTo>
                  <a:pt x="2687" y="139"/>
                  <a:pt x="2686" y="139"/>
                  <a:pt x="2686" y="139"/>
                </a:cubicBezTo>
                <a:cubicBezTo>
                  <a:pt x="2638" y="125"/>
                  <a:pt x="2638" y="125"/>
                  <a:pt x="2638" y="125"/>
                </a:cubicBezTo>
                <a:cubicBezTo>
                  <a:pt x="2638" y="125"/>
                  <a:pt x="2638" y="125"/>
                  <a:pt x="2637" y="125"/>
                </a:cubicBezTo>
                <a:cubicBezTo>
                  <a:pt x="2636" y="125"/>
                  <a:pt x="2635" y="125"/>
                  <a:pt x="2634" y="125"/>
                </a:cubicBezTo>
                <a:cubicBezTo>
                  <a:pt x="2633" y="126"/>
                  <a:pt x="2632" y="126"/>
                  <a:pt x="2632" y="127"/>
                </a:cubicBezTo>
                <a:cubicBezTo>
                  <a:pt x="2629" y="133"/>
                  <a:pt x="2621" y="137"/>
                  <a:pt x="2615" y="139"/>
                </a:cubicBezTo>
                <a:cubicBezTo>
                  <a:pt x="2604" y="143"/>
                  <a:pt x="2550" y="152"/>
                  <a:pt x="2550" y="152"/>
                </a:cubicBezTo>
                <a:cubicBezTo>
                  <a:pt x="2520" y="152"/>
                  <a:pt x="2520" y="152"/>
                  <a:pt x="2520" y="152"/>
                </a:cubicBezTo>
                <a:cubicBezTo>
                  <a:pt x="2519" y="152"/>
                  <a:pt x="2519" y="152"/>
                  <a:pt x="2519" y="152"/>
                </a:cubicBezTo>
                <a:cubicBezTo>
                  <a:pt x="2519" y="152"/>
                  <a:pt x="2519" y="152"/>
                  <a:pt x="2519" y="152"/>
                </a:cubicBezTo>
                <a:cubicBezTo>
                  <a:pt x="2500" y="152"/>
                  <a:pt x="2500" y="152"/>
                  <a:pt x="2500" y="152"/>
                </a:cubicBezTo>
                <a:cubicBezTo>
                  <a:pt x="2453" y="152"/>
                  <a:pt x="2453" y="152"/>
                  <a:pt x="2453" y="152"/>
                </a:cubicBezTo>
                <a:cubicBezTo>
                  <a:pt x="2449" y="152"/>
                  <a:pt x="2445" y="153"/>
                  <a:pt x="2441" y="153"/>
                </a:cubicBezTo>
                <a:cubicBezTo>
                  <a:pt x="2433" y="154"/>
                  <a:pt x="2426" y="156"/>
                  <a:pt x="2420" y="159"/>
                </a:cubicBezTo>
                <a:cubicBezTo>
                  <a:pt x="2416" y="161"/>
                  <a:pt x="2412" y="164"/>
                  <a:pt x="2408" y="167"/>
                </a:cubicBezTo>
                <a:cubicBezTo>
                  <a:pt x="2407" y="168"/>
                  <a:pt x="2405" y="169"/>
                  <a:pt x="2404" y="170"/>
                </a:cubicBezTo>
                <a:cubicBezTo>
                  <a:pt x="2404" y="170"/>
                  <a:pt x="2404" y="170"/>
                  <a:pt x="2403" y="170"/>
                </a:cubicBezTo>
                <a:cubicBezTo>
                  <a:pt x="2403" y="170"/>
                  <a:pt x="2403" y="170"/>
                  <a:pt x="2403" y="170"/>
                </a:cubicBezTo>
                <a:cubicBezTo>
                  <a:pt x="2400" y="172"/>
                  <a:pt x="2397" y="175"/>
                  <a:pt x="2393" y="176"/>
                </a:cubicBezTo>
                <a:cubicBezTo>
                  <a:pt x="2385" y="179"/>
                  <a:pt x="2377" y="179"/>
                  <a:pt x="2368" y="179"/>
                </a:cubicBezTo>
                <a:cubicBezTo>
                  <a:pt x="2366" y="179"/>
                  <a:pt x="2364" y="179"/>
                  <a:pt x="2361" y="179"/>
                </a:cubicBezTo>
                <a:cubicBezTo>
                  <a:pt x="2344" y="179"/>
                  <a:pt x="2344" y="179"/>
                  <a:pt x="2344" y="179"/>
                </a:cubicBezTo>
                <a:cubicBezTo>
                  <a:pt x="2338" y="179"/>
                  <a:pt x="2333" y="179"/>
                  <a:pt x="2327" y="180"/>
                </a:cubicBezTo>
                <a:cubicBezTo>
                  <a:pt x="2315" y="182"/>
                  <a:pt x="2304" y="188"/>
                  <a:pt x="2297" y="196"/>
                </a:cubicBezTo>
                <a:cubicBezTo>
                  <a:pt x="2292" y="199"/>
                  <a:pt x="2292" y="199"/>
                  <a:pt x="2292" y="199"/>
                </a:cubicBezTo>
                <a:cubicBezTo>
                  <a:pt x="2287" y="201"/>
                  <a:pt x="2287" y="201"/>
                  <a:pt x="2287" y="201"/>
                </a:cubicBezTo>
                <a:cubicBezTo>
                  <a:pt x="2281" y="202"/>
                  <a:pt x="2281" y="202"/>
                  <a:pt x="2281" y="202"/>
                </a:cubicBezTo>
                <a:cubicBezTo>
                  <a:pt x="2280" y="202"/>
                  <a:pt x="2279" y="202"/>
                  <a:pt x="2277" y="202"/>
                </a:cubicBezTo>
                <a:cubicBezTo>
                  <a:pt x="2277" y="202"/>
                  <a:pt x="2276" y="202"/>
                  <a:pt x="2275" y="202"/>
                </a:cubicBezTo>
                <a:cubicBezTo>
                  <a:pt x="2270" y="202"/>
                  <a:pt x="2264" y="202"/>
                  <a:pt x="2259" y="202"/>
                </a:cubicBezTo>
                <a:cubicBezTo>
                  <a:pt x="2255" y="202"/>
                  <a:pt x="2252" y="202"/>
                  <a:pt x="2249" y="202"/>
                </a:cubicBezTo>
                <a:cubicBezTo>
                  <a:pt x="2248" y="202"/>
                  <a:pt x="2246" y="202"/>
                  <a:pt x="2244" y="202"/>
                </a:cubicBezTo>
                <a:cubicBezTo>
                  <a:pt x="2237" y="202"/>
                  <a:pt x="2230" y="202"/>
                  <a:pt x="2222" y="204"/>
                </a:cubicBezTo>
                <a:cubicBezTo>
                  <a:pt x="2211" y="206"/>
                  <a:pt x="2203" y="211"/>
                  <a:pt x="2197" y="215"/>
                </a:cubicBezTo>
                <a:cubicBezTo>
                  <a:pt x="2191" y="220"/>
                  <a:pt x="2185" y="224"/>
                  <a:pt x="2177" y="226"/>
                </a:cubicBezTo>
                <a:cubicBezTo>
                  <a:pt x="2175" y="226"/>
                  <a:pt x="2175" y="226"/>
                  <a:pt x="2175" y="226"/>
                </a:cubicBezTo>
                <a:cubicBezTo>
                  <a:pt x="2174" y="227"/>
                  <a:pt x="2173" y="227"/>
                  <a:pt x="2171" y="227"/>
                </a:cubicBezTo>
                <a:cubicBezTo>
                  <a:pt x="2169" y="227"/>
                  <a:pt x="2169" y="227"/>
                  <a:pt x="2169" y="227"/>
                </a:cubicBezTo>
                <a:cubicBezTo>
                  <a:pt x="2168" y="227"/>
                  <a:pt x="2167" y="228"/>
                  <a:pt x="2165" y="228"/>
                </a:cubicBezTo>
                <a:cubicBezTo>
                  <a:pt x="2162" y="228"/>
                  <a:pt x="2159" y="228"/>
                  <a:pt x="2156" y="228"/>
                </a:cubicBezTo>
                <a:cubicBezTo>
                  <a:pt x="2156" y="228"/>
                  <a:pt x="2156" y="228"/>
                  <a:pt x="2156" y="228"/>
                </a:cubicBezTo>
                <a:cubicBezTo>
                  <a:pt x="2154" y="228"/>
                  <a:pt x="2153" y="228"/>
                  <a:pt x="2151" y="228"/>
                </a:cubicBezTo>
                <a:cubicBezTo>
                  <a:pt x="1891" y="228"/>
                  <a:pt x="1891" y="228"/>
                  <a:pt x="1891" y="228"/>
                </a:cubicBezTo>
                <a:cubicBezTo>
                  <a:pt x="1631" y="228"/>
                  <a:pt x="1631" y="228"/>
                  <a:pt x="1631" y="228"/>
                </a:cubicBezTo>
                <a:cubicBezTo>
                  <a:pt x="1627" y="228"/>
                  <a:pt x="1623" y="228"/>
                  <a:pt x="1618" y="228"/>
                </a:cubicBezTo>
                <a:cubicBezTo>
                  <a:pt x="1617" y="228"/>
                  <a:pt x="1616" y="227"/>
                  <a:pt x="1615" y="227"/>
                </a:cubicBezTo>
                <a:cubicBezTo>
                  <a:pt x="1612" y="227"/>
                  <a:pt x="1612" y="227"/>
                  <a:pt x="1612" y="227"/>
                </a:cubicBezTo>
                <a:cubicBezTo>
                  <a:pt x="1611" y="227"/>
                  <a:pt x="1610" y="227"/>
                  <a:pt x="1609" y="226"/>
                </a:cubicBezTo>
                <a:cubicBezTo>
                  <a:pt x="1606" y="226"/>
                  <a:pt x="1606" y="226"/>
                  <a:pt x="1606" y="226"/>
                </a:cubicBezTo>
                <a:cubicBezTo>
                  <a:pt x="1599" y="224"/>
                  <a:pt x="1593" y="220"/>
                  <a:pt x="1586" y="215"/>
                </a:cubicBezTo>
                <a:cubicBezTo>
                  <a:pt x="1581" y="211"/>
                  <a:pt x="1573" y="206"/>
                  <a:pt x="1561" y="204"/>
                </a:cubicBezTo>
                <a:cubicBezTo>
                  <a:pt x="1554" y="202"/>
                  <a:pt x="1547" y="202"/>
                  <a:pt x="1540" y="202"/>
                </a:cubicBezTo>
                <a:cubicBezTo>
                  <a:pt x="1538" y="202"/>
                  <a:pt x="1536" y="202"/>
                  <a:pt x="1535" y="202"/>
                </a:cubicBezTo>
                <a:cubicBezTo>
                  <a:pt x="1531" y="202"/>
                  <a:pt x="1528" y="202"/>
                  <a:pt x="1525" y="202"/>
                </a:cubicBezTo>
                <a:cubicBezTo>
                  <a:pt x="1520" y="202"/>
                  <a:pt x="1514" y="202"/>
                  <a:pt x="1509" y="202"/>
                </a:cubicBezTo>
                <a:cubicBezTo>
                  <a:pt x="1508" y="202"/>
                  <a:pt x="1507" y="202"/>
                  <a:pt x="1506" y="202"/>
                </a:cubicBezTo>
                <a:cubicBezTo>
                  <a:pt x="1505" y="202"/>
                  <a:pt x="1504" y="202"/>
                  <a:pt x="1503" y="202"/>
                </a:cubicBezTo>
                <a:cubicBezTo>
                  <a:pt x="1497" y="201"/>
                  <a:pt x="1497" y="201"/>
                  <a:pt x="1497" y="201"/>
                </a:cubicBezTo>
                <a:cubicBezTo>
                  <a:pt x="1492" y="199"/>
                  <a:pt x="1492" y="199"/>
                  <a:pt x="1492" y="199"/>
                </a:cubicBezTo>
                <a:cubicBezTo>
                  <a:pt x="1487" y="196"/>
                  <a:pt x="1487" y="196"/>
                  <a:pt x="1487" y="196"/>
                </a:cubicBezTo>
                <a:cubicBezTo>
                  <a:pt x="1480" y="188"/>
                  <a:pt x="1469" y="182"/>
                  <a:pt x="1457" y="180"/>
                </a:cubicBezTo>
                <a:cubicBezTo>
                  <a:pt x="1451" y="179"/>
                  <a:pt x="1446" y="179"/>
                  <a:pt x="1440" y="179"/>
                </a:cubicBezTo>
                <a:cubicBezTo>
                  <a:pt x="1422" y="179"/>
                  <a:pt x="1422" y="179"/>
                  <a:pt x="1422" y="179"/>
                </a:cubicBezTo>
                <a:cubicBezTo>
                  <a:pt x="1420" y="179"/>
                  <a:pt x="1418" y="179"/>
                  <a:pt x="1416" y="179"/>
                </a:cubicBezTo>
                <a:cubicBezTo>
                  <a:pt x="1407" y="179"/>
                  <a:pt x="1398" y="179"/>
                  <a:pt x="1391" y="176"/>
                </a:cubicBezTo>
                <a:cubicBezTo>
                  <a:pt x="1387" y="175"/>
                  <a:pt x="1384" y="172"/>
                  <a:pt x="1380" y="170"/>
                </a:cubicBezTo>
                <a:cubicBezTo>
                  <a:pt x="1380" y="170"/>
                  <a:pt x="1380" y="170"/>
                  <a:pt x="1380" y="170"/>
                </a:cubicBezTo>
                <a:cubicBezTo>
                  <a:pt x="1380" y="170"/>
                  <a:pt x="1380" y="170"/>
                  <a:pt x="1380" y="170"/>
                </a:cubicBezTo>
                <a:cubicBezTo>
                  <a:pt x="1379" y="169"/>
                  <a:pt x="1377" y="168"/>
                  <a:pt x="1376" y="167"/>
                </a:cubicBezTo>
                <a:cubicBezTo>
                  <a:pt x="1372" y="164"/>
                  <a:pt x="1368" y="161"/>
                  <a:pt x="1363" y="159"/>
                </a:cubicBezTo>
                <a:cubicBezTo>
                  <a:pt x="1357" y="156"/>
                  <a:pt x="1351" y="154"/>
                  <a:pt x="1342" y="153"/>
                </a:cubicBezTo>
                <a:cubicBezTo>
                  <a:pt x="1339" y="153"/>
                  <a:pt x="1335" y="152"/>
                  <a:pt x="1331" y="152"/>
                </a:cubicBezTo>
                <a:cubicBezTo>
                  <a:pt x="1255" y="152"/>
                  <a:pt x="1255" y="152"/>
                  <a:pt x="1255" y="152"/>
                </a:cubicBezTo>
                <a:cubicBezTo>
                  <a:pt x="1252" y="126"/>
                  <a:pt x="1252" y="126"/>
                  <a:pt x="1252" y="126"/>
                </a:cubicBezTo>
                <a:cubicBezTo>
                  <a:pt x="1266" y="136"/>
                  <a:pt x="1267" y="135"/>
                  <a:pt x="1269" y="133"/>
                </a:cubicBezTo>
                <a:cubicBezTo>
                  <a:pt x="1269" y="132"/>
                  <a:pt x="1269" y="132"/>
                  <a:pt x="1269" y="131"/>
                </a:cubicBezTo>
                <a:cubicBezTo>
                  <a:pt x="1269" y="129"/>
                  <a:pt x="1268" y="127"/>
                  <a:pt x="1253" y="117"/>
                </a:cubicBezTo>
                <a:cubicBezTo>
                  <a:pt x="1253" y="117"/>
                  <a:pt x="1253" y="117"/>
                  <a:pt x="1253" y="117"/>
                </a:cubicBezTo>
                <a:cubicBezTo>
                  <a:pt x="1260" y="99"/>
                  <a:pt x="1260" y="99"/>
                  <a:pt x="1257" y="98"/>
                </a:cubicBezTo>
                <a:cubicBezTo>
                  <a:pt x="1257" y="97"/>
                  <a:pt x="1256" y="97"/>
                  <a:pt x="1255" y="97"/>
                </a:cubicBezTo>
                <a:cubicBezTo>
                  <a:pt x="1253" y="98"/>
                  <a:pt x="1251" y="100"/>
                  <a:pt x="1244" y="115"/>
                </a:cubicBezTo>
                <a:cubicBezTo>
                  <a:pt x="1244" y="115"/>
                  <a:pt x="1244" y="115"/>
                  <a:pt x="1244" y="116"/>
                </a:cubicBezTo>
                <a:cubicBezTo>
                  <a:pt x="1238" y="116"/>
                  <a:pt x="1234" y="117"/>
                  <a:pt x="1231" y="118"/>
                </a:cubicBezTo>
                <a:cubicBezTo>
                  <a:pt x="1229" y="116"/>
                  <a:pt x="1227" y="114"/>
                  <a:pt x="1227" y="114"/>
                </a:cubicBezTo>
                <a:cubicBezTo>
                  <a:pt x="1227" y="114"/>
                  <a:pt x="1226" y="114"/>
                  <a:pt x="1226" y="114"/>
                </a:cubicBezTo>
                <a:cubicBezTo>
                  <a:pt x="1235" y="96"/>
                  <a:pt x="1234" y="96"/>
                  <a:pt x="1232" y="94"/>
                </a:cubicBezTo>
                <a:cubicBezTo>
                  <a:pt x="1231" y="94"/>
                  <a:pt x="1230" y="94"/>
                  <a:pt x="1229" y="94"/>
                </a:cubicBezTo>
                <a:cubicBezTo>
                  <a:pt x="1228" y="94"/>
                  <a:pt x="1226" y="96"/>
                  <a:pt x="1218" y="112"/>
                </a:cubicBezTo>
                <a:cubicBezTo>
                  <a:pt x="1218" y="112"/>
                  <a:pt x="1218" y="113"/>
                  <a:pt x="1218" y="113"/>
                </a:cubicBezTo>
                <a:cubicBezTo>
                  <a:pt x="1194" y="116"/>
                  <a:pt x="1194" y="116"/>
                  <a:pt x="1194" y="119"/>
                </a:cubicBezTo>
                <a:cubicBezTo>
                  <a:pt x="1194" y="120"/>
                  <a:pt x="1194" y="121"/>
                  <a:pt x="1195" y="122"/>
                </a:cubicBezTo>
                <a:cubicBezTo>
                  <a:pt x="1196" y="123"/>
                  <a:pt x="1199" y="123"/>
                  <a:pt x="1217" y="121"/>
                </a:cubicBezTo>
                <a:cubicBezTo>
                  <a:pt x="1216" y="134"/>
                  <a:pt x="1216" y="134"/>
                  <a:pt x="1216" y="134"/>
                </a:cubicBezTo>
                <a:cubicBezTo>
                  <a:pt x="1216" y="134"/>
                  <a:pt x="1216" y="135"/>
                  <a:pt x="1216" y="135"/>
                </a:cubicBezTo>
                <a:cubicBezTo>
                  <a:pt x="1216" y="136"/>
                  <a:pt x="1216" y="136"/>
                  <a:pt x="1216" y="136"/>
                </a:cubicBezTo>
                <a:cubicBezTo>
                  <a:pt x="1215" y="152"/>
                  <a:pt x="1215" y="152"/>
                  <a:pt x="1215" y="152"/>
                </a:cubicBezTo>
                <a:cubicBezTo>
                  <a:pt x="1188" y="152"/>
                  <a:pt x="1188" y="152"/>
                  <a:pt x="1188" y="152"/>
                </a:cubicBezTo>
                <a:cubicBezTo>
                  <a:pt x="1188" y="126"/>
                  <a:pt x="1188" y="126"/>
                  <a:pt x="1188" y="126"/>
                </a:cubicBezTo>
                <a:cubicBezTo>
                  <a:pt x="1188" y="125"/>
                  <a:pt x="1187" y="125"/>
                  <a:pt x="1187" y="124"/>
                </a:cubicBezTo>
                <a:cubicBezTo>
                  <a:pt x="1186" y="124"/>
                  <a:pt x="1186" y="123"/>
                  <a:pt x="1185" y="123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8" y="117"/>
                  <a:pt x="1158" y="117"/>
                  <a:pt x="1158" y="117"/>
                </a:cubicBezTo>
                <a:cubicBezTo>
                  <a:pt x="1158" y="117"/>
                  <a:pt x="1158" y="116"/>
                  <a:pt x="1158" y="115"/>
                </a:cubicBezTo>
                <a:cubicBezTo>
                  <a:pt x="1157" y="115"/>
                  <a:pt x="1156" y="114"/>
                  <a:pt x="1156" y="114"/>
                </a:cubicBezTo>
                <a:cubicBezTo>
                  <a:pt x="1049" y="114"/>
                  <a:pt x="1049" y="114"/>
                  <a:pt x="1049" y="114"/>
                </a:cubicBezTo>
                <a:cubicBezTo>
                  <a:pt x="1049" y="114"/>
                  <a:pt x="1049" y="114"/>
                  <a:pt x="1049" y="114"/>
                </a:cubicBezTo>
                <a:cubicBezTo>
                  <a:pt x="1048" y="114"/>
                  <a:pt x="1046" y="116"/>
                  <a:pt x="1046" y="117"/>
                </a:cubicBezTo>
                <a:cubicBezTo>
                  <a:pt x="1046" y="123"/>
                  <a:pt x="1046" y="123"/>
                  <a:pt x="1046" y="123"/>
                </a:cubicBezTo>
                <a:cubicBezTo>
                  <a:pt x="1020" y="123"/>
                  <a:pt x="1020" y="123"/>
                  <a:pt x="1020" y="123"/>
                </a:cubicBezTo>
                <a:cubicBezTo>
                  <a:pt x="1020" y="123"/>
                  <a:pt x="1020" y="123"/>
                  <a:pt x="1020" y="123"/>
                </a:cubicBezTo>
                <a:cubicBezTo>
                  <a:pt x="1018" y="123"/>
                  <a:pt x="1017" y="124"/>
                  <a:pt x="1017" y="126"/>
                </a:cubicBezTo>
                <a:cubicBezTo>
                  <a:pt x="1017" y="152"/>
                  <a:pt x="1017" y="152"/>
                  <a:pt x="1017" y="152"/>
                </a:cubicBezTo>
                <a:cubicBezTo>
                  <a:pt x="1011" y="152"/>
                  <a:pt x="1011" y="152"/>
                  <a:pt x="1011" y="152"/>
                </a:cubicBezTo>
                <a:cubicBezTo>
                  <a:pt x="1011" y="88"/>
                  <a:pt x="1011" y="88"/>
                  <a:pt x="1011" y="88"/>
                </a:cubicBezTo>
                <a:cubicBezTo>
                  <a:pt x="1011" y="87"/>
                  <a:pt x="1011" y="86"/>
                  <a:pt x="1010" y="85"/>
                </a:cubicBezTo>
                <a:cubicBezTo>
                  <a:pt x="975" y="68"/>
                  <a:pt x="975" y="68"/>
                  <a:pt x="975" y="68"/>
                </a:cubicBezTo>
                <a:cubicBezTo>
                  <a:pt x="974" y="68"/>
                  <a:pt x="973" y="68"/>
                  <a:pt x="973" y="68"/>
                </a:cubicBezTo>
                <a:cubicBezTo>
                  <a:pt x="938" y="85"/>
                  <a:pt x="938" y="85"/>
                  <a:pt x="938" y="85"/>
                </a:cubicBezTo>
                <a:cubicBezTo>
                  <a:pt x="937" y="86"/>
                  <a:pt x="936" y="87"/>
                  <a:pt x="936" y="88"/>
                </a:cubicBezTo>
                <a:cubicBezTo>
                  <a:pt x="936" y="153"/>
                  <a:pt x="936" y="153"/>
                  <a:pt x="936" y="153"/>
                </a:cubicBezTo>
                <a:cubicBezTo>
                  <a:pt x="929" y="153"/>
                  <a:pt x="929" y="153"/>
                  <a:pt x="929" y="153"/>
                </a:cubicBezTo>
                <a:cubicBezTo>
                  <a:pt x="929" y="112"/>
                  <a:pt x="929" y="112"/>
                  <a:pt x="929" y="112"/>
                </a:cubicBezTo>
                <a:cubicBezTo>
                  <a:pt x="929" y="111"/>
                  <a:pt x="928" y="110"/>
                  <a:pt x="927" y="110"/>
                </a:cubicBezTo>
                <a:cubicBezTo>
                  <a:pt x="927" y="109"/>
                  <a:pt x="926" y="109"/>
                  <a:pt x="925" y="109"/>
                </a:cubicBezTo>
                <a:cubicBezTo>
                  <a:pt x="855" y="128"/>
                  <a:pt x="855" y="128"/>
                  <a:pt x="855" y="128"/>
                </a:cubicBezTo>
                <a:cubicBezTo>
                  <a:pt x="852" y="121"/>
                  <a:pt x="845" y="116"/>
                  <a:pt x="836" y="116"/>
                </a:cubicBezTo>
                <a:cubicBezTo>
                  <a:pt x="821" y="116"/>
                  <a:pt x="821" y="116"/>
                  <a:pt x="821" y="116"/>
                </a:cubicBezTo>
                <a:cubicBezTo>
                  <a:pt x="821" y="110"/>
                  <a:pt x="821" y="110"/>
                  <a:pt x="821" y="110"/>
                </a:cubicBezTo>
                <a:cubicBezTo>
                  <a:pt x="821" y="109"/>
                  <a:pt x="819" y="108"/>
                  <a:pt x="818" y="108"/>
                </a:cubicBezTo>
                <a:cubicBezTo>
                  <a:pt x="817" y="108"/>
                  <a:pt x="817" y="108"/>
                  <a:pt x="817" y="108"/>
                </a:cubicBezTo>
                <a:cubicBezTo>
                  <a:pt x="817" y="102"/>
                  <a:pt x="817" y="102"/>
                  <a:pt x="817" y="102"/>
                </a:cubicBezTo>
                <a:cubicBezTo>
                  <a:pt x="817" y="100"/>
                  <a:pt x="816" y="99"/>
                  <a:pt x="814" y="99"/>
                </a:cubicBezTo>
                <a:cubicBezTo>
                  <a:pt x="814" y="99"/>
                  <a:pt x="814" y="99"/>
                  <a:pt x="814" y="99"/>
                </a:cubicBezTo>
                <a:cubicBezTo>
                  <a:pt x="814" y="91"/>
                  <a:pt x="814" y="91"/>
                  <a:pt x="814" y="91"/>
                </a:cubicBezTo>
                <a:cubicBezTo>
                  <a:pt x="814" y="89"/>
                  <a:pt x="813" y="88"/>
                  <a:pt x="811" y="88"/>
                </a:cubicBezTo>
                <a:cubicBezTo>
                  <a:pt x="811" y="88"/>
                  <a:pt x="811" y="88"/>
                  <a:pt x="811" y="88"/>
                </a:cubicBezTo>
                <a:cubicBezTo>
                  <a:pt x="810" y="82"/>
                  <a:pt x="804" y="77"/>
                  <a:pt x="798" y="77"/>
                </a:cubicBezTo>
                <a:cubicBezTo>
                  <a:pt x="791" y="77"/>
                  <a:pt x="785" y="82"/>
                  <a:pt x="784" y="88"/>
                </a:cubicBezTo>
                <a:cubicBezTo>
                  <a:pt x="784" y="88"/>
                  <a:pt x="784" y="88"/>
                  <a:pt x="784" y="88"/>
                </a:cubicBezTo>
                <a:cubicBezTo>
                  <a:pt x="782" y="88"/>
                  <a:pt x="781" y="89"/>
                  <a:pt x="781" y="91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79" y="99"/>
                  <a:pt x="778" y="100"/>
                  <a:pt x="778" y="102"/>
                </a:cubicBezTo>
                <a:cubicBezTo>
                  <a:pt x="778" y="108"/>
                  <a:pt x="778" y="108"/>
                  <a:pt x="778" y="108"/>
                </a:cubicBezTo>
                <a:cubicBezTo>
                  <a:pt x="777" y="108"/>
                  <a:pt x="777" y="108"/>
                  <a:pt x="777" y="108"/>
                </a:cubicBezTo>
                <a:cubicBezTo>
                  <a:pt x="776" y="108"/>
                  <a:pt x="774" y="109"/>
                  <a:pt x="774" y="110"/>
                </a:cubicBezTo>
                <a:cubicBezTo>
                  <a:pt x="774" y="113"/>
                  <a:pt x="774" y="113"/>
                  <a:pt x="774" y="113"/>
                </a:cubicBezTo>
                <a:cubicBezTo>
                  <a:pt x="759" y="113"/>
                  <a:pt x="759" y="113"/>
                  <a:pt x="759" y="113"/>
                </a:cubicBezTo>
                <a:cubicBezTo>
                  <a:pt x="759" y="111"/>
                  <a:pt x="759" y="111"/>
                  <a:pt x="759" y="111"/>
                </a:cubicBezTo>
                <a:cubicBezTo>
                  <a:pt x="759" y="105"/>
                  <a:pt x="753" y="100"/>
                  <a:pt x="746" y="100"/>
                </a:cubicBezTo>
                <a:cubicBezTo>
                  <a:pt x="709" y="100"/>
                  <a:pt x="709" y="100"/>
                  <a:pt x="709" y="100"/>
                </a:cubicBezTo>
                <a:cubicBezTo>
                  <a:pt x="709" y="88"/>
                  <a:pt x="709" y="88"/>
                  <a:pt x="709" y="88"/>
                </a:cubicBezTo>
                <a:cubicBezTo>
                  <a:pt x="709" y="87"/>
                  <a:pt x="708" y="85"/>
                  <a:pt x="706" y="85"/>
                </a:cubicBezTo>
                <a:cubicBezTo>
                  <a:pt x="691" y="85"/>
                  <a:pt x="691" y="85"/>
                  <a:pt x="691" y="85"/>
                </a:cubicBezTo>
                <a:cubicBezTo>
                  <a:pt x="690" y="85"/>
                  <a:pt x="688" y="87"/>
                  <a:pt x="688" y="88"/>
                </a:cubicBezTo>
                <a:cubicBezTo>
                  <a:pt x="688" y="96"/>
                  <a:pt x="688" y="96"/>
                  <a:pt x="688" y="96"/>
                </a:cubicBezTo>
                <a:cubicBezTo>
                  <a:pt x="687" y="78"/>
                  <a:pt x="687" y="78"/>
                  <a:pt x="687" y="78"/>
                </a:cubicBezTo>
                <a:cubicBezTo>
                  <a:pt x="687" y="76"/>
                  <a:pt x="686" y="75"/>
                  <a:pt x="685" y="75"/>
                </a:cubicBezTo>
                <a:cubicBezTo>
                  <a:pt x="670" y="75"/>
                  <a:pt x="670" y="75"/>
                  <a:pt x="670" y="75"/>
                </a:cubicBezTo>
                <a:cubicBezTo>
                  <a:pt x="668" y="75"/>
                  <a:pt x="667" y="76"/>
                  <a:pt x="667" y="78"/>
                </a:cubicBezTo>
                <a:cubicBezTo>
                  <a:pt x="665" y="130"/>
                  <a:pt x="665" y="130"/>
                  <a:pt x="665" y="130"/>
                </a:cubicBezTo>
                <a:cubicBezTo>
                  <a:pt x="660" y="130"/>
                  <a:pt x="660" y="130"/>
                  <a:pt x="660" y="130"/>
                </a:cubicBezTo>
                <a:cubicBezTo>
                  <a:pt x="659" y="130"/>
                  <a:pt x="658" y="132"/>
                  <a:pt x="658" y="133"/>
                </a:cubicBezTo>
                <a:cubicBezTo>
                  <a:pt x="658" y="153"/>
                  <a:pt x="658" y="153"/>
                  <a:pt x="658" y="153"/>
                </a:cubicBezTo>
                <a:cubicBezTo>
                  <a:pt x="653" y="153"/>
                  <a:pt x="653" y="153"/>
                  <a:pt x="653" y="153"/>
                </a:cubicBezTo>
                <a:cubicBezTo>
                  <a:pt x="653" y="86"/>
                  <a:pt x="653" y="86"/>
                  <a:pt x="653" y="86"/>
                </a:cubicBezTo>
                <a:cubicBezTo>
                  <a:pt x="653" y="84"/>
                  <a:pt x="652" y="83"/>
                  <a:pt x="651" y="83"/>
                </a:cubicBezTo>
                <a:cubicBezTo>
                  <a:pt x="645" y="83"/>
                  <a:pt x="645" y="83"/>
                  <a:pt x="645" y="83"/>
                </a:cubicBezTo>
                <a:cubicBezTo>
                  <a:pt x="645" y="79"/>
                  <a:pt x="645" y="79"/>
                  <a:pt x="645" y="79"/>
                </a:cubicBezTo>
                <a:cubicBezTo>
                  <a:pt x="645" y="78"/>
                  <a:pt x="643" y="77"/>
                  <a:pt x="642" y="77"/>
                </a:cubicBezTo>
                <a:cubicBezTo>
                  <a:pt x="610" y="77"/>
                  <a:pt x="610" y="77"/>
                  <a:pt x="610" y="77"/>
                </a:cubicBezTo>
                <a:cubicBezTo>
                  <a:pt x="610" y="77"/>
                  <a:pt x="610" y="77"/>
                  <a:pt x="610" y="77"/>
                </a:cubicBezTo>
                <a:cubicBezTo>
                  <a:pt x="609" y="77"/>
                  <a:pt x="608" y="77"/>
                  <a:pt x="608" y="77"/>
                </a:cubicBezTo>
                <a:cubicBezTo>
                  <a:pt x="607" y="78"/>
                  <a:pt x="607" y="79"/>
                  <a:pt x="607" y="79"/>
                </a:cubicBezTo>
                <a:cubicBezTo>
                  <a:pt x="607" y="83"/>
                  <a:pt x="607" y="83"/>
                  <a:pt x="607" y="83"/>
                </a:cubicBezTo>
                <a:cubicBezTo>
                  <a:pt x="601" y="83"/>
                  <a:pt x="601" y="83"/>
                  <a:pt x="601" y="83"/>
                </a:cubicBezTo>
                <a:cubicBezTo>
                  <a:pt x="599" y="83"/>
                  <a:pt x="598" y="84"/>
                  <a:pt x="598" y="86"/>
                </a:cubicBezTo>
                <a:cubicBezTo>
                  <a:pt x="598" y="153"/>
                  <a:pt x="598" y="153"/>
                  <a:pt x="598" y="153"/>
                </a:cubicBezTo>
                <a:cubicBezTo>
                  <a:pt x="594" y="153"/>
                  <a:pt x="594" y="153"/>
                  <a:pt x="594" y="153"/>
                </a:cubicBezTo>
                <a:cubicBezTo>
                  <a:pt x="593" y="152"/>
                  <a:pt x="592" y="151"/>
                  <a:pt x="591" y="151"/>
                </a:cubicBezTo>
                <a:cubicBezTo>
                  <a:pt x="588" y="151"/>
                  <a:pt x="588" y="151"/>
                  <a:pt x="588" y="151"/>
                </a:cubicBezTo>
                <a:cubicBezTo>
                  <a:pt x="588" y="126"/>
                  <a:pt x="588" y="126"/>
                  <a:pt x="588" y="126"/>
                </a:cubicBezTo>
                <a:cubicBezTo>
                  <a:pt x="588" y="125"/>
                  <a:pt x="586" y="124"/>
                  <a:pt x="585" y="124"/>
                </a:cubicBezTo>
                <a:cubicBezTo>
                  <a:pt x="578" y="124"/>
                  <a:pt x="578" y="124"/>
                  <a:pt x="578" y="124"/>
                </a:cubicBezTo>
                <a:cubicBezTo>
                  <a:pt x="576" y="124"/>
                  <a:pt x="575" y="125"/>
                  <a:pt x="575" y="126"/>
                </a:cubicBezTo>
                <a:cubicBezTo>
                  <a:pt x="575" y="151"/>
                  <a:pt x="575" y="151"/>
                  <a:pt x="575" y="151"/>
                </a:cubicBezTo>
                <a:cubicBezTo>
                  <a:pt x="574" y="151"/>
                  <a:pt x="574" y="151"/>
                  <a:pt x="574" y="151"/>
                </a:cubicBezTo>
                <a:cubicBezTo>
                  <a:pt x="574" y="122"/>
                  <a:pt x="574" y="122"/>
                  <a:pt x="574" y="122"/>
                </a:cubicBezTo>
                <a:cubicBezTo>
                  <a:pt x="574" y="121"/>
                  <a:pt x="574" y="119"/>
                  <a:pt x="572" y="119"/>
                </a:cubicBezTo>
                <a:cubicBezTo>
                  <a:pt x="552" y="114"/>
                  <a:pt x="552" y="114"/>
                  <a:pt x="552" y="114"/>
                </a:cubicBezTo>
                <a:cubicBezTo>
                  <a:pt x="551" y="114"/>
                  <a:pt x="550" y="114"/>
                  <a:pt x="549" y="114"/>
                </a:cubicBezTo>
                <a:cubicBezTo>
                  <a:pt x="548" y="115"/>
                  <a:pt x="548" y="116"/>
                  <a:pt x="548" y="117"/>
                </a:cubicBezTo>
                <a:cubicBezTo>
                  <a:pt x="548" y="125"/>
                  <a:pt x="548" y="125"/>
                  <a:pt x="548" y="125"/>
                </a:cubicBezTo>
                <a:cubicBezTo>
                  <a:pt x="529" y="130"/>
                  <a:pt x="529" y="130"/>
                  <a:pt x="529" y="130"/>
                </a:cubicBezTo>
                <a:cubicBezTo>
                  <a:pt x="528" y="130"/>
                  <a:pt x="527" y="131"/>
                  <a:pt x="527" y="133"/>
                </a:cubicBezTo>
                <a:cubicBezTo>
                  <a:pt x="527" y="145"/>
                  <a:pt x="527" y="145"/>
                  <a:pt x="527" y="145"/>
                </a:cubicBezTo>
                <a:cubicBezTo>
                  <a:pt x="517" y="137"/>
                  <a:pt x="517" y="137"/>
                  <a:pt x="517" y="137"/>
                </a:cubicBezTo>
                <a:cubicBezTo>
                  <a:pt x="514" y="136"/>
                  <a:pt x="514" y="136"/>
                  <a:pt x="514" y="136"/>
                </a:cubicBezTo>
                <a:cubicBezTo>
                  <a:pt x="512" y="135"/>
                  <a:pt x="510" y="134"/>
                  <a:pt x="508" y="132"/>
                </a:cubicBezTo>
                <a:cubicBezTo>
                  <a:pt x="508" y="132"/>
                  <a:pt x="507" y="132"/>
                  <a:pt x="507" y="132"/>
                </a:cubicBezTo>
                <a:cubicBezTo>
                  <a:pt x="495" y="129"/>
                  <a:pt x="495" y="129"/>
                  <a:pt x="495" y="129"/>
                </a:cubicBezTo>
                <a:cubicBezTo>
                  <a:pt x="494" y="127"/>
                  <a:pt x="492" y="125"/>
                  <a:pt x="491" y="124"/>
                </a:cubicBezTo>
                <a:cubicBezTo>
                  <a:pt x="488" y="120"/>
                  <a:pt x="488" y="120"/>
                  <a:pt x="488" y="120"/>
                </a:cubicBezTo>
                <a:cubicBezTo>
                  <a:pt x="487" y="120"/>
                  <a:pt x="487" y="120"/>
                  <a:pt x="487" y="120"/>
                </a:cubicBezTo>
                <a:cubicBezTo>
                  <a:pt x="477" y="115"/>
                  <a:pt x="477" y="115"/>
                  <a:pt x="477" y="115"/>
                </a:cubicBezTo>
                <a:cubicBezTo>
                  <a:pt x="476" y="115"/>
                  <a:pt x="475" y="115"/>
                  <a:pt x="474" y="116"/>
                </a:cubicBezTo>
                <a:cubicBezTo>
                  <a:pt x="466" y="123"/>
                  <a:pt x="466" y="123"/>
                  <a:pt x="466" y="123"/>
                </a:cubicBezTo>
                <a:cubicBezTo>
                  <a:pt x="456" y="126"/>
                  <a:pt x="456" y="126"/>
                  <a:pt x="456" y="126"/>
                </a:cubicBezTo>
                <a:cubicBezTo>
                  <a:pt x="454" y="123"/>
                  <a:pt x="454" y="123"/>
                  <a:pt x="454" y="123"/>
                </a:cubicBezTo>
                <a:cubicBezTo>
                  <a:pt x="454" y="122"/>
                  <a:pt x="453" y="122"/>
                  <a:pt x="452" y="122"/>
                </a:cubicBezTo>
                <a:cubicBezTo>
                  <a:pt x="451" y="122"/>
                  <a:pt x="451" y="122"/>
                  <a:pt x="450" y="123"/>
                </a:cubicBezTo>
                <a:cubicBezTo>
                  <a:pt x="440" y="133"/>
                  <a:pt x="440" y="133"/>
                  <a:pt x="440" y="133"/>
                </a:cubicBezTo>
                <a:cubicBezTo>
                  <a:pt x="435" y="134"/>
                  <a:pt x="435" y="134"/>
                  <a:pt x="435" y="134"/>
                </a:cubicBezTo>
                <a:cubicBezTo>
                  <a:pt x="434" y="134"/>
                  <a:pt x="434" y="135"/>
                  <a:pt x="434" y="135"/>
                </a:cubicBezTo>
                <a:cubicBezTo>
                  <a:pt x="420" y="147"/>
                  <a:pt x="420" y="147"/>
                  <a:pt x="420" y="147"/>
                </a:cubicBezTo>
                <a:cubicBezTo>
                  <a:pt x="414" y="148"/>
                  <a:pt x="414" y="148"/>
                  <a:pt x="414" y="148"/>
                </a:cubicBezTo>
                <a:cubicBezTo>
                  <a:pt x="410" y="149"/>
                  <a:pt x="405" y="149"/>
                  <a:pt x="401" y="150"/>
                </a:cubicBezTo>
                <a:cubicBezTo>
                  <a:pt x="389" y="153"/>
                  <a:pt x="389" y="153"/>
                  <a:pt x="389" y="153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60"/>
                  <a:pt x="0" y="160"/>
                  <a:pt x="0" y="160"/>
                </a:cubicBezTo>
                <a:cubicBezTo>
                  <a:pt x="390" y="159"/>
                  <a:pt x="390" y="159"/>
                  <a:pt x="390" y="159"/>
                </a:cubicBezTo>
                <a:cubicBezTo>
                  <a:pt x="390" y="159"/>
                  <a:pt x="390" y="159"/>
                  <a:pt x="390" y="159"/>
                </a:cubicBezTo>
                <a:cubicBezTo>
                  <a:pt x="402" y="156"/>
                  <a:pt x="402" y="156"/>
                  <a:pt x="402" y="156"/>
                </a:cubicBezTo>
                <a:cubicBezTo>
                  <a:pt x="406" y="155"/>
                  <a:pt x="411" y="154"/>
                  <a:pt x="415" y="153"/>
                </a:cubicBezTo>
                <a:cubicBezTo>
                  <a:pt x="422" y="152"/>
                  <a:pt x="422" y="152"/>
                  <a:pt x="422" y="152"/>
                </a:cubicBezTo>
                <a:cubicBezTo>
                  <a:pt x="422" y="152"/>
                  <a:pt x="423" y="152"/>
                  <a:pt x="423" y="152"/>
                </a:cubicBezTo>
                <a:cubicBezTo>
                  <a:pt x="437" y="139"/>
                  <a:pt x="437" y="139"/>
                  <a:pt x="437" y="139"/>
                </a:cubicBezTo>
                <a:cubicBezTo>
                  <a:pt x="442" y="138"/>
                  <a:pt x="442" y="138"/>
                  <a:pt x="442" y="138"/>
                </a:cubicBezTo>
                <a:cubicBezTo>
                  <a:pt x="442" y="138"/>
                  <a:pt x="443" y="137"/>
                  <a:pt x="443" y="137"/>
                </a:cubicBezTo>
                <a:cubicBezTo>
                  <a:pt x="452" y="129"/>
                  <a:pt x="452" y="129"/>
                  <a:pt x="452" y="129"/>
                </a:cubicBezTo>
                <a:cubicBezTo>
                  <a:pt x="453" y="131"/>
                  <a:pt x="453" y="131"/>
                  <a:pt x="453" y="131"/>
                </a:cubicBezTo>
                <a:cubicBezTo>
                  <a:pt x="454" y="132"/>
                  <a:pt x="455" y="132"/>
                  <a:pt x="456" y="132"/>
                </a:cubicBezTo>
                <a:cubicBezTo>
                  <a:pt x="468" y="128"/>
                  <a:pt x="468" y="128"/>
                  <a:pt x="468" y="128"/>
                </a:cubicBezTo>
                <a:cubicBezTo>
                  <a:pt x="468" y="128"/>
                  <a:pt x="468" y="128"/>
                  <a:pt x="469" y="128"/>
                </a:cubicBezTo>
                <a:cubicBezTo>
                  <a:pt x="476" y="121"/>
                  <a:pt x="476" y="121"/>
                  <a:pt x="476" y="121"/>
                </a:cubicBezTo>
                <a:cubicBezTo>
                  <a:pt x="484" y="125"/>
                  <a:pt x="484" y="125"/>
                  <a:pt x="484" y="125"/>
                </a:cubicBezTo>
                <a:cubicBezTo>
                  <a:pt x="486" y="127"/>
                  <a:pt x="486" y="127"/>
                  <a:pt x="486" y="127"/>
                </a:cubicBezTo>
                <a:cubicBezTo>
                  <a:pt x="488" y="129"/>
                  <a:pt x="490" y="131"/>
                  <a:pt x="492" y="133"/>
                </a:cubicBezTo>
                <a:cubicBezTo>
                  <a:pt x="492" y="134"/>
                  <a:pt x="493" y="134"/>
                  <a:pt x="493" y="134"/>
                </a:cubicBezTo>
                <a:cubicBezTo>
                  <a:pt x="505" y="137"/>
                  <a:pt x="505" y="137"/>
                  <a:pt x="505" y="137"/>
                </a:cubicBezTo>
                <a:cubicBezTo>
                  <a:pt x="507" y="139"/>
                  <a:pt x="509" y="140"/>
                  <a:pt x="511" y="141"/>
                </a:cubicBezTo>
                <a:cubicBezTo>
                  <a:pt x="514" y="142"/>
                  <a:pt x="514" y="142"/>
                  <a:pt x="514" y="142"/>
                </a:cubicBezTo>
                <a:cubicBezTo>
                  <a:pt x="526" y="151"/>
                  <a:pt x="526" y="151"/>
                  <a:pt x="526" y="151"/>
                </a:cubicBezTo>
                <a:cubicBezTo>
                  <a:pt x="528" y="153"/>
                  <a:pt x="528" y="153"/>
                  <a:pt x="528" y="153"/>
                </a:cubicBezTo>
                <a:cubicBezTo>
                  <a:pt x="529" y="153"/>
                  <a:pt x="530" y="154"/>
                  <a:pt x="531" y="153"/>
                </a:cubicBezTo>
                <a:cubicBezTo>
                  <a:pt x="532" y="153"/>
                  <a:pt x="533" y="152"/>
                  <a:pt x="533" y="150"/>
                </a:cubicBezTo>
                <a:cubicBezTo>
                  <a:pt x="533" y="135"/>
                  <a:pt x="533" y="135"/>
                  <a:pt x="533" y="135"/>
                </a:cubicBezTo>
                <a:cubicBezTo>
                  <a:pt x="552" y="130"/>
                  <a:pt x="552" y="130"/>
                  <a:pt x="552" y="130"/>
                </a:cubicBezTo>
                <a:cubicBezTo>
                  <a:pt x="553" y="130"/>
                  <a:pt x="554" y="128"/>
                  <a:pt x="554" y="127"/>
                </a:cubicBezTo>
                <a:cubicBezTo>
                  <a:pt x="554" y="120"/>
                  <a:pt x="554" y="120"/>
                  <a:pt x="554" y="120"/>
                </a:cubicBezTo>
                <a:cubicBezTo>
                  <a:pt x="569" y="124"/>
                  <a:pt x="569" y="124"/>
                  <a:pt x="569" y="124"/>
                </a:cubicBezTo>
                <a:cubicBezTo>
                  <a:pt x="569" y="154"/>
                  <a:pt x="569" y="154"/>
                  <a:pt x="569" y="154"/>
                </a:cubicBezTo>
                <a:cubicBezTo>
                  <a:pt x="569" y="155"/>
                  <a:pt x="570" y="157"/>
                  <a:pt x="572" y="157"/>
                </a:cubicBezTo>
                <a:cubicBezTo>
                  <a:pt x="578" y="157"/>
                  <a:pt x="578" y="157"/>
                  <a:pt x="578" y="157"/>
                </a:cubicBezTo>
                <a:cubicBezTo>
                  <a:pt x="579" y="157"/>
                  <a:pt x="581" y="155"/>
                  <a:pt x="581" y="154"/>
                </a:cubicBezTo>
                <a:cubicBezTo>
                  <a:pt x="581" y="129"/>
                  <a:pt x="581" y="129"/>
                  <a:pt x="581" y="129"/>
                </a:cubicBezTo>
                <a:cubicBezTo>
                  <a:pt x="582" y="129"/>
                  <a:pt x="582" y="129"/>
                  <a:pt x="582" y="129"/>
                </a:cubicBezTo>
                <a:cubicBezTo>
                  <a:pt x="582" y="154"/>
                  <a:pt x="582" y="154"/>
                  <a:pt x="582" y="154"/>
                </a:cubicBezTo>
                <a:cubicBezTo>
                  <a:pt x="582" y="155"/>
                  <a:pt x="583" y="157"/>
                  <a:pt x="585" y="157"/>
                </a:cubicBezTo>
                <a:cubicBezTo>
                  <a:pt x="588" y="157"/>
                  <a:pt x="588" y="157"/>
                  <a:pt x="588" y="157"/>
                </a:cubicBezTo>
                <a:cubicBezTo>
                  <a:pt x="588" y="157"/>
                  <a:pt x="589" y="158"/>
                  <a:pt x="589" y="158"/>
                </a:cubicBezTo>
                <a:cubicBezTo>
                  <a:pt x="589" y="158"/>
                  <a:pt x="590" y="159"/>
                  <a:pt x="591" y="159"/>
                </a:cubicBezTo>
                <a:cubicBezTo>
                  <a:pt x="591" y="159"/>
                  <a:pt x="591" y="159"/>
                  <a:pt x="591" y="159"/>
                </a:cubicBezTo>
                <a:cubicBezTo>
                  <a:pt x="601" y="159"/>
                  <a:pt x="601" y="159"/>
                  <a:pt x="601" y="159"/>
                </a:cubicBezTo>
                <a:cubicBezTo>
                  <a:pt x="602" y="159"/>
                  <a:pt x="604" y="157"/>
                  <a:pt x="604" y="156"/>
                </a:cubicBezTo>
                <a:cubicBezTo>
                  <a:pt x="604" y="89"/>
                  <a:pt x="604" y="89"/>
                  <a:pt x="604" y="89"/>
                </a:cubicBezTo>
                <a:cubicBezTo>
                  <a:pt x="610" y="89"/>
                  <a:pt x="610" y="89"/>
                  <a:pt x="610" y="89"/>
                </a:cubicBezTo>
                <a:cubicBezTo>
                  <a:pt x="610" y="89"/>
                  <a:pt x="610" y="89"/>
                  <a:pt x="610" y="89"/>
                </a:cubicBezTo>
                <a:cubicBezTo>
                  <a:pt x="611" y="89"/>
                  <a:pt x="613" y="87"/>
                  <a:pt x="613" y="86"/>
                </a:cubicBezTo>
                <a:cubicBezTo>
                  <a:pt x="613" y="82"/>
                  <a:pt x="613" y="82"/>
                  <a:pt x="613" y="82"/>
                </a:cubicBezTo>
                <a:cubicBezTo>
                  <a:pt x="639" y="82"/>
                  <a:pt x="639" y="82"/>
                  <a:pt x="639" y="82"/>
                </a:cubicBezTo>
                <a:cubicBezTo>
                  <a:pt x="639" y="86"/>
                  <a:pt x="639" y="86"/>
                  <a:pt x="639" y="86"/>
                </a:cubicBezTo>
                <a:cubicBezTo>
                  <a:pt x="639" y="87"/>
                  <a:pt x="640" y="89"/>
                  <a:pt x="642" y="89"/>
                </a:cubicBezTo>
                <a:cubicBezTo>
                  <a:pt x="648" y="89"/>
                  <a:pt x="648" y="89"/>
                  <a:pt x="648" y="89"/>
                </a:cubicBezTo>
                <a:cubicBezTo>
                  <a:pt x="648" y="156"/>
                  <a:pt x="648" y="156"/>
                  <a:pt x="648" y="156"/>
                </a:cubicBezTo>
                <a:cubicBezTo>
                  <a:pt x="648" y="156"/>
                  <a:pt x="648" y="157"/>
                  <a:pt x="648" y="158"/>
                </a:cubicBezTo>
                <a:cubicBezTo>
                  <a:pt x="649" y="158"/>
                  <a:pt x="650" y="159"/>
                  <a:pt x="650" y="159"/>
                </a:cubicBezTo>
                <a:cubicBezTo>
                  <a:pt x="660" y="159"/>
                  <a:pt x="660" y="159"/>
                  <a:pt x="660" y="159"/>
                </a:cubicBezTo>
                <a:cubicBezTo>
                  <a:pt x="662" y="159"/>
                  <a:pt x="663" y="157"/>
                  <a:pt x="663" y="156"/>
                </a:cubicBezTo>
                <a:cubicBezTo>
                  <a:pt x="663" y="136"/>
                  <a:pt x="663" y="136"/>
                  <a:pt x="663" y="136"/>
                </a:cubicBezTo>
                <a:cubicBezTo>
                  <a:pt x="668" y="136"/>
                  <a:pt x="668" y="136"/>
                  <a:pt x="668" y="136"/>
                </a:cubicBezTo>
                <a:cubicBezTo>
                  <a:pt x="669" y="136"/>
                  <a:pt x="671" y="135"/>
                  <a:pt x="671" y="133"/>
                </a:cubicBezTo>
                <a:cubicBezTo>
                  <a:pt x="673" y="81"/>
                  <a:pt x="673" y="81"/>
                  <a:pt x="673" y="81"/>
                </a:cubicBezTo>
                <a:cubicBezTo>
                  <a:pt x="682" y="81"/>
                  <a:pt x="682" y="81"/>
                  <a:pt x="682" y="81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4" y="135"/>
                  <a:pt x="685" y="136"/>
                  <a:pt x="687" y="136"/>
                </a:cubicBezTo>
                <a:cubicBezTo>
                  <a:pt x="689" y="136"/>
                  <a:pt x="689" y="136"/>
                  <a:pt x="689" y="136"/>
                </a:cubicBezTo>
                <a:cubicBezTo>
                  <a:pt x="691" y="136"/>
                  <a:pt x="692" y="135"/>
                  <a:pt x="692" y="133"/>
                </a:cubicBezTo>
                <a:cubicBezTo>
                  <a:pt x="694" y="91"/>
                  <a:pt x="694" y="91"/>
                  <a:pt x="694" y="91"/>
                </a:cubicBezTo>
                <a:cubicBezTo>
                  <a:pt x="703" y="91"/>
                  <a:pt x="703" y="91"/>
                  <a:pt x="703" y="91"/>
                </a:cubicBezTo>
                <a:cubicBezTo>
                  <a:pt x="704" y="103"/>
                  <a:pt x="704" y="103"/>
                  <a:pt x="704" y="103"/>
                </a:cubicBezTo>
                <a:cubicBezTo>
                  <a:pt x="704" y="103"/>
                  <a:pt x="704" y="103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5" y="133"/>
                  <a:pt x="705" y="133"/>
                  <a:pt x="705" y="133"/>
                </a:cubicBezTo>
                <a:cubicBezTo>
                  <a:pt x="705" y="135"/>
                  <a:pt x="707" y="136"/>
                  <a:pt x="708" y="136"/>
                </a:cubicBezTo>
                <a:cubicBezTo>
                  <a:pt x="711" y="136"/>
                  <a:pt x="711" y="136"/>
                  <a:pt x="711" y="136"/>
                </a:cubicBezTo>
                <a:cubicBezTo>
                  <a:pt x="712" y="136"/>
                  <a:pt x="712" y="136"/>
                  <a:pt x="712" y="136"/>
                </a:cubicBezTo>
                <a:cubicBezTo>
                  <a:pt x="712" y="136"/>
                  <a:pt x="713" y="136"/>
                  <a:pt x="713" y="136"/>
                </a:cubicBezTo>
                <a:cubicBezTo>
                  <a:pt x="754" y="136"/>
                  <a:pt x="754" y="136"/>
                  <a:pt x="754" y="136"/>
                </a:cubicBezTo>
                <a:cubicBezTo>
                  <a:pt x="754" y="136"/>
                  <a:pt x="755" y="136"/>
                  <a:pt x="755" y="136"/>
                </a:cubicBezTo>
                <a:cubicBezTo>
                  <a:pt x="755" y="136"/>
                  <a:pt x="756" y="136"/>
                  <a:pt x="756" y="136"/>
                </a:cubicBezTo>
                <a:cubicBezTo>
                  <a:pt x="769" y="136"/>
                  <a:pt x="769" y="136"/>
                  <a:pt x="769" y="136"/>
                </a:cubicBezTo>
                <a:cubicBezTo>
                  <a:pt x="769" y="156"/>
                  <a:pt x="769" y="156"/>
                  <a:pt x="769" y="156"/>
                </a:cubicBezTo>
                <a:cubicBezTo>
                  <a:pt x="769" y="156"/>
                  <a:pt x="769" y="157"/>
                  <a:pt x="770" y="158"/>
                </a:cubicBezTo>
                <a:cubicBezTo>
                  <a:pt x="770" y="158"/>
                  <a:pt x="771" y="158"/>
                  <a:pt x="772" y="158"/>
                </a:cubicBezTo>
                <a:cubicBezTo>
                  <a:pt x="772" y="158"/>
                  <a:pt x="772" y="158"/>
                  <a:pt x="772" y="158"/>
                </a:cubicBezTo>
                <a:cubicBezTo>
                  <a:pt x="777" y="158"/>
                  <a:pt x="777" y="158"/>
                  <a:pt x="777" y="158"/>
                </a:cubicBezTo>
                <a:cubicBezTo>
                  <a:pt x="779" y="158"/>
                  <a:pt x="780" y="157"/>
                  <a:pt x="780" y="156"/>
                </a:cubicBezTo>
                <a:cubicBezTo>
                  <a:pt x="780" y="118"/>
                  <a:pt x="780" y="118"/>
                  <a:pt x="780" y="118"/>
                </a:cubicBezTo>
                <a:cubicBezTo>
                  <a:pt x="780" y="118"/>
                  <a:pt x="780" y="117"/>
                  <a:pt x="780" y="117"/>
                </a:cubicBezTo>
                <a:cubicBezTo>
                  <a:pt x="780" y="117"/>
                  <a:pt x="780" y="117"/>
                  <a:pt x="780" y="116"/>
                </a:cubicBezTo>
                <a:cubicBezTo>
                  <a:pt x="780" y="113"/>
                  <a:pt x="780" y="113"/>
                  <a:pt x="780" y="113"/>
                </a:cubicBezTo>
                <a:cubicBezTo>
                  <a:pt x="781" y="113"/>
                  <a:pt x="781" y="113"/>
                  <a:pt x="781" y="113"/>
                </a:cubicBezTo>
                <a:cubicBezTo>
                  <a:pt x="782" y="113"/>
                  <a:pt x="783" y="112"/>
                  <a:pt x="783" y="110"/>
                </a:cubicBezTo>
                <a:cubicBezTo>
                  <a:pt x="783" y="105"/>
                  <a:pt x="783" y="105"/>
                  <a:pt x="783" y="105"/>
                </a:cubicBezTo>
                <a:cubicBezTo>
                  <a:pt x="784" y="105"/>
                  <a:pt x="784" y="105"/>
                  <a:pt x="784" y="105"/>
                </a:cubicBezTo>
                <a:cubicBezTo>
                  <a:pt x="785" y="105"/>
                  <a:pt x="787" y="104"/>
                  <a:pt x="787" y="102"/>
                </a:cubicBezTo>
                <a:cubicBezTo>
                  <a:pt x="787" y="94"/>
                  <a:pt x="787" y="94"/>
                  <a:pt x="787" y="94"/>
                </a:cubicBezTo>
                <a:cubicBezTo>
                  <a:pt x="787" y="94"/>
                  <a:pt x="787" y="94"/>
                  <a:pt x="787" y="94"/>
                </a:cubicBezTo>
                <a:cubicBezTo>
                  <a:pt x="788" y="94"/>
                  <a:pt x="790" y="92"/>
                  <a:pt x="790" y="91"/>
                </a:cubicBezTo>
                <a:cubicBezTo>
                  <a:pt x="790" y="90"/>
                  <a:pt x="790" y="90"/>
                  <a:pt x="790" y="90"/>
                </a:cubicBezTo>
                <a:cubicBezTo>
                  <a:pt x="790" y="86"/>
                  <a:pt x="793" y="83"/>
                  <a:pt x="798" y="83"/>
                </a:cubicBezTo>
                <a:cubicBezTo>
                  <a:pt x="802" y="83"/>
                  <a:pt x="806" y="86"/>
                  <a:pt x="806" y="90"/>
                </a:cubicBezTo>
                <a:cubicBezTo>
                  <a:pt x="806" y="91"/>
                  <a:pt x="806" y="91"/>
                  <a:pt x="806" y="91"/>
                </a:cubicBezTo>
                <a:cubicBezTo>
                  <a:pt x="806" y="92"/>
                  <a:pt x="807" y="94"/>
                  <a:pt x="808" y="94"/>
                </a:cubicBezTo>
                <a:cubicBezTo>
                  <a:pt x="809" y="102"/>
                  <a:pt x="809" y="102"/>
                  <a:pt x="809" y="102"/>
                </a:cubicBezTo>
                <a:cubicBezTo>
                  <a:pt x="809" y="104"/>
                  <a:pt x="810" y="105"/>
                  <a:pt x="811" y="105"/>
                </a:cubicBezTo>
                <a:cubicBezTo>
                  <a:pt x="812" y="105"/>
                  <a:pt x="812" y="105"/>
                  <a:pt x="812" y="105"/>
                </a:cubicBezTo>
                <a:cubicBezTo>
                  <a:pt x="812" y="110"/>
                  <a:pt x="812" y="110"/>
                  <a:pt x="812" y="110"/>
                </a:cubicBezTo>
                <a:cubicBezTo>
                  <a:pt x="812" y="112"/>
                  <a:pt x="813" y="113"/>
                  <a:pt x="814" y="113"/>
                </a:cubicBezTo>
                <a:cubicBezTo>
                  <a:pt x="815" y="113"/>
                  <a:pt x="815" y="113"/>
                  <a:pt x="815" y="113"/>
                </a:cubicBezTo>
                <a:cubicBezTo>
                  <a:pt x="815" y="119"/>
                  <a:pt x="815" y="119"/>
                  <a:pt x="815" y="119"/>
                </a:cubicBezTo>
                <a:cubicBezTo>
                  <a:pt x="815" y="120"/>
                  <a:pt x="815" y="120"/>
                  <a:pt x="815" y="120"/>
                </a:cubicBezTo>
                <a:cubicBezTo>
                  <a:pt x="815" y="120"/>
                  <a:pt x="815" y="121"/>
                  <a:pt x="815" y="121"/>
                </a:cubicBezTo>
                <a:cubicBezTo>
                  <a:pt x="815" y="156"/>
                  <a:pt x="815" y="156"/>
                  <a:pt x="815" y="156"/>
                </a:cubicBezTo>
                <a:cubicBezTo>
                  <a:pt x="815" y="156"/>
                  <a:pt x="815" y="157"/>
                  <a:pt x="816" y="158"/>
                </a:cubicBezTo>
                <a:cubicBezTo>
                  <a:pt x="816" y="158"/>
                  <a:pt x="817" y="158"/>
                  <a:pt x="818" y="158"/>
                </a:cubicBezTo>
                <a:cubicBezTo>
                  <a:pt x="834" y="158"/>
                  <a:pt x="834" y="158"/>
                  <a:pt x="834" y="158"/>
                </a:cubicBezTo>
                <a:cubicBezTo>
                  <a:pt x="836" y="158"/>
                  <a:pt x="837" y="157"/>
                  <a:pt x="837" y="156"/>
                </a:cubicBezTo>
                <a:cubicBezTo>
                  <a:pt x="837" y="139"/>
                  <a:pt x="837" y="139"/>
                  <a:pt x="837" y="139"/>
                </a:cubicBezTo>
                <a:cubicBezTo>
                  <a:pt x="852" y="135"/>
                  <a:pt x="852" y="135"/>
                  <a:pt x="852" y="135"/>
                </a:cubicBezTo>
                <a:cubicBezTo>
                  <a:pt x="853" y="135"/>
                  <a:pt x="853" y="134"/>
                  <a:pt x="853" y="134"/>
                </a:cubicBezTo>
                <a:cubicBezTo>
                  <a:pt x="853" y="134"/>
                  <a:pt x="854" y="134"/>
                  <a:pt x="854" y="134"/>
                </a:cubicBezTo>
                <a:cubicBezTo>
                  <a:pt x="923" y="116"/>
                  <a:pt x="923" y="116"/>
                  <a:pt x="923" y="116"/>
                </a:cubicBezTo>
                <a:cubicBezTo>
                  <a:pt x="923" y="155"/>
                  <a:pt x="923" y="155"/>
                  <a:pt x="923" y="155"/>
                </a:cubicBezTo>
                <a:cubicBezTo>
                  <a:pt x="923" y="156"/>
                  <a:pt x="923" y="157"/>
                  <a:pt x="924" y="157"/>
                </a:cubicBezTo>
                <a:cubicBezTo>
                  <a:pt x="924" y="158"/>
                  <a:pt x="925" y="158"/>
                  <a:pt x="926" y="158"/>
                </a:cubicBezTo>
                <a:cubicBezTo>
                  <a:pt x="926" y="158"/>
                  <a:pt x="926" y="158"/>
                  <a:pt x="926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40" y="158"/>
                  <a:pt x="942" y="157"/>
                  <a:pt x="942" y="155"/>
                </a:cubicBezTo>
                <a:cubicBezTo>
                  <a:pt x="942" y="90"/>
                  <a:pt x="942" y="90"/>
                  <a:pt x="942" y="90"/>
                </a:cubicBezTo>
                <a:cubicBezTo>
                  <a:pt x="974" y="74"/>
                  <a:pt x="974" y="74"/>
                  <a:pt x="974" y="74"/>
                </a:cubicBezTo>
                <a:cubicBezTo>
                  <a:pt x="1006" y="90"/>
                  <a:pt x="1006" y="90"/>
                  <a:pt x="1006" y="90"/>
                </a:cubicBezTo>
                <a:cubicBezTo>
                  <a:pt x="1006" y="155"/>
                  <a:pt x="1006" y="155"/>
                  <a:pt x="1006" y="155"/>
                </a:cubicBezTo>
                <a:cubicBezTo>
                  <a:pt x="1006" y="157"/>
                  <a:pt x="1007" y="158"/>
                  <a:pt x="1009" y="158"/>
                </a:cubicBezTo>
                <a:cubicBezTo>
                  <a:pt x="1020" y="158"/>
                  <a:pt x="1020" y="158"/>
                  <a:pt x="1020" y="158"/>
                </a:cubicBezTo>
                <a:cubicBezTo>
                  <a:pt x="1021" y="158"/>
                  <a:pt x="1022" y="157"/>
                  <a:pt x="1022" y="155"/>
                </a:cubicBezTo>
                <a:cubicBezTo>
                  <a:pt x="1023" y="129"/>
                  <a:pt x="1023" y="129"/>
                  <a:pt x="1023" y="129"/>
                </a:cubicBezTo>
                <a:cubicBezTo>
                  <a:pt x="1049" y="129"/>
                  <a:pt x="1049" y="129"/>
                  <a:pt x="1049" y="129"/>
                </a:cubicBezTo>
                <a:cubicBezTo>
                  <a:pt x="1049" y="129"/>
                  <a:pt x="1049" y="129"/>
                  <a:pt x="1049" y="129"/>
                </a:cubicBezTo>
                <a:cubicBezTo>
                  <a:pt x="1051" y="129"/>
                  <a:pt x="1052" y="128"/>
                  <a:pt x="1052" y="126"/>
                </a:cubicBezTo>
                <a:cubicBezTo>
                  <a:pt x="1052" y="120"/>
                  <a:pt x="1052" y="120"/>
                  <a:pt x="1052" y="120"/>
                </a:cubicBezTo>
                <a:cubicBezTo>
                  <a:pt x="1153" y="120"/>
                  <a:pt x="1153" y="120"/>
                  <a:pt x="1153" y="120"/>
                </a:cubicBezTo>
                <a:cubicBezTo>
                  <a:pt x="1153" y="126"/>
                  <a:pt x="1153" y="126"/>
                  <a:pt x="1153" y="126"/>
                </a:cubicBezTo>
                <a:cubicBezTo>
                  <a:pt x="1153" y="127"/>
                  <a:pt x="1153" y="128"/>
                  <a:pt x="1154" y="128"/>
                </a:cubicBezTo>
                <a:cubicBezTo>
                  <a:pt x="1154" y="129"/>
                  <a:pt x="1155" y="129"/>
                  <a:pt x="1156" y="129"/>
                </a:cubicBezTo>
                <a:cubicBezTo>
                  <a:pt x="1182" y="129"/>
                  <a:pt x="1182" y="129"/>
                  <a:pt x="1182" y="129"/>
                </a:cubicBezTo>
                <a:cubicBezTo>
                  <a:pt x="1182" y="155"/>
                  <a:pt x="1182" y="155"/>
                  <a:pt x="1182" y="155"/>
                </a:cubicBezTo>
                <a:cubicBezTo>
                  <a:pt x="1182" y="156"/>
                  <a:pt x="1182" y="157"/>
                  <a:pt x="1183" y="157"/>
                </a:cubicBezTo>
                <a:cubicBezTo>
                  <a:pt x="1183" y="158"/>
                  <a:pt x="1184" y="158"/>
                  <a:pt x="1185" y="158"/>
                </a:cubicBezTo>
                <a:cubicBezTo>
                  <a:pt x="1217" y="158"/>
                  <a:pt x="1217" y="158"/>
                  <a:pt x="1217" y="158"/>
                </a:cubicBezTo>
                <a:cubicBezTo>
                  <a:pt x="1219" y="158"/>
                  <a:pt x="1220" y="157"/>
                  <a:pt x="1220" y="155"/>
                </a:cubicBezTo>
                <a:cubicBezTo>
                  <a:pt x="1220" y="153"/>
                  <a:pt x="1220" y="153"/>
                  <a:pt x="1220" y="153"/>
                </a:cubicBezTo>
                <a:cubicBezTo>
                  <a:pt x="1221" y="155"/>
                  <a:pt x="1221" y="155"/>
                  <a:pt x="1221" y="155"/>
                </a:cubicBezTo>
                <a:cubicBezTo>
                  <a:pt x="1221" y="157"/>
                  <a:pt x="1222" y="158"/>
                  <a:pt x="1223" y="158"/>
                </a:cubicBezTo>
                <a:cubicBezTo>
                  <a:pt x="1233" y="158"/>
                  <a:pt x="1233" y="158"/>
                  <a:pt x="1233" y="158"/>
                </a:cubicBezTo>
                <a:cubicBezTo>
                  <a:pt x="1234" y="158"/>
                  <a:pt x="1235" y="158"/>
                  <a:pt x="1235" y="157"/>
                </a:cubicBezTo>
                <a:cubicBezTo>
                  <a:pt x="1236" y="158"/>
                  <a:pt x="1236" y="158"/>
                  <a:pt x="1237" y="158"/>
                </a:cubicBezTo>
                <a:cubicBezTo>
                  <a:pt x="1247" y="158"/>
                  <a:pt x="1247" y="158"/>
                  <a:pt x="1247" y="158"/>
                </a:cubicBezTo>
                <a:cubicBezTo>
                  <a:pt x="1248" y="158"/>
                  <a:pt x="1248" y="158"/>
                  <a:pt x="1249" y="157"/>
                </a:cubicBezTo>
                <a:cubicBezTo>
                  <a:pt x="1249" y="157"/>
                  <a:pt x="1250" y="156"/>
                  <a:pt x="1250" y="155"/>
                </a:cubicBezTo>
                <a:cubicBezTo>
                  <a:pt x="1250" y="156"/>
                  <a:pt x="1250" y="156"/>
                  <a:pt x="1250" y="156"/>
                </a:cubicBezTo>
                <a:cubicBezTo>
                  <a:pt x="1250" y="157"/>
                  <a:pt x="1251" y="158"/>
                  <a:pt x="1252" y="158"/>
                </a:cubicBezTo>
                <a:cubicBezTo>
                  <a:pt x="1331" y="158"/>
                  <a:pt x="1331" y="158"/>
                  <a:pt x="1331" y="158"/>
                </a:cubicBezTo>
                <a:cubicBezTo>
                  <a:pt x="1335" y="158"/>
                  <a:pt x="1339" y="158"/>
                  <a:pt x="1342" y="159"/>
                </a:cubicBezTo>
                <a:cubicBezTo>
                  <a:pt x="1349" y="159"/>
                  <a:pt x="1355" y="161"/>
                  <a:pt x="1361" y="164"/>
                </a:cubicBezTo>
                <a:cubicBezTo>
                  <a:pt x="1365" y="166"/>
                  <a:pt x="1369" y="169"/>
                  <a:pt x="1372" y="171"/>
                </a:cubicBezTo>
                <a:cubicBezTo>
                  <a:pt x="1374" y="172"/>
                  <a:pt x="1375" y="173"/>
                  <a:pt x="1377" y="174"/>
                </a:cubicBezTo>
                <a:cubicBezTo>
                  <a:pt x="1377" y="174"/>
                  <a:pt x="1377" y="175"/>
                  <a:pt x="1377" y="175"/>
                </a:cubicBezTo>
                <a:cubicBezTo>
                  <a:pt x="1381" y="177"/>
                  <a:pt x="1385" y="180"/>
                  <a:pt x="1389" y="181"/>
                </a:cubicBezTo>
                <a:cubicBezTo>
                  <a:pt x="1397" y="185"/>
                  <a:pt x="1407" y="185"/>
                  <a:pt x="1416" y="185"/>
                </a:cubicBezTo>
                <a:cubicBezTo>
                  <a:pt x="1418" y="185"/>
                  <a:pt x="1420" y="185"/>
                  <a:pt x="1422" y="185"/>
                </a:cubicBezTo>
                <a:cubicBezTo>
                  <a:pt x="1440" y="185"/>
                  <a:pt x="1440" y="185"/>
                  <a:pt x="1440" y="185"/>
                </a:cubicBezTo>
                <a:cubicBezTo>
                  <a:pt x="1445" y="185"/>
                  <a:pt x="1451" y="185"/>
                  <a:pt x="1456" y="186"/>
                </a:cubicBezTo>
                <a:cubicBezTo>
                  <a:pt x="1467" y="187"/>
                  <a:pt x="1477" y="193"/>
                  <a:pt x="1483" y="200"/>
                </a:cubicBezTo>
                <a:cubicBezTo>
                  <a:pt x="1484" y="200"/>
                  <a:pt x="1484" y="200"/>
                  <a:pt x="1484" y="200"/>
                </a:cubicBezTo>
                <a:cubicBezTo>
                  <a:pt x="1490" y="204"/>
                  <a:pt x="1490" y="204"/>
                  <a:pt x="1490" y="204"/>
                </a:cubicBezTo>
                <a:cubicBezTo>
                  <a:pt x="1496" y="206"/>
                  <a:pt x="1496" y="206"/>
                  <a:pt x="1496" y="206"/>
                </a:cubicBezTo>
                <a:cubicBezTo>
                  <a:pt x="1502" y="207"/>
                  <a:pt x="1502" y="207"/>
                  <a:pt x="1502" y="207"/>
                </a:cubicBezTo>
                <a:cubicBezTo>
                  <a:pt x="1503" y="208"/>
                  <a:pt x="1504" y="208"/>
                  <a:pt x="1506" y="208"/>
                </a:cubicBezTo>
                <a:cubicBezTo>
                  <a:pt x="1507" y="208"/>
                  <a:pt x="1508" y="208"/>
                  <a:pt x="1508" y="208"/>
                </a:cubicBezTo>
                <a:cubicBezTo>
                  <a:pt x="1514" y="208"/>
                  <a:pt x="1520" y="208"/>
                  <a:pt x="1525" y="208"/>
                </a:cubicBezTo>
                <a:cubicBezTo>
                  <a:pt x="1528" y="208"/>
                  <a:pt x="1531" y="208"/>
                  <a:pt x="1534" y="208"/>
                </a:cubicBezTo>
                <a:cubicBezTo>
                  <a:pt x="1536" y="208"/>
                  <a:pt x="1538" y="208"/>
                  <a:pt x="1540" y="208"/>
                </a:cubicBezTo>
                <a:cubicBezTo>
                  <a:pt x="1547" y="208"/>
                  <a:pt x="1554" y="208"/>
                  <a:pt x="1560" y="209"/>
                </a:cubicBezTo>
                <a:cubicBezTo>
                  <a:pt x="1568" y="211"/>
                  <a:pt x="1576" y="214"/>
                  <a:pt x="1583" y="219"/>
                </a:cubicBezTo>
                <a:cubicBezTo>
                  <a:pt x="1590" y="225"/>
                  <a:pt x="1597" y="229"/>
                  <a:pt x="1605" y="231"/>
                </a:cubicBezTo>
                <a:cubicBezTo>
                  <a:pt x="1607" y="232"/>
                  <a:pt x="1607" y="232"/>
                  <a:pt x="1607" y="232"/>
                </a:cubicBezTo>
                <a:cubicBezTo>
                  <a:pt x="1609" y="232"/>
                  <a:pt x="1610" y="232"/>
                  <a:pt x="1612" y="233"/>
                </a:cubicBezTo>
                <a:cubicBezTo>
                  <a:pt x="1614" y="233"/>
                  <a:pt x="1614" y="233"/>
                  <a:pt x="1614" y="233"/>
                </a:cubicBezTo>
                <a:cubicBezTo>
                  <a:pt x="1615" y="233"/>
                  <a:pt x="1617" y="233"/>
                  <a:pt x="1618" y="233"/>
                </a:cubicBezTo>
                <a:cubicBezTo>
                  <a:pt x="1622" y="233"/>
                  <a:pt x="1627" y="234"/>
                  <a:pt x="1631" y="234"/>
                </a:cubicBezTo>
                <a:cubicBezTo>
                  <a:pt x="1891" y="234"/>
                  <a:pt x="1891" y="234"/>
                  <a:pt x="1891" y="234"/>
                </a:cubicBezTo>
                <a:cubicBezTo>
                  <a:pt x="2088" y="234"/>
                  <a:pt x="2088" y="234"/>
                  <a:pt x="2088" y="234"/>
                </a:cubicBezTo>
                <a:cubicBezTo>
                  <a:pt x="2088" y="234"/>
                  <a:pt x="2088" y="234"/>
                  <a:pt x="2088" y="234"/>
                </a:cubicBezTo>
                <a:cubicBezTo>
                  <a:pt x="2153" y="234"/>
                  <a:pt x="2153" y="234"/>
                  <a:pt x="2153" y="234"/>
                </a:cubicBezTo>
                <a:cubicBezTo>
                  <a:pt x="2157" y="234"/>
                  <a:pt x="2161" y="233"/>
                  <a:pt x="2166" y="233"/>
                </a:cubicBezTo>
                <a:cubicBezTo>
                  <a:pt x="2167" y="233"/>
                  <a:pt x="2169" y="233"/>
                  <a:pt x="2170" y="233"/>
                </a:cubicBezTo>
                <a:cubicBezTo>
                  <a:pt x="2172" y="233"/>
                  <a:pt x="2172" y="233"/>
                  <a:pt x="2172" y="233"/>
                </a:cubicBezTo>
                <a:cubicBezTo>
                  <a:pt x="2174" y="232"/>
                  <a:pt x="2175" y="232"/>
                  <a:pt x="2176" y="232"/>
                </a:cubicBezTo>
                <a:cubicBezTo>
                  <a:pt x="2179" y="231"/>
                  <a:pt x="2179" y="231"/>
                  <a:pt x="2179" y="231"/>
                </a:cubicBezTo>
                <a:cubicBezTo>
                  <a:pt x="2187" y="229"/>
                  <a:pt x="2194" y="225"/>
                  <a:pt x="2201" y="219"/>
                </a:cubicBezTo>
                <a:cubicBezTo>
                  <a:pt x="2207" y="214"/>
                  <a:pt x="2216" y="211"/>
                  <a:pt x="2223" y="209"/>
                </a:cubicBezTo>
                <a:cubicBezTo>
                  <a:pt x="2230" y="208"/>
                  <a:pt x="2237" y="208"/>
                  <a:pt x="2244" y="208"/>
                </a:cubicBezTo>
                <a:cubicBezTo>
                  <a:pt x="2246" y="208"/>
                  <a:pt x="2248" y="208"/>
                  <a:pt x="2249" y="208"/>
                </a:cubicBezTo>
                <a:cubicBezTo>
                  <a:pt x="2252" y="208"/>
                  <a:pt x="2255" y="208"/>
                  <a:pt x="2259" y="208"/>
                </a:cubicBezTo>
                <a:cubicBezTo>
                  <a:pt x="2264" y="208"/>
                  <a:pt x="2270" y="208"/>
                  <a:pt x="2275" y="208"/>
                </a:cubicBezTo>
                <a:cubicBezTo>
                  <a:pt x="2276" y="208"/>
                  <a:pt x="2277" y="208"/>
                  <a:pt x="2278" y="208"/>
                </a:cubicBezTo>
                <a:cubicBezTo>
                  <a:pt x="2279" y="208"/>
                  <a:pt x="2281" y="208"/>
                  <a:pt x="2282" y="207"/>
                </a:cubicBezTo>
                <a:cubicBezTo>
                  <a:pt x="2288" y="206"/>
                  <a:pt x="2288" y="206"/>
                  <a:pt x="2288" y="206"/>
                </a:cubicBezTo>
                <a:cubicBezTo>
                  <a:pt x="2294" y="204"/>
                  <a:pt x="2294" y="204"/>
                  <a:pt x="2294" y="204"/>
                </a:cubicBezTo>
                <a:cubicBezTo>
                  <a:pt x="2300" y="200"/>
                  <a:pt x="2300" y="200"/>
                  <a:pt x="2300" y="200"/>
                </a:cubicBezTo>
                <a:cubicBezTo>
                  <a:pt x="2300" y="200"/>
                  <a:pt x="2300" y="200"/>
                  <a:pt x="2300" y="200"/>
                </a:cubicBezTo>
                <a:cubicBezTo>
                  <a:pt x="2307" y="193"/>
                  <a:pt x="2317" y="187"/>
                  <a:pt x="2328" y="186"/>
                </a:cubicBezTo>
                <a:cubicBezTo>
                  <a:pt x="2333" y="185"/>
                  <a:pt x="2339" y="185"/>
                  <a:pt x="2344" y="185"/>
                </a:cubicBezTo>
                <a:cubicBezTo>
                  <a:pt x="2362" y="185"/>
                  <a:pt x="2362" y="185"/>
                  <a:pt x="2362" y="185"/>
                </a:cubicBezTo>
                <a:cubicBezTo>
                  <a:pt x="2364" y="185"/>
                  <a:pt x="2366" y="185"/>
                  <a:pt x="2368" y="185"/>
                </a:cubicBezTo>
                <a:cubicBezTo>
                  <a:pt x="2377" y="185"/>
                  <a:pt x="2387" y="185"/>
                  <a:pt x="2395" y="181"/>
                </a:cubicBezTo>
                <a:cubicBezTo>
                  <a:pt x="2399" y="180"/>
                  <a:pt x="2403" y="177"/>
                  <a:pt x="2407" y="175"/>
                </a:cubicBezTo>
                <a:cubicBezTo>
                  <a:pt x="2407" y="175"/>
                  <a:pt x="2407" y="174"/>
                  <a:pt x="2407" y="174"/>
                </a:cubicBezTo>
                <a:cubicBezTo>
                  <a:pt x="2408" y="173"/>
                  <a:pt x="2410" y="172"/>
                  <a:pt x="2411" y="171"/>
                </a:cubicBezTo>
                <a:cubicBezTo>
                  <a:pt x="2415" y="169"/>
                  <a:pt x="2419" y="166"/>
                  <a:pt x="2423" y="164"/>
                </a:cubicBezTo>
                <a:cubicBezTo>
                  <a:pt x="2428" y="161"/>
                  <a:pt x="2435" y="160"/>
                  <a:pt x="2442" y="159"/>
                </a:cubicBezTo>
                <a:cubicBezTo>
                  <a:pt x="2445" y="158"/>
                  <a:pt x="2449" y="158"/>
                  <a:pt x="2453" y="158"/>
                </a:cubicBezTo>
                <a:cubicBezTo>
                  <a:pt x="2510" y="158"/>
                  <a:pt x="2510" y="158"/>
                  <a:pt x="2510" y="158"/>
                </a:cubicBezTo>
                <a:cubicBezTo>
                  <a:pt x="2510" y="158"/>
                  <a:pt x="2510" y="158"/>
                  <a:pt x="2510" y="158"/>
                </a:cubicBezTo>
                <a:cubicBezTo>
                  <a:pt x="2541" y="158"/>
                  <a:pt x="2541" y="158"/>
                  <a:pt x="2541" y="158"/>
                </a:cubicBezTo>
                <a:cubicBezTo>
                  <a:pt x="2541" y="158"/>
                  <a:pt x="2541" y="158"/>
                  <a:pt x="2541" y="158"/>
                </a:cubicBezTo>
                <a:cubicBezTo>
                  <a:pt x="2550" y="158"/>
                  <a:pt x="2550" y="158"/>
                  <a:pt x="2550" y="158"/>
                </a:cubicBezTo>
                <a:cubicBezTo>
                  <a:pt x="2552" y="158"/>
                  <a:pt x="2605" y="149"/>
                  <a:pt x="2617" y="144"/>
                </a:cubicBezTo>
                <a:cubicBezTo>
                  <a:pt x="2624" y="142"/>
                  <a:pt x="2633" y="138"/>
                  <a:pt x="2636" y="131"/>
                </a:cubicBezTo>
                <a:cubicBezTo>
                  <a:pt x="2637" y="131"/>
                  <a:pt x="2637" y="130"/>
                  <a:pt x="2637" y="130"/>
                </a:cubicBezTo>
                <a:cubicBezTo>
                  <a:pt x="2683" y="144"/>
                  <a:pt x="2683" y="144"/>
                  <a:pt x="2683" y="144"/>
                </a:cubicBezTo>
                <a:cubicBezTo>
                  <a:pt x="2695" y="157"/>
                  <a:pt x="2695" y="157"/>
                  <a:pt x="2695" y="157"/>
                </a:cubicBezTo>
                <a:cubicBezTo>
                  <a:pt x="2695" y="158"/>
                  <a:pt x="2696" y="158"/>
                  <a:pt x="2697" y="158"/>
                </a:cubicBezTo>
                <a:cubicBezTo>
                  <a:pt x="2702" y="158"/>
                  <a:pt x="2702" y="158"/>
                  <a:pt x="2702" y="158"/>
                </a:cubicBezTo>
                <a:cubicBezTo>
                  <a:pt x="2703" y="158"/>
                  <a:pt x="2704" y="157"/>
                  <a:pt x="2704" y="155"/>
                </a:cubicBezTo>
                <a:cubicBezTo>
                  <a:pt x="2704" y="125"/>
                  <a:pt x="2704" y="125"/>
                  <a:pt x="2704" y="125"/>
                </a:cubicBezTo>
                <a:cubicBezTo>
                  <a:pt x="2730" y="120"/>
                  <a:pt x="2730" y="120"/>
                  <a:pt x="2730" y="120"/>
                </a:cubicBezTo>
                <a:cubicBezTo>
                  <a:pt x="2732" y="120"/>
                  <a:pt x="2733" y="119"/>
                  <a:pt x="2733" y="117"/>
                </a:cubicBezTo>
                <a:cubicBezTo>
                  <a:pt x="2733" y="111"/>
                  <a:pt x="2733" y="111"/>
                  <a:pt x="2733" y="111"/>
                </a:cubicBezTo>
                <a:cubicBezTo>
                  <a:pt x="2755" y="115"/>
                  <a:pt x="2755" y="115"/>
                  <a:pt x="2755" y="115"/>
                </a:cubicBezTo>
                <a:cubicBezTo>
                  <a:pt x="2755" y="143"/>
                  <a:pt x="2755" y="143"/>
                  <a:pt x="2755" y="143"/>
                </a:cubicBezTo>
                <a:cubicBezTo>
                  <a:pt x="2755" y="144"/>
                  <a:pt x="2756" y="146"/>
                  <a:pt x="2758" y="146"/>
                </a:cubicBezTo>
                <a:cubicBezTo>
                  <a:pt x="2766" y="146"/>
                  <a:pt x="2766" y="146"/>
                  <a:pt x="2766" y="146"/>
                </a:cubicBezTo>
                <a:cubicBezTo>
                  <a:pt x="2768" y="146"/>
                  <a:pt x="2769" y="144"/>
                  <a:pt x="2769" y="143"/>
                </a:cubicBezTo>
                <a:cubicBezTo>
                  <a:pt x="2769" y="119"/>
                  <a:pt x="2769" y="119"/>
                  <a:pt x="2769" y="119"/>
                </a:cubicBezTo>
                <a:cubicBezTo>
                  <a:pt x="2773" y="119"/>
                  <a:pt x="2773" y="119"/>
                  <a:pt x="2773" y="119"/>
                </a:cubicBezTo>
                <a:cubicBezTo>
                  <a:pt x="2773" y="143"/>
                  <a:pt x="2773" y="143"/>
                  <a:pt x="2773" y="143"/>
                </a:cubicBezTo>
                <a:cubicBezTo>
                  <a:pt x="2773" y="144"/>
                  <a:pt x="2774" y="146"/>
                  <a:pt x="2776" y="146"/>
                </a:cubicBezTo>
                <a:cubicBezTo>
                  <a:pt x="2785" y="146"/>
                  <a:pt x="2785" y="146"/>
                  <a:pt x="2785" y="146"/>
                </a:cubicBezTo>
                <a:cubicBezTo>
                  <a:pt x="2786" y="146"/>
                  <a:pt x="2788" y="144"/>
                  <a:pt x="2788" y="143"/>
                </a:cubicBezTo>
                <a:cubicBezTo>
                  <a:pt x="2788" y="140"/>
                  <a:pt x="2788" y="140"/>
                  <a:pt x="2788" y="140"/>
                </a:cubicBezTo>
                <a:cubicBezTo>
                  <a:pt x="2805" y="140"/>
                  <a:pt x="2805" y="140"/>
                  <a:pt x="2805" y="140"/>
                </a:cubicBezTo>
                <a:cubicBezTo>
                  <a:pt x="2807" y="140"/>
                  <a:pt x="2808" y="139"/>
                  <a:pt x="2808" y="138"/>
                </a:cubicBezTo>
                <a:cubicBezTo>
                  <a:pt x="2808" y="76"/>
                  <a:pt x="2808" y="76"/>
                  <a:pt x="2808" y="76"/>
                </a:cubicBezTo>
                <a:cubicBezTo>
                  <a:pt x="2817" y="76"/>
                  <a:pt x="2817" y="76"/>
                  <a:pt x="2817" y="76"/>
                </a:cubicBezTo>
                <a:cubicBezTo>
                  <a:pt x="2818" y="76"/>
                  <a:pt x="2818" y="76"/>
                  <a:pt x="2818" y="76"/>
                </a:cubicBezTo>
                <a:cubicBezTo>
                  <a:pt x="2819" y="76"/>
                  <a:pt x="2820" y="75"/>
                  <a:pt x="2820" y="73"/>
                </a:cubicBezTo>
                <a:cubicBezTo>
                  <a:pt x="2820" y="70"/>
                  <a:pt x="2820" y="70"/>
                  <a:pt x="2820" y="70"/>
                </a:cubicBezTo>
                <a:cubicBezTo>
                  <a:pt x="2858" y="70"/>
                  <a:pt x="2858" y="70"/>
                  <a:pt x="2858" y="70"/>
                </a:cubicBezTo>
                <a:cubicBezTo>
                  <a:pt x="2858" y="73"/>
                  <a:pt x="2858" y="73"/>
                  <a:pt x="2858" y="73"/>
                </a:cubicBezTo>
                <a:cubicBezTo>
                  <a:pt x="2858" y="75"/>
                  <a:pt x="2859" y="76"/>
                  <a:pt x="2861" y="76"/>
                </a:cubicBezTo>
                <a:cubicBezTo>
                  <a:pt x="2870" y="76"/>
                  <a:pt x="2870" y="76"/>
                  <a:pt x="2870" y="76"/>
                </a:cubicBezTo>
                <a:cubicBezTo>
                  <a:pt x="2870" y="155"/>
                  <a:pt x="2870" y="155"/>
                  <a:pt x="2870" y="155"/>
                </a:cubicBezTo>
                <a:cubicBezTo>
                  <a:pt x="2870" y="156"/>
                  <a:pt x="2870" y="157"/>
                  <a:pt x="2871" y="157"/>
                </a:cubicBezTo>
                <a:cubicBezTo>
                  <a:pt x="2871" y="158"/>
                  <a:pt x="2872" y="158"/>
                  <a:pt x="2873" y="158"/>
                </a:cubicBezTo>
                <a:cubicBezTo>
                  <a:pt x="2891" y="158"/>
                  <a:pt x="2891" y="158"/>
                  <a:pt x="2891" y="158"/>
                </a:cubicBezTo>
                <a:cubicBezTo>
                  <a:pt x="2891" y="158"/>
                  <a:pt x="2891" y="158"/>
                  <a:pt x="2891" y="158"/>
                </a:cubicBezTo>
                <a:cubicBezTo>
                  <a:pt x="2892" y="158"/>
                  <a:pt x="2893" y="158"/>
                  <a:pt x="2893" y="157"/>
                </a:cubicBezTo>
                <a:cubicBezTo>
                  <a:pt x="2894" y="157"/>
                  <a:pt x="2894" y="156"/>
                  <a:pt x="2894" y="155"/>
                </a:cubicBezTo>
                <a:cubicBezTo>
                  <a:pt x="2894" y="151"/>
                  <a:pt x="2894" y="151"/>
                  <a:pt x="2894" y="151"/>
                </a:cubicBezTo>
                <a:cubicBezTo>
                  <a:pt x="2894" y="145"/>
                  <a:pt x="2899" y="139"/>
                  <a:pt x="2906" y="139"/>
                </a:cubicBezTo>
                <a:cubicBezTo>
                  <a:pt x="2907" y="139"/>
                  <a:pt x="2907" y="139"/>
                  <a:pt x="2907" y="139"/>
                </a:cubicBezTo>
                <a:cubicBezTo>
                  <a:pt x="2908" y="139"/>
                  <a:pt x="2908" y="139"/>
                  <a:pt x="2909" y="139"/>
                </a:cubicBezTo>
                <a:cubicBezTo>
                  <a:pt x="2915" y="139"/>
                  <a:pt x="2921" y="144"/>
                  <a:pt x="2921" y="151"/>
                </a:cubicBezTo>
                <a:cubicBezTo>
                  <a:pt x="2921" y="155"/>
                  <a:pt x="2921" y="155"/>
                  <a:pt x="2921" y="155"/>
                </a:cubicBezTo>
                <a:cubicBezTo>
                  <a:pt x="2921" y="157"/>
                  <a:pt x="2922" y="158"/>
                  <a:pt x="2924" y="158"/>
                </a:cubicBezTo>
                <a:cubicBezTo>
                  <a:pt x="2929" y="158"/>
                  <a:pt x="2929" y="158"/>
                  <a:pt x="2929" y="158"/>
                </a:cubicBezTo>
                <a:cubicBezTo>
                  <a:pt x="2929" y="158"/>
                  <a:pt x="2929" y="158"/>
                  <a:pt x="2929" y="158"/>
                </a:cubicBezTo>
                <a:cubicBezTo>
                  <a:pt x="2930" y="158"/>
                  <a:pt x="2931" y="158"/>
                  <a:pt x="2931" y="157"/>
                </a:cubicBezTo>
                <a:cubicBezTo>
                  <a:pt x="2932" y="157"/>
                  <a:pt x="2932" y="156"/>
                  <a:pt x="2932" y="155"/>
                </a:cubicBezTo>
                <a:cubicBezTo>
                  <a:pt x="2932" y="124"/>
                  <a:pt x="2932" y="124"/>
                  <a:pt x="2932" y="124"/>
                </a:cubicBezTo>
                <a:cubicBezTo>
                  <a:pt x="2932" y="123"/>
                  <a:pt x="2932" y="122"/>
                  <a:pt x="2932" y="121"/>
                </a:cubicBezTo>
                <a:cubicBezTo>
                  <a:pt x="2932" y="121"/>
                  <a:pt x="2932" y="120"/>
                  <a:pt x="2932" y="120"/>
                </a:cubicBezTo>
                <a:cubicBezTo>
                  <a:pt x="2932" y="120"/>
                  <a:pt x="2932" y="120"/>
                  <a:pt x="2932" y="119"/>
                </a:cubicBezTo>
                <a:cubicBezTo>
                  <a:pt x="2932" y="119"/>
                  <a:pt x="2932" y="119"/>
                  <a:pt x="2932" y="118"/>
                </a:cubicBezTo>
                <a:cubicBezTo>
                  <a:pt x="2934" y="108"/>
                  <a:pt x="2944" y="100"/>
                  <a:pt x="2956" y="100"/>
                </a:cubicBezTo>
                <a:cubicBezTo>
                  <a:pt x="2967" y="100"/>
                  <a:pt x="2977" y="107"/>
                  <a:pt x="2980" y="116"/>
                </a:cubicBezTo>
                <a:cubicBezTo>
                  <a:pt x="2980" y="117"/>
                  <a:pt x="2980" y="117"/>
                  <a:pt x="2980" y="117"/>
                </a:cubicBezTo>
                <a:cubicBezTo>
                  <a:pt x="2980" y="118"/>
                  <a:pt x="2980" y="118"/>
                  <a:pt x="2980" y="119"/>
                </a:cubicBezTo>
                <a:cubicBezTo>
                  <a:pt x="2980" y="119"/>
                  <a:pt x="2980" y="119"/>
                  <a:pt x="2980" y="119"/>
                </a:cubicBezTo>
                <a:cubicBezTo>
                  <a:pt x="2980" y="120"/>
                  <a:pt x="2980" y="120"/>
                  <a:pt x="2980" y="121"/>
                </a:cubicBezTo>
                <a:cubicBezTo>
                  <a:pt x="2980" y="122"/>
                  <a:pt x="2980" y="123"/>
                  <a:pt x="2980" y="125"/>
                </a:cubicBezTo>
                <a:cubicBezTo>
                  <a:pt x="2980" y="156"/>
                  <a:pt x="2980" y="156"/>
                  <a:pt x="2980" y="156"/>
                </a:cubicBezTo>
                <a:cubicBezTo>
                  <a:pt x="2980" y="157"/>
                  <a:pt x="2981" y="158"/>
                  <a:pt x="2983" y="158"/>
                </a:cubicBezTo>
                <a:cubicBezTo>
                  <a:pt x="2989" y="158"/>
                  <a:pt x="2989" y="158"/>
                  <a:pt x="2989" y="158"/>
                </a:cubicBezTo>
                <a:cubicBezTo>
                  <a:pt x="2990" y="158"/>
                  <a:pt x="2990" y="158"/>
                  <a:pt x="2991" y="158"/>
                </a:cubicBezTo>
                <a:cubicBezTo>
                  <a:pt x="2991" y="157"/>
                  <a:pt x="2992" y="156"/>
                  <a:pt x="2992" y="156"/>
                </a:cubicBezTo>
                <a:cubicBezTo>
                  <a:pt x="2992" y="124"/>
                  <a:pt x="2992" y="124"/>
                  <a:pt x="2992" y="124"/>
                </a:cubicBezTo>
                <a:cubicBezTo>
                  <a:pt x="2992" y="123"/>
                  <a:pt x="2991" y="122"/>
                  <a:pt x="2991" y="121"/>
                </a:cubicBezTo>
                <a:cubicBezTo>
                  <a:pt x="2991" y="120"/>
                  <a:pt x="2991" y="120"/>
                  <a:pt x="2991" y="119"/>
                </a:cubicBezTo>
                <a:cubicBezTo>
                  <a:pt x="2992" y="119"/>
                  <a:pt x="2992" y="119"/>
                  <a:pt x="2992" y="119"/>
                </a:cubicBezTo>
                <a:cubicBezTo>
                  <a:pt x="2992" y="118"/>
                  <a:pt x="2992" y="118"/>
                  <a:pt x="2991" y="117"/>
                </a:cubicBezTo>
                <a:cubicBezTo>
                  <a:pt x="2992" y="117"/>
                  <a:pt x="2992" y="117"/>
                  <a:pt x="2992" y="116"/>
                </a:cubicBezTo>
                <a:cubicBezTo>
                  <a:pt x="2994" y="107"/>
                  <a:pt x="3004" y="100"/>
                  <a:pt x="3016" y="100"/>
                </a:cubicBezTo>
                <a:cubicBezTo>
                  <a:pt x="3027" y="100"/>
                  <a:pt x="3037" y="107"/>
                  <a:pt x="3039" y="116"/>
                </a:cubicBezTo>
                <a:cubicBezTo>
                  <a:pt x="3039" y="117"/>
                  <a:pt x="3039" y="117"/>
                  <a:pt x="3040" y="117"/>
                </a:cubicBezTo>
                <a:cubicBezTo>
                  <a:pt x="3040" y="118"/>
                  <a:pt x="3039" y="118"/>
                  <a:pt x="3040" y="119"/>
                </a:cubicBezTo>
                <a:cubicBezTo>
                  <a:pt x="3040" y="120"/>
                  <a:pt x="3040" y="120"/>
                  <a:pt x="3040" y="120"/>
                </a:cubicBezTo>
                <a:cubicBezTo>
                  <a:pt x="3040" y="120"/>
                  <a:pt x="3040" y="120"/>
                  <a:pt x="3040" y="121"/>
                </a:cubicBezTo>
                <a:cubicBezTo>
                  <a:pt x="3040" y="122"/>
                  <a:pt x="3040" y="123"/>
                  <a:pt x="3039" y="124"/>
                </a:cubicBezTo>
                <a:cubicBezTo>
                  <a:pt x="3039" y="125"/>
                  <a:pt x="3039" y="125"/>
                  <a:pt x="3039" y="125"/>
                </a:cubicBezTo>
                <a:cubicBezTo>
                  <a:pt x="3039" y="156"/>
                  <a:pt x="3039" y="156"/>
                  <a:pt x="3039" y="156"/>
                </a:cubicBezTo>
                <a:cubicBezTo>
                  <a:pt x="3039" y="157"/>
                  <a:pt x="3041" y="158"/>
                  <a:pt x="3042" y="158"/>
                </a:cubicBezTo>
                <a:cubicBezTo>
                  <a:pt x="3055" y="158"/>
                  <a:pt x="3055" y="158"/>
                  <a:pt x="3055" y="158"/>
                </a:cubicBezTo>
                <a:cubicBezTo>
                  <a:pt x="3055" y="158"/>
                  <a:pt x="3055" y="158"/>
                  <a:pt x="3055" y="158"/>
                </a:cubicBezTo>
                <a:cubicBezTo>
                  <a:pt x="3055" y="158"/>
                  <a:pt x="3056" y="158"/>
                  <a:pt x="3057" y="158"/>
                </a:cubicBezTo>
                <a:cubicBezTo>
                  <a:pt x="3057" y="157"/>
                  <a:pt x="3058" y="156"/>
                  <a:pt x="3058" y="156"/>
                </a:cubicBezTo>
                <a:cubicBezTo>
                  <a:pt x="3058" y="118"/>
                  <a:pt x="3058" y="118"/>
                  <a:pt x="3058" y="118"/>
                </a:cubicBezTo>
                <a:cubicBezTo>
                  <a:pt x="3058" y="118"/>
                  <a:pt x="3057" y="117"/>
                  <a:pt x="3057" y="117"/>
                </a:cubicBezTo>
                <a:cubicBezTo>
                  <a:pt x="3057" y="117"/>
                  <a:pt x="3058" y="116"/>
                  <a:pt x="3058" y="116"/>
                </a:cubicBezTo>
                <a:cubicBezTo>
                  <a:pt x="3058" y="114"/>
                  <a:pt x="3058" y="114"/>
                  <a:pt x="3058" y="114"/>
                </a:cubicBezTo>
                <a:cubicBezTo>
                  <a:pt x="3067" y="114"/>
                  <a:pt x="3067" y="114"/>
                  <a:pt x="3067" y="114"/>
                </a:cubicBezTo>
                <a:cubicBezTo>
                  <a:pt x="3068" y="114"/>
                  <a:pt x="3069" y="113"/>
                  <a:pt x="3069" y="112"/>
                </a:cubicBezTo>
                <a:cubicBezTo>
                  <a:pt x="3069" y="100"/>
                  <a:pt x="3069" y="100"/>
                  <a:pt x="3069" y="100"/>
                </a:cubicBezTo>
                <a:cubicBezTo>
                  <a:pt x="3075" y="100"/>
                  <a:pt x="3075" y="100"/>
                  <a:pt x="3075" y="100"/>
                </a:cubicBezTo>
                <a:cubicBezTo>
                  <a:pt x="3074" y="100"/>
                  <a:pt x="3073" y="101"/>
                  <a:pt x="3073" y="102"/>
                </a:cubicBezTo>
                <a:cubicBezTo>
                  <a:pt x="3073" y="111"/>
                  <a:pt x="3073" y="111"/>
                  <a:pt x="3073" y="111"/>
                </a:cubicBezTo>
                <a:cubicBezTo>
                  <a:pt x="3073" y="112"/>
                  <a:pt x="3075" y="114"/>
                  <a:pt x="3076" y="114"/>
                </a:cubicBezTo>
                <a:cubicBezTo>
                  <a:pt x="3083" y="114"/>
                  <a:pt x="3083" y="114"/>
                  <a:pt x="3083" y="114"/>
                </a:cubicBezTo>
                <a:cubicBezTo>
                  <a:pt x="3085" y="114"/>
                  <a:pt x="3086" y="112"/>
                  <a:pt x="3086" y="111"/>
                </a:cubicBezTo>
                <a:cubicBezTo>
                  <a:pt x="3086" y="102"/>
                  <a:pt x="3086" y="102"/>
                  <a:pt x="3086" y="102"/>
                </a:cubicBezTo>
                <a:cubicBezTo>
                  <a:pt x="3086" y="101"/>
                  <a:pt x="3086" y="100"/>
                  <a:pt x="3085" y="100"/>
                </a:cubicBezTo>
                <a:cubicBezTo>
                  <a:pt x="3095" y="100"/>
                  <a:pt x="3095" y="100"/>
                  <a:pt x="3095" y="100"/>
                </a:cubicBezTo>
                <a:cubicBezTo>
                  <a:pt x="3094" y="100"/>
                  <a:pt x="3093" y="101"/>
                  <a:pt x="3093" y="102"/>
                </a:cubicBezTo>
                <a:cubicBezTo>
                  <a:pt x="3093" y="111"/>
                  <a:pt x="3093" y="111"/>
                  <a:pt x="3093" y="111"/>
                </a:cubicBezTo>
                <a:cubicBezTo>
                  <a:pt x="3093" y="112"/>
                  <a:pt x="3095" y="114"/>
                  <a:pt x="3096" y="114"/>
                </a:cubicBezTo>
                <a:cubicBezTo>
                  <a:pt x="3103" y="114"/>
                  <a:pt x="3103" y="114"/>
                  <a:pt x="3103" y="114"/>
                </a:cubicBezTo>
                <a:cubicBezTo>
                  <a:pt x="3105" y="114"/>
                  <a:pt x="3106" y="112"/>
                  <a:pt x="3106" y="111"/>
                </a:cubicBezTo>
                <a:cubicBezTo>
                  <a:pt x="3106" y="102"/>
                  <a:pt x="3106" y="102"/>
                  <a:pt x="3106" y="102"/>
                </a:cubicBezTo>
                <a:cubicBezTo>
                  <a:pt x="3106" y="101"/>
                  <a:pt x="3105" y="100"/>
                  <a:pt x="3105" y="100"/>
                </a:cubicBezTo>
                <a:cubicBezTo>
                  <a:pt x="3115" y="100"/>
                  <a:pt x="3115" y="100"/>
                  <a:pt x="3115" y="100"/>
                </a:cubicBezTo>
                <a:cubicBezTo>
                  <a:pt x="3114" y="100"/>
                  <a:pt x="3113" y="101"/>
                  <a:pt x="3113" y="102"/>
                </a:cubicBezTo>
                <a:cubicBezTo>
                  <a:pt x="3113" y="111"/>
                  <a:pt x="3113" y="111"/>
                  <a:pt x="3113" y="111"/>
                </a:cubicBezTo>
                <a:cubicBezTo>
                  <a:pt x="3113" y="112"/>
                  <a:pt x="3115" y="114"/>
                  <a:pt x="3116" y="114"/>
                </a:cubicBezTo>
                <a:cubicBezTo>
                  <a:pt x="3123" y="114"/>
                  <a:pt x="3123" y="114"/>
                  <a:pt x="3123" y="114"/>
                </a:cubicBezTo>
                <a:cubicBezTo>
                  <a:pt x="3125" y="114"/>
                  <a:pt x="3126" y="112"/>
                  <a:pt x="3126" y="111"/>
                </a:cubicBezTo>
                <a:cubicBezTo>
                  <a:pt x="3126" y="102"/>
                  <a:pt x="3126" y="102"/>
                  <a:pt x="3126" y="102"/>
                </a:cubicBezTo>
                <a:cubicBezTo>
                  <a:pt x="3126" y="101"/>
                  <a:pt x="3125" y="100"/>
                  <a:pt x="3125" y="100"/>
                </a:cubicBezTo>
                <a:cubicBezTo>
                  <a:pt x="3134" y="100"/>
                  <a:pt x="3134" y="100"/>
                  <a:pt x="3134" y="100"/>
                </a:cubicBezTo>
                <a:cubicBezTo>
                  <a:pt x="3134" y="100"/>
                  <a:pt x="3133" y="101"/>
                  <a:pt x="3133" y="102"/>
                </a:cubicBezTo>
                <a:cubicBezTo>
                  <a:pt x="3133" y="111"/>
                  <a:pt x="3133" y="111"/>
                  <a:pt x="3133" y="111"/>
                </a:cubicBezTo>
                <a:cubicBezTo>
                  <a:pt x="3133" y="112"/>
                  <a:pt x="3135" y="114"/>
                  <a:pt x="3136" y="114"/>
                </a:cubicBezTo>
                <a:cubicBezTo>
                  <a:pt x="3143" y="114"/>
                  <a:pt x="3143" y="114"/>
                  <a:pt x="3143" y="114"/>
                </a:cubicBezTo>
                <a:cubicBezTo>
                  <a:pt x="3145" y="114"/>
                  <a:pt x="3146" y="112"/>
                  <a:pt x="3146" y="111"/>
                </a:cubicBezTo>
                <a:cubicBezTo>
                  <a:pt x="3146" y="102"/>
                  <a:pt x="3146" y="102"/>
                  <a:pt x="3146" y="102"/>
                </a:cubicBezTo>
                <a:cubicBezTo>
                  <a:pt x="3146" y="101"/>
                  <a:pt x="3146" y="100"/>
                  <a:pt x="3145" y="100"/>
                </a:cubicBezTo>
                <a:cubicBezTo>
                  <a:pt x="3152" y="100"/>
                  <a:pt x="3152" y="100"/>
                  <a:pt x="3152" y="100"/>
                </a:cubicBezTo>
                <a:cubicBezTo>
                  <a:pt x="3152" y="112"/>
                  <a:pt x="3152" y="112"/>
                  <a:pt x="3152" y="112"/>
                </a:cubicBezTo>
                <a:cubicBezTo>
                  <a:pt x="3152" y="113"/>
                  <a:pt x="3153" y="114"/>
                  <a:pt x="3155" y="114"/>
                </a:cubicBezTo>
                <a:cubicBezTo>
                  <a:pt x="3163" y="114"/>
                  <a:pt x="3163" y="114"/>
                  <a:pt x="3163" y="114"/>
                </a:cubicBezTo>
                <a:cubicBezTo>
                  <a:pt x="3165" y="114"/>
                  <a:pt x="3166" y="113"/>
                  <a:pt x="3166" y="112"/>
                </a:cubicBezTo>
                <a:cubicBezTo>
                  <a:pt x="3166" y="97"/>
                  <a:pt x="3166" y="97"/>
                  <a:pt x="3166" y="97"/>
                </a:cubicBezTo>
                <a:cubicBezTo>
                  <a:pt x="3166" y="69"/>
                  <a:pt x="3166" y="39"/>
                  <a:pt x="3166" y="10"/>
                </a:cubicBezTo>
                <a:cubicBezTo>
                  <a:pt x="3166" y="8"/>
                  <a:pt x="3166" y="8"/>
                  <a:pt x="3166" y="8"/>
                </a:cubicBezTo>
                <a:cubicBezTo>
                  <a:pt x="3166" y="8"/>
                  <a:pt x="3166" y="8"/>
                  <a:pt x="3167" y="7"/>
                </a:cubicBezTo>
                <a:cubicBezTo>
                  <a:pt x="3167" y="7"/>
                  <a:pt x="3167" y="7"/>
                  <a:pt x="3168" y="7"/>
                </a:cubicBezTo>
                <a:cubicBezTo>
                  <a:pt x="3169" y="6"/>
                  <a:pt x="3170" y="6"/>
                  <a:pt x="3172" y="6"/>
                </a:cubicBezTo>
                <a:cubicBezTo>
                  <a:pt x="3186" y="6"/>
                  <a:pt x="3186" y="6"/>
                  <a:pt x="3186" y="6"/>
                </a:cubicBezTo>
                <a:cubicBezTo>
                  <a:pt x="3188" y="6"/>
                  <a:pt x="3190" y="6"/>
                  <a:pt x="3191" y="7"/>
                </a:cubicBezTo>
                <a:cubicBezTo>
                  <a:pt x="3191" y="7"/>
                  <a:pt x="3192" y="7"/>
                  <a:pt x="3192" y="8"/>
                </a:cubicBezTo>
                <a:cubicBezTo>
                  <a:pt x="3192" y="8"/>
                  <a:pt x="3192" y="8"/>
                  <a:pt x="3192" y="8"/>
                </a:cubicBezTo>
                <a:cubicBezTo>
                  <a:pt x="3193" y="10"/>
                  <a:pt x="3193" y="12"/>
                  <a:pt x="3193" y="15"/>
                </a:cubicBezTo>
                <a:cubicBezTo>
                  <a:pt x="3193" y="112"/>
                  <a:pt x="3193" y="112"/>
                  <a:pt x="3193" y="112"/>
                </a:cubicBezTo>
                <a:cubicBezTo>
                  <a:pt x="3193" y="113"/>
                  <a:pt x="3194" y="114"/>
                  <a:pt x="3195" y="114"/>
                </a:cubicBezTo>
                <a:cubicBezTo>
                  <a:pt x="3214" y="114"/>
                  <a:pt x="3214" y="114"/>
                  <a:pt x="3214" y="114"/>
                </a:cubicBezTo>
                <a:cubicBezTo>
                  <a:pt x="3215" y="114"/>
                  <a:pt x="3217" y="113"/>
                  <a:pt x="3217" y="112"/>
                </a:cubicBezTo>
                <a:cubicBezTo>
                  <a:pt x="3217" y="96"/>
                  <a:pt x="3217" y="96"/>
                  <a:pt x="3217" y="96"/>
                </a:cubicBezTo>
                <a:cubicBezTo>
                  <a:pt x="3217" y="68"/>
                  <a:pt x="3217" y="39"/>
                  <a:pt x="3216" y="10"/>
                </a:cubicBezTo>
                <a:cubicBezTo>
                  <a:pt x="3216" y="8"/>
                  <a:pt x="3216" y="8"/>
                  <a:pt x="3216" y="8"/>
                </a:cubicBezTo>
                <a:cubicBezTo>
                  <a:pt x="3216" y="8"/>
                  <a:pt x="3217" y="8"/>
                  <a:pt x="3217" y="7"/>
                </a:cubicBezTo>
                <a:cubicBezTo>
                  <a:pt x="3217" y="7"/>
                  <a:pt x="3218" y="7"/>
                  <a:pt x="3218" y="7"/>
                </a:cubicBezTo>
                <a:cubicBezTo>
                  <a:pt x="3219" y="6"/>
                  <a:pt x="3221" y="6"/>
                  <a:pt x="3222" y="6"/>
                </a:cubicBezTo>
                <a:cubicBezTo>
                  <a:pt x="3237" y="6"/>
                  <a:pt x="3237" y="6"/>
                  <a:pt x="3237" y="6"/>
                </a:cubicBezTo>
                <a:cubicBezTo>
                  <a:pt x="3239" y="6"/>
                  <a:pt x="3240" y="6"/>
                  <a:pt x="3242" y="7"/>
                </a:cubicBezTo>
                <a:cubicBezTo>
                  <a:pt x="3242" y="7"/>
                  <a:pt x="3242" y="7"/>
                  <a:pt x="3243" y="8"/>
                </a:cubicBezTo>
                <a:cubicBezTo>
                  <a:pt x="3243" y="8"/>
                  <a:pt x="3243" y="8"/>
                  <a:pt x="3243" y="8"/>
                </a:cubicBezTo>
                <a:cubicBezTo>
                  <a:pt x="3243" y="10"/>
                  <a:pt x="3243" y="12"/>
                  <a:pt x="3243" y="15"/>
                </a:cubicBezTo>
                <a:cubicBezTo>
                  <a:pt x="3243" y="112"/>
                  <a:pt x="3243" y="112"/>
                  <a:pt x="3243" y="112"/>
                </a:cubicBezTo>
                <a:cubicBezTo>
                  <a:pt x="3243" y="113"/>
                  <a:pt x="3244" y="114"/>
                  <a:pt x="3246" y="114"/>
                </a:cubicBezTo>
                <a:cubicBezTo>
                  <a:pt x="3262" y="114"/>
                  <a:pt x="3262" y="114"/>
                  <a:pt x="3262" y="114"/>
                </a:cubicBezTo>
                <a:cubicBezTo>
                  <a:pt x="3262" y="149"/>
                  <a:pt x="3262" y="149"/>
                  <a:pt x="3262" y="149"/>
                </a:cubicBezTo>
                <a:cubicBezTo>
                  <a:pt x="3262" y="149"/>
                  <a:pt x="3262" y="149"/>
                  <a:pt x="3262" y="149"/>
                </a:cubicBezTo>
                <a:cubicBezTo>
                  <a:pt x="3262" y="156"/>
                  <a:pt x="3262" y="156"/>
                  <a:pt x="3262" y="156"/>
                </a:cubicBezTo>
                <a:cubicBezTo>
                  <a:pt x="3262" y="158"/>
                  <a:pt x="3263" y="159"/>
                  <a:pt x="3265" y="159"/>
                </a:cubicBezTo>
                <a:cubicBezTo>
                  <a:pt x="3274" y="159"/>
                  <a:pt x="3274" y="159"/>
                  <a:pt x="3274" y="159"/>
                </a:cubicBezTo>
                <a:cubicBezTo>
                  <a:pt x="3274" y="159"/>
                  <a:pt x="3274" y="159"/>
                  <a:pt x="3274" y="159"/>
                </a:cubicBezTo>
                <a:cubicBezTo>
                  <a:pt x="3275" y="159"/>
                  <a:pt x="3276" y="158"/>
                  <a:pt x="3276" y="158"/>
                </a:cubicBezTo>
                <a:cubicBezTo>
                  <a:pt x="3277" y="157"/>
                  <a:pt x="3277" y="157"/>
                  <a:pt x="3277" y="156"/>
                </a:cubicBezTo>
                <a:cubicBezTo>
                  <a:pt x="3277" y="92"/>
                  <a:pt x="3277" y="92"/>
                  <a:pt x="3277" y="92"/>
                </a:cubicBezTo>
                <a:cubicBezTo>
                  <a:pt x="3327" y="92"/>
                  <a:pt x="3327" y="92"/>
                  <a:pt x="3327" y="92"/>
                </a:cubicBezTo>
                <a:cubicBezTo>
                  <a:pt x="3327" y="109"/>
                  <a:pt x="3327" y="109"/>
                  <a:pt x="3327" y="109"/>
                </a:cubicBezTo>
                <a:cubicBezTo>
                  <a:pt x="3327" y="110"/>
                  <a:pt x="3327" y="111"/>
                  <a:pt x="3328" y="112"/>
                </a:cubicBezTo>
                <a:cubicBezTo>
                  <a:pt x="3343" y="121"/>
                  <a:pt x="3343" y="121"/>
                  <a:pt x="3343" y="121"/>
                </a:cubicBezTo>
                <a:cubicBezTo>
                  <a:pt x="3344" y="122"/>
                  <a:pt x="3345" y="122"/>
                  <a:pt x="3346" y="122"/>
                </a:cubicBezTo>
                <a:cubicBezTo>
                  <a:pt x="3347" y="121"/>
                  <a:pt x="3347" y="120"/>
                  <a:pt x="3347" y="119"/>
                </a:cubicBezTo>
                <a:cubicBezTo>
                  <a:pt x="3347" y="112"/>
                  <a:pt x="3347" y="112"/>
                  <a:pt x="3347" y="112"/>
                </a:cubicBezTo>
                <a:cubicBezTo>
                  <a:pt x="3361" y="121"/>
                  <a:pt x="3361" y="121"/>
                  <a:pt x="3361" y="121"/>
                </a:cubicBezTo>
                <a:cubicBezTo>
                  <a:pt x="3362" y="122"/>
                  <a:pt x="3363" y="122"/>
                  <a:pt x="3364" y="122"/>
                </a:cubicBezTo>
                <a:cubicBezTo>
                  <a:pt x="3365" y="121"/>
                  <a:pt x="3366" y="120"/>
                  <a:pt x="3366" y="119"/>
                </a:cubicBezTo>
                <a:cubicBezTo>
                  <a:pt x="3366" y="112"/>
                  <a:pt x="3366" y="112"/>
                  <a:pt x="3366" y="112"/>
                </a:cubicBezTo>
                <a:cubicBezTo>
                  <a:pt x="3378" y="121"/>
                  <a:pt x="3378" y="121"/>
                  <a:pt x="3378" y="121"/>
                </a:cubicBezTo>
                <a:cubicBezTo>
                  <a:pt x="3378" y="122"/>
                  <a:pt x="3378" y="122"/>
                  <a:pt x="3378" y="122"/>
                </a:cubicBezTo>
                <a:cubicBezTo>
                  <a:pt x="3378" y="122"/>
                  <a:pt x="3379" y="122"/>
                  <a:pt x="3379" y="123"/>
                </a:cubicBezTo>
                <a:cubicBezTo>
                  <a:pt x="3379" y="123"/>
                  <a:pt x="3378" y="123"/>
                  <a:pt x="3378" y="124"/>
                </a:cubicBezTo>
                <a:cubicBezTo>
                  <a:pt x="3378" y="133"/>
                  <a:pt x="3378" y="133"/>
                  <a:pt x="3378" y="133"/>
                </a:cubicBezTo>
                <a:cubicBezTo>
                  <a:pt x="3378" y="134"/>
                  <a:pt x="3380" y="136"/>
                  <a:pt x="3381" y="136"/>
                </a:cubicBezTo>
                <a:cubicBezTo>
                  <a:pt x="3387" y="136"/>
                  <a:pt x="3387" y="136"/>
                  <a:pt x="3387" y="136"/>
                </a:cubicBezTo>
                <a:cubicBezTo>
                  <a:pt x="3387" y="142"/>
                  <a:pt x="3387" y="142"/>
                  <a:pt x="3387" y="142"/>
                </a:cubicBezTo>
                <a:cubicBezTo>
                  <a:pt x="3387" y="143"/>
                  <a:pt x="3387" y="144"/>
                  <a:pt x="3388" y="144"/>
                </a:cubicBezTo>
                <a:cubicBezTo>
                  <a:pt x="3388" y="145"/>
                  <a:pt x="3389" y="145"/>
                  <a:pt x="3390" y="145"/>
                </a:cubicBezTo>
                <a:cubicBezTo>
                  <a:pt x="3390" y="145"/>
                  <a:pt x="3390" y="145"/>
                  <a:pt x="3390" y="145"/>
                </a:cubicBezTo>
                <a:cubicBezTo>
                  <a:pt x="3397" y="145"/>
                  <a:pt x="3397" y="145"/>
                  <a:pt x="3397" y="145"/>
                </a:cubicBezTo>
                <a:cubicBezTo>
                  <a:pt x="3398" y="145"/>
                  <a:pt x="3398" y="145"/>
                  <a:pt x="3399" y="145"/>
                </a:cubicBezTo>
                <a:cubicBezTo>
                  <a:pt x="3399" y="145"/>
                  <a:pt x="3400" y="145"/>
                  <a:pt x="3400" y="145"/>
                </a:cubicBezTo>
                <a:cubicBezTo>
                  <a:pt x="3407" y="145"/>
                  <a:pt x="3407" y="145"/>
                  <a:pt x="3407" y="145"/>
                </a:cubicBezTo>
                <a:cubicBezTo>
                  <a:pt x="3415" y="145"/>
                  <a:pt x="3423" y="145"/>
                  <a:pt x="3431" y="145"/>
                </a:cubicBezTo>
                <a:cubicBezTo>
                  <a:pt x="3436" y="149"/>
                  <a:pt x="3442" y="154"/>
                  <a:pt x="3448" y="158"/>
                </a:cubicBezTo>
                <a:cubicBezTo>
                  <a:pt x="3449" y="159"/>
                  <a:pt x="3449" y="159"/>
                  <a:pt x="3450" y="159"/>
                </a:cubicBezTo>
                <a:cubicBezTo>
                  <a:pt x="3849" y="160"/>
                  <a:pt x="3849" y="160"/>
                  <a:pt x="3849" y="160"/>
                </a:cubicBezTo>
                <a:lnTo>
                  <a:pt x="3849" y="154"/>
                </a:lnTo>
                <a:close/>
                <a:moveTo>
                  <a:pt x="751" y="130"/>
                </a:moveTo>
                <a:cubicBezTo>
                  <a:pt x="716" y="130"/>
                  <a:pt x="716" y="130"/>
                  <a:pt x="716" y="130"/>
                </a:cubicBezTo>
                <a:cubicBezTo>
                  <a:pt x="716" y="129"/>
                  <a:pt x="716" y="129"/>
                  <a:pt x="716" y="129"/>
                </a:cubicBezTo>
                <a:cubicBezTo>
                  <a:pt x="732" y="129"/>
                  <a:pt x="732" y="129"/>
                  <a:pt x="732" y="129"/>
                </a:cubicBezTo>
                <a:cubicBezTo>
                  <a:pt x="733" y="129"/>
                  <a:pt x="734" y="127"/>
                  <a:pt x="734" y="126"/>
                </a:cubicBezTo>
                <a:cubicBezTo>
                  <a:pt x="734" y="121"/>
                  <a:pt x="734" y="121"/>
                  <a:pt x="734" y="121"/>
                </a:cubicBezTo>
                <a:cubicBezTo>
                  <a:pt x="751" y="121"/>
                  <a:pt x="751" y="121"/>
                  <a:pt x="751" y="121"/>
                </a:cubicBezTo>
                <a:lnTo>
                  <a:pt x="751" y="130"/>
                </a:lnTo>
                <a:close/>
                <a:moveTo>
                  <a:pt x="751" y="113"/>
                </a:moveTo>
                <a:cubicBezTo>
                  <a:pt x="730" y="113"/>
                  <a:pt x="730" y="113"/>
                  <a:pt x="730" y="113"/>
                </a:cubicBezTo>
                <a:cubicBezTo>
                  <a:pt x="728" y="113"/>
                  <a:pt x="727" y="115"/>
                  <a:pt x="727" y="116"/>
                </a:cubicBezTo>
                <a:cubicBezTo>
                  <a:pt x="727" y="121"/>
                  <a:pt x="727" y="121"/>
                  <a:pt x="727" y="121"/>
                </a:cubicBezTo>
                <a:cubicBezTo>
                  <a:pt x="711" y="121"/>
                  <a:pt x="711" y="121"/>
                  <a:pt x="711" y="121"/>
                </a:cubicBezTo>
                <a:cubicBezTo>
                  <a:pt x="711" y="121"/>
                  <a:pt x="711" y="121"/>
                  <a:pt x="710" y="121"/>
                </a:cubicBezTo>
                <a:cubicBezTo>
                  <a:pt x="710" y="107"/>
                  <a:pt x="710" y="107"/>
                  <a:pt x="710" y="107"/>
                </a:cubicBezTo>
                <a:cubicBezTo>
                  <a:pt x="746" y="107"/>
                  <a:pt x="746" y="107"/>
                  <a:pt x="746" y="107"/>
                </a:cubicBezTo>
                <a:cubicBezTo>
                  <a:pt x="749" y="107"/>
                  <a:pt x="751" y="109"/>
                  <a:pt x="751" y="111"/>
                </a:cubicBezTo>
                <a:lnTo>
                  <a:pt x="751" y="113"/>
                </a:lnTo>
                <a:close/>
                <a:moveTo>
                  <a:pt x="774" y="132"/>
                </a:moveTo>
                <a:cubicBezTo>
                  <a:pt x="774" y="131"/>
                  <a:pt x="773" y="130"/>
                  <a:pt x="772" y="130"/>
                </a:cubicBezTo>
                <a:cubicBezTo>
                  <a:pt x="759" y="130"/>
                  <a:pt x="759" y="130"/>
                  <a:pt x="759" y="130"/>
                </a:cubicBezTo>
                <a:cubicBezTo>
                  <a:pt x="759" y="121"/>
                  <a:pt x="759" y="121"/>
                  <a:pt x="759" y="121"/>
                </a:cubicBezTo>
                <a:cubicBezTo>
                  <a:pt x="774" y="121"/>
                  <a:pt x="774" y="121"/>
                  <a:pt x="774" y="121"/>
                </a:cubicBezTo>
                <a:lnTo>
                  <a:pt x="774" y="132"/>
                </a:lnTo>
                <a:close/>
                <a:moveTo>
                  <a:pt x="834" y="134"/>
                </a:moveTo>
                <a:cubicBezTo>
                  <a:pt x="832" y="134"/>
                  <a:pt x="832" y="135"/>
                  <a:pt x="832" y="136"/>
                </a:cubicBezTo>
                <a:cubicBezTo>
                  <a:pt x="831" y="153"/>
                  <a:pt x="831" y="153"/>
                  <a:pt x="831" y="153"/>
                </a:cubicBezTo>
                <a:cubicBezTo>
                  <a:pt x="821" y="153"/>
                  <a:pt x="821" y="153"/>
                  <a:pt x="821" y="153"/>
                </a:cubicBezTo>
                <a:cubicBezTo>
                  <a:pt x="821" y="124"/>
                  <a:pt x="821" y="124"/>
                  <a:pt x="821" y="124"/>
                </a:cubicBezTo>
                <a:cubicBezTo>
                  <a:pt x="836" y="124"/>
                  <a:pt x="836" y="124"/>
                  <a:pt x="836" y="124"/>
                </a:cubicBezTo>
                <a:cubicBezTo>
                  <a:pt x="841" y="124"/>
                  <a:pt x="846" y="126"/>
                  <a:pt x="848" y="130"/>
                </a:cubicBezTo>
                <a:lnTo>
                  <a:pt x="834" y="134"/>
                </a:lnTo>
                <a:close/>
                <a:moveTo>
                  <a:pt x="1229" y="152"/>
                </a:moveTo>
                <a:cubicBezTo>
                  <a:pt x="1229" y="152"/>
                  <a:pt x="1229" y="152"/>
                  <a:pt x="1229" y="152"/>
                </a:cubicBezTo>
                <a:cubicBezTo>
                  <a:pt x="1226" y="152"/>
                  <a:pt x="1226" y="152"/>
                  <a:pt x="1226" y="152"/>
                </a:cubicBezTo>
                <a:cubicBezTo>
                  <a:pt x="1225" y="138"/>
                  <a:pt x="1225" y="138"/>
                  <a:pt x="1225" y="138"/>
                </a:cubicBezTo>
                <a:cubicBezTo>
                  <a:pt x="1227" y="138"/>
                  <a:pt x="1229" y="138"/>
                  <a:pt x="1231" y="137"/>
                </a:cubicBezTo>
                <a:cubicBezTo>
                  <a:pt x="1231" y="152"/>
                  <a:pt x="1231" y="152"/>
                  <a:pt x="1231" y="152"/>
                </a:cubicBezTo>
                <a:lnTo>
                  <a:pt x="1229" y="152"/>
                </a:lnTo>
                <a:close/>
                <a:moveTo>
                  <a:pt x="1231" y="130"/>
                </a:moveTo>
                <a:cubicBezTo>
                  <a:pt x="1231" y="130"/>
                  <a:pt x="1231" y="130"/>
                  <a:pt x="1231" y="130"/>
                </a:cubicBezTo>
                <a:cubicBezTo>
                  <a:pt x="1229" y="130"/>
                  <a:pt x="1227" y="131"/>
                  <a:pt x="1225" y="131"/>
                </a:cubicBezTo>
                <a:cubicBezTo>
                  <a:pt x="1225" y="125"/>
                  <a:pt x="1225" y="125"/>
                  <a:pt x="1225" y="125"/>
                </a:cubicBezTo>
                <a:cubicBezTo>
                  <a:pt x="1226" y="125"/>
                  <a:pt x="1227" y="125"/>
                  <a:pt x="1228" y="125"/>
                </a:cubicBezTo>
                <a:cubicBezTo>
                  <a:pt x="1230" y="126"/>
                  <a:pt x="1231" y="127"/>
                  <a:pt x="1232" y="128"/>
                </a:cubicBezTo>
                <a:cubicBezTo>
                  <a:pt x="1231" y="129"/>
                  <a:pt x="1231" y="130"/>
                  <a:pt x="1231" y="130"/>
                </a:cubicBezTo>
                <a:close/>
                <a:moveTo>
                  <a:pt x="1243" y="131"/>
                </a:moveTo>
                <a:cubicBezTo>
                  <a:pt x="1243" y="130"/>
                  <a:pt x="1244" y="129"/>
                  <a:pt x="1243" y="128"/>
                </a:cubicBezTo>
                <a:cubicBezTo>
                  <a:pt x="1243" y="127"/>
                  <a:pt x="1242" y="126"/>
                  <a:pt x="1241" y="125"/>
                </a:cubicBezTo>
                <a:cubicBezTo>
                  <a:pt x="1241" y="125"/>
                  <a:pt x="1241" y="124"/>
                  <a:pt x="1241" y="124"/>
                </a:cubicBezTo>
                <a:cubicBezTo>
                  <a:pt x="1242" y="124"/>
                  <a:pt x="1243" y="124"/>
                  <a:pt x="1244" y="124"/>
                </a:cubicBezTo>
                <a:cubicBezTo>
                  <a:pt x="1244" y="135"/>
                  <a:pt x="1244" y="135"/>
                  <a:pt x="1244" y="135"/>
                </a:cubicBezTo>
                <a:cubicBezTo>
                  <a:pt x="1243" y="134"/>
                  <a:pt x="1241" y="133"/>
                  <a:pt x="1239" y="132"/>
                </a:cubicBezTo>
                <a:cubicBezTo>
                  <a:pt x="1241" y="132"/>
                  <a:pt x="1242" y="132"/>
                  <a:pt x="1243" y="131"/>
                </a:cubicBezTo>
                <a:close/>
                <a:moveTo>
                  <a:pt x="1239" y="152"/>
                </a:moveTo>
                <a:cubicBezTo>
                  <a:pt x="1238" y="140"/>
                  <a:pt x="1238" y="140"/>
                  <a:pt x="1238" y="140"/>
                </a:cubicBezTo>
                <a:cubicBezTo>
                  <a:pt x="1241" y="141"/>
                  <a:pt x="1243" y="143"/>
                  <a:pt x="1244" y="143"/>
                </a:cubicBezTo>
                <a:cubicBezTo>
                  <a:pt x="1244" y="152"/>
                  <a:pt x="1244" y="152"/>
                  <a:pt x="1244" y="152"/>
                </a:cubicBezTo>
                <a:lnTo>
                  <a:pt x="1239" y="152"/>
                </a:lnTo>
                <a:close/>
                <a:moveTo>
                  <a:pt x="2927" y="153"/>
                </a:moveTo>
                <a:cubicBezTo>
                  <a:pt x="2926" y="153"/>
                  <a:pt x="2926" y="153"/>
                  <a:pt x="2926" y="153"/>
                </a:cubicBezTo>
                <a:cubicBezTo>
                  <a:pt x="2926" y="151"/>
                  <a:pt x="2926" y="151"/>
                  <a:pt x="2926" y="151"/>
                </a:cubicBezTo>
                <a:cubicBezTo>
                  <a:pt x="2926" y="142"/>
                  <a:pt x="2920" y="135"/>
                  <a:pt x="2912" y="134"/>
                </a:cubicBezTo>
                <a:cubicBezTo>
                  <a:pt x="2912" y="124"/>
                  <a:pt x="2912" y="124"/>
                  <a:pt x="2912" y="124"/>
                </a:cubicBezTo>
                <a:cubicBezTo>
                  <a:pt x="2912" y="123"/>
                  <a:pt x="2912" y="123"/>
                  <a:pt x="2913" y="123"/>
                </a:cubicBezTo>
                <a:cubicBezTo>
                  <a:pt x="2926" y="123"/>
                  <a:pt x="2926" y="123"/>
                  <a:pt x="2926" y="123"/>
                </a:cubicBezTo>
                <a:cubicBezTo>
                  <a:pt x="2926" y="124"/>
                  <a:pt x="2927" y="124"/>
                  <a:pt x="2927" y="125"/>
                </a:cubicBezTo>
                <a:lnTo>
                  <a:pt x="2927" y="153"/>
                </a:lnTo>
                <a:close/>
                <a:moveTo>
                  <a:pt x="2986" y="153"/>
                </a:moveTo>
                <a:cubicBezTo>
                  <a:pt x="2985" y="153"/>
                  <a:pt x="2985" y="153"/>
                  <a:pt x="2985" y="153"/>
                </a:cubicBezTo>
                <a:cubicBezTo>
                  <a:pt x="2985" y="126"/>
                  <a:pt x="2985" y="126"/>
                  <a:pt x="2985" y="126"/>
                </a:cubicBezTo>
                <a:cubicBezTo>
                  <a:pt x="2986" y="125"/>
                  <a:pt x="2986" y="124"/>
                  <a:pt x="2986" y="123"/>
                </a:cubicBezTo>
                <a:cubicBezTo>
                  <a:pt x="2986" y="124"/>
                  <a:pt x="2986" y="124"/>
                  <a:pt x="2986" y="125"/>
                </a:cubicBezTo>
                <a:lnTo>
                  <a:pt x="2986" y="153"/>
                </a:lnTo>
                <a:close/>
                <a:moveTo>
                  <a:pt x="3052" y="153"/>
                </a:moveTo>
                <a:cubicBezTo>
                  <a:pt x="3045" y="153"/>
                  <a:pt x="3045" y="153"/>
                  <a:pt x="3045" y="153"/>
                </a:cubicBezTo>
                <a:cubicBezTo>
                  <a:pt x="3045" y="125"/>
                  <a:pt x="3045" y="125"/>
                  <a:pt x="3045" y="125"/>
                </a:cubicBezTo>
                <a:cubicBezTo>
                  <a:pt x="3045" y="124"/>
                  <a:pt x="3045" y="123"/>
                  <a:pt x="3045" y="121"/>
                </a:cubicBezTo>
                <a:cubicBezTo>
                  <a:pt x="3052" y="121"/>
                  <a:pt x="3052" y="121"/>
                  <a:pt x="3052" y="121"/>
                </a:cubicBezTo>
                <a:lnTo>
                  <a:pt x="3052" y="153"/>
                </a:lnTo>
                <a:close/>
                <a:moveTo>
                  <a:pt x="3141" y="108"/>
                </a:moveTo>
                <a:cubicBezTo>
                  <a:pt x="3139" y="108"/>
                  <a:pt x="3139" y="108"/>
                  <a:pt x="3139" y="108"/>
                </a:cubicBezTo>
                <a:cubicBezTo>
                  <a:pt x="3139" y="105"/>
                  <a:pt x="3139" y="105"/>
                  <a:pt x="3139" y="105"/>
                </a:cubicBezTo>
                <a:cubicBezTo>
                  <a:pt x="3141" y="105"/>
                  <a:pt x="3141" y="105"/>
                  <a:pt x="3141" y="105"/>
                </a:cubicBezTo>
                <a:lnTo>
                  <a:pt x="3141" y="108"/>
                </a:lnTo>
                <a:close/>
                <a:moveTo>
                  <a:pt x="3394" y="140"/>
                </a:moveTo>
                <a:cubicBezTo>
                  <a:pt x="3392" y="140"/>
                  <a:pt x="3392" y="140"/>
                  <a:pt x="3392" y="140"/>
                </a:cubicBezTo>
                <a:cubicBezTo>
                  <a:pt x="3392" y="133"/>
                  <a:pt x="3392" y="133"/>
                  <a:pt x="3392" y="133"/>
                </a:cubicBezTo>
                <a:cubicBezTo>
                  <a:pt x="3392" y="131"/>
                  <a:pt x="3391" y="130"/>
                  <a:pt x="3390" y="130"/>
                </a:cubicBezTo>
                <a:cubicBezTo>
                  <a:pt x="3384" y="130"/>
                  <a:pt x="3384" y="130"/>
                  <a:pt x="3384" y="130"/>
                </a:cubicBezTo>
                <a:cubicBezTo>
                  <a:pt x="3384" y="127"/>
                  <a:pt x="3384" y="127"/>
                  <a:pt x="3384" y="127"/>
                </a:cubicBezTo>
                <a:cubicBezTo>
                  <a:pt x="3392" y="127"/>
                  <a:pt x="3392" y="127"/>
                  <a:pt x="3392" y="127"/>
                </a:cubicBezTo>
                <a:cubicBezTo>
                  <a:pt x="3393" y="127"/>
                  <a:pt x="3394" y="127"/>
                  <a:pt x="3394" y="127"/>
                </a:cubicBezTo>
                <a:lnTo>
                  <a:pt x="3394" y="140"/>
                </a:lnTo>
                <a:close/>
              </a:path>
            </a:pathLst>
          </a:custGeom>
          <a:solidFill>
            <a:srgbClr val="9BBEBE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86"/>
          <p:cNvSpPr/>
          <p:nvPr/>
        </p:nvSpPr>
        <p:spPr>
          <a:xfrm>
            <a:off x="1216971" y="541260"/>
            <a:ext cx="4386960" cy="44568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22040" tIns="60840" rIns="122040" bIns="60840"/>
          <a:lstStyle/>
          <a:p>
            <a:r>
              <a:rPr lang="ru-RU" sz="1069" b="1" strike="noStrike" spc="-9" dirty="0">
                <a:solidFill>
                  <a:srgbClr val="808080"/>
                </a:solidFill>
                <a:latin typeface="Arial Narrow"/>
                <a:ea typeface="DejaVu Sans"/>
              </a:rPr>
              <a:t>Федеральная служба по надзору </a:t>
            </a:r>
            <a:endParaRPr lang="ru-RU" sz="1069" b="0" strike="noStrike" spc="-1" dirty="0">
              <a:latin typeface="Arial"/>
            </a:endParaRPr>
          </a:p>
          <a:p>
            <a:r>
              <a:rPr lang="ru-RU" sz="1069" b="1" strike="noStrike" spc="35" dirty="0">
                <a:solidFill>
                  <a:srgbClr val="808080"/>
                </a:solidFill>
                <a:latin typeface="Arial Narrow"/>
                <a:ea typeface="DejaVu Sans"/>
              </a:rPr>
              <a:t>в сфере природопользования</a:t>
            </a:r>
            <a:endParaRPr lang="ru-RU" sz="1069" b="0" strike="noStrike" spc="-1" dirty="0">
              <a:latin typeface="Arial"/>
            </a:endParaRPr>
          </a:p>
        </p:txBody>
      </p:sp>
      <p:sp>
        <p:nvSpPr>
          <p:cNvPr id="167" name="CustomShape 87"/>
          <p:cNvSpPr/>
          <p:nvPr/>
        </p:nvSpPr>
        <p:spPr>
          <a:xfrm>
            <a:off x="1219680" y="302760"/>
            <a:ext cx="2178720" cy="3859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122040" tIns="60840" rIns="122040" bIns="60840"/>
          <a:lstStyle/>
          <a:p>
            <a:pPr>
              <a:lnSpc>
                <a:spcPct val="100000"/>
              </a:lnSpc>
            </a:pPr>
            <a:r>
              <a:rPr lang="ru-RU" sz="1739" b="1" strike="noStrike" spc="-1">
                <a:solidFill>
                  <a:srgbClr val="808080"/>
                </a:solidFill>
                <a:latin typeface="Arial Narrow"/>
                <a:ea typeface="DejaVu Sans"/>
              </a:rPr>
              <a:t>РОСПРИРОДНАДЗОР</a:t>
            </a:r>
            <a:endParaRPr lang="ru-RU" sz="1739" b="0" strike="noStrike" spc="-1">
              <a:latin typeface="Arial"/>
            </a:endParaRPr>
          </a:p>
        </p:txBody>
      </p:sp>
      <p:pic>
        <p:nvPicPr>
          <p:cNvPr id="168" name="Picture 110"/>
          <p:cNvPicPr/>
          <p:nvPr/>
        </p:nvPicPr>
        <p:blipFill>
          <a:blip r:embed="rId3"/>
          <a:stretch/>
        </p:blipFill>
        <p:spPr>
          <a:xfrm>
            <a:off x="599400" y="290520"/>
            <a:ext cx="559440" cy="601200"/>
          </a:xfrm>
          <a:prstGeom prst="rect">
            <a:avLst/>
          </a:prstGeom>
          <a:ln w="9360">
            <a:noFill/>
          </a:ln>
        </p:spPr>
      </p:pic>
      <p:sp>
        <p:nvSpPr>
          <p:cNvPr id="169" name="CustomShape 88"/>
          <p:cNvSpPr/>
          <p:nvPr/>
        </p:nvSpPr>
        <p:spPr>
          <a:xfrm>
            <a:off x="1465380" y="3004560"/>
            <a:ext cx="8768520" cy="182736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22040" tIns="60840" rIns="122040" bIns="60840"/>
          <a:lstStyle/>
          <a:p>
            <a:r>
              <a:rPr lang="ru-RU" sz="2800" b="1" strike="noStrike" spc="-1" dirty="0">
                <a:solidFill>
                  <a:srgbClr val="4B78C3"/>
                </a:solidFill>
                <a:latin typeface="Arial Narrow"/>
                <a:ea typeface="DejaVu Sans"/>
              </a:rPr>
              <a:t>Тема: Правоприменительная практика контрольно-надзорной деятельности Дальневосточного межрегионального управления Росприроднадзора </a:t>
            </a:r>
            <a:endParaRPr lang="ru-RU" sz="2800" b="0" strike="noStrike" spc="-1" dirty="0">
              <a:latin typeface="Arial"/>
            </a:endParaRPr>
          </a:p>
          <a:p>
            <a:r>
              <a:rPr lang="ru-RU" sz="2800" b="1" strike="noStrike" spc="-1" dirty="0">
                <a:solidFill>
                  <a:srgbClr val="4B78C3"/>
                </a:solidFill>
                <a:latin typeface="Arial Narrow"/>
                <a:ea typeface="DejaVu Sans"/>
              </a:rPr>
              <a:t>за </a:t>
            </a:r>
            <a:r>
              <a:rPr lang="ru-RU" sz="2800" b="1" strike="noStrike" spc="-1" dirty="0" smtClean="0">
                <a:solidFill>
                  <a:srgbClr val="4B78C3"/>
                </a:solidFill>
                <a:latin typeface="Arial Narrow"/>
                <a:ea typeface="DejaVu Sans"/>
              </a:rPr>
              <a:t>истекший период 2021 </a:t>
            </a:r>
            <a:r>
              <a:rPr lang="ru-RU" sz="2800" b="1" strike="noStrike" spc="-1" dirty="0">
                <a:solidFill>
                  <a:srgbClr val="4B78C3"/>
                </a:solidFill>
                <a:latin typeface="Arial Narrow"/>
                <a:ea typeface="DejaVu Sans"/>
              </a:rPr>
              <a:t>года.</a:t>
            </a:r>
            <a:endParaRPr lang="ru-RU" sz="2800" b="0" strike="noStrike" spc="-1" dirty="0">
              <a:latin typeface="Arial"/>
            </a:endParaRPr>
          </a:p>
        </p:txBody>
      </p:sp>
      <p:sp>
        <p:nvSpPr>
          <p:cNvPr id="170" name="CustomShape 89"/>
          <p:cNvSpPr/>
          <p:nvPr/>
        </p:nvSpPr>
        <p:spPr>
          <a:xfrm>
            <a:off x="1395000" y="2961000"/>
            <a:ext cx="45000" cy="1458000"/>
          </a:xfrm>
          <a:prstGeom prst="rect">
            <a:avLst/>
          </a:prstGeom>
          <a:solidFill>
            <a:srgbClr val="4A79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71" name="CustomShape 90"/>
          <p:cNvSpPr/>
          <p:nvPr/>
        </p:nvSpPr>
        <p:spPr>
          <a:xfrm>
            <a:off x="1395000" y="2390040"/>
            <a:ext cx="45000" cy="705240"/>
          </a:xfrm>
          <a:prstGeom prst="rect">
            <a:avLst/>
          </a:prstGeom>
          <a:solidFill>
            <a:srgbClr val="2E92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72" name="CustomShape 91"/>
          <p:cNvSpPr/>
          <p:nvPr/>
        </p:nvSpPr>
        <p:spPr>
          <a:xfrm>
            <a:off x="1631160" y="2394360"/>
            <a:ext cx="4458600" cy="5774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/>
          <a:lstStyle/>
          <a:p>
            <a:pPr>
              <a:lnSpc>
                <a:spcPct val="100000"/>
              </a:lnSpc>
            </a:pPr>
            <a:r>
              <a:rPr lang="ru-RU" sz="3200" b="1" strike="noStrike" spc="94" dirty="0">
                <a:solidFill>
                  <a:srgbClr val="2E9271"/>
                </a:solidFill>
                <a:latin typeface="Arial Narrow"/>
                <a:ea typeface="DejaVu Sans"/>
              </a:rPr>
              <a:t>Публичные обсуждения</a:t>
            </a:r>
            <a:endParaRPr lang="ru-RU" sz="3200" b="0" strike="noStrike" spc="-1" dirty="0">
              <a:latin typeface="Arial"/>
            </a:endParaRPr>
          </a:p>
        </p:txBody>
      </p:sp>
      <p:sp>
        <p:nvSpPr>
          <p:cNvPr id="173" name="CustomShape 92"/>
          <p:cNvSpPr/>
          <p:nvPr/>
        </p:nvSpPr>
        <p:spPr>
          <a:xfrm>
            <a:off x="1395000" y="4780080"/>
            <a:ext cx="35280" cy="611280"/>
          </a:xfrm>
          <a:prstGeom prst="rect">
            <a:avLst/>
          </a:prstGeom>
          <a:solidFill>
            <a:srgbClr val="7DA7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74" name="CustomShape 93"/>
          <p:cNvSpPr/>
          <p:nvPr/>
        </p:nvSpPr>
        <p:spPr>
          <a:xfrm>
            <a:off x="1601820" y="5166000"/>
            <a:ext cx="9071640" cy="74448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r>
              <a:rPr lang="ru-RU" sz="2100" b="1" strike="noStrike" spc="-26" dirty="0">
                <a:solidFill>
                  <a:srgbClr val="4D7877"/>
                </a:solidFill>
                <a:latin typeface="Arial Narrow"/>
                <a:ea typeface="Arial Unicode MS"/>
              </a:rPr>
              <a:t>Исполняющий обязанности Руководителя </a:t>
            </a:r>
            <a:endParaRPr lang="ru-RU" sz="2100" b="0" strike="noStrike" spc="-1" dirty="0">
              <a:latin typeface="Arial"/>
            </a:endParaRPr>
          </a:p>
          <a:p>
            <a:r>
              <a:rPr lang="ru-RU" sz="2200" b="1" strike="noStrike" spc="-1" dirty="0">
                <a:solidFill>
                  <a:srgbClr val="000000"/>
                </a:solidFill>
                <a:latin typeface="Arial Narrow"/>
                <a:ea typeface="Arial Unicode MS"/>
              </a:rPr>
              <a:t>ШАБАЛИН ИВАН ПАВЛОВИЧ</a:t>
            </a:r>
            <a:endParaRPr lang="ru-RU" sz="2200" b="0" strike="noStrike" spc="-1" dirty="0">
              <a:latin typeface="Arial"/>
            </a:endParaRPr>
          </a:p>
        </p:txBody>
      </p:sp>
      <p:sp>
        <p:nvSpPr>
          <p:cNvPr id="175" name="CustomShape 94"/>
          <p:cNvSpPr/>
          <p:nvPr/>
        </p:nvSpPr>
        <p:spPr>
          <a:xfrm rot="5400000">
            <a:off x="5407200" y="1369080"/>
            <a:ext cx="13680" cy="10835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95"/>
          <p:cNvSpPr/>
          <p:nvPr/>
        </p:nvSpPr>
        <p:spPr>
          <a:xfrm>
            <a:off x="7565040" y="67071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5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 – </a:t>
            </a:r>
            <a:r>
              <a:rPr lang="ru-RU" sz="1200" b="0" strike="noStrike" spc="-15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177" name="CustomShape 96"/>
          <p:cNvSpPr/>
          <p:nvPr/>
        </p:nvSpPr>
        <p:spPr>
          <a:xfrm>
            <a:off x="7533000" y="65070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5" dirty="0">
                <a:solidFill>
                  <a:srgbClr val="C6D8D3"/>
                </a:solidFill>
                <a:latin typeface="Arial Narrow"/>
                <a:ea typeface="DejaVu Sans"/>
              </a:rPr>
              <a:t>Место мероприятия - дата</a:t>
            </a:r>
            <a:endParaRPr lang="ru-RU" sz="1200" b="0" strike="noStrike" spc="-1" dirty="0"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796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1797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1798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1AB6F8BD-A141-4A3E-8524-08FC172E15A3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10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1799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0" name="CustomShape 5"/>
          <p:cNvSpPr/>
          <p:nvPr/>
        </p:nvSpPr>
        <p:spPr>
          <a:xfrm>
            <a:off x="7562880" y="668484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Владивосток– 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1801" name="CustomShape 6"/>
          <p:cNvSpPr/>
          <p:nvPr/>
        </p:nvSpPr>
        <p:spPr>
          <a:xfrm>
            <a:off x="6292800" y="203040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2" name="CustomShape 7"/>
          <p:cNvSpPr/>
          <p:nvPr/>
        </p:nvSpPr>
        <p:spPr>
          <a:xfrm>
            <a:off x="6352560" y="22060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3" name="CustomShape 8"/>
          <p:cNvSpPr/>
          <p:nvPr/>
        </p:nvSpPr>
        <p:spPr>
          <a:xfrm>
            <a:off x="6571440" y="229428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4" name="CustomShape 9"/>
          <p:cNvSpPr/>
          <p:nvPr/>
        </p:nvSpPr>
        <p:spPr>
          <a:xfrm>
            <a:off x="941760" y="4702680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5" name="CustomShape 10"/>
          <p:cNvSpPr/>
          <p:nvPr/>
        </p:nvSpPr>
        <p:spPr>
          <a:xfrm>
            <a:off x="1319760" y="30675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6" name="CustomShape 11"/>
          <p:cNvSpPr/>
          <p:nvPr/>
        </p:nvSpPr>
        <p:spPr>
          <a:xfrm>
            <a:off x="2891160" y="486108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7" name="CustomShape 12"/>
          <p:cNvSpPr/>
          <p:nvPr/>
        </p:nvSpPr>
        <p:spPr>
          <a:xfrm>
            <a:off x="3726720" y="422820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8" name="CustomShape 13"/>
          <p:cNvSpPr/>
          <p:nvPr/>
        </p:nvSpPr>
        <p:spPr>
          <a:xfrm>
            <a:off x="1757160" y="574020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9" name="CustomShape 14"/>
          <p:cNvSpPr/>
          <p:nvPr/>
        </p:nvSpPr>
        <p:spPr>
          <a:xfrm>
            <a:off x="2553120" y="44917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0" name="CustomShape 15"/>
          <p:cNvSpPr/>
          <p:nvPr/>
        </p:nvSpPr>
        <p:spPr>
          <a:xfrm>
            <a:off x="3786480" y="431604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1" name="CustomShape 16"/>
          <p:cNvSpPr/>
          <p:nvPr/>
        </p:nvSpPr>
        <p:spPr>
          <a:xfrm>
            <a:off x="2652480" y="42631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2" name="CustomShape 17"/>
          <p:cNvSpPr/>
          <p:nvPr/>
        </p:nvSpPr>
        <p:spPr>
          <a:xfrm>
            <a:off x="2751840" y="399960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3" name="CustomShape 18"/>
          <p:cNvSpPr/>
          <p:nvPr/>
        </p:nvSpPr>
        <p:spPr>
          <a:xfrm>
            <a:off x="2572920" y="389412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4" name="CustomShape 19"/>
          <p:cNvSpPr/>
          <p:nvPr/>
        </p:nvSpPr>
        <p:spPr>
          <a:xfrm>
            <a:off x="2095560" y="371628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5" name="CustomShape 20"/>
          <p:cNvSpPr/>
          <p:nvPr/>
        </p:nvSpPr>
        <p:spPr>
          <a:xfrm>
            <a:off x="1896480" y="38235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6" name="CustomShape 21"/>
          <p:cNvSpPr/>
          <p:nvPr/>
        </p:nvSpPr>
        <p:spPr>
          <a:xfrm>
            <a:off x="2532960" y="410508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7" name="CustomShape 22"/>
          <p:cNvSpPr/>
          <p:nvPr/>
        </p:nvSpPr>
        <p:spPr>
          <a:xfrm>
            <a:off x="2254680" y="399960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8" name="CustomShape 23"/>
          <p:cNvSpPr/>
          <p:nvPr/>
        </p:nvSpPr>
        <p:spPr>
          <a:xfrm>
            <a:off x="2652480" y="412272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9" name="CustomShape 24"/>
          <p:cNvSpPr/>
          <p:nvPr/>
        </p:nvSpPr>
        <p:spPr>
          <a:xfrm>
            <a:off x="2354040" y="475560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0" name="CustomShape 25"/>
          <p:cNvSpPr/>
          <p:nvPr/>
        </p:nvSpPr>
        <p:spPr>
          <a:xfrm>
            <a:off x="2473560" y="456228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1" name="CustomShape 26"/>
          <p:cNvSpPr/>
          <p:nvPr/>
        </p:nvSpPr>
        <p:spPr>
          <a:xfrm>
            <a:off x="2016000" y="482580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2" name="CustomShape 27"/>
          <p:cNvSpPr/>
          <p:nvPr/>
        </p:nvSpPr>
        <p:spPr>
          <a:xfrm>
            <a:off x="2314440" y="431604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3" name="CustomShape 28"/>
          <p:cNvSpPr/>
          <p:nvPr/>
        </p:nvSpPr>
        <p:spPr>
          <a:xfrm>
            <a:off x="2035800" y="406980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4" name="CustomShape 29"/>
          <p:cNvSpPr/>
          <p:nvPr/>
        </p:nvSpPr>
        <p:spPr>
          <a:xfrm>
            <a:off x="2274480" y="450936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5" name="CustomShape 30"/>
          <p:cNvSpPr/>
          <p:nvPr/>
        </p:nvSpPr>
        <p:spPr>
          <a:xfrm>
            <a:off x="1976040" y="456228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6" name="CustomShape 31"/>
          <p:cNvSpPr/>
          <p:nvPr/>
        </p:nvSpPr>
        <p:spPr>
          <a:xfrm>
            <a:off x="1956240" y="42631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7" name="CustomShape 32"/>
          <p:cNvSpPr/>
          <p:nvPr/>
        </p:nvSpPr>
        <p:spPr>
          <a:xfrm>
            <a:off x="1717560" y="406980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8" name="CustomShape 33"/>
          <p:cNvSpPr/>
          <p:nvPr/>
        </p:nvSpPr>
        <p:spPr>
          <a:xfrm>
            <a:off x="2095560" y="442152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9" name="CustomShape 34"/>
          <p:cNvSpPr/>
          <p:nvPr/>
        </p:nvSpPr>
        <p:spPr>
          <a:xfrm>
            <a:off x="2772000" y="46850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0" name="CustomShape 35"/>
          <p:cNvSpPr/>
          <p:nvPr/>
        </p:nvSpPr>
        <p:spPr>
          <a:xfrm>
            <a:off x="2135160" y="422820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1" name="CustomShape 36"/>
          <p:cNvSpPr/>
          <p:nvPr/>
        </p:nvSpPr>
        <p:spPr>
          <a:xfrm>
            <a:off x="2194920" y="526536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2" name="CustomShape 37"/>
          <p:cNvSpPr/>
          <p:nvPr/>
        </p:nvSpPr>
        <p:spPr>
          <a:xfrm>
            <a:off x="1638000" y="487872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3" name="CustomShape 38"/>
          <p:cNvSpPr/>
          <p:nvPr/>
        </p:nvSpPr>
        <p:spPr>
          <a:xfrm>
            <a:off x="1777320" y="44740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4" name="CustomShape 39"/>
          <p:cNvSpPr/>
          <p:nvPr/>
        </p:nvSpPr>
        <p:spPr>
          <a:xfrm>
            <a:off x="3110040" y="40345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5" name="CustomShape 40"/>
          <p:cNvSpPr/>
          <p:nvPr/>
        </p:nvSpPr>
        <p:spPr>
          <a:xfrm>
            <a:off x="1797120" y="433368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6" name="CustomShape 41"/>
          <p:cNvSpPr/>
          <p:nvPr/>
        </p:nvSpPr>
        <p:spPr>
          <a:xfrm>
            <a:off x="3348720" y="47905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7" name="CustomShape 42"/>
          <p:cNvSpPr/>
          <p:nvPr/>
        </p:nvSpPr>
        <p:spPr>
          <a:xfrm>
            <a:off x="3010680" y="442152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8" name="CustomShape 43"/>
          <p:cNvSpPr/>
          <p:nvPr/>
        </p:nvSpPr>
        <p:spPr>
          <a:xfrm>
            <a:off x="2950920" y="461484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9" name="CustomShape 44"/>
          <p:cNvSpPr/>
          <p:nvPr/>
        </p:nvSpPr>
        <p:spPr>
          <a:xfrm>
            <a:off x="2910960" y="452700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0" name="CustomShape 45"/>
          <p:cNvSpPr/>
          <p:nvPr/>
        </p:nvSpPr>
        <p:spPr>
          <a:xfrm>
            <a:off x="1816920" y="52477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1" name="CustomShape 46"/>
          <p:cNvSpPr/>
          <p:nvPr/>
        </p:nvSpPr>
        <p:spPr>
          <a:xfrm>
            <a:off x="1797120" y="56696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2" name="CustomShape 47"/>
          <p:cNvSpPr/>
          <p:nvPr/>
        </p:nvSpPr>
        <p:spPr>
          <a:xfrm>
            <a:off x="1498680" y="547632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3" name="CustomShape 48"/>
          <p:cNvSpPr/>
          <p:nvPr/>
        </p:nvSpPr>
        <p:spPr>
          <a:xfrm>
            <a:off x="1598040" y="561708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4" name="CustomShape 49"/>
          <p:cNvSpPr/>
          <p:nvPr/>
        </p:nvSpPr>
        <p:spPr>
          <a:xfrm>
            <a:off x="1677600" y="572256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5" name="CustomShape 50"/>
          <p:cNvSpPr/>
          <p:nvPr/>
        </p:nvSpPr>
        <p:spPr>
          <a:xfrm>
            <a:off x="3348720" y="44917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6" name="CustomShape 51"/>
          <p:cNvSpPr/>
          <p:nvPr/>
        </p:nvSpPr>
        <p:spPr>
          <a:xfrm>
            <a:off x="1339560" y="503676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7" name="CustomShape 52"/>
          <p:cNvSpPr/>
          <p:nvPr/>
        </p:nvSpPr>
        <p:spPr>
          <a:xfrm>
            <a:off x="1677600" y="531828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8" name="CustomShape 53"/>
          <p:cNvSpPr/>
          <p:nvPr/>
        </p:nvSpPr>
        <p:spPr>
          <a:xfrm>
            <a:off x="3448080" y="35247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9" name="CustomShape 54"/>
          <p:cNvSpPr/>
          <p:nvPr/>
        </p:nvSpPr>
        <p:spPr>
          <a:xfrm>
            <a:off x="4025160" y="503676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0" name="CustomShape 55"/>
          <p:cNvSpPr/>
          <p:nvPr/>
        </p:nvSpPr>
        <p:spPr>
          <a:xfrm>
            <a:off x="3666960" y="498420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1" name="CustomShape 56"/>
          <p:cNvSpPr/>
          <p:nvPr/>
        </p:nvSpPr>
        <p:spPr>
          <a:xfrm>
            <a:off x="2990520" y="496656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2" name="CustomShape 57"/>
          <p:cNvSpPr/>
          <p:nvPr/>
        </p:nvSpPr>
        <p:spPr>
          <a:xfrm>
            <a:off x="3786480" y="312048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3" name="CustomShape 58"/>
          <p:cNvSpPr/>
          <p:nvPr/>
        </p:nvSpPr>
        <p:spPr>
          <a:xfrm>
            <a:off x="5377680" y="30675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4" name="CustomShape 59"/>
          <p:cNvSpPr/>
          <p:nvPr/>
        </p:nvSpPr>
        <p:spPr>
          <a:xfrm>
            <a:off x="5755680" y="31906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5" name="CustomShape 60"/>
          <p:cNvSpPr/>
          <p:nvPr/>
        </p:nvSpPr>
        <p:spPr>
          <a:xfrm>
            <a:off x="5556960" y="31381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6" name="CustomShape 61"/>
          <p:cNvSpPr/>
          <p:nvPr/>
        </p:nvSpPr>
        <p:spPr>
          <a:xfrm>
            <a:off x="5656320" y="324360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7" name="CustomShape 62"/>
          <p:cNvSpPr/>
          <p:nvPr/>
        </p:nvSpPr>
        <p:spPr>
          <a:xfrm>
            <a:off x="4721400" y="32785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8" name="CustomShape 63"/>
          <p:cNvSpPr/>
          <p:nvPr/>
        </p:nvSpPr>
        <p:spPr>
          <a:xfrm>
            <a:off x="4164480" y="315576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9" name="CustomShape 64"/>
          <p:cNvSpPr/>
          <p:nvPr/>
        </p:nvSpPr>
        <p:spPr>
          <a:xfrm>
            <a:off x="3169800" y="25401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0" name="CustomShape 65"/>
          <p:cNvSpPr/>
          <p:nvPr/>
        </p:nvSpPr>
        <p:spPr>
          <a:xfrm>
            <a:off x="2592720" y="2786400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1" name="CustomShape 66"/>
          <p:cNvSpPr/>
          <p:nvPr/>
        </p:nvSpPr>
        <p:spPr>
          <a:xfrm>
            <a:off x="5079240" y="52477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2" name="CustomShape 67"/>
          <p:cNvSpPr/>
          <p:nvPr/>
        </p:nvSpPr>
        <p:spPr>
          <a:xfrm>
            <a:off x="5835240" y="538848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3" name="CustomShape 68"/>
          <p:cNvSpPr/>
          <p:nvPr/>
        </p:nvSpPr>
        <p:spPr>
          <a:xfrm>
            <a:off x="5158800" y="47905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4" name="CustomShape 69"/>
          <p:cNvSpPr/>
          <p:nvPr/>
        </p:nvSpPr>
        <p:spPr>
          <a:xfrm>
            <a:off x="5755680" y="593352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5" name="CustomShape 70"/>
          <p:cNvSpPr/>
          <p:nvPr/>
        </p:nvSpPr>
        <p:spPr>
          <a:xfrm>
            <a:off x="6173640" y="57751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6" name="CustomShape 71"/>
          <p:cNvSpPr/>
          <p:nvPr/>
        </p:nvSpPr>
        <p:spPr>
          <a:xfrm>
            <a:off x="6093720" y="55641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7" name="CustomShape 72"/>
          <p:cNvSpPr/>
          <p:nvPr/>
        </p:nvSpPr>
        <p:spPr>
          <a:xfrm>
            <a:off x="7029000" y="50014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8" name="CustomShape 73"/>
          <p:cNvSpPr/>
          <p:nvPr/>
        </p:nvSpPr>
        <p:spPr>
          <a:xfrm>
            <a:off x="5238360" y="56696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9" name="CustomShape 74"/>
          <p:cNvSpPr/>
          <p:nvPr/>
        </p:nvSpPr>
        <p:spPr>
          <a:xfrm>
            <a:off x="4721400" y="50014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0" name="CustomShape 75"/>
          <p:cNvSpPr/>
          <p:nvPr/>
        </p:nvSpPr>
        <p:spPr>
          <a:xfrm>
            <a:off x="4283640" y="39290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1" name="CustomShape 76"/>
          <p:cNvSpPr/>
          <p:nvPr/>
        </p:nvSpPr>
        <p:spPr>
          <a:xfrm>
            <a:off x="4621680" y="312048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2" name="CustomShape 77"/>
          <p:cNvSpPr/>
          <p:nvPr/>
        </p:nvSpPr>
        <p:spPr>
          <a:xfrm>
            <a:off x="4363200" y="477324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3" name="CustomShape 78"/>
          <p:cNvSpPr/>
          <p:nvPr/>
        </p:nvSpPr>
        <p:spPr>
          <a:xfrm>
            <a:off x="6750360" y="429840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4" name="CustomShape 79"/>
          <p:cNvSpPr/>
          <p:nvPr/>
        </p:nvSpPr>
        <p:spPr>
          <a:xfrm>
            <a:off x="8202600" y="23997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5" name="CustomShape 80"/>
          <p:cNvSpPr/>
          <p:nvPr/>
        </p:nvSpPr>
        <p:spPr>
          <a:xfrm>
            <a:off x="7904160" y="234684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6" name="CustomShape 81"/>
          <p:cNvSpPr/>
          <p:nvPr/>
        </p:nvSpPr>
        <p:spPr>
          <a:xfrm>
            <a:off x="7943760" y="215352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7" name="CustomShape 82"/>
          <p:cNvSpPr/>
          <p:nvPr/>
        </p:nvSpPr>
        <p:spPr>
          <a:xfrm>
            <a:off x="8242200" y="206568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8" name="CustomShape 83"/>
          <p:cNvSpPr/>
          <p:nvPr/>
        </p:nvSpPr>
        <p:spPr>
          <a:xfrm>
            <a:off x="8262360" y="239976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9" name="CustomShape 84"/>
          <p:cNvSpPr/>
          <p:nvPr/>
        </p:nvSpPr>
        <p:spPr>
          <a:xfrm>
            <a:off x="8262360" y="250524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0" name="CustomShape 85"/>
          <p:cNvSpPr/>
          <p:nvPr/>
        </p:nvSpPr>
        <p:spPr>
          <a:xfrm>
            <a:off x="5716080" y="25225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1" name="CustomShape 86"/>
          <p:cNvSpPr/>
          <p:nvPr/>
        </p:nvSpPr>
        <p:spPr>
          <a:xfrm>
            <a:off x="9376200" y="95796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2" name="CustomShape 87"/>
          <p:cNvSpPr/>
          <p:nvPr/>
        </p:nvSpPr>
        <p:spPr>
          <a:xfrm>
            <a:off x="10788480" y="2909520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3" name="CustomShape 88"/>
          <p:cNvSpPr/>
          <p:nvPr/>
        </p:nvSpPr>
        <p:spPr>
          <a:xfrm>
            <a:off x="11464920" y="500148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4" name="CustomShape 89"/>
          <p:cNvSpPr/>
          <p:nvPr/>
        </p:nvSpPr>
        <p:spPr>
          <a:xfrm>
            <a:off x="11504880" y="475560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5" name="CustomShape 90"/>
          <p:cNvSpPr/>
          <p:nvPr/>
        </p:nvSpPr>
        <p:spPr>
          <a:xfrm>
            <a:off x="11564280" y="50191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6" name="CustomShape 91"/>
          <p:cNvSpPr/>
          <p:nvPr/>
        </p:nvSpPr>
        <p:spPr>
          <a:xfrm>
            <a:off x="11564280" y="456228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7" name="CustomShape 92"/>
          <p:cNvSpPr/>
          <p:nvPr/>
        </p:nvSpPr>
        <p:spPr>
          <a:xfrm>
            <a:off x="11564280" y="436860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8" name="CustomShape 93"/>
          <p:cNvSpPr/>
          <p:nvPr/>
        </p:nvSpPr>
        <p:spPr>
          <a:xfrm>
            <a:off x="11564280" y="433368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9" name="CustomShape 94"/>
          <p:cNvSpPr/>
          <p:nvPr/>
        </p:nvSpPr>
        <p:spPr>
          <a:xfrm>
            <a:off x="11564280" y="426312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0" name="CustomShape 95"/>
          <p:cNvSpPr/>
          <p:nvPr/>
        </p:nvSpPr>
        <p:spPr>
          <a:xfrm>
            <a:off x="11544480" y="421056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1" name="CustomShape 96"/>
          <p:cNvSpPr/>
          <p:nvPr/>
        </p:nvSpPr>
        <p:spPr>
          <a:xfrm>
            <a:off x="11504880" y="410508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2" name="CustomShape 97"/>
          <p:cNvSpPr/>
          <p:nvPr/>
        </p:nvSpPr>
        <p:spPr>
          <a:xfrm>
            <a:off x="11484720" y="405216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3" name="CustomShape 98"/>
          <p:cNvSpPr/>
          <p:nvPr/>
        </p:nvSpPr>
        <p:spPr>
          <a:xfrm>
            <a:off x="11464920" y="39996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4" name="CustomShape 99"/>
          <p:cNvSpPr/>
          <p:nvPr/>
        </p:nvSpPr>
        <p:spPr>
          <a:xfrm>
            <a:off x="11405160" y="382356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5" name="CustomShape 100"/>
          <p:cNvSpPr/>
          <p:nvPr/>
        </p:nvSpPr>
        <p:spPr>
          <a:xfrm>
            <a:off x="11405160" y="37886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6" name="CustomShape 101"/>
          <p:cNvSpPr/>
          <p:nvPr/>
        </p:nvSpPr>
        <p:spPr>
          <a:xfrm>
            <a:off x="11345400" y="384120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7" name="CustomShape 102"/>
          <p:cNvSpPr/>
          <p:nvPr/>
        </p:nvSpPr>
        <p:spPr>
          <a:xfrm>
            <a:off x="9455760" y="116892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8" name="CustomShape 103"/>
          <p:cNvSpPr/>
          <p:nvPr/>
        </p:nvSpPr>
        <p:spPr>
          <a:xfrm>
            <a:off x="10012680" y="196020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9" name="CustomShape 104"/>
          <p:cNvSpPr/>
          <p:nvPr/>
        </p:nvSpPr>
        <p:spPr>
          <a:xfrm>
            <a:off x="10271520" y="4333680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0" name="CustomShape 105"/>
          <p:cNvSpPr/>
          <p:nvPr/>
        </p:nvSpPr>
        <p:spPr>
          <a:xfrm>
            <a:off x="11405160" y="27511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1" name="CustomShape 106"/>
          <p:cNvSpPr/>
          <p:nvPr/>
        </p:nvSpPr>
        <p:spPr>
          <a:xfrm>
            <a:off x="11286000" y="282168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2" name="CustomShape 107"/>
          <p:cNvSpPr/>
          <p:nvPr/>
        </p:nvSpPr>
        <p:spPr>
          <a:xfrm>
            <a:off x="10748880" y="268092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3" name="CustomShape 108"/>
          <p:cNvSpPr/>
          <p:nvPr/>
        </p:nvSpPr>
        <p:spPr>
          <a:xfrm>
            <a:off x="10211760" y="42807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4" name="CustomShape 109"/>
          <p:cNvSpPr/>
          <p:nvPr/>
        </p:nvSpPr>
        <p:spPr>
          <a:xfrm>
            <a:off x="9813960" y="449172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5" name="CustomShape 110"/>
          <p:cNvSpPr/>
          <p:nvPr/>
        </p:nvSpPr>
        <p:spPr>
          <a:xfrm>
            <a:off x="9853560" y="4439160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6" name="CustomShape 111"/>
          <p:cNvSpPr/>
          <p:nvPr/>
        </p:nvSpPr>
        <p:spPr>
          <a:xfrm>
            <a:off x="9455760" y="24170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7" name="CustomShape 112"/>
          <p:cNvSpPr/>
          <p:nvPr/>
        </p:nvSpPr>
        <p:spPr>
          <a:xfrm>
            <a:off x="10251360" y="51069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8" name="CustomShape 113"/>
          <p:cNvSpPr/>
          <p:nvPr/>
        </p:nvSpPr>
        <p:spPr>
          <a:xfrm>
            <a:off x="9893520" y="528300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9" name="CustomShape 114"/>
          <p:cNvSpPr/>
          <p:nvPr/>
        </p:nvSpPr>
        <p:spPr>
          <a:xfrm>
            <a:off x="9236880" y="3419280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0" name="CustomShape 115"/>
          <p:cNvSpPr/>
          <p:nvPr/>
        </p:nvSpPr>
        <p:spPr>
          <a:xfrm>
            <a:off x="8540640" y="4632480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1" name="CustomShape 116"/>
          <p:cNvSpPr/>
          <p:nvPr/>
        </p:nvSpPr>
        <p:spPr>
          <a:xfrm>
            <a:off x="7128360" y="2118240"/>
            <a:ext cx="2545560" cy="2812320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2" name="CustomShape 117"/>
          <p:cNvSpPr/>
          <p:nvPr/>
        </p:nvSpPr>
        <p:spPr>
          <a:xfrm>
            <a:off x="2990520" y="322596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3" name="CustomShape 118"/>
          <p:cNvSpPr/>
          <p:nvPr/>
        </p:nvSpPr>
        <p:spPr>
          <a:xfrm>
            <a:off x="3567600" y="429840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4" name="CustomShape 119"/>
          <p:cNvSpPr/>
          <p:nvPr/>
        </p:nvSpPr>
        <p:spPr>
          <a:xfrm>
            <a:off x="1976040" y="336672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5" name="CustomShape 120"/>
          <p:cNvSpPr/>
          <p:nvPr/>
        </p:nvSpPr>
        <p:spPr>
          <a:xfrm>
            <a:off x="2194920" y="35071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6" name="CustomShape 121"/>
          <p:cNvSpPr/>
          <p:nvPr/>
        </p:nvSpPr>
        <p:spPr>
          <a:xfrm>
            <a:off x="2612520" y="356004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7" name="CustomShape 122"/>
          <p:cNvSpPr/>
          <p:nvPr/>
        </p:nvSpPr>
        <p:spPr>
          <a:xfrm>
            <a:off x="2274480" y="3225960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8" name="CustomShape 123"/>
          <p:cNvSpPr/>
          <p:nvPr/>
        </p:nvSpPr>
        <p:spPr>
          <a:xfrm>
            <a:off x="7884360" y="47905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9" name="CustomShape 124"/>
          <p:cNvSpPr/>
          <p:nvPr/>
        </p:nvSpPr>
        <p:spPr>
          <a:xfrm>
            <a:off x="4223880" y="35071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0" name="CustomShape 125"/>
          <p:cNvSpPr/>
          <p:nvPr/>
        </p:nvSpPr>
        <p:spPr>
          <a:xfrm>
            <a:off x="5039640" y="32785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1" name="CustomShape 126"/>
          <p:cNvSpPr/>
          <p:nvPr/>
        </p:nvSpPr>
        <p:spPr>
          <a:xfrm>
            <a:off x="6989040" y="3032640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2" name="CustomShape 127"/>
          <p:cNvSpPr/>
          <p:nvPr/>
        </p:nvSpPr>
        <p:spPr>
          <a:xfrm>
            <a:off x="7486560" y="53355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3" name="CustomShape 128"/>
          <p:cNvSpPr/>
          <p:nvPr/>
        </p:nvSpPr>
        <p:spPr>
          <a:xfrm>
            <a:off x="1459080" y="52477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4" name="CustomShape 129"/>
          <p:cNvSpPr/>
          <p:nvPr/>
        </p:nvSpPr>
        <p:spPr>
          <a:xfrm>
            <a:off x="5556960" y="322596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5" name="CustomShape 130"/>
          <p:cNvSpPr/>
          <p:nvPr/>
        </p:nvSpPr>
        <p:spPr>
          <a:xfrm>
            <a:off x="4781160" y="257544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6" name="CustomShape 131"/>
          <p:cNvSpPr/>
          <p:nvPr/>
        </p:nvSpPr>
        <p:spPr>
          <a:xfrm>
            <a:off x="4522320" y="28566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7" name="CustomShape 132"/>
          <p:cNvSpPr/>
          <p:nvPr/>
        </p:nvSpPr>
        <p:spPr>
          <a:xfrm>
            <a:off x="4522320" y="305028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8" name="CustomShape 133"/>
          <p:cNvSpPr/>
          <p:nvPr/>
        </p:nvSpPr>
        <p:spPr>
          <a:xfrm>
            <a:off x="5099400" y="180180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9" name="CustomShape 134"/>
          <p:cNvSpPr/>
          <p:nvPr/>
        </p:nvSpPr>
        <p:spPr>
          <a:xfrm>
            <a:off x="5119200" y="181944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0" name="CustomShape 135"/>
          <p:cNvSpPr/>
          <p:nvPr/>
        </p:nvSpPr>
        <p:spPr>
          <a:xfrm>
            <a:off x="5238360" y="19249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1" name="CustomShape 136"/>
          <p:cNvSpPr/>
          <p:nvPr/>
        </p:nvSpPr>
        <p:spPr>
          <a:xfrm>
            <a:off x="5536800" y="196020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2" name="CustomShape 137"/>
          <p:cNvSpPr/>
          <p:nvPr/>
        </p:nvSpPr>
        <p:spPr>
          <a:xfrm>
            <a:off x="5417640" y="196020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3" name="CustomShape 138"/>
          <p:cNvSpPr/>
          <p:nvPr/>
        </p:nvSpPr>
        <p:spPr>
          <a:xfrm>
            <a:off x="5357880" y="197784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4" name="CustomShape 139"/>
          <p:cNvSpPr/>
          <p:nvPr/>
        </p:nvSpPr>
        <p:spPr>
          <a:xfrm>
            <a:off x="5317920" y="19778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5" name="CustomShape 140"/>
          <p:cNvSpPr/>
          <p:nvPr/>
        </p:nvSpPr>
        <p:spPr>
          <a:xfrm>
            <a:off x="5377680" y="2048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6" name="CustomShape 141"/>
          <p:cNvSpPr/>
          <p:nvPr/>
        </p:nvSpPr>
        <p:spPr>
          <a:xfrm>
            <a:off x="5357880" y="18720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7" name="CustomShape 142"/>
          <p:cNvSpPr/>
          <p:nvPr/>
        </p:nvSpPr>
        <p:spPr>
          <a:xfrm>
            <a:off x="5397480" y="183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8" name="CustomShape 143"/>
          <p:cNvSpPr/>
          <p:nvPr/>
        </p:nvSpPr>
        <p:spPr>
          <a:xfrm>
            <a:off x="5437440" y="18370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9" name="CustomShape 144"/>
          <p:cNvSpPr/>
          <p:nvPr/>
        </p:nvSpPr>
        <p:spPr>
          <a:xfrm>
            <a:off x="5477040" y="19249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0" name="CustomShape 145"/>
          <p:cNvSpPr/>
          <p:nvPr/>
        </p:nvSpPr>
        <p:spPr>
          <a:xfrm>
            <a:off x="5576760" y="18547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1" name="CustomShape 146"/>
          <p:cNvSpPr/>
          <p:nvPr/>
        </p:nvSpPr>
        <p:spPr>
          <a:xfrm>
            <a:off x="5497200" y="180180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2" name="CustomShape 147"/>
          <p:cNvSpPr/>
          <p:nvPr/>
        </p:nvSpPr>
        <p:spPr>
          <a:xfrm>
            <a:off x="6253200" y="204804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3" name="CustomShape 148"/>
          <p:cNvSpPr/>
          <p:nvPr/>
        </p:nvSpPr>
        <p:spPr>
          <a:xfrm>
            <a:off x="6292800" y="22237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4" name="CustomShape 149"/>
          <p:cNvSpPr/>
          <p:nvPr/>
        </p:nvSpPr>
        <p:spPr>
          <a:xfrm>
            <a:off x="3022920" y="2820240"/>
            <a:ext cx="6533280" cy="5774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>
              <a:lnSpc>
                <a:spcPct val="100000"/>
              </a:lnSpc>
            </a:pPr>
            <a:r>
              <a:rPr lang="ru-RU" sz="3200" b="1" strike="noStrike" spc="-1">
                <a:solidFill>
                  <a:srgbClr val="17375E"/>
                </a:solidFill>
                <a:latin typeface="Times New Roman"/>
                <a:ea typeface="DejaVu Sans"/>
              </a:rPr>
              <a:t>БЛАГОДАРЮ ЗА ВНИМАНИЕ !</a:t>
            </a:r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11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grpSp>
        <p:nvGrpSpPr>
          <p:cNvPr id="176" name="Группа 175"/>
          <p:cNvGrpSpPr/>
          <p:nvPr/>
        </p:nvGrpSpPr>
        <p:grpSpPr>
          <a:xfrm>
            <a:off x="-116198" y="6262200"/>
            <a:ext cx="12282955" cy="516473"/>
            <a:chOff x="1219332" y="7465279"/>
            <a:chExt cx="12282955" cy="516473"/>
          </a:xfrm>
        </p:grpSpPr>
        <p:sp>
          <p:nvSpPr>
            <p:cNvPr id="178" name="Прямоугольник 177"/>
            <p:cNvSpPr/>
            <p:nvPr/>
          </p:nvSpPr>
          <p:spPr>
            <a:xfrm rot="5400000">
              <a:off x="6630132" y="2054479"/>
              <a:ext cx="14400" cy="10836000"/>
            </a:xfrm>
            <a:prstGeom prst="rect">
              <a:avLst/>
            </a:prstGeom>
            <a:solidFill>
              <a:srgbClr val="A1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 sz="2400">
                <a:solidFill>
                  <a:prstClr val="black"/>
                </a:solidFill>
              </a:endParaRPr>
            </a:p>
          </p:txBody>
        </p:sp>
        <p:sp>
          <p:nvSpPr>
            <p:cNvPr id="182" name="Прямоугольник 181"/>
            <p:cNvSpPr/>
            <p:nvPr/>
          </p:nvSpPr>
          <p:spPr>
            <a:xfrm>
              <a:off x="8843201" y="7786829"/>
              <a:ext cx="4659086" cy="194923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 algn="r">
                <a:lnSpc>
                  <a:spcPts val="800"/>
                </a:lnSpc>
                <a:buClr>
                  <a:srgbClr val="5B9BD5"/>
                </a:buClr>
                <a:buSzPct val="100000"/>
                <a:buFont typeface="Symbol" pitchFamily="18" charset="2"/>
                <a:buNone/>
              </a:pPr>
              <a:r>
                <a:rPr lang="ru-RU" sz="1200" spc="-20" dirty="0" smtClean="0">
                  <a:solidFill>
                    <a:srgbClr val="557D73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г. Владивосток, 17.03.2021</a:t>
              </a:r>
              <a:endParaRPr lang="ru-RU" sz="1200" spc="-20" dirty="0">
                <a:solidFill>
                  <a:srgbClr val="557D73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79" name="TextBox 178"/>
          <p:cNvSpPr txBox="1"/>
          <p:nvPr/>
        </p:nvSpPr>
        <p:spPr>
          <a:xfrm>
            <a:off x="801189" y="1393372"/>
            <a:ext cx="11016343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solidFill>
                  <a:prstClr val="black"/>
                </a:solidFill>
                <a:latin typeface="Arial Narrow" panose="020B0606020202030204" pitchFamily="34" charset="0"/>
              </a:rPr>
              <a:t>Приказ Министерства природных ресурсов и экологии Российской Федерации от 08.12.2020 № 1026 «Об утверждении порядка паспортизации и типовых форм паспортов отходов I - IV классов опасности»</a:t>
            </a:r>
          </a:p>
          <a:p>
            <a:endParaRPr lang="ru-RU" sz="2000" b="1" dirty="0" smtClean="0">
              <a:solidFill>
                <a:prstClr val="black"/>
              </a:solidFill>
              <a:latin typeface="Arial Narrow" panose="020B060602020203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ru-RU" dirty="0" smtClean="0">
                <a:solidFill>
                  <a:prstClr val="black"/>
                </a:solidFill>
                <a:latin typeface="Arial Narrow" panose="020B0606020202030204" pitchFamily="34" charset="0"/>
              </a:rPr>
              <a:t>поменялась </a:t>
            </a:r>
            <a:r>
              <a:rPr lang="ru-RU" dirty="0">
                <a:solidFill>
                  <a:prstClr val="black"/>
                </a:solidFill>
                <a:latin typeface="Arial Narrow" panose="020B0606020202030204" pitchFamily="34" charset="0"/>
              </a:rPr>
              <a:t>форма паспорта отходов I-IV классов опасности, включенных в Федеральный классификационный каталог отходов. Появилась форма паспорта отходов I-IV классов опасности, не включенных в Федеральный классификационный каталог </a:t>
            </a:r>
            <a:r>
              <a:rPr lang="ru-RU" dirty="0" smtClean="0">
                <a:solidFill>
                  <a:prstClr val="black"/>
                </a:solidFill>
                <a:latin typeface="Arial Narrow" panose="020B0606020202030204" pitchFamily="34" charset="0"/>
              </a:rPr>
              <a:t>отходов;</a:t>
            </a:r>
          </a:p>
          <a:p>
            <a:endParaRPr lang="ru-RU" dirty="0" smtClean="0">
              <a:solidFill>
                <a:prstClr val="black"/>
              </a:solidFill>
              <a:latin typeface="Arial Narrow" panose="020B060602020203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ru-RU" dirty="0" smtClean="0">
                <a:solidFill>
                  <a:prstClr val="black"/>
                </a:solidFill>
                <a:latin typeface="Arial Narrow" panose="020B0606020202030204" pitchFamily="34" charset="0"/>
              </a:rPr>
              <a:t>не </a:t>
            </a:r>
            <a:r>
              <a:rPr lang="ru-RU" dirty="0">
                <a:solidFill>
                  <a:prstClr val="black"/>
                </a:solidFill>
                <a:latin typeface="Arial Narrow" panose="020B0606020202030204" pitchFamily="34" charset="0"/>
              </a:rPr>
              <a:t>предусмотрено направление хозяйствующими субъектами заверенных копий паспортов отходов I — IV классов опасности, включенных в ФККО, в адрес территориального органа Росприроднадзора.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endParaRPr lang="ru-RU" b="1" dirty="0">
              <a:solidFill>
                <a:prstClr val="black"/>
              </a:solidFill>
              <a:latin typeface="Arial Narrow" panose="020B0606020202030204" pitchFamily="34" charset="0"/>
            </a:endParaRPr>
          </a:p>
          <a:p>
            <a:endParaRPr lang="ru-RU" b="1" dirty="0">
              <a:solidFill>
                <a:prstClr val="black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54335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12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grpSp>
        <p:nvGrpSpPr>
          <p:cNvPr id="176" name="Группа 175"/>
          <p:cNvGrpSpPr/>
          <p:nvPr/>
        </p:nvGrpSpPr>
        <p:grpSpPr>
          <a:xfrm>
            <a:off x="-116198" y="6262200"/>
            <a:ext cx="12282955" cy="516473"/>
            <a:chOff x="1219332" y="7465279"/>
            <a:chExt cx="12282955" cy="516473"/>
          </a:xfrm>
        </p:grpSpPr>
        <p:sp>
          <p:nvSpPr>
            <p:cNvPr id="178" name="Прямоугольник 177"/>
            <p:cNvSpPr/>
            <p:nvPr/>
          </p:nvSpPr>
          <p:spPr>
            <a:xfrm rot="5400000">
              <a:off x="6630132" y="2054479"/>
              <a:ext cx="14400" cy="10836000"/>
            </a:xfrm>
            <a:prstGeom prst="rect">
              <a:avLst/>
            </a:prstGeom>
            <a:solidFill>
              <a:srgbClr val="A1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 sz="2400">
                <a:solidFill>
                  <a:prstClr val="black"/>
                </a:solidFill>
              </a:endParaRPr>
            </a:p>
          </p:txBody>
        </p:sp>
        <p:sp>
          <p:nvSpPr>
            <p:cNvPr id="182" name="Прямоугольник 181"/>
            <p:cNvSpPr/>
            <p:nvPr/>
          </p:nvSpPr>
          <p:spPr>
            <a:xfrm>
              <a:off x="8843201" y="7786829"/>
              <a:ext cx="4659086" cy="194923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 algn="r">
                <a:lnSpc>
                  <a:spcPts val="800"/>
                </a:lnSpc>
                <a:buClr>
                  <a:srgbClr val="5B9BD5"/>
                </a:buClr>
                <a:buSzPct val="100000"/>
                <a:buFont typeface="Symbol" pitchFamily="18" charset="2"/>
                <a:buNone/>
              </a:pPr>
              <a:r>
                <a:rPr lang="ru-RU" sz="1200" spc="-20" dirty="0" smtClean="0">
                  <a:solidFill>
                    <a:srgbClr val="557D73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г. Владивосток, 17.03.2021</a:t>
              </a:r>
              <a:endParaRPr lang="ru-RU" sz="1200" spc="-20" dirty="0">
                <a:solidFill>
                  <a:srgbClr val="557D73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0412" y="1328311"/>
            <a:ext cx="11071296" cy="32982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87135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13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grpSp>
        <p:nvGrpSpPr>
          <p:cNvPr id="176" name="Группа 175"/>
          <p:cNvGrpSpPr/>
          <p:nvPr/>
        </p:nvGrpSpPr>
        <p:grpSpPr>
          <a:xfrm>
            <a:off x="-116198" y="6262200"/>
            <a:ext cx="12282955" cy="516473"/>
            <a:chOff x="1219332" y="7465279"/>
            <a:chExt cx="12282955" cy="516473"/>
          </a:xfrm>
        </p:grpSpPr>
        <p:sp>
          <p:nvSpPr>
            <p:cNvPr id="178" name="Прямоугольник 177"/>
            <p:cNvSpPr/>
            <p:nvPr/>
          </p:nvSpPr>
          <p:spPr>
            <a:xfrm rot="5400000">
              <a:off x="6630132" y="2054479"/>
              <a:ext cx="14400" cy="10836000"/>
            </a:xfrm>
            <a:prstGeom prst="rect">
              <a:avLst/>
            </a:prstGeom>
            <a:solidFill>
              <a:srgbClr val="A1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 sz="2400">
                <a:solidFill>
                  <a:prstClr val="black"/>
                </a:solidFill>
              </a:endParaRPr>
            </a:p>
          </p:txBody>
        </p:sp>
        <p:sp>
          <p:nvSpPr>
            <p:cNvPr id="182" name="Прямоугольник 181"/>
            <p:cNvSpPr/>
            <p:nvPr/>
          </p:nvSpPr>
          <p:spPr>
            <a:xfrm>
              <a:off x="8843201" y="7786829"/>
              <a:ext cx="4659086" cy="194923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 algn="r">
                <a:lnSpc>
                  <a:spcPts val="800"/>
                </a:lnSpc>
                <a:buClr>
                  <a:srgbClr val="5B9BD5"/>
                </a:buClr>
                <a:buSzPct val="100000"/>
                <a:buFont typeface="Symbol" pitchFamily="18" charset="2"/>
                <a:buNone/>
              </a:pPr>
              <a:r>
                <a:rPr lang="ru-RU" sz="1200" spc="-20" dirty="0" smtClean="0">
                  <a:solidFill>
                    <a:srgbClr val="557D73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г. Владивосток, 17.03.2021</a:t>
              </a:r>
              <a:endParaRPr lang="ru-RU" sz="1200" spc="-20" dirty="0">
                <a:solidFill>
                  <a:srgbClr val="557D73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4070" y="1082002"/>
            <a:ext cx="11083489" cy="4986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28822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14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grpSp>
        <p:nvGrpSpPr>
          <p:cNvPr id="176" name="Группа 175"/>
          <p:cNvGrpSpPr/>
          <p:nvPr/>
        </p:nvGrpSpPr>
        <p:grpSpPr>
          <a:xfrm>
            <a:off x="-116198" y="6262200"/>
            <a:ext cx="12282955" cy="516473"/>
            <a:chOff x="1219332" y="7465279"/>
            <a:chExt cx="12282955" cy="516473"/>
          </a:xfrm>
        </p:grpSpPr>
        <p:sp>
          <p:nvSpPr>
            <p:cNvPr id="178" name="Прямоугольник 177"/>
            <p:cNvSpPr/>
            <p:nvPr/>
          </p:nvSpPr>
          <p:spPr>
            <a:xfrm rot="5400000">
              <a:off x="6630132" y="2054479"/>
              <a:ext cx="14400" cy="10836000"/>
            </a:xfrm>
            <a:prstGeom prst="rect">
              <a:avLst/>
            </a:prstGeom>
            <a:solidFill>
              <a:srgbClr val="A1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 sz="2400">
                <a:solidFill>
                  <a:prstClr val="black"/>
                </a:solidFill>
              </a:endParaRPr>
            </a:p>
          </p:txBody>
        </p:sp>
        <p:sp>
          <p:nvSpPr>
            <p:cNvPr id="182" name="Прямоугольник 181"/>
            <p:cNvSpPr/>
            <p:nvPr/>
          </p:nvSpPr>
          <p:spPr>
            <a:xfrm>
              <a:off x="8843201" y="7786829"/>
              <a:ext cx="4659086" cy="194923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 algn="r">
                <a:lnSpc>
                  <a:spcPts val="800"/>
                </a:lnSpc>
                <a:buClr>
                  <a:srgbClr val="5B9BD5"/>
                </a:buClr>
                <a:buSzPct val="100000"/>
                <a:buFont typeface="Symbol" pitchFamily="18" charset="2"/>
                <a:buNone/>
              </a:pPr>
              <a:r>
                <a:rPr lang="ru-RU" sz="1200" spc="-20" dirty="0" smtClean="0">
                  <a:solidFill>
                    <a:srgbClr val="557D73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г. Владивосток, 17.03.2021</a:t>
              </a:r>
              <a:endParaRPr lang="ru-RU" sz="1200" spc="-20" dirty="0">
                <a:solidFill>
                  <a:srgbClr val="557D73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255" y="1164139"/>
            <a:ext cx="11083489" cy="4529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22545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15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grpSp>
        <p:nvGrpSpPr>
          <p:cNvPr id="176" name="Группа 175"/>
          <p:cNvGrpSpPr/>
          <p:nvPr/>
        </p:nvGrpSpPr>
        <p:grpSpPr>
          <a:xfrm>
            <a:off x="-116198" y="6262200"/>
            <a:ext cx="12282955" cy="525130"/>
            <a:chOff x="1219332" y="7465279"/>
            <a:chExt cx="12282955" cy="525130"/>
          </a:xfrm>
        </p:grpSpPr>
        <p:sp>
          <p:nvSpPr>
            <p:cNvPr id="178" name="Прямоугольник 177"/>
            <p:cNvSpPr/>
            <p:nvPr/>
          </p:nvSpPr>
          <p:spPr>
            <a:xfrm rot="5400000">
              <a:off x="6630132" y="2054479"/>
              <a:ext cx="14400" cy="10836000"/>
            </a:xfrm>
            <a:prstGeom prst="rect">
              <a:avLst/>
            </a:prstGeom>
            <a:solidFill>
              <a:srgbClr val="A1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 sz="2400">
                <a:solidFill>
                  <a:prstClr val="black"/>
                </a:solidFill>
              </a:endParaRPr>
            </a:p>
          </p:txBody>
        </p:sp>
        <p:sp>
          <p:nvSpPr>
            <p:cNvPr id="182" name="Прямоугольник 181"/>
            <p:cNvSpPr/>
            <p:nvPr/>
          </p:nvSpPr>
          <p:spPr>
            <a:xfrm>
              <a:off x="8843201" y="7786829"/>
              <a:ext cx="4659086" cy="203580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 algn="r">
                <a:lnSpc>
                  <a:spcPts val="800"/>
                </a:lnSpc>
                <a:buClr>
                  <a:srgbClr val="5B9BD5"/>
                </a:buClr>
                <a:buSzPct val="100000"/>
                <a:buFont typeface="Symbol" pitchFamily="18" charset="2"/>
                <a:buNone/>
              </a:pPr>
              <a:r>
                <a:rPr lang="ru-RU" sz="1200" spc="-20" dirty="0" smtClean="0">
                  <a:solidFill>
                    <a:srgbClr val="557D73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г. Владивосток, 17.03.2021</a:t>
              </a:r>
              <a:endParaRPr lang="ru-RU" sz="1200" spc="-20" dirty="0">
                <a:solidFill>
                  <a:srgbClr val="557D73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5542" y="1260803"/>
            <a:ext cx="11083489" cy="3097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55449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16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grpSp>
        <p:nvGrpSpPr>
          <p:cNvPr id="176" name="Группа 175"/>
          <p:cNvGrpSpPr/>
          <p:nvPr/>
        </p:nvGrpSpPr>
        <p:grpSpPr>
          <a:xfrm>
            <a:off x="-116198" y="6262200"/>
            <a:ext cx="12282955" cy="516473"/>
            <a:chOff x="1219332" y="7465279"/>
            <a:chExt cx="12282955" cy="516473"/>
          </a:xfrm>
        </p:grpSpPr>
        <p:sp>
          <p:nvSpPr>
            <p:cNvPr id="178" name="Прямоугольник 177"/>
            <p:cNvSpPr/>
            <p:nvPr/>
          </p:nvSpPr>
          <p:spPr>
            <a:xfrm rot="5400000">
              <a:off x="6630132" y="2054479"/>
              <a:ext cx="14400" cy="10836000"/>
            </a:xfrm>
            <a:prstGeom prst="rect">
              <a:avLst/>
            </a:prstGeom>
            <a:solidFill>
              <a:srgbClr val="A1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 sz="2400">
                <a:solidFill>
                  <a:prstClr val="black"/>
                </a:solidFill>
              </a:endParaRPr>
            </a:p>
          </p:txBody>
        </p:sp>
        <p:sp>
          <p:nvSpPr>
            <p:cNvPr id="182" name="Прямоугольник 181"/>
            <p:cNvSpPr/>
            <p:nvPr/>
          </p:nvSpPr>
          <p:spPr>
            <a:xfrm>
              <a:off x="8843201" y="7786829"/>
              <a:ext cx="4659086" cy="194923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 algn="r">
                <a:lnSpc>
                  <a:spcPts val="800"/>
                </a:lnSpc>
                <a:buClr>
                  <a:srgbClr val="5B9BD5"/>
                </a:buClr>
                <a:buSzPct val="100000"/>
                <a:buFont typeface="Symbol" pitchFamily="18" charset="2"/>
                <a:buNone/>
              </a:pPr>
              <a:r>
                <a:rPr lang="ru-RU" sz="1200" spc="-20" dirty="0" smtClean="0">
                  <a:solidFill>
                    <a:srgbClr val="557D73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г. Владивосток, 17.03.2021</a:t>
              </a:r>
              <a:endParaRPr lang="ru-RU" sz="1200" spc="-20" dirty="0">
                <a:solidFill>
                  <a:srgbClr val="557D73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255" y="1164139"/>
            <a:ext cx="11083489" cy="4529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15833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17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grpSp>
        <p:nvGrpSpPr>
          <p:cNvPr id="176" name="Группа 175"/>
          <p:cNvGrpSpPr/>
          <p:nvPr/>
        </p:nvGrpSpPr>
        <p:grpSpPr>
          <a:xfrm>
            <a:off x="-116198" y="6262200"/>
            <a:ext cx="12282955" cy="516473"/>
            <a:chOff x="1219332" y="7465279"/>
            <a:chExt cx="12282955" cy="516473"/>
          </a:xfrm>
        </p:grpSpPr>
        <p:sp>
          <p:nvSpPr>
            <p:cNvPr id="178" name="Прямоугольник 177"/>
            <p:cNvSpPr/>
            <p:nvPr/>
          </p:nvSpPr>
          <p:spPr>
            <a:xfrm rot="5400000">
              <a:off x="6630132" y="2054479"/>
              <a:ext cx="14400" cy="10836000"/>
            </a:xfrm>
            <a:prstGeom prst="rect">
              <a:avLst/>
            </a:prstGeom>
            <a:solidFill>
              <a:srgbClr val="A1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 sz="2400">
                <a:solidFill>
                  <a:prstClr val="black"/>
                </a:solidFill>
              </a:endParaRPr>
            </a:p>
          </p:txBody>
        </p:sp>
        <p:sp>
          <p:nvSpPr>
            <p:cNvPr id="182" name="Прямоугольник 181"/>
            <p:cNvSpPr/>
            <p:nvPr/>
          </p:nvSpPr>
          <p:spPr>
            <a:xfrm>
              <a:off x="8843201" y="7786829"/>
              <a:ext cx="4659086" cy="194923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 algn="r">
                <a:lnSpc>
                  <a:spcPts val="800"/>
                </a:lnSpc>
                <a:buClr>
                  <a:srgbClr val="5B9BD5"/>
                </a:buClr>
                <a:buSzPct val="100000"/>
                <a:buFont typeface="Symbol" pitchFamily="18" charset="2"/>
                <a:buNone/>
              </a:pPr>
              <a:r>
                <a:rPr lang="ru-RU" sz="1200" spc="-20" dirty="0" smtClean="0">
                  <a:solidFill>
                    <a:srgbClr val="557D73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г. Владивосток, 17.03.2021</a:t>
              </a:r>
              <a:endParaRPr lang="ru-RU" sz="1200" spc="-20" dirty="0">
                <a:solidFill>
                  <a:srgbClr val="557D73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255" y="1347035"/>
            <a:ext cx="11083489" cy="4163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07703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18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grpSp>
        <p:nvGrpSpPr>
          <p:cNvPr id="176" name="Группа 175"/>
          <p:cNvGrpSpPr/>
          <p:nvPr/>
        </p:nvGrpSpPr>
        <p:grpSpPr>
          <a:xfrm>
            <a:off x="-116198" y="6262200"/>
            <a:ext cx="12282955" cy="516473"/>
            <a:chOff x="1219332" y="7465279"/>
            <a:chExt cx="12282955" cy="516473"/>
          </a:xfrm>
        </p:grpSpPr>
        <p:sp>
          <p:nvSpPr>
            <p:cNvPr id="178" name="Прямоугольник 177"/>
            <p:cNvSpPr/>
            <p:nvPr/>
          </p:nvSpPr>
          <p:spPr>
            <a:xfrm rot="5400000">
              <a:off x="6630132" y="2054479"/>
              <a:ext cx="14400" cy="10836000"/>
            </a:xfrm>
            <a:prstGeom prst="rect">
              <a:avLst/>
            </a:prstGeom>
            <a:solidFill>
              <a:srgbClr val="A1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8" tIns="45719" rIns="91438" bIns="45719" numCol="1" anchor="t" anchorCtr="0" compatLnSpc="1">
              <a:prstTxWarp prst="textNoShape">
                <a:avLst/>
              </a:prstTxWarp>
            </a:bodyPr>
            <a:lstStyle/>
            <a:p>
              <a:endParaRPr lang="ru-RU" sz="2400">
                <a:solidFill>
                  <a:prstClr val="black"/>
                </a:solidFill>
              </a:endParaRPr>
            </a:p>
          </p:txBody>
        </p:sp>
        <p:sp>
          <p:nvSpPr>
            <p:cNvPr id="182" name="Прямоугольник 181"/>
            <p:cNvSpPr/>
            <p:nvPr/>
          </p:nvSpPr>
          <p:spPr>
            <a:xfrm>
              <a:off x="8843201" y="7786829"/>
              <a:ext cx="4659086" cy="194923"/>
            </a:xfrm>
            <a:prstGeom prst="rect">
              <a:avLst/>
            </a:prstGeom>
            <a:noFill/>
          </p:spPr>
          <p:txBody>
            <a:bodyPr wrap="square" lIns="91438" tIns="45719" rIns="91438" bIns="45719" rtlCol="0">
              <a:spAutoFit/>
            </a:bodyPr>
            <a:lstStyle/>
            <a:p>
              <a:pPr algn="r">
                <a:lnSpc>
                  <a:spcPts val="800"/>
                </a:lnSpc>
                <a:buClr>
                  <a:srgbClr val="5B9BD5"/>
                </a:buClr>
                <a:buSzPct val="100000"/>
                <a:buFont typeface="Symbol" pitchFamily="18" charset="2"/>
                <a:buNone/>
              </a:pPr>
              <a:r>
                <a:rPr lang="ru-RU" sz="1200" spc="-20" dirty="0" smtClean="0">
                  <a:solidFill>
                    <a:srgbClr val="557D73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г. Владивосток, 17.03.2021</a:t>
              </a:r>
              <a:endParaRPr lang="ru-RU" sz="1200" spc="-20" dirty="0">
                <a:solidFill>
                  <a:srgbClr val="557D73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9497" y="1395808"/>
            <a:ext cx="11053006" cy="40663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8250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2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9" name="CustomShape 5"/>
          <p:cNvSpPr/>
          <p:nvPr/>
        </p:nvSpPr>
        <p:spPr>
          <a:xfrm>
            <a:off x="7565983" y="64404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Владивосток– 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41297" y="3577414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7151760" y="1887840"/>
            <a:ext cx="2545560" cy="2812320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25469" y="45259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2" y="276156"/>
            <a:ext cx="6625907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План проведения плановых проверок на 2021 год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2224701" y="5135360"/>
            <a:ext cx="8931463" cy="118654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547 объектов НВОС, эксплуатируемых </a:t>
            </a: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118 природопользователями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54" name="Диаграмма 353"/>
          <p:cNvGraphicFramePr/>
          <p:nvPr>
            <p:extLst>
              <p:ext uri="{D42A27DB-BD31-4B8C-83A1-F6EECF244321}">
                <p14:modId xmlns:p14="http://schemas.microsoft.com/office/powerpoint/2010/main" val="306194870"/>
              </p:ext>
            </p:extLst>
          </p:nvPr>
        </p:nvGraphicFramePr>
        <p:xfrm>
          <a:off x="269967" y="1524552"/>
          <a:ext cx="6430262" cy="34312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0" name="Прямоугольник 359"/>
          <p:cNvSpPr/>
          <p:nvPr/>
        </p:nvSpPr>
        <p:spPr>
          <a:xfrm>
            <a:off x="6763757" y="1769691"/>
            <a:ext cx="4856881" cy="314061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Умеренный риск</a:t>
            </a:r>
          </a:p>
          <a:p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Средний риск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Значительный риск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Высокий риск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Чрезвычайно – высокий риск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Лицензионный контроль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Объекты ООПТ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2" name="Прямоугольник 361"/>
          <p:cNvSpPr/>
          <p:nvPr/>
        </p:nvSpPr>
        <p:spPr>
          <a:xfrm>
            <a:off x="2910052" y="4456078"/>
            <a:ext cx="360499" cy="2693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3" name="Прямоугольник 362"/>
          <p:cNvSpPr/>
          <p:nvPr/>
        </p:nvSpPr>
        <p:spPr>
          <a:xfrm>
            <a:off x="3247193" y="3999110"/>
            <a:ext cx="395542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4" name="Прямоугольник 363"/>
          <p:cNvSpPr/>
          <p:nvPr/>
        </p:nvSpPr>
        <p:spPr>
          <a:xfrm>
            <a:off x="3301816" y="3562943"/>
            <a:ext cx="295365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5" name="Прямоугольник 364"/>
          <p:cNvSpPr/>
          <p:nvPr/>
        </p:nvSpPr>
        <p:spPr>
          <a:xfrm>
            <a:off x="4377974" y="3112013"/>
            <a:ext cx="419697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78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6" name="Прямоугольник 365"/>
          <p:cNvSpPr/>
          <p:nvPr/>
        </p:nvSpPr>
        <p:spPr>
          <a:xfrm>
            <a:off x="6018474" y="2654100"/>
            <a:ext cx="486185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433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2715120" y="2197557"/>
            <a:ext cx="295365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3" name="Прямоугольник 392"/>
          <p:cNvSpPr/>
          <p:nvPr/>
        </p:nvSpPr>
        <p:spPr>
          <a:xfrm>
            <a:off x="2721842" y="1755540"/>
            <a:ext cx="295365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3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9" name="CustomShape 5"/>
          <p:cNvSpPr/>
          <p:nvPr/>
        </p:nvSpPr>
        <p:spPr>
          <a:xfrm>
            <a:off x="7565983" y="64404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Владивосток– 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>
                <a:solidFill>
                  <a:schemeClr val="accent1">
                    <a:lumMod val="75000"/>
                  </a:schemeClr>
                </a:solidFill>
              </a:rPr>
              <a:t>Контрольно-надзорная деятельность</a:t>
            </a: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504284" y="1659240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Сайт Росприроднадзора (</a:t>
            </a:r>
            <a:r>
              <a:rPr lang="en-US" sz="1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https://</a:t>
            </a:r>
            <a:r>
              <a:rPr lang="en-US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rpn.gov.ru</a:t>
            </a:r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Раздел «Перечни обязательных требований»)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0" name="Прямоугольник 359"/>
          <p:cNvSpPr/>
          <p:nvPr/>
        </p:nvSpPr>
        <p:spPr>
          <a:xfrm>
            <a:off x="615264" y="3551670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Самоконтроль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sp>
        <p:nvSpPr>
          <p:cNvPr id="362" name="Стрелка вправо 361"/>
          <p:cNvSpPr/>
          <p:nvPr/>
        </p:nvSpPr>
        <p:spPr>
          <a:xfrm rot="5400000">
            <a:off x="2811752" y="2194547"/>
            <a:ext cx="517140" cy="3121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3" name="Стрелка вправо 362"/>
          <p:cNvSpPr/>
          <p:nvPr/>
        </p:nvSpPr>
        <p:spPr>
          <a:xfrm rot="5400000">
            <a:off x="2811752" y="3125504"/>
            <a:ext cx="517140" cy="3121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4" name="Стрелка вправо 363"/>
          <p:cNvSpPr/>
          <p:nvPr/>
        </p:nvSpPr>
        <p:spPr>
          <a:xfrm rot="5400000">
            <a:off x="2800952" y="4067108"/>
            <a:ext cx="517140" cy="3121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Стрелка вправо 391"/>
          <p:cNvSpPr/>
          <p:nvPr/>
        </p:nvSpPr>
        <p:spPr>
          <a:xfrm rot="5400000">
            <a:off x="2798252" y="5066555"/>
            <a:ext cx="517140" cy="3121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рямоугольник 392"/>
          <p:cNvSpPr/>
          <p:nvPr/>
        </p:nvSpPr>
        <p:spPr>
          <a:xfrm>
            <a:off x="573404" y="5521372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Отсутствие нарушений по результатам проверки</a:t>
            </a: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Отсутствие мер административного воздействия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7" name="Picture 3" descr="image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7976" y="859210"/>
            <a:ext cx="2710862" cy="3842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4" name="Прямоугольник 353"/>
          <p:cNvSpPr/>
          <p:nvPr/>
        </p:nvSpPr>
        <p:spPr>
          <a:xfrm>
            <a:off x="504284" y="2587382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Перечень нормативных правовых актов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6" name="Прямоугольник 365"/>
          <p:cNvSpPr/>
          <p:nvPr/>
        </p:nvSpPr>
        <p:spPr>
          <a:xfrm>
            <a:off x="582936" y="4531408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Устранение нарушений до проведения проверки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image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704" y="966457"/>
            <a:ext cx="4119651" cy="2909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Picture 5" descr="image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0846" y="2808180"/>
            <a:ext cx="2707284" cy="3792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94573789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4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9" name="CustomShape 5"/>
          <p:cNvSpPr/>
          <p:nvPr/>
        </p:nvSpPr>
        <p:spPr>
          <a:xfrm>
            <a:off x="7565983" y="64404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Владивосток– 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Внесение изменений в План 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456141" y="5463128"/>
            <a:ext cx="8566678" cy="96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</a:rPr>
              <a:t>Постановление </a:t>
            </a:r>
            <a:r>
              <a:rPr lang="ru-RU" sz="1400" dirty="0">
                <a:solidFill>
                  <a:schemeClr val="tx1"/>
                </a:solidFill>
              </a:rPr>
              <a:t>Правительства Российской Федерации от 31.12.2020 № 2398 «Об утверждении критериев отнесения объектов, оказывающих воздействие на окружающую среду, к объектам I, II, III и IV категорий»</a:t>
            </a: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2276134" y="971037"/>
            <a:ext cx="7580666" cy="130782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>
                <a:solidFill>
                  <a:schemeClr val="tx1"/>
                </a:solidFill>
              </a:rPr>
              <a:t>Постановление Правительства Российской Федерации от 30 июня 2010 года № 489 «Об утверждении правил подготовки органами государственного контроля (надзора) и органами муниципального контроля ежегодных планов проведения плановых проверок юридических лиц и индивидуальных предпринимателей»</a:t>
            </a:r>
            <a:endParaRPr lang="ru-RU" sz="1400" b="1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0" name="Прямоугольник 359"/>
          <p:cNvSpPr/>
          <p:nvPr/>
        </p:nvSpPr>
        <p:spPr>
          <a:xfrm>
            <a:off x="1452965" y="1927434"/>
            <a:ext cx="9097012" cy="30542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Основные случаи исключения из Плана (п.7):</a:t>
            </a: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just">
              <a:buFontTx/>
              <a:buChar char="-"/>
            </a:pPr>
            <a:r>
              <a:rPr lang="ru-RU" sz="1400" dirty="0" smtClean="0">
                <a:solidFill>
                  <a:schemeClr val="tx1"/>
                </a:solidFill>
              </a:rPr>
              <a:t>в </a:t>
            </a:r>
            <a:r>
              <a:rPr lang="ru-RU" sz="1400" dirty="0">
                <a:solidFill>
                  <a:schemeClr val="tx1"/>
                </a:solidFill>
              </a:rPr>
              <a:t>связи с прекращением юридическим лицом или индивидуальным предпринимателем деятельности, эксплуатации (использования) </a:t>
            </a:r>
            <a:r>
              <a:rPr lang="ru-RU" sz="1400" dirty="0" smtClean="0">
                <a:solidFill>
                  <a:schemeClr val="tx1"/>
                </a:solidFill>
              </a:rPr>
              <a:t>производственных </a:t>
            </a:r>
            <a:r>
              <a:rPr lang="ru-RU" sz="1400" dirty="0">
                <a:solidFill>
                  <a:schemeClr val="tx1"/>
                </a:solidFill>
              </a:rPr>
              <a:t>объектов, </a:t>
            </a:r>
            <a:r>
              <a:rPr lang="ru-RU" sz="1400" dirty="0" smtClean="0">
                <a:solidFill>
                  <a:schemeClr val="tx1"/>
                </a:solidFill>
              </a:rPr>
              <a:t>подлежащих проверке;</a:t>
            </a:r>
          </a:p>
          <a:p>
            <a:pPr marL="285750" indent="-285750" algn="just">
              <a:buFontTx/>
              <a:buChar char="-"/>
            </a:pPr>
            <a:r>
              <a:rPr lang="ru-RU" sz="1400" dirty="0" smtClean="0">
                <a:solidFill>
                  <a:schemeClr val="tx1"/>
                </a:solidFill>
              </a:rPr>
              <a:t>в </a:t>
            </a:r>
            <a:r>
              <a:rPr lang="ru-RU" sz="1400" dirty="0">
                <a:solidFill>
                  <a:schemeClr val="tx1"/>
                </a:solidFill>
              </a:rPr>
              <a:t>связи с изменением категории объектов, оказывающих негативное воздействие на окружающую среду, а также уровня государственного экологического надзора;</a:t>
            </a: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tx1"/>
                </a:solidFill>
              </a:rPr>
              <a:t>в связи с принятием органом государственного контроля (надзора), осуществляющим государственный контроль (надзор) с применением риск-ориентированного подхода, решения об отнесении деятельности юридических лиц и индивидуальных предпринимателей и (или) используемых ими производственных объектов к определенной категории риска или определенному классу (категории) опасности либо решения об изменении присвоенных им категории риска или класса (категории) опасности;</a:t>
            </a: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sp>
        <p:nvSpPr>
          <p:cNvPr id="365" name="Прямоугольник 364"/>
          <p:cNvSpPr/>
          <p:nvPr/>
        </p:nvSpPr>
        <p:spPr>
          <a:xfrm>
            <a:off x="1743961" y="4864557"/>
            <a:ext cx="8566678" cy="96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</a:rPr>
              <a:t>НОВЫЕ КРИТЕРИИ ОТНЕСЕНИЯ ОБЪЕКТОВ</a:t>
            </a: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8955296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5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9" name="CustomShape 5"/>
          <p:cNvSpPr/>
          <p:nvPr/>
        </p:nvSpPr>
        <p:spPr>
          <a:xfrm>
            <a:off x="7565983" y="64404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Владивосток– 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Изменения в контрольно-надзорном законодательстве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508642" y="1130431"/>
            <a:ext cx="8566678" cy="96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>
                <a:solidFill>
                  <a:schemeClr val="tx1"/>
                </a:solidFill>
              </a:rPr>
              <a:t>Федеральный закон "О государственном контроле (надзоре) и муниципальном контроле в Российской Федерации" от 31.07.2020 N </a:t>
            </a:r>
            <a:r>
              <a:rPr lang="ru-RU" sz="1400" b="1" dirty="0" smtClean="0">
                <a:solidFill>
                  <a:schemeClr val="tx1"/>
                </a:solidFill>
              </a:rPr>
              <a:t>248-ФЗ (вступает в силу 01.07.2021)</a:t>
            </a:r>
            <a:endParaRPr lang="ru-RU" sz="1400" b="1" dirty="0">
              <a:solidFill>
                <a:schemeClr val="tx1"/>
              </a:solidFill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2093580" y="2229976"/>
            <a:ext cx="7244820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Срок проверки 20 рабочих дней               10 рабочих дней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0" name="Прямоугольник 359"/>
          <p:cNvSpPr/>
          <p:nvPr/>
        </p:nvSpPr>
        <p:spPr>
          <a:xfrm>
            <a:off x="615264" y="3551670"/>
            <a:ext cx="11117738" cy="27229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i="1" dirty="0" smtClean="0">
                <a:solidFill>
                  <a:schemeClr val="tx1"/>
                </a:solidFill>
              </a:rPr>
              <a:t>ПЕРИОДИЧНОСТЬ ПРОВЕДЕНИЯ ПРОВЕРОК:</a:t>
            </a:r>
          </a:p>
          <a:p>
            <a:pPr algn="ctr"/>
            <a:endParaRPr lang="ru-RU" sz="1400" i="1" dirty="0">
              <a:solidFill>
                <a:schemeClr val="tx1"/>
              </a:solidFill>
            </a:endParaRPr>
          </a:p>
          <a:p>
            <a:r>
              <a:rPr lang="ru-RU" sz="1400" i="1" dirty="0" smtClean="0">
                <a:solidFill>
                  <a:schemeClr val="tx1"/>
                </a:solidFill>
              </a:rPr>
              <a:t>- </a:t>
            </a:r>
            <a:r>
              <a:rPr lang="ru-RU" sz="1400" i="1" dirty="0">
                <a:solidFill>
                  <a:schemeClr val="tx1"/>
                </a:solidFill>
              </a:rPr>
              <a:t>в отношении объектов контроля, отнесенных к категории чрезвычайно-высокого </a:t>
            </a:r>
            <a:r>
              <a:rPr lang="ru-RU" sz="1400" i="1" dirty="0" smtClean="0">
                <a:solidFill>
                  <a:schemeClr val="tx1"/>
                </a:solidFill>
              </a:rPr>
              <a:t>риска </a:t>
            </a:r>
            <a:r>
              <a:rPr lang="ru-RU" sz="1400" i="1" dirty="0">
                <a:solidFill>
                  <a:schemeClr val="tx1"/>
                </a:solidFill>
              </a:rPr>
              <a:t>— не менее одного, но не более двух контрольных (надзорных) мероприятий в год;</a:t>
            </a:r>
            <a:endParaRPr lang="ru-RU" sz="1400" dirty="0">
              <a:solidFill>
                <a:schemeClr val="tx1"/>
              </a:solidFill>
            </a:endParaRPr>
          </a:p>
          <a:p>
            <a:r>
              <a:rPr lang="ru-RU" sz="1400" i="1" dirty="0">
                <a:solidFill>
                  <a:schemeClr val="tx1"/>
                </a:solidFill>
              </a:rPr>
              <a:t>- для категории высокого или значительного риска </a:t>
            </a:r>
            <a:r>
              <a:rPr lang="ru-RU" sz="1400" i="1" dirty="0" smtClean="0">
                <a:solidFill>
                  <a:schemeClr val="tx1"/>
                </a:solidFill>
              </a:rPr>
              <a:t>- </a:t>
            </a:r>
            <a:r>
              <a:rPr lang="ru-RU" sz="1400" i="1" dirty="0">
                <a:solidFill>
                  <a:schemeClr val="tx1"/>
                </a:solidFill>
              </a:rPr>
              <a:t>не менее одного контрольного (надзорного) мероприятия в четыре года и не более одного контрольного (надзорного) мероприятия в два года;</a:t>
            </a:r>
            <a:endParaRPr lang="ru-RU" sz="1400" dirty="0">
              <a:solidFill>
                <a:schemeClr val="tx1"/>
              </a:solidFill>
            </a:endParaRPr>
          </a:p>
          <a:p>
            <a:r>
              <a:rPr lang="ru-RU" sz="1400" i="1" dirty="0">
                <a:solidFill>
                  <a:schemeClr val="tx1"/>
                </a:solidFill>
              </a:rPr>
              <a:t>- для категории среднего и умеренного риска </a:t>
            </a:r>
            <a:r>
              <a:rPr lang="ru-RU" sz="1400" i="1" dirty="0" smtClean="0">
                <a:solidFill>
                  <a:schemeClr val="tx1"/>
                </a:solidFill>
              </a:rPr>
              <a:t>- </a:t>
            </a:r>
            <a:r>
              <a:rPr lang="ru-RU" sz="1400" i="1" dirty="0">
                <a:solidFill>
                  <a:schemeClr val="tx1"/>
                </a:solidFill>
              </a:rPr>
              <a:t>не менее одного контрольного (надзорного) мероприятия в шесть лет и не более одного контрольного (надзорного) мероприятия в три года.</a:t>
            </a:r>
            <a:endParaRPr lang="ru-RU" sz="1400" dirty="0">
              <a:solidFill>
                <a:schemeClr val="tx1"/>
              </a:solidFill>
            </a:endParaRPr>
          </a:p>
          <a:p>
            <a:r>
              <a:rPr lang="ru-RU" sz="1400" i="1" dirty="0">
                <a:solidFill>
                  <a:schemeClr val="tx1"/>
                </a:solidFill>
              </a:rPr>
              <a:t>Плановые контрольные (надзорные) мероприятия не проводятся для объектов контроля, отнесенных к категории низкого риска.</a:t>
            </a:r>
            <a:endParaRPr lang="ru-RU" sz="1400" dirty="0">
              <a:solidFill>
                <a:schemeClr val="tx1"/>
              </a:solidFill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cxnSp>
        <p:nvCxnSpPr>
          <p:cNvPr id="4" name="Прямая со стрелкой 3"/>
          <p:cNvCxnSpPr/>
          <p:nvPr/>
        </p:nvCxnSpPr>
        <p:spPr>
          <a:xfrm>
            <a:off x="6176520" y="2464554"/>
            <a:ext cx="49450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Прямоугольник 360"/>
          <p:cNvSpPr/>
          <p:nvPr/>
        </p:nvSpPr>
        <p:spPr>
          <a:xfrm>
            <a:off x="1270167" y="2660641"/>
            <a:ext cx="9533346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Плановая проверка (10 рабочих дней) может заменена на инспекторский визит (1 рабочий день) 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5443825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6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9" name="CustomShape 5"/>
          <p:cNvSpPr/>
          <p:nvPr/>
        </p:nvSpPr>
        <p:spPr>
          <a:xfrm>
            <a:off x="7565983" y="64404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Владивосток– 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Изменения в контрольно-надзорном законодательстве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508642" y="1130431"/>
            <a:ext cx="8566678" cy="96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>
                <a:solidFill>
                  <a:schemeClr val="tx1"/>
                </a:solidFill>
              </a:rPr>
              <a:t>Федеральный закон "О государственном контроле (надзоре) и муниципальном контроле в Российской Федерации" от 31.07.2020 N </a:t>
            </a:r>
            <a:r>
              <a:rPr lang="ru-RU" sz="1400" b="1" dirty="0" smtClean="0">
                <a:solidFill>
                  <a:schemeClr val="tx1"/>
                </a:solidFill>
              </a:rPr>
              <a:t>248-ФЗ (вступает в силу 01.07.2021)</a:t>
            </a:r>
            <a:endParaRPr lang="ru-RU" sz="1400" b="1" dirty="0">
              <a:solidFill>
                <a:schemeClr val="tx1"/>
              </a:solidFill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1019464" y="2015295"/>
            <a:ext cx="10160156" cy="440636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 smtClean="0">
                <a:solidFill>
                  <a:schemeClr val="tx1"/>
                </a:solidFill>
              </a:rPr>
              <a:t>Виды </a:t>
            </a:r>
            <a:r>
              <a:rPr lang="ru-RU" sz="1600" dirty="0">
                <a:solidFill>
                  <a:schemeClr val="tx1"/>
                </a:solidFill>
              </a:rPr>
              <a:t>профилактических </a:t>
            </a:r>
            <a:r>
              <a:rPr lang="ru-RU" sz="1600" dirty="0" smtClean="0">
                <a:solidFill>
                  <a:schemeClr val="tx1"/>
                </a:solidFill>
              </a:rPr>
              <a:t>мероприятий</a:t>
            </a:r>
          </a:p>
          <a:p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  <a:buAutoNum type="arabicParenR"/>
            </a:pPr>
            <a:r>
              <a:rPr lang="ru-RU" sz="1400" dirty="0" smtClean="0">
                <a:solidFill>
                  <a:schemeClr val="tx1"/>
                </a:solidFill>
              </a:rPr>
              <a:t>Информирование </a:t>
            </a:r>
            <a:r>
              <a:rPr lang="ru-RU" sz="1400" dirty="0">
                <a:solidFill>
                  <a:schemeClr val="tx1"/>
                </a:solidFill>
              </a:rPr>
              <a:t>посредством размещения соответствующих сведений на официальном сайте контрольного (надзорного) органа в сети </a:t>
            </a:r>
            <a:r>
              <a:rPr lang="ru-RU" sz="1400" dirty="0" smtClean="0">
                <a:solidFill>
                  <a:schemeClr val="tx1"/>
                </a:solidFill>
              </a:rPr>
              <a:t>«Интернет»;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2) обобщение правоприменительной </a:t>
            </a:r>
            <a:r>
              <a:rPr lang="ru-RU" sz="1400" dirty="0" smtClean="0">
                <a:solidFill>
                  <a:schemeClr val="tx1"/>
                </a:solidFill>
              </a:rPr>
              <a:t>практики </a:t>
            </a:r>
            <a:r>
              <a:rPr lang="ru-RU" sz="1400" dirty="0">
                <a:solidFill>
                  <a:schemeClr val="tx1"/>
                </a:solidFill>
              </a:rPr>
              <a:t>публичное обсуждение проекта доклада о правоприменительной практике</a:t>
            </a:r>
            <a:r>
              <a:rPr lang="ru-RU" sz="1400" dirty="0" smtClean="0">
                <a:solidFill>
                  <a:schemeClr val="tx1"/>
                </a:solidFill>
              </a:rPr>
              <a:t>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3) меры стимулирования </a:t>
            </a:r>
            <a:r>
              <a:rPr lang="ru-RU" sz="1400" dirty="0" smtClean="0">
                <a:solidFill>
                  <a:schemeClr val="tx1"/>
                </a:solidFill>
              </a:rPr>
              <a:t>добросовестности - </a:t>
            </a:r>
            <a:r>
              <a:rPr lang="ru-RU" sz="1400" dirty="0">
                <a:solidFill>
                  <a:schemeClr val="tx1"/>
                </a:solidFill>
              </a:rPr>
              <a:t>мероприятия, направленные на нематериальное поощрение добросовестных контролируемых лиц </a:t>
            </a:r>
            <a:r>
              <a:rPr lang="ru-RU" sz="1400" dirty="0" smtClean="0">
                <a:solidFill>
                  <a:schemeClr val="tx1"/>
                </a:solidFill>
              </a:rPr>
              <a:t>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4) объявление предостережения</a:t>
            </a:r>
            <a:r>
              <a:rPr lang="ru-RU" sz="1400" dirty="0" smtClean="0">
                <a:solidFill>
                  <a:schemeClr val="tx1"/>
                </a:solidFill>
              </a:rPr>
              <a:t>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5) </a:t>
            </a:r>
            <a:r>
              <a:rPr lang="ru-RU" sz="1400" dirty="0" smtClean="0">
                <a:solidFill>
                  <a:schemeClr val="tx1"/>
                </a:solidFill>
              </a:rPr>
              <a:t>консультирование. </a:t>
            </a:r>
            <a:r>
              <a:rPr lang="ru-RU" sz="1400" dirty="0">
                <a:solidFill>
                  <a:schemeClr val="tx1"/>
                </a:solidFill>
              </a:rPr>
              <a:t>дает разъяснения по вопросам, связанным с организацией и осуществлением государственного контроля (надзора), муниципального контроля</a:t>
            </a:r>
            <a:r>
              <a:rPr lang="ru-RU" sz="1400" dirty="0" smtClean="0">
                <a:solidFill>
                  <a:schemeClr val="tx1"/>
                </a:solidFill>
              </a:rPr>
              <a:t>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6) </a:t>
            </a:r>
            <a:r>
              <a:rPr lang="ru-RU" sz="1400" dirty="0" err="1" smtClean="0">
                <a:solidFill>
                  <a:schemeClr val="tx1"/>
                </a:solidFill>
              </a:rPr>
              <a:t>самообследование</a:t>
            </a:r>
            <a:r>
              <a:rPr lang="ru-RU" sz="1400" dirty="0" smtClean="0">
                <a:solidFill>
                  <a:schemeClr val="tx1"/>
                </a:solidFill>
              </a:rPr>
              <a:t> осуществляется </a:t>
            </a:r>
            <a:r>
              <a:rPr lang="ru-RU" sz="1400" dirty="0">
                <a:solidFill>
                  <a:schemeClr val="tx1"/>
                </a:solidFill>
              </a:rPr>
              <a:t>в автоматизированном режиме с использованием одного из способов, указанных на официальном сайте контрольного (надзорного) органа в сети "Интернет</a:t>
            </a:r>
            <a:r>
              <a:rPr lang="ru-RU" sz="1400" dirty="0" smtClean="0">
                <a:solidFill>
                  <a:schemeClr val="tx1"/>
                </a:solidFill>
              </a:rPr>
              <a:t>";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7) профилактический </a:t>
            </a:r>
            <a:r>
              <a:rPr lang="ru-RU" sz="1400" dirty="0" smtClean="0">
                <a:solidFill>
                  <a:schemeClr val="tx1"/>
                </a:solidFill>
              </a:rPr>
              <a:t>визит</a:t>
            </a:r>
            <a:r>
              <a:rPr lang="ru-RU" sz="1400" dirty="0">
                <a:solidFill>
                  <a:schemeClr val="tx1"/>
                </a:solidFill>
              </a:rPr>
              <a:t> </a:t>
            </a:r>
            <a:r>
              <a:rPr lang="ru-RU" sz="1400" dirty="0" smtClean="0">
                <a:solidFill>
                  <a:schemeClr val="tx1"/>
                </a:solidFill>
              </a:rPr>
              <a:t>посредством </a:t>
            </a:r>
            <a:r>
              <a:rPr lang="ru-RU" sz="1400" dirty="0">
                <a:solidFill>
                  <a:schemeClr val="tx1"/>
                </a:solidFill>
              </a:rPr>
              <a:t>в форме профилактической беседы по месту осуществления деятельности контролируемого лица либо путем использования видео-конференц-связи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3795945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7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9" name="CustomShape 5"/>
          <p:cNvSpPr/>
          <p:nvPr/>
        </p:nvSpPr>
        <p:spPr>
          <a:xfrm>
            <a:off x="7565983" y="64404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Владивосток– 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Изменения в контрольно-надзорном законодательстве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519324" y="957856"/>
            <a:ext cx="8634836" cy="93970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>
                <a:solidFill>
                  <a:schemeClr val="tx1"/>
                </a:solidFill>
              </a:rPr>
              <a:t>Постановление Правительства РФ от 31 декабря 2020 г. N 2428 "О порядке формирования плана проведения плановых контрольных (надзорных) мероприятий на очередной календарный год, его согласования с органами прокуратуры, включения в него и исключения из него контрольных (надзорных) мероприятий в течение года"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1035000" y="2236680"/>
            <a:ext cx="10160156" cy="440636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1400" i="1" dirty="0" smtClean="0">
                <a:solidFill>
                  <a:schemeClr val="tx1"/>
                </a:solidFill>
              </a:rPr>
              <a:t>Отличия от действующего Постановления Правительства РФ № 489: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ru-RU" sz="1400" i="1" dirty="0" smtClean="0">
                <a:solidFill>
                  <a:schemeClr val="tx1"/>
                </a:solidFill>
              </a:rPr>
              <a:t>в ежегодные </a:t>
            </a:r>
            <a:r>
              <a:rPr lang="ru-RU" sz="1400" i="1" dirty="0">
                <a:solidFill>
                  <a:schemeClr val="tx1"/>
                </a:solidFill>
              </a:rPr>
              <a:t>планы не включаются контрольные (надзорные) мероприятия по видам государственного контроля (</a:t>
            </a:r>
            <a:r>
              <a:rPr lang="ru-RU" sz="1400" i="1" dirty="0" smtClean="0">
                <a:solidFill>
                  <a:schemeClr val="tx1"/>
                </a:solidFill>
              </a:rPr>
              <a:t>надзора) по </a:t>
            </a:r>
            <a:r>
              <a:rPr lang="ru-RU" sz="1400" i="1" dirty="0">
                <a:solidFill>
                  <a:schemeClr val="tx1"/>
                </a:solidFill>
              </a:rPr>
              <a:t>которым федеральным законом о виде контроля, положением о виде федерального государственного контроля (</a:t>
            </a:r>
            <a:r>
              <a:rPr lang="ru-RU" sz="1400" i="1" dirty="0" smtClean="0">
                <a:solidFill>
                  <a:schemeClr val="tx1"/>
                </a:solidFill>
              </a:rPr>
              <a:t>надзора) установлено</a:t>
            </a:r>
            <a:r>
              <a:rPr lang="ru-RU" sz="1400" i="1" dirty="0">
                <a:solidFill>
                  <a:schemeClr val="tx1"/>
                </a:solidFill>
              </a:rPr>
              <a:t>, что плановые контрольные (надзорные) мероприятия в рамках вида государственного контроля (надзора), муниципального контроля не </a:t>
            </a:r>
            <a:r>
              <a:rPr lang="ru-RU" sz="1400" i="1" dirty="0" smtClean="0">
                <a:solidFill>
                  <a:schemeClr val="tx1"/>
                </a:solidFill>
              </a:rPr>
              <a:t>проводятся;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ru-RU" sz="1400" i="1" dirty="0" smtClean="0">
                <a:solidFill>
                  <a:schemeClr val="tx1"/>
                </a:solidFill>
              </a:rPr>
              <a:t>формирование </a:t>
            </a:r>
            <a:r>
              <a:rPr lang="ru-RU" sz="1400" i="1" dirty="0">
                <a:solidFill>
                  <a:schemeClr val="tx1"/>
                </a:solidFill>
              </a:rPr>
              <a:t>и согласование ежегодного плана происходит в электронной форме – посредством единого реестра контрольных (надзорных) </a:t>
            </a:r>
            <a:r>
              <a:rPr lang="ru-RU" sz="1400" i="1" dirty="0" smtClean="0">
                <a:solidFill>
                  <a:schemeClr val="tx1"/>
                </a:solidFill>
              </a:rPr>
              <a:t>мероприятий;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ru-RU" sz="1400" i="1" dirty="0">
                <a:solidFill>
                  <a:schemeClr val="tx1"/>
                </a:solidFill>
              </a:rPr>
              <a:t>включение контрольного (надзорного) мероприятия в ежегодный план в связи с отнесением к категории чрезвычайно высокого риска объекта контроля при соблюдении установленной федеральным законом о виде контроля, положением о виде контроля периодичности проведения плановых контрольных (надзорных) мероприятий.</a:t>
            </a:r>
            <a:endParaRPr lang="ru-RU" sz="1400" i="1" dirty="0" smtClean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 smtClean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2526493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8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9" name="CustomShape 5"/>
          <p:cNvSpPr/>
          <p:nvPr/>
        </p:nvSpPr>
        <p:spPr>
          <a:xfrm>
            <a:off x="7565983" y="64404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Владивосток– 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7151760" y="1887840"/>
            <a:ext cx="2545560" cy="2812320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>
                <a:solidFill>
                  <a:schemeClr val="accent1">
                    <a:lumMod val="75000"/>
                  </a:schemeClr>
                </a:solidFill>
              </a:rPr>
              <a:t>Контрольно-надзорная деятельность</a:t>
            </a: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graphicFrame>
        <p:nvGraphicFramePr>
          <p:cNvPr id="368" name="Table 110"/>
          <p:cNvGraphicFramePr/>
          <p:nvPr>
            <p:extLst>
              <p:ext uri="{D42A27DB-BD31-4B8C-83A1-F6EECF244321}">
                <p14:modId xmlns:p14="http://schemas.microsoft.com/office/powerpoint/2010/main" val="853781686"/>
              </p:ext>
            </p:extLst>
          </p:nvPr>
        </p:nvGraphicFramePr>
        <p:xfrm>
          <a:off x="1877561" y="1154444"/>
          <a:ext cx="8774479" cy="4643051"/>
        </p:xfrm>
        <a:graphic>
          <a:graphicData uri="http://schemas.openxmlformats.org/drawingml/2006/table">
            <a:tbl>
              <a:tblPr/>
              <a:tblGrid>
                <a:gridCol w="2655332"/>
                <a:gridCol w="3051209"/>
                <a:gridCol w="3067938"/>
              </a:tblGrid>
              <a:tr h="669197"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T="60960" marB="609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3816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1885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strike="noStrike" spc="-1" dirty="0" smtClean="0">
                          <a:solidFill>
                            <a:schemeClr val="tx1"/>
                          </a:solidFill>
                          <a:latin typeface="Arial"/>
                        </a:rPr>
                        <a:t>Истекший период 2021 года</a:t>
                      </a:r>
                      <a:endParaRPr lang="ru-RU" sz="1200" b="0" strike="noStrike" spc="-1" dirty="0" smtClean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381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1200" b="1" strike="noStrike" kern="1200" spc="-1" dirty="0" smtClean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1" strike="noStrike" kern="1200" spc="-1" dirty="0" smtClean="0">
                          <a:solidFill>
                            <a:schemeClr val="tx1"/>
                          </a:solidFill>
                          <a:latin typeface="Arial"/>
                          <a:ea typeface="+mn-ea"/>
                          <a:cs typeface="+mn-cs"/>
                        </a:rPr>
                        <a:t>Аналогичный период 2020 года </a:t>
                      </a:r>
                      <a:endParaRPr lang="ru-RU" sz="1200" b="1" strike="noStrike" kern="1200" spc="-1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T="60960" marB="609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3816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61754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 dirty="0">
                          <a:solidFill>
                            <a:srgbClr val="000000"/>
                          </a:solidFill>
                          <a:latin typeface="Arial"/>
                        </a:rPr>
                        <a:t>Надзорные мероприятия, всего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solidFill>
                            <a:srgbClr val="000000"/>
                          </a:solidFill>
                          <a:latin typeface="Arial"/>
                        </a:rPr>
                        <a:t>203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381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285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381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44110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 dirty="0">
                          <a:solidFill>
                            <a:srgbClr val="000000"/>
                          </a:solidFill>
                          <a:latin typeface="Arial"/>
                        </a:rPr>
                        <a:t>Плановые проверки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solidFill>
                            <a:srgbClr val="000000"/>
                          </a:solidFill>
                          <a:latin typeface="Arial"/>
                        </a:rPr>
                        <a:t>4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44110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>
                          <a:solidFill>
                            <a:srgbClr val="000000"/>
                          </a:solidFill>
                          <a:latin typeface="Arial"/>
                        </a:rPr>
                        <a:t>Внеплановые проверки</a:t>
                      </a:r>
                      <a:endParaRPr lang="ru-RU" sz="1200" b="0" strike="noStrike" spc="-1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solidFill>
                            <a:srgbClr val="000000"/>
                          </a:solidFill>
                          <a:latin typeface="Arial"/>
                        </a:rPr>
                        <a:t>118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88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44110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>
                          <a:solidFill>
                            <a:srgbClr val="000000"/>
                          </a:solidFill>
                          <a:latin typeface="Arial"/>
                        </a:rPr>
                        <a:t>Рейдовые проверки</a:t>
                      </a:r>
                      <a:endParaRPr lang="ru-RU" sz="1200" b="0" strike="noStrike" spc="-1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solidFill>
                            <a:srgbClr val="000000"/>
                          </a:solidFill>
                          <a:latin typeface="Arial"/>
                        </a:rPr>
                        <a:t>48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139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61754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 dirty="0">
                          <a:solidFill>
                            <a:srgbClr val="000000"/>
                          </a:solidFill>
                          <a:latin typeface="Arial"/>
                        </a:rPr>
                        <a:t>Предлицензионные проверки 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solidFill>
                            <a:srgbClr val="000000"/>
                          </a:solidFill>
                          <a:latin typeface="Arial"/>
                        </a:rPr>
                        <a:t>33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51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44110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Наложено штрафов (млн.руб.)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16,152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16,724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86688">
                <a:tc>
                  <a:txBody>
                    <a:bodyPr/>
                    <a:lstStyle/>
                    <a:p>
                      <a:pPr marL="0" marR="0" indent="0" algn="l" defTabSz="11885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Взыскано штрафов (млн.руб.)</a:t>
                      </a:r>
                    </a:p>
                    <a:p>
                      <a:pPr algn="l">
                        <a:lnSpc>
                          <a:spcPct val="100000"/>
                        </a:lnSpc>
                      </a:pP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4,533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11,46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86688">
                <a:tc>
                  <a:txBody>
                    <a:bodyPr/>
                    <a:lstStyle/>
                    <a:p>
                      <a:pPr marL="0" marR="0" indent="0" algn="l" defTabSz="11885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Предъявлено ущербов (млн.руб.)</a:t>
                      </a: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0,237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6,87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</a:tbl>
          </a:graphicData>
        </a:graphic>
      </p:graphicFrame>
      <p:grpSp>
        <p:nvGrpSpPr>
          <p:cNvPr id="369" name="Группа 368"/>
          <p:cNvGrpSpPr/>
          <p:nvPr/>
        </p:nvGrpSpPr>
        <p:grpSpPr>
          <a:xfrm>
            <a:off x="1456703" y="1934280"/>
            <a:ext cx="408000" cy="408000"/>
            <a:chOff x="7795757" y="2946090"/>
            <a:chExt cx="408000" cy="408000"/>
          </a:xfrm>
        </p:grpSpPr>
        <p:sp>
          <p:nvSpPr>
            <p:cNvPr id="370" name="Овал 369"/>
            <p:cNvSpPr/>
            <p:nvPr/>
          </p:nvSpPr>
          <p:spPr>
            <a:xfrm>
              <a:off x="7795757" y="2946090"/>
              <a:ext cx="408000" cy="4080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grpSp>
          <p:nvGrpSpPr>
            <p:cNvPr id="371" name="Группа 1545"/>
            <p:cNvGrpSpPr>
              <a:grpSpLocks noChangeAspect="1"/>
            </p:cNvGrpSpPr>
            <p:nvPr/>
          </p:nvGrpSpPr>
          <p:grpSpPr>
            <a:xfrm>
              <a:off x="7886765" y="3007257"/>
              <a:ext cx="201820" cy="253007"/>
              <a:chOff x="7593018" y="5494339"/>
              <a:chExt cx="438145" cy="549274"/>
            </a:xfrm>
            <a:noFill/>
          </p:grpSpPr>
          <p:sp>
            <p:nvSpPr>
              <p:cNvPr id="372" name="Freeform 1285"/>
              <p:cNvSpPr>
                <a:spLocks noEditPoints="1"/>
              </p:cNvSpPr>
              <p:nvPr/>
            </p:nvSpPr>
            <p:spPr bwMode="auto">
              <a:xfrm>
                <a:off x="7593018" y="5494339"/>
                <a:ext cx="282574" cy="282575"/>
              </a:xfrm>
              <a:custGeom>
                <a:avLst/>
                <a:gdLst>
                  <a:gd name="T0" fmla="*/ 646 w 786"/>
                  <a:gd name="T1" fmla="*/ 140 h 787"/>
                  <a:gd name="T2" fmla="*/ 140 w 786"/>
                  <a:gd name="T3" fmla="*/ 140 h 787"/>
                  <a:gd name="T4" fmla="*/ 140 w 786"/>
                  <a:gd name="T5" fmla="*/ 647 h 787"/>
                  <a:gd name="T6" fmla="*/ 646 w 786"/>
                  <a:gd name="T7" fmla="*/ 647 h 787"/>
                  <a:gd name="T8" fmla="*/ 646 w 786"/>
                  <a:gd name="T9" fmla="*/ 140 h 787"/>
                  <a:gd name="T10" fmla="*/ 543 w 786"/>
                  <a:gd name="T11" fmla="*/ 482 h 787"/>
                  <a:gd name="T12" fmla="*/ 543 w 786"/>
                  <a:gd name="T13" fmla="*/ 482 h 787"/>
                  <a:gd name="T14" fmla="*/ 514 w 786"/>
                  <a:gd name="T15" fmla="*/ 524 h 787"/>
                  <a:gd name="T16" fmla="*/ 489 w 786"/>
                  <a:gd name="T17" fmla="*/ 560 h 787"/>
                  <a:gd name="T18" fmla="*/ 443 w 786"/>
                  <a:gd name="T19" fmla="*/ 627 h 787"/>
                  <a:gd name="T20" fmla="*/ 416 w 786"/>
                  <a:gd name="T21" fmla="*/ 648 h 787"/>
                  <a:gd name="T22" fmla="*/ 385 w 786"/>
                  <a:gd name="T23" fmla="*/ 656 h 787"/>
                  <a:gd name="T24" fmla="*/ 355 w 786"/>
                  <a:gd name="T25" fmla="*/ 656 h 787"/>
                  <a:gd name="T26" fmla="*/ 325 w 786"/>
                  <a:gd name="T27" fmla="*/ 648 h 787"/>
                  <a:gd name="T28" fmla="*/ 298 w 786"/>
                  <a:gd name="T29" fmla="*/ 627 h 787"/>
                  <a:gd name="T30" fmla="*/ 256 w 786"/>
                  <a:gd name="T31" fmla="*/ 567 h 787"/>
                  <a:gd name="T32" fmla="*/ 231 w 786"/>
                  <a:gd name="T33" fmla="*/ 531 h 787"/>
                  <a:gd name="T34" fmla="*/ 108 w 786"/>
                  <a:gd name="T35" fmla="*/ 353 h 787"/>
                  <a:gd name="T36" fmla="*/ 103 w 786"/>
                  <a:gd name="T37" fmla="*/ 327 h 787"/>
                  <a:gd name="T38" fmla="*/ 117 w 786"/>
                  <a:gd name="T39" fmla="*/ 305 h 787"/>
                  <a:gd name="T40" fmla="*/ 146 w 786"/>
                  <a:gd name="T41" fmla="*/ 285 h 787"/>
                  <a:gd name="T42" fmla="*/ 195 w 786"/>
                  <a:gd name="T43" fmla="*/ 294 h 787"/>
                  <a:gd name="T44" fmla="*/ 317 w 786"/>
                  <a:gd name="T45" fmla="*/ 471 h 787"/>
                  <a:gd name="T46" fmla="*/ 318 w 786"/>
                  <a:gd name="T47" fmla="*/ 471 h 787"/>
                  <a:gd name="T48" fmla="*/ 353 w 786"/>
                  <a:gd name="T49" fmla="*/ 523 h 787"/>
                  <a:gd name="T50" fmla="*/ 371 w 786"/>
                  <a:gd name="T51" fmla="*/ 529 h 787"/>
                  <a:gd name="T52" fmla="*/ 386 w 786"/>
                  <a:gd name="T53" fmla="*/ 525 h 787"/>
                  <a:gd name="T54" fmla="*/ 397 w 786"/>
                  <a:gd name="T55" fmla="*/ 509 h 787"/>
                  <a:gd name="T56" fmla="*/ 397 w 786"/>
                  <a:gd name="T57" fmla="*/ 509 h 787"/>
                  <a:gd name="T58" fmla="*/ 397 w 786"/>
                  <a:gd name="T59" fmla="*/ 509 h 787"/>
                  <a:gd name="T60" fmla="*/ 457 w 786"/>
                  <a:gd name="T61" fmla="*/ 423 h 787"/>
                  <a:gd name="T62" fmla="*/ 457 w 786"/>
                  <a:gd name="T63" fmla="*/ 423 h 787"/>
                  <a:gd name="T64" fmla="*/ 580 w 786"/>
                  <a:gd name="T65" fmla="*/ 245 h 787"/>
                  <a:gd name="T66" fmla="*/ 628 w 786"/>
                  <a:gd name="T67" fmla="*/ 236 h 787"/>
                  <a:gd name="T68" fmla="*/ 657 w 786"/>
                  <a:gd name="T69" fmla="*/ 256 h 787"/>
                  <a:gd name="T70" fmla="*/ 671 w 786"/>
                  <a:gd name="T71" fmla="*/ 279 h 787"/>
                  <a:gd name="T72" fmla="*/ 666 w 786"/>
                  <a:gd name="T73" fmla="*/ 305 h 787"/>
                  <a:gd name="T74" fmla="*/ 543 w 786"/>
                  <a:gd name="T75" fmla="*/ 482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6" h="787">
                    <a:moveTo>
                      <a:pt x="646" y="140"/>
                    </a:moveTo>
                    <a:cubicBezTo>
                      <a:pt x="506" y="1"/>
                      <a:pt x="280" y="0"/>
                      <a:pt x="140" y="140"/>
                    </a:cubicBezTo>
                    <a:cubicBezTo>
                      <a:pt x="0" y="280"/>
                      <a:pt x="0" y="507"/>
                      <a:pt x="140" y="647"/>
                    </a:cubicBezTo>
                    <a:cubicBezTo>
                      <a:pt x="280" y="787"/>
                      <a:pt x="506" y="787"/>
                      <a:pt x="646" y="647"/>
                    </a:cubicBezTo>
                    <a:cubicBezTo>
                      <a:pt x="786" y="507"/>
                      <a:pt x="786" y="280"/>
                      <a:pt x="646" y="140"/>
                    </a:cubicBezTo>
                    <a:close/>
                    <a:moveTo>
                      <a:pt x="543" y="482"/>
                    </a:moveTo>
                    <a:lnTo>
                      <a:pt x="543" y="482"/>
                    </a:lnTo>
                    <a:lnTo>
                      <a:pt x="514" y="524"/>
                    </a:lnTo>
                    <a:lnTo>
                      <a:pt x="489" y="560"/>
                    </a:lnTo>
                    <a:lnTo>
                      <a:pt x="443" y="627"/>
                    </a:lnTo>
                    <a:cubicBezTo>
                      <a:pt x="437" y="635"/>
                      <a:pt x="428" y="642"/>
                      <a:pt x="416" y="648"/>
                    </a:cubicBezTo>
                    <a:cubicBezTo>
                      <a:pt x="406" y="653"/>
                      <a:pt x="395" y="655"/>
                      <a:pt x="385" y="656"/>
                    </a:cubicBezTo>
                    <a:lnTo>
                      <a:pt x="355" y="656"/>
                    </a:lnTo>
                    <a:cubicBezTo>
                      <a:pt x="346" y="655"/>
                      <a:pt x="335" y="653"/>
                      <a:pt x="325" y="648"/>
                    </a:cubicBezTo>
                    <a:cubicBezTo>
                      <a:pt x="313" y="642"/>
                      <a:pt x="304" y="635"/>
                      <a:pt x="298" y="627"/>
                    </a:cubicBezTo>
                    <a:lnTo>
                      <a:pt x="256" y="567"/>
                    </a:lnTo>
                    <a:lnTo>
                      <a:pt x="231" y="531"/>
                    </a:lnTo>
                    <a:lnTo>
                      <a:pt x="108" y="353"/>
                    </a:lnTo>
                    <a:cubicBezTo>
                      <a:pt x="103" y="346"/>
                      <a:pt x="101" y="336"/>
                      <a:pt x="103" y="327"/>
                    </a:cubicBezTo>
                    <a:cubicBezTo>
                      <a:pt x="105" y="318"/>
                      <a:pt x="110" y="310"/>
                      <a:pt x="117" y="305"/>
                    </a:cubicBezTo>
                    <a:lnTo>
                      <a:pt x="146" y="285"/>
                    </a:lnTo>
                    <a:cubicBezTo>
                      <a:pt x="162" y="274"/>
                      <a:pt x="184" y="278"/>
                      <a:pt x="195" y="294"/>
                    </a:cubicBezTo>
                    <a:lnTo>
                      <a:pt x="317" y="471"/>
                    </a:lnTo>
                    <a:lnTo>
                      <a:pt x="318" y="471"/>
                    </a:lnTo>
                    <a:lnTo>
                      <a:pt x="353" y="523"/>
                    </a:lnTo>
                    <a:cubicBezTo>
                      <a:pt x="356" y="525"/>
                      <a:pt x="361" y="528"/>
                      <a:pt x="371" y="529"/>
                    </a:cubicBezTo>
                    <a:cubicBezTo>
                      <a:pt x="379" y="528"/>
                      <a:pt x="384" y="526"/>
                      <a:pt x="386" y="525"/>
                    </a:cubicBezTo>
                    <a:lnTo>
                      <a:pt x="397" y="509"/>
                    </a:lnTo>
                    <a:lnTo>
                      <a:pt x="397" y="509"/>
                    </a:lnTo>
                    <a:lnTo>
                      <a:pt x="397" y="509"/>
                    </a:lnTo>
                    <a:lnTo>
                      <a:pt x="457" y="423"/>
                    </a:lnTo>
                    <a:lnTo>
                      <a:pt x="457" y="423"/>
                    </a:lnTo>
                    <a:lnTo>
                      <a:pt x="580" y="245"/>
                    </a:lnTo>
                    <a:cubicBezTo>
                      <a:pt x="591" y="229"/>
                      <a:pt x="612" y="225"/>
                      <a:pt x="628" y="236"/>
                    </a:cubicBezTo>
                    <a:lnTo>
                      <a:pt x="657" y="256"/>
                    </a:lnTo>
                    <a:cubicBezTo>
                      <a:pt x="665" y="261"/>
                      <a:pt x="670" y="270"/>
                      <a:pt x="671" y="279"/>
                    </a:cubicBezTo>
                    <a:cubicBezTo>
                      <a:pt x="673" y="288"/>
                      <a:pt x="671" y="297"/>
                      <a:pt x="666" y="305"/>
                    </a:cubicBezTo>
                    <a:lnTo>
                      <a:pt x="543" y="48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/>
              </a:p>
            </p:txBody>
          </p:sp>
          <p:sp>
            <p:nvSpPr>
              <p:cNvPr id="373" name="Freeform 1288"/>
              <p:cNvSpPr>
                <a:spLocks noEditPoints="1"/>
              </p:cNvSpPr>
              <p:nvPr/>
            </p:nvSpPr>
            <p:spPr bwMode="auto">
              <a:xfrm>
                <a:off x="7645400" y="5540374"/>
                <a:ext cx="385763" cy="503239"/>
              </a:xfrm>
              <a:custGeom>
                <a:avLst/>
                <a:gdLst>
                  <a:gd name="T0" fmla="*/ 973 w 1069"/>
                  <a:gd name="T1" fmla="*/ 0 h 1396"/>
                  <a:gd name="T2" fmla="*/ 531 w 1069"/>
                  <a:gd name="T3" fmla="*/ 0 h 1396"/>
                  <a:gd name="T4" fmla="*/ 637 w 1069"/>
                  <a:gd name="T5" fmla="*/ 268 h 1396"/>
                  <a:gd name="T6" fmla="*/ 246 w 1069"/>
                  <a:gd name="T7" fmla="*/ 659 h 1396"/>
                  <a:gd name="T8" fmla="*/ 0 w 1069"/>
                  <a:gd name="T9" fmla="*/ 572 h 1396"/>
                  <a:gd name="T10" fmla="*/ 0 w 1069"/>
                  <a:gd name="T11" fmla="*/ 1099 h 1396"/>
                  <a:gd name="T12" fmla="*/ 0 w 1069"/>
                  <a:gd name="T13" fmla="*/ 1241 h 1396"/>
                  <a:gd name="T14" fmla="*/ 0 w 1069"/>
                  <a:gd name="T15" fmla="*/ 1299 h 1396"/>
                  <a:gd name="T16" fmla="*/ 96 w 1069"/>
                  <a:gd name="T17" fmla="*/ 1396 h 1396"/>
                  <a:gd name="T18" fmla="*/ 973 w 1069"/>
                  <a:gd name="T19" fmla="*/ 1396 h 1396"/>
                  <a:gd name="T20" fmla="*/ 1068 w 1069"/>
                  <a:gd name="T21" fmla="*/ 1306 h 1396"/>
                  <a:gd name="T22" fmla="*/ 1068 w 1069"/>
                  <a:gd name="T23" fmla="*/ 1276 h 1396"/>
                  <a:gd name="T24" fmla="*/ 1069 w 1069"/>
                  <a:gd name="T25" fmla="*/ 1276 h 1396"/>
                  <a:gd name="T26" fmla="*/ 1069 w 1069"/>
                  <a:gd name="T27" fmla="*/ 1273 h 1396"/>
                  <a:gd name="T28" fmla="*/ 1069 w 1069"/>
                  <a:gd name="T29" fmla="*/ 1245 h 1396"/>
                  <a:gd name="T30" fmla="*/ 1069 w 1069"/>
                  <a:gd name="T31" fmla="*/ 493 h 1396"/>
                  <a:gd name="T32" fmla="*/ 1069 w 1069"/>
                  <a:gd name="T33" fmla="*/ 463 h 1396"/>
                  <a:gd name="T34" fmla="*/ 1069 w 1069"/>
                  <a:gd name="T35" fmla="*/ 441 h 1396"/>
                  <a:gd name="T36" fmla="*/ 1069 w 1069"/>
                  <a:gd name="T37" fmla="*/ 397 h 1396"/>
                  <a:gd name="T38" fmla="*/ 1069 w 1069"/>
                  <a:gd name="T39" fmla="*/ 97 h 1396"/>
                  <a:gd name="T40" fmla="*/ 973 w 1069"/>
                  <a:gd name="T41" fmla="*/ 0 h 1396"/>
                  <a:gd name="T42" fmla="*/ 737 w 1069"/>
                  <a:gd name="T43" fmla="*/ 198 h 1396"/>
                  <a:gd name="T44" fmla="*/ 737 w 1069"/>
                  <a:gd name="T45" fmla="*/ 198 h 1396"/>
                  <a:gd name="T46" fmla="*/ 938 w 1069"/>
                  <a:gd name="T47" fmla="*/ 198 h 1396"/>
                  <a:gd name="T48" fmla="*/ 938 w 1069"/>
                  <a:gd name="T49" fmla="*/ 260 h 1396"/>
                  <a:gd name="T50" fmla="*/ 737 w 1069"/>
                  <a:gd name="T51" fmla="*/ 260 h 1396"/>
                  <a:gd name="T52" fmla="*/ 737 w 1069"/>
                  <a:gd name="T53" fmla="*/ 198 h 1396"/>
                  <a:gd name="T54" fmla="*/ 737 w 1069"/>
                  <a:gd name="T55" fmla="*/ 375 h 1396"/>
                  <a:gd name="T56" fmla="*/ 737 w 1069"/>
                  <a:gd name="T57" fmla="*/ 375 h 1396"/>
                  <a:gd name="T58" fmla="*/ 938 w 1069"/>
                  <a:gd name="T59" fmla="*/ 375 h 1396"/>
                  <a:gd name="T60" fmla="*/ 938 w 1069"/>
                  <a:gd name="T61" fmla="*/ 436 h 1396"/>
                  <a:gd name="T62" fmla="*/ 737 w 1069"/>
                  <a:gd name="T63" fmla="*/ 436 h 1396"/>
                  <a:gd name="T64" fmla="*/ 737 w 1069"/>
                  <a:gd name="T65" fmla="*/ 375 h 1396"/>
                  <a:gd name="T66" fmla="*/ 664 w 1069"/>
                  <a:gd name="T67" fmla="*/ 1189 h 1396"/>
                  <a:gd name="T68" fmla="*/ 664 w 1069"/>
                  <a:gd name="T69" fmla="*/ 1189 h 1396"/>
                  <a:gd name="T70" fmla="*/ 116 w 1069"/>
                  <a:gd name="T71" fmla="*/ 1189 h 1396"/>
                  <a:gd name="T72" fmla="*/ 116 w 1069"/>
                  <a:gd name="T73" fmla="*/ 1127 h 1396"/>
                  <a:gd name="T74" fmla="*/ 664 w 1069"/>
                  <a:gd name="T75" fmla="*/ 1127 h 1396"/>
                  <a:gd name="T76" fmla="*/ 664 w 1069"/>
                  <a:gd name="T77" fmla="*/ 1189 h 1396"/>
                  <a:gd name="T78" fmla="*/ 664 w 1069"/>
                  <a:gd name="T79" fmla="*/ 1007 h 1396"/>
                  <a:gd name="T80" fmla="*/ 664 w 1069"/>
                  <a:gd name="T81" fmla="*/ 1007 h 1396"/>
                  <a:gd name="T82" fmla="*/ 116 w 1069"/>
                  <a:gd name="T83" fmla="*/ 1007 h 1396"/>
                  <a:gd name="T84" fmla="*/ 116 w 1069"/>
                  <a:gd name="T85" fmla="*/ 945 h 1396"/>
                  <a:gd name="T86" fmla="*/ 664 w 1069"/>
                  <a:gd name="T87" fmla="*/ 945 h 1396"/>
                  <a:gd name="T88" fmla="*/ 664 w 1069"/>
                  <a:gd name="T89" fmla="*/ 1007 h 1396"/>
                  <a:gd name="T90" fmla="*/ 664 w 1069"/>
                  <a:gd name="T91" fmla="*/ 824 h 1396"/>
                  <a:gd name="T92" fmla="*/ 664 w 1069"/>
                  <a:gd name="T93" fmla="*/ 824 h 1396"/>
                  <a:gd name="T94" fmla="*/ 116 w 1069"/>
                  <a:gd name="T95" fmla="*/ 824 h 1396"/>
                  <a:gd name="T96" fmla="*/ 116 w 1069"/>
                  <a:gd name="T97" fmla="*/ 763 h 1396"/>
                  <a:gd name="T98" fmla="*/ 664 w 1069"/>
                  <a:gd name="T99" fmla="*/ 763 h 1396"/>
                  <a:gd name="T100" fmla="*/ 664 w 1069"/>
                  <a:gd name="T101" fmla="*/ 824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69" h="1396">
                    <a:moveTo>
                      <a:pt x="973" y="0"/>
                    </a:moveTo>
                    <a:lnTo>
                      <a:pt x="531" y="0"/>
                    </a:lnTo>
                    <a:cubicBezTo>
                      <a:pt x="597" y="70"/>
                      <a:pt x="637" y="164"/>
                      <a:pt x="637" y="268"/>
                    </a:cubicBezTo>
                    <a:cubicBezTo>
                      <a:pt x="637" y="484"/>
                      <a:pt x="462" y="659"/>
                      <a:pt x="246" y="659"/>
                    </a:cubicBezTo>
                    <a:cubicBezTo>
                      <a:pt x="153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3" y="1396"/>
                      <a:pt x="96" y="1396"/>
                    </a:cubicBezTo>
                    <a:lnTo>
                      <a:pt x="973" y="1396"/>
                    </a:lnTo>
                    <a:cubicBezTo>
                      <a:pt x="1023" y="1396"/>
                      <a:pt x="1064" y="1356"/>
                      <a:pt x="1068" y="1306"/>
                    </a:cubicBezTo>
                    <a:lnTo>
                      <a:pt x="1068" y="1276"/>
                    </a:lnTo>
                    <a:lnTo>
                      <a:pt x="1069" y="1276"/>
                    </a:lnTo>
                    <a:lnTo>
                      <a:pt x="1069" y="1273"/>
                    </a:lnTo>
                    <a:lnTo>
                      <a:pt x="1069" y="1245"/>
                    </a:lnTo>
                    <a:lnTo>
                      <a:pt x="1069" y="493"/>
                    </a:lnTo>
                    <a:lnTo>
                      <a:pt x="1069" y="463"/>
                    </a:lnTo>
                    <a:lnTo>
                      <a:pt x="1069" y="441"/>
                    </a:lnTo>
                    <a:lnTo>
                      <a:pt x="1069" y="397"/>
                    </a:lnTo>
                    <a:lnTo>
                      <a:pt x="1069" y="97"/>
                    </a:lnTo>
                    <a:cubicBezTo>
                      <a:pt x="1069" y="44"/>
                      <a:pt x="1026" y="0"/>
                      <a:pt x="973" y="0"/>
                    </a:cubicBezTo>
                    <a:close/>
                    <a:moveTo>
                      <a:pt x="737" y="198"/>
                    </a:moveTo>
                    <a:lnTo>
                      <a:pt x="737" y="198"/>
                    </a:lnTo>
                    <a:lnTo>
                      <a:pt x="938" y="198"/>
                    </a:lnTo>
                    <a:lnTo>
                      <a:pt x="938" y="260"/>
                    </a:lnTo>
                    <a:lnTo>
                      <a:pt x="737" y="260"/>
                    </a:lnTo>
                    <a:lnTo>
                      <a:pt x="737" y="198"/>
                    </a:lnTo>
                    <a:close/>
                    <a:moveTo>
                      <a:pt x="737" y="375"/>
                    </a:moveTo>
                    <a:lnTo>
                      <a:pt x="737" y="375"/>
                    </a:lnTo>
                    <a:lnTo>
                      <a:pt x="938" y="375"/>
                    </a:lnTo>
                    <a:lnTo>
                      <a:pt x="938" y="436"/>
                    </a:lnTo>
                    <a:lnTo>
                      <a:pt x="737" y="436"/>
                    </a:lnTo>
                    <a:lnTo>
                      <a:pt x="737" y="375"/>
                    </a:lnTo>
                    <a:close/>
                    <a:moveTo>
                      <a:pt x="664" y="1189"/>
                    </a:moveTo>
                    <a:lnTo>
                      <a:pt x="664" y="1189"/>
                    </a:lnTo>
                    <a:lnTo>
                      <a:pt x="116" y="1189"/>
                    </a:lnTo>
                    <a:lnTo>
                      <a:pt x="116" y="1127"/>
                    </a:lnTo>
                    <a:lnTo>
                      <a:pt x="664" y="1127"/>
                    </a:lnTo>
                    <a:lnTo>
                      <a:pt x="664" y="1189"/>
                    </a:lnTo>
                    <a:close/>
                    <a:moveTo>
                      <a:pt x="664" y="1007"/>
                    </a:moveTo>
                    <a:lnTo>
                      <a:pt x="664" y="1007"/>
                    </a:lnTo>
                    <a:lnTo>
                      <a:pt x="116" y="1007"/>
                    </a:lnTo>
                    <a:lnTo>
                      <a:pt x="116" y="945"/>
                    </a:lnTo>
                    <a:lnTo>
                      <a:pt x="664" y="945"/>
                    </a:lnTo>
                    <a:lnTo>
                      <a:pt x="664" y="1007"/>
                    </a:lnTo>
                    <a:close/>
                    <a:moveTo>
                      <a:pt x="664" y="824"/>
                    </a:moveTo>
                    <a:lnTo>
                      <a:pt x="664" y="824"/>
                    </a:lnTo>
                    <a:lnTo>
                      <a:pt x="116" y="824"/>
                    </a:lnTo>
                    <a:lnTo>
                      <a:pt x="116" y="763"/>
                    </a:lnTo>
                    <a:lnTo>
                      <a:pt x="664" y="763"/>
                    </a:lnTo>
                    <a:lnTo>
                      <a:pt x="664" y="82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/>
              </a:p>
            </p:txBody>
          </p:sp>
        </p:grpSp>
      </p:grpSp>
      <p:grpSp>
        <p:nvGrpSpPr>
          <p:cNvPr id="374" name="Группа 3"/>
          <p:cNvGrpSpPr/>
          <p:nvPr/>
        </p:nvGrpSpPr>
        <p:grpSpPr>
          <a:xfrm>
            <a:off x="1456685" y="4336800"/>
            <a:ext cx="408000" cy="408000"/>
            <a:chOff x="7795757" y="4808270"/>
            <a:chExt cx="408000" cy="408000"/>
          </a:xfrm>
        </p:grpSpPr>
        <p:sp>
          <p:nvSpPr>
            <p:cNvPr id="375" name="Овал 374"/>
            <p:cNvSpPr/>
            <p:nvPr/>
          </p:nvSpPr>
          <p:spPr>
            <a:xfrm>
              <a:off x="7795757" y="4808270"/>
              <a:ext cx="408000" cy="4080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grpSp>
          <p:nvGrpSpPr>
            <p:cNvPr id="376" name="Группа 164"/>
            <p:cNvGrpSpPr/>
            <p:nvPr/>
          </p:nvGrpSpPr>
          <p:grpSpPr>
            <a:xfrm>
              <a:off x="7899137" y="4873768"/>
              <a:ext cx="198884" cy="252247"/>
              <a:chOff x="4496173" y="2267388"/>
              <a:chExt cx="390517" cy="495301"/>
            </a:xfrm>
            <a:noFill/>
          </p:grpSpPr>
          <p:sp>
            <p:nvSpPr>
              <p:cNvPr id="377" name="Freeform 20"/>
              <p:cNvSpPr>
                <a:spLocks noEditPoints="1"/>
              </p:cNvSpPr>
              <p:nvPr/>
            </p:nvSpPr>
            <p:spPr bwMode="auto">
              <a:xfrm>
                <a:off x="4540617" y="2297554"/>
                <a:ext cx="346073" cy="465135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/>
              </a:p>
            </p:txBody>
          </p:sp>
          <p:sp>
            <p:nvSpPr>
              <p:cNvPr id="378" name="Freeform 21"/>
              <p:cNvSpPr>
                <a:spLocks noEditPoints="1"/>
              </p:cNvSpPr>
              <p:nvPr/>
            </p:nvSpPr>
            <p:spPr bwMode="auto">
              <a:xfrm>
                <a:off x="4496173" y="2267388"/>
                <a:ext cx="239712" cy="2397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/>
              </a:p>
            </p:txBody>
          </p:sp>
          <p:sp>
            <p:nvSpPr>
              <p:cNvPr id="379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/>
              </a:p>
            </p:txBody>
          </p:sp>
        </p:grpSp>
      </p:grpSp>
      <p:grpSp>
        <p:nvGrpSpPr>
          <p:cNvPr id="380" name="Группа 379"/>
          <p:cNvGrpSpPr/>
          <p:nvPr/>
        </p:nvGrpSpPr>
        <p:grpSpPr>
          <a:xfrm>
            <a:off x="1440890" y="5357890"/>
            <a:ext cx="408000" cy="408000"/>
            <a:chOff x="7828545" y="3843220"/>
            <a:chExt cx="408000" cy="408000"/>
          </a:xfrm>
        </p:grpSpPr>
        <p:sp>
          <p:nvSpPr>
            <p:cNvPr id="381" name="Овал 380"/>
            <p:cNvSpPr/>
            <p:nvPr/>
          </p:nvSpPr>
          <p:spPr>
            <a:xfrm>
              <a:off x="7828545" y="3843220"/>
              <a:ext cx="408000" cy="4080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grpSp>
          <p:nvGrpSpPr>
            <p:cNvPr id="382" name="Группа 137"/>
            <p:cNvGrpSpPr/>
            <p:nvPr/>
          </p:nvGrpSpPr>
          <p:grpSpPr bwMode="auto">
            <a:xfrm>
              <a:off x="7876653" y="3958129"/>
              <a:ext cx="311784" cy="224803"/>
              <a:chOff x="-1063625" y="2375495"/>
              <a:chExt cx="355600" cy="297855"/>
            </a:xfrm>
            <a:noFill/>
          </p:grpSpPr>
          <p:sp>
            <p:nvSpPr>
              <p:cNvPr id="383" name="Freeform 16"/>
              <p:cNvSpPr>
                <a:spLocks noEditPoints="1"/>
              </p:cNvSpPr>
              <p:nvPr/>
            </p:nvSpPr>
            <p:spPr bwMode="auto">
              <a:xfrm>
                <a:off x="-1063625" y="2375495"/>
                <a:ext cx="355600" cy="158750"/>
              </a:xfrm>
              <a:custGeom>
                <a:avLst/>
                <a:gdLst/>
                <a:ahLst/>
                <a:cxnLst>
                  <a:cxn ang="0">
                    <a:pos x="563" y="220"/>
                  </a:cxn>
                  <a:cxn ang="0">
                    <a:pos x="378" y="159"/>
                  </a:cxn>
                  <a:cxn ang="0">
                    <a:pos x="297" y="176"/>
                  </a:cxn>
                  <a:cxn ang="0">
                    <a:pos x="283" y="176"/>
                  </a:cxn>
                  <a:cxn ang="0">
                    <a:pos x="282" y="151"/>
                  </a:cxn>
                  <a:cxn ang="0">
                    <a:pos x="278" y="140"/>
                  </a:cxn>
                  <a:cxn ang="0">
                    <a:pos x="257" y="135"/>
                  </a:cxn>
                  <a:cxn ang="0">
                    <a:pos x="225" y="135"/>
                  </a:cxn>
                  <a:cxn ang="0">
                    <a:pos x="225" y="112"/>
                  </a:cxn>
                  <a:cxn ang="0">
                    <a:pos x="184" y="112"/>
                  </a:cxn>
                  <a:cxn ang="0">
                    <a:pos x="176" y="16"/>
                  </a:cxn>
                  <a:cxn ang="0">
                    <a:pos x="151" y="16"/>
                  </a:cxn>
                  <a:cxn ang="0">
                    <a:pos x="143" y="112"/>
                  </a:cxn>
                  <a:cxn ang="0">
                    <a:pos x="122" y="112"/>
                  </a:cxn>
                  <a:cxn ang="0">
                    <a:pos x="114" y="0"/>
                  </a:cxn>
                  <a:cxn ang="0">
                    <a:pos x="89" y="0"/>
                  </a:cxn>
                  <a:cxn ang="0">
                    <a:pos x="81" y="112"/>
                  </a:cxn>
                  <a:cxn ang="0">
                    <a:pos x="40" y="112"/>
                  </a:cxn>
                  <a:cxn ang="0">
                    <a:pos x="39" y="224"/>
                  </a:cxn>
                  <a:cxn ang="0">
                    <a:pos x="0" y="243"/>
                  </a:cxn>
                  <a:cxn ang="0">
                    <a:pos x="3" y="250"/>
                  </a:cxn>
                  <a:cxn ang="0">
                    <a:pos x="10" y="248"/>
                  </a:cxn>
                  <a:cxn ang="0">
                    <a:pos x="61" y="234"/>
                  </a:cxn>
                  <a:cxn ang="0">
                    <a:pos x="275" y="201"/>
                  </a:cxn>
                  <a:cxn ang="0">
                    <a:pos x="431" y="215"/>
                  </a:cxn>
                  <a:cxn ang="0">
                    <a:pos x="495" y="229"/>
                  </a:cxn>
                  <a:cxn ang="0">
                    <a:pos x="556" y="255"/>
                  </a:cxn>
                  <a:cxn ang="0">
                    <a:pos x="569" y="224"/>
                  </a:cxn>
                  <a:cxn ang="0">
                    <a:pos x="563" y="220"/>
                  </a:cxn>
                  <a:cxn ang="0">
                    <a:pos x="258" y="143"/>
                  </a:cxn>
                  <a:cxn ang="0">
                    <a:pos x="272" y="146"/>
                  </a:cxn>
                  <a:cxn ang="0">
                    <a:pos x="274" y="151"/>
                  </a:cxn>
                  <a:cxn ang="0">
                    <a:pos x="275" y="176"/>
                  </a:cxn>
                  <a:cxn ang="0">
                    <a:pos x="225" y="170"/>
                  </a:cxn>
                  <a:cxn ang="0">
                    <a:pos x="225" y="143"/>
                  </a:cxn>
                  <a:cxn ang="0">
                    <a:pos x="258" y="143"/>
                  </a:cxn>
                </a:cxnLst>
                <a:rect l="0" t="0" r="r" b="b"/>
                <a:pathLst>
                  <a:path w="569" h="255">
                    <a:moveTo>
                      <a:pt x="563" y="220"/>
                    </a:moveTo>
                    <a:cubicBezTo>
                      <a:pt x="525" y="187"/>
                      <a:pt x="456" y="164"/>
                      <a:pt x="378" y="159"/>
                    </a:cubicBezTo>
                    <a:cubicBezTo>
                      <a:pt x="352" y="157"/>
                      <a:pt x="322" y="173"/>
                      <a:pt x="297" y="176"/>
                    </a:cubicBezTo>
                    <a:cubicBezTo>
                      <a:pt x="292" y="176"/>
                      <a:pt x="287" y="176"/>
                      <a:pt x="283" y="176"/>
                    </a:cubicBezTo>
                    <a:cubicBezTo>
                      <a:pt x="282" y="168"/>
                      <a:pt x="282" y="158"/>
                      <a:pt x="282" y="151"/>
                    </a:cubicBezTo>
                    <a:cubicBezTo>
                      <a:pt x="282" y="147"/>
                      <a:pt x="281" y="143"/>
                      <a:pt x="278" y="140"/>
                    </a:cubicBezTo>
                    <a:cubicBezTo>
                      <a:pt x="271" y="134"/>
                      <a:pt x="259" y="135"/>
                      <a:pt x="257" y="135"/>
                    </a:cubicBezTo>
                    <a:cubicBezTo>
                      <a:pt x="225" y="135"/>
                      <a:pt x="225" y="135"/>
                      <a:pt x="225" y="135"/>
                    </a:cubicBezTo>
                    <a:cubicBezTo>
                      <a:pt x="225" y="112"/>
                      <a:pt x="225" y="112"/>
                      <a:pt x="225" y="112"/>
                    </a:cubicBezTo>
                    <a:cubicBezTo>
                      <a:pt x="184" y="112"/>
                      <a:pt x="184" y="112"/>
                      <a:pt x="184" y="112"/>
                    </a:cubicBezTo>
                    <a:cubicBezTo>
                      <a:pt x="176" y="16"/>
                      <a:pt x="176" y="16"/>
                      <a:pt x="176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43" y="112"/>
                      <a:pt x="143" y="112"/>
                      <a:pt x="143" y="112"/>
                    </a:cubicBezTo>
                    <a:cubicBezTo>
                      <a:pt x="122" y="112"/>
                      <a:pt x="122" y="112"/>
                      <a:pt x="122" y="112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39" y="224"/>
                      <a:pt x="39" y="224"/>
                      <a:pt x="39" y="224"/>
                    </a:cubicBezTo>
                    <a:cubicBezTo>
                      <a:pt x="20" y="233"/>
                      <a:pt x="2" y="242"/>
                      <a:pt x="0" y="243"/>
                    </a:cubicBezTo>
                    <a:cubicBezTo>
                      <a:pt x="2" y="245"/>
                      <a:pt x="3" y="248"/>
                      <a:pt x="3" y="250"/>
                    </a:cubicBezTo>
                    <a:cubicBezTo>
                      <a:pt x="6" y="250"/>
                      <a:pt x="7" y="248"/>
                      <a:pt x="10" y="248"/>
                    </a:cubicBezTo>
                    <a:cubicBezTo>
                      <a:pt x="28" y="243"/>
                      <a:pt x="45" y="241"/>
                      <a:pt x="61" y="234"/>
                    </a:cubicBezTo>
                    <a:cubicBezTo>
                      <a:pt x="143" y="206"/>
                      <a:pt x="252" y="201"/>
                      <a:pt x="275" y="201"/>
                    </a:cubicBezTo>
                    <a:cubicBezTo>
                      <a:pt x="325" y="199"/>
                      <a:pt x="409" y="210"/>
                      <a:pt x="431" y="215"/>
                    </a:cubicBezTo>
                    <a:cubicBezTo>
                      <a:pt x="453" y="220"/>
                      <a:pt x="474" y="222"/>
                      <a:pt x="495" y="229"/>
                    </a:cubicBezTo>
                    <a:cubicBezTo>
                      <a:pt x="515" y="236"/>
                      <a:pt x="536" y="245"/>
                      <a:pt x="556" y="255"/>
                    </a:cubicBezTo>
                    <a:cubicBezTo>
                      <a:pt x="560" y="245"/>
                      <a:pt x="565" y="234"/>
                      <a:pt x="569" y="224"/>
                    </a:cubicBezTo>
                    <a:cubicBezTo>
                      <a:pt x="568" y="222"/>
                      <a:pt x="566" y="222"/>
                      <a:pt x="563" y="220"/>
                    </a:cubicBezTo>
                    <a:close/>
                    <a:moveTo>
                      <a:pt x="258" y="143"/>
                    </a:moveTo>
                    <a:cubicBezTo>
                      <a:pt x="260" y="143"/>
                      <a:pt x="269" y="143"/>
                      <a:pt x="272" y="146"/>
                    </a:cubicBezTo>
                    <a:cubicBezTo>
                      <a:pt x="273" y="147"/>
                      <a:pt x="274" y="149"/>
                      <a:pt x="274" y="151"/>
                    </a:cubicBezTo>
                    <a:cubicBezTo>
                      <a:pt x="274" y="158"/>
                      <a:pt x="274" y="168"/>
                      <a:pt x="275" y="176"/>
                    </a:cubicBezTo>
                    <a:cubicBezTo>
                      <a:pt x="258" y="175"/>
                      <a:pt x="243" y="171"/>
                      <a:pt x="225" y="170"/>
                    </a:cubicBezTo>
                    <a:cubicBezTo>
                      <a:pt x="225" y="143"/>
                      <a:pt x="225" y="143"/>
                      <a:pt x="225" y="143"/>
                    </a:cubicBezTo>
                    <a:lnTo>
                      <a:pt x="258" y="14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 dirty="0"/>
              </a:p>
            </p:txBody>
          </p:sp>
          <p:sp>
            <p:nvSpPr>
              <p:cNvPr id="384" name="Freeform 17"/>
              <p:cNvSpPr>
                <a:spLocks/>
              </p:cNvSpPr>
              <p:nvPr/>
            </p:nvSpPr>
            <p:spPr bwMode="auto">
              <a:xfrm>
                <a:off x="-952500" y="2582863"/>
                <a:ext cx="214313" cy="90487"/>
              </a:xfrm>
              <a:custGeom>
                <a:avLst/>
                <a:gdLst/>
                <a:ahLst/>
                <a:cxnLst>
                  <a:cxn ang="0">
                    <a:pos x="285" y="2"/>
                  </a:cxn>
                  <a:cxn ang="0">
                    <a:pos x="238" y="4"/>
                  </a:cxn>
                  <a:cxn ang="0">
                    <a:pos x="165" y="24"/>
                  </a:cxn>
                  <a:cxn ang="0">
                    <a:pos x="93" y="78"/>
                  </a:cxn>
                  <a:cxn ang="0">
                    <a:pos x="37" y="111"/>
                  </a:cxn>
                  <a:cxn ang="0">
                    <a:pos x="0" y="120"/>
                  </a:cxn>
                  <a:cxn ang="0">
                    <a:pos x="107" y="146"/>
                  </a:cxn>
                  <a:cxn ang="0">
                    <a:pos x="341" y="0"/>
                  </a:cxn>
                  <a:cxn ang="0">
                    <a:pos x="318" y="0"/>
                  </a:cxn>
                  <a:cxn ang="0">
                    <a:pos x="285" y="2"/>
                  </a:cxn>
                </a:cxnLst>
                <a:rect l="0" t="0" r="r" b="b"/>
                <a:pathLst>
                  <a:path w="341" h="146">
                    <a:moveTo>
                      <a:pt x="285" y="2"/>
                    </a:moveTo>
                    <a:cubicBezTo>
                      <a:pt x="270" y="2"/>
                      <a:pt x="254" y="2"/>
                      <a:pt x="238" y="4"/>
                    </a:cubicBezTo>
                    <a:cubicBezTo>
                      <a:pt x="214" y="11"/>
                      <a:pt x="189" y="15"/>
                      <a:pt x="165" y="24"/>
                    </a:cubicBezTo>
                    <a:cubicBezTo>
                      <a:pt x="139" y="32"/>
                      <a:pt x="115" y="52"/>
                      <a:pt x="93" y="78"/>
                    </a:cubicBezTo>
                    <a:cubicBezTo>
                      <a:pt x="80" y="96"/>
                      <a:pt x="62" y="102"/>
                      <a:pt x="37" y="111"/>
                    </a:cubicBezTo>
                    <a:cubicBezTo>
                      <a:pt x="33" y="111"/>
                      <a:pt x="16" y="115"/>
                      <a:pt x="0" y="120"/>
                    </a:cubicBezTo>
                    <a:cubicBezTo>
                      <a:pt x="34" y="137"/>
                      <a:pt x="70" y="146"/>
                      <a:pt x="107" y="146"/>
                    </a:cubicBezTo>
                    <a:cubicBezTo>
                      <a:pt x="198" y="146"/>
                      <a:pt x="281" y="89"/>
                      <a:pt x="341" y="0"/>
                    </a:cubicBezTo>
                    <a:cubicBezTo>
                      <a:pt x="334" y="0"/>
                      <a:pt x="327" y="0"/>
                      <a:pt x="318" y="0"/>
                    </a:cubicBezTo>
                    <a:cubicBezTo>
                      <a:pt x="307" y="0"/>
                      <a:pt x="297" y="0"/>
                      <a:pt x="285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 dirty="0"/>
              </a:p>
            </p:txBody>
          </p:sp>
          <p:sp>
            <p:nvSpPr>
              <p:cNvPr id="385" name="Freeform 18"/>
              <p:cNvSpPr>
                <a:spLocks/>
              </p:cNvSpPr>
              <p:nvPr/>
            </p:nvSpPr>
            <p:spPr bwMode="auto">
              <a:xfrm>
                <a:off x="-1042988" y="2530475"/>
                <a:ext cx="315913" cy="101600"/>
              </a:xfrm>
              <a:custGeom>
                <a:avLst/>
                <a:gdLst/>
                <a:ahLst/>
                <a:cxnLst>
                  <a:cxn ang="0">
                    <a:pos x="477" y="20"/>
                  </a:cxn>
                  <a:cxn ang="0">
                    <a:pos x="421" y="20"/>
                  </a:cxn>
                  <a:cxn ang="0">
                    <a:pos x="353" y="11"/>
                  </a:cxn>
                  <a:cxn ang="0">
                    <a:pos x="303" y="5"/>
                  </a:cxn>
                  <a:cxn ang="0">
                    <a:pos x="172" y="0"/>
                  </a:cxn>
                  <a:cxn ang="0">
                    <a:pos x="71" y="24"/>
                  </a:cxn>
                  <a:cxn ang="0">
                    <a:pos x="0" y="65"/>
                  </a:cxn>
                  <a:cxn ang="0">
                    <a:pos x="87" y="163"/>
                  </a:cxn>
                  <a:cxn ang="0">
                    <a:pos x="136" y="148"/>
                  </a:cxn>
                  <a:cxn ang="0">
                    <a:pos x="241" y="91"/>
                  </a:cxn>
                  <a:cxn ang="0">
                    <a:pos x="300" y="57"/>
                  </a:cxn>
                  <a:cxn ang="0">
                    <a:pos x="361" y="39"/>
                  </a:cxn>
                  <a:cxn ang="0">
                    <a:pos x="443" y="33"/>
                  </a:cxn>
                  <a:cxn ang="0">
                    <a:pos x="496" y="37"/>
                  </a:cxn>
                  <a:cxn ang="0">
                    <a:pos x="504" y="31"/>
                  </a:cxn>
                  <a:cxn ang="0">
                    <a:pos x="477" y="20"/>
                  </a:cxn>
                </a:cxnLst>
                <a:rect l="0" t="0" r="r" b="b"/>
                <a:pathLst>
                  <a:path w="504" h="163">
                    <a:moveTo>
                      <a:pt x="477" y="20"/>
                    </a:moveTo>
                    <a:cubicBezTo>
                      <a:pt x="457" y="22"/>
                      <a:pt x="441" y="22"/>
                      <a:pt x="421" y="20"/>
                    </a:cubicBezTo>
                    <a:cubicBezTo>
                      <a:pt x="398" y="18"/>
                      <a:pt x="375" y="13"/>
                      <a:pt x="353" y="11"/>
                    </a:cubicBezTo>
                    <a:cubicBezTo>
                      <a:pt x="335" y="9"/>
                      <a:pt x="319" y="5"/>
                      <a:pt x="303" y="5"/>
                    </a:cubicBezTo>
                    <a:cubicBezTo>
                      <a:pt x="259" y="2"/>
                      <a:pt x="216" y="0"/>
                      <a:pt x="172" y="0"/>
                    </a:cubicBezTo>
                    <a:cubicBezTo>
                      <a:pt x="139" y="2"/>
                      <a:pt x="104" y="7"/>
                      <a:pt x="71" y="24"/>
                    </a:cubicBezTo>
                    <a:cubicBezTo>
                      <a:pt x="48" y="37"/>
                      <a:pt x="23" y="50"/>
                      <a:pt x="0" y="65"/>
                    </a:cubicBezTo>
                    <a:cubicBezTo>
                      <a:pt x="24" y="104"/>
                      <a:pt x="55" y="137"/>
                      <a:pt x="87" y="163"/>
                    </a:cubicBezTo>
                    <a:cubicBezTo>
                      <a:pt x="104" y="159"/>
                      <a:pt x="120" y="154"/>
                      <a:pt x="136" y="148"/>
                    </a:cubicBezTo>
                    <a:cubicBezTo>
                      <a:pt x="172" y="133"/>
                      <a:pt x="208" y="113"/>
                      <a:pt x="241" y="91"/>
                    </a:cubicBezTo>
                    <a:cubicBezTo>
                      <a:pt x="262" y="80"/>
                      <a:pt x="281" y="65"/>
                      <a:pt x="300" y="57"/>
                    </a:cubicBezTo>
                    <a:cubicBezTo>
                      <a:pt x="320" y="48"/>
                      <a:pt x="341" y="41"/>
                      <a:pt x="361" y="39"/>
                    </a:cubicBezTo>
                    <a:cubicBezTo>
                      <a:pt x="389" y="35"/>
                      <a:pt x="417" y="33"/>
                      <a:pt x="443" y="33"/>
                    </a:cubicBezTo>
                    <a:cubicBezTo>
                      <a:pt x="461" y="33"/>
                      <a:pt x="479" y="35"/>
                      <a:pt x="496" y="37"/>
                    </a:cubicBezTo>
                    <a:cubicBezTo>
                      <a:pt x="499" y="37"/>
                      <a:pt x="501" y="33"/>
                      <a:pt x="504" y="31"/>
                    </a:cubicBezTo>
                    <a:cubicBezTo>
                      <a:pt x="504" y="28"/>
                      <a:pt x="489" y="20"/>
                      <a:pt x="477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 dirty="0"/>
              </a:p>
            </p:txBody>
          </p:sp>
        </p:grpSp>
      </p:grpSp>
      <p:grpSp>
        <p:nvGrpSpPr>
          <p:cNvPr id="386" name="Группа 3"/>
          <p:cNvGrpSpPr/>
          <p:nvPr/>
        </p:nvGrpSpPr>
        <p:grpSpPr>
          <a:xfrm>
            <a:off x="1430328" y="4870753"/>
            <a:ext cx="408000" cy="408000"/>
            <a:chOff x="7795757" y="4808270"/>
            <a:chExt cx="408000" cy="408000"/>
          </a:xfrm>
        </p:grpSpPr>
        <p:sp>
          <p:nvSpPr>
            <p:cNvPr id="387" name="Овал 386"/>
            <p:cNvSpPr/>
            <p:nvPr/>
          </p:nvSpPr>
          <p:spPr>
            <a:xfrm>
              <a:off x="7795757" y="4808270"/>
              <a:ext cx="408000" cy="4080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grpSp>
          <p:nvGrpSpPr>
            <p:cNvPr id="388" name="Группа 164"/>
            <p:cNvGrpSpPr/>
            <p:nvPr/>
          </p:nvGrpSpPr>
          <p:grpSpPr>
            <a:xfrm>
              <a:off x="7899137" y="4873768"/>
              <a:ext cx="198884" cy="252247"/>
              <a:chOff x="4496173" y="2267388"/>
              <a:chExt cx="390517" cy="495301"/>
            </a:xfrm>
            <a:noFill/>
          </p:grpSpPr>
          <p:sp>
            <p:nvSpPr>
              <p:cNvPr id="389" name="Freeform 20"/>
              <p:cNvSpPr>
                <a:spLocks noEditPoints="1"/>
              </p:cNvSpPr>
              <p:nvPr/>
            </p:nvSpPr>
            <p:spPr bwMode="auto">
              <a:xfrm>
                <a:off x="4540617" y="2297554"/>
                <a:ext cx="346073" cy="465135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/>
              </a:p>
            </p:txBody>
          </p:sp>
          <p:sp>
            <p:nvSpPr>
              <p:cNvPr id="390" name="Freeform 21"/>
              <p:cNvSpPr>
                <a:spLocks noEditPoints="1"/>
              </p:cNvSpPr>
              <p:nvPr/>
            </p:nvSpPr>
            <p:spPr bwMode="auto">
              <a:xfrm>
                <a:off x="4496173" y="2267388"/>
                <a:ext cx="239712" cy="2397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/>
              </a:p>
            </p:txBody>
          </p:sp>
          <p:sp>
            <p:nvSpPr>
              <p:cNvPr id="391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6735655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CustomShape 1"/>
          <p:cNvSpPr/>
          <p:nvPr/>
        </p:nvSpPr>
        <p:spPr>
          <a:xfrm>
            <a:off x="1350000" y="281520"/>
            <a:ext cx="10406160" cy="43596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216"/>
              </a:lnSpc>
            </a:pPr>
            <a:r>
              <a:rPr lang="ru-RU" sz="2000" b="1" strike="noStrike" spc="-1">
                <a:solidFill>
                  <a:srgbClr val="558ED5"/>
                </a:solidFill>
                <a:latin typeface="Arial Narrow"/>
                <a:ea typeface="DejaVu Sans"/>
              </a:rPr>
              <a:t>Контрольно-надзорная деятельность</a:t>
            </a:r>
            <a:endParaRPr lang="ru-RU" sz="2000" b="0" strike="noStrike" spc="-1">
              <a:latin typeface="Arial"/>
            </a:endParaRPr>
          </a:p>
        </p:txBody>
      </p:sp>
      <p:sp>
        <p:nvSpPr>
          <p:cNvPr id="985" name="CustomShape 2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986" name="CustomShape 3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987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988" name="CustomShape 4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2F0FE9D6-5206-4FF6-BE7E-373C6BB426D2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9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989" name="CustomShape 5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0" name="CustomShape 6"/>
          <p:cNvSpPr/>
          <p:nvPr/>
        </p:nvSpPr>
        <p:spPr>
          <a:xfrm>
            <a:off x="7562880" y="668484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Владивосток– 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17.03.2021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991" name="CustomShape 7"/>
          <p:cNvSpPr/>
          <p:nvPr/>
        </p:nvSpPr>
        <p:spPr>
          <a:xfrm>
            <a:off x="7905608" y="1715944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2" name="CustomShape 8"/>
          <p:cNvSpPr/>
          <p:nvPr/>
        </p:nvSpPr>
        <p:spPr>
          <a:xfrm>
            <a:off x="7965008" y="1891624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3" name="CustomShape 9"/>
          <p:cNvSpPr/>
          <p:nvPr/>
        </p:nvSpPr>
        <p:spPr>
          <a:xfrm>
            <a:off x="8183888" y="1979464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4" name="CustomShape 10"/>
          <p:cNvSpPr/>
          <p:nvPr/>
        </p:nvSpPr>
        <p:spPr>
          <a:xfrm>
            <a:off x="830520" y="4509000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5" name="CustomShape 11"/>
          <p:cNvSpPr/>
          <p:nvPr/>
        </p:nvSpPr>
        <p:spPr>
          <a:xfrm>
            <a:off x="2932208" y="2753104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6" name="CustomShape 12"/>
          <p:cNvSpPr/>
          <p:nvPr/>
        </p:nvSpPr>
        <p:spPr>
          <a:xfrm>
            <a:off x="2780280" y="466740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7" name="CustomShape 13"/>
          <p:cNvSpPr/>
          <p:nvPr/>
        </p:nvSpPr>
        <p:spPr>
          <a:xfrm>
            <a:off x="3615480" y="40341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8" name="CustomShape 14"/>
          <p:cNvSpPr/>
          <p:nvPr/>
        </p:nvSpPr>
        <p:spPr>
          <a:xfrm>
            <a:off x="1646280" y="554616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9" name="CustomShape 15"/>
          <p:cNvSpPr/>
          <p:nvPr/>
        </p:nvSpPr>
        <p:spPr>
          <a:xfrm>
            <a:off x="2441880" y="42980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0" name="CustomShape 16"/>
          <p:cNvSpPr/>
          <p:nvPr/>
        </p:nvSpPr>
        <p:spPr>
          <a:xfrm>
            <a:off x="3675240" y="412236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1" name="CustomShape 17"/>
          <p:cNvSpPr/>
          <p:nvPr/>
        </p:nvSpPr>
        <p:spPr>
          <a:xfrm>
            <a:off x="2541600" y="40694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2" name="CustomShape 18"/>
          <p:cNvSpPr/>
          <p:nvPr/>
        </p:nvSpPr>
        <p:spPr>
          <a:xfrm>
            <a:off x="2640960" y="380592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3" name="CustomShape 19"/>
          <p:cNvSpPr/>
          <p:nvPr/>
        </p:nvSpPr>
        <p:spPr>
          <a:xfrm>
            <a:off x="2461680" y="37000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4" name="CustomShape 20"/>
          <p:cNvSpPr/>
          <p:nvPr/>
        </p:nvSpPr>
        <p:spPr>
          <a:xfrm>
            <a:off x="1984320" y="35222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5" name="CustomShape 21"/>
          <p:cNvSpPr/>
          <p:nvPr/>
        </p:nvSpPr>
        <p:spPr>
          <a:xfrm>
            <a:off x="1785600" y="36298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6" name="CustomShape 22"/>
          <p:cNvSpPr/>
          <p:nvPr/>
        </p:nvSpPr>
        <p:spPr>
          <a:xfrm>
            <a:off x="2422080" y="391140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7" name="CustomShape 23"/>
          <p:cNvSpPr/>
          <p:nvPr/>
        </p:nvSpPr>
        <p:spPr>
          <a:xfrm>
            <a:off x="2143440" y="380592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8" name="CustomShape 24"/>
          <p:cNvSpPr/>
          <p:nvPr/>
        </p:nvSpPr>
        <p:spPr>
          <a:xfrm>
            <a:off x="2541600" y="39286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9" name="CustomShape 25"/>
          <p:cNvSpPr/>
          <p:nvPr/>
        </p:nvSpPr>
        <p:spPr>
          <a:xfrm>
            <a:off x="2243160" y="456192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0" name="CustomShape 26"/>
          <p:cNvSpPr/>
          <p:nvPr/>
        </p:nvSpPr>
        <p:spPr>
          <a:xfrm>
            <a:off x="2362320" y="43682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1" name="CustomShape 27"/>
          <p:cNvSpPr/>
          <p:nvPr/>
        </p:nvSpPr>
        <p:spPr>
          <a:xfrm>
            <a:off x="1904760" y="463212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2" name="CustomShape 28"/>
          <p:cNvSpPr/>
          <p:nvPr/>
        </p:nvSpPr>
        <p:spPr>
          <a:xfrm>
            <a:off x="2203200" y="412236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3" name="CustomShape 29"/>
          <p:cNvSpPr/>
          <p:nvPr/>
        </p:nvSpPr>
        <p:spPr>
          <a:xfrm>
            <a:off x="1924920" y="387612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4" name="CustomShape 30"/>
          <p:cNvSpPr/>
          <p:nvPr/>
        </p:nvSpPr>
        <p:spPr>
          <a:xfrm>
            <a:off x="2163600" y="431568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5" name="CustomShape 31"/>
          <p:cNvSpPr/>
          <p:nvPr/>
        </p:nvSpPr>
        <p:spPr>
          <a:xfrm>
            <a:off x="1865160" y="43682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6" name="CustomShape 32"/>
          <p:cNvSpPr/>
          <p:nvPr/>
        </p:nvSpPr>
        <p:spPr>
          <a:xfrm>
            <a:off x="1845360" y="40694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7" name="CustomShape 33"/>
          <p:cNvSpPr/>
          <p:nvPr/>
        </p:nvSpPr>
        <p:spPr>
          <a:xfrm>
            <a:off x="1606320" y="387612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8" name="CustomShape 34"/>
          <p:cNvSpPr/>
          <p:nvPr/>
        </p:nvSpPr>
        <p:spPr>
          <a:xfrm>
            <a:off x="1984320" y="422784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9" name="CustomShape 35"/>
          <p:cNvSpPr/>
          <p:nvPr/>
        </p:nvSpPr>
        <p:spPr>
          <a:xfrm>
            <a:off x="2660760" y="44913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0" name="CustomShape 36"/>
          <p:cNvSpPr/>
          <p:nvPr/>
        </p:nvSpPr>
        <p:spPr>
          <a:xfrm>
            <a:off x="2024280" y="40341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1" name="CustomShape 37"/>
          <p:cNvSpPr/>
          <p:nvPr/>
        </p:nvSpPr>
        <p:spPr>
          <a:xfrm>
            <a:off x="2084040" y="507168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2" name="CustomShape 38"/>
          <p:cNvSpPr/>
          <p:nvPr/>
        </p:nvSpPr>
        <p:spPr>
          <a:xfrm>
            <a:off x="1526760" y="46846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3" name="CustomShape 39"/>
          <p:cNvSpPr/>
          <p:nvPr/>
        </p:nvSpPr>
        <p:spPr>
          <a:xfrm>
            <a:off x="1666080" y="42804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4" name="CustomShape 40"/>
          <p:cNvSpPr/>
          <p:nvPr/>
        </p:nvSpPr>
        <p:spPr>
          <a:xfrm>
            <a:off x="2998800" y="38408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5" name="CustomShape 41"/>
          <p:cNvSpPr/>
          <p:nvPr/>
        </p:nvSpPr>
        <p:spPr>
          <a:xfrm>
            <a:off x="1685880" y="41396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6" name="CustomShape 42"/>
          <p:cNvSpPr/>
          <p:nvPr/>
        </p:nvSpPr>
        <p:spPr>
          <a:xfrm>
            <a:off x="3237840" y="45968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7" name="CustomShape 43"/>
          <p:cNvSpPr/>
          <p:nvPr/>
        </p:nvSpPr>
        <p:spPr>
          <a:xfrm>
            <a:off x="2899440" y="422784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8" name="CustomShape 44"/>
          <p:cNvSpPr/>
          <p:nvPr/>
        </p:nvSpPr>
        <p:spPr>
          <a:xfrm>
            <a:off x="2839680" y="442116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9" name="CustomShape 45"/>
          <p:cNvSpPr/>
          <p:nvPr/>
        </p:nvSpPr>
        <p:spPr>
          <a:xfrm>
            <a:off x="2800080" y="433332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0" name="CustomShape 46"/>
          <p:cNvSpPr/>
          <p:nvPr/>
        </p:nvSpPr>
        <p:spPr>
          <a:xfrm>
            <a:off x="1706040" y="505404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1" name="CustomShape 47"/>
          <p:cNvSpPr/>
          <p:nvPr/>
        </p:nvSpPr>
        <p:spPr>
          <a:xfrm>
            <a:off x="1685880" y="547596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2" name="CustomShape 48"/>
          <p:cNvSpPr/>
          <p:nvPr/>
        </p:nvSpPr>
        <p:spPr>
          <a:xfrm>
            <a:off x="1387800" y="528264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3" name="CustomShape 49"/>
          <p:cNvSpPr/>
          <p:nvPr/>
        </p:nvSpPr>
        <p:spPr>
          <a:xfrm>
            <a:off x="1487160" y="542304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4" name="CustomShape 50"/>
          <p:cNvSpPr/>
          <p:nvPr/>
        </p:nvSpPr>
        <p:spPr>
          <a:xfrm>
            <a:off x="1566720" y="552888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5" name="CustomShape 51"/>
          <p:cNvSpPr/>
          <p:nvPr/>
        </p:nvSpPr>
        <p:spPr>
          <a:xfrm>
            <a:off x="3237840" y="42980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6" name="CustomShape 52"/>
          <p:cNvSpPr/>
          <p:nvPr/>
        </p:nvSpPr>
        <p:spPr>
          <a:xfrm>
            <a:off x="1228680" y="484308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7" name="CustomShape 53"/>
          <p:cNvSpPr/>
          <p:nvPr/>
        </p:nvSpPr>
        <p:spPr>
          <a:xfrm>
            <a:off x="1566720" y="512424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8" name="CustomShape 54"/>
          <p:cNvSpPr/>
          <p:nvPr/>
        </p:nvSpPr>
        <p:spPr>
          <a:xfrm>
            <a:off x="3337200" y="33310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9" name="CustomShape 55"/>
          <p:cNvSpPr/>
          <p:nvPr/>
        </p:nvSpPr>
        <p:spPr>
          <a:xfrm>
            <a:off x="3913920" y="484308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0" name="CustomShape 56"/>
          <p:cNvSpPr/>
          <p:nvPr/>
        </p:nvSpPr>
        <p:spPr>
          <a:xfrm>
            <a:off x="3556080" y="47901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1" name="CustomShape 57"/>
          <p:cNvSpPr/>
          <p:nvPr/>
        </p:nvSpPr>
        <p:spPr>
          <a:xfrm>
            <a:off x="2879640" y="477288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2" name="CustomShape 58"/>
          <p:cNvSpPr/>
          <p:nvPr/>
        </p:nvSpPr>
        <p:spPr>
          <a:xfrm>
            <a:off x="3675240" y="292680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3" name="CustomShape 59"/>
          <p:cNvSpPr/>
          <p:nvPr/>
        </p:nvSpPr>
        <p:spPr>
          <a:xfrm>
            <a:off x="6990488" y="2753104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4" name="CustomShape 60"/>
          <p:cNvSpPr/>
          <p:nvPr/>
        </p:nvSpPr>
        <p:spPr>
          <a:xfrm>
            <a:off x="7368488" y="2876224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5" name="CustomShape 61"/>
          <p:cNvSpPr/>
          <p:nvPr/>
        </p:nvSpPr>
        <p:spPr>
          <a:xfrm>
            <a:off x="7169408" y="2823304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6" name="CustomShape 62"/>
          <p:cNvSpPr/>
          <p:nvPr/>
        </p:nvSpPr>
        <p:spPr>
          <a:xfrm>
            <a:off x="7268768" y="2929144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7" name="CustomShape 63"/>
          <p:cNvSpPr/>
          <p:nvPr/>
        </p:nvSpPr>
        <p:spPr>
          <a:xfrm>
            <a:off x="4610160" y="30848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8" name="CustomShape 64"/>
          <p:cNvSpPr/>
          <p:nvPr/>
        </p:nvSpPr>
        <p:spPr>
          <a:xfrm>
            <a:off x="5776928" y="2840944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9" name="CustomShape 65"/>
          <p:cNvSpPr/>
          <p:nvPr/>
        </p:nvSpPr>
        <p:spPr>
          <a:xfrm>
            <a:off x="4782248" y="2225704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0" name="CustomShape 66"/>
          <p:cNvSpPr/>
          <p:nvPr/>
        </p:nvSpPr>
        <p:spPr>
          <a:xfrm>
            <a:off x="2481840" y="2592720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1" name="CustomShape 67"/>
          <p:cNvSpPr/>
          <p:nvPr/>
        </p:nvSpPr>
        <p:spPr>
          <a:xfrm>
            <a:off x="4968360" y="505404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2" name="CustomShape 68"/>
          <p:cNvSpPr/>
          <p:nvPr/>
        </p:nvSpPr>
        <p:spPr>
          <a:xfrm>
            <a:off x="5724360" y="519480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3" name="CustomShape 69"/>
          <p:cNvSpPr/>
          <p:nvPr/>
        </p:nvSpPr>
        <p:spPr>
          <a:xfrm>
            <a:off x="5047920" y="459684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4" name="CustomShape 70"/>
          <p:cNvSpPr/>
          <p:nvPr/>
        </p:nvSpPr>
        <p:spPr>
          <a:xfrm>
            <a:off x="5644800" y="573984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5" name="CustomShape 71"/>
          <p:cNvSpPr/>
          <p:nvPr/>
        </p:nvSpPr>
        <p:spPr>
          <a:xfrm>
            <a:off x="6062400" y="558144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6" name="CustomShape 72"/>
          <p:cNvSpPr/>
          <p:nvPr/>
        </p:nvSpPr>
        <p:spPr>
          <a:xfrm>
            <a:off x="5982840" y="537048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7" name="CustomShape 73"/>
          <p:cNvSpPr/>
          <p:nvPr/>
        </p:nvSpPr>
        <p:spPr>
          <a:xfrm>
            <a:off x="6917760" y="480780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8" name="CustomShape 74"/>
          <p:cNvSpPr/>
          <p:nvPr/>
        </p:nvSpPr>
        <p:spPr>
          <a:xfrm>
            <a:off x="5127480" y="547596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9" name="CustomShape 75"/>
          <p:cNvSpPr/>
          <p:nvPr/>
        </p:nvSpPr>
        <p:spPr>
          <a:xfrm>
            <a:off x="4610160" y="480780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0" name="CustomShape 76"/>
          <p:cNvSpPr/>
          <p:nvPr/>
        </p:nvSpPr>
        <p:spPr>
          <a:xfrm>
            <a:off x="4172760" y="373536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1" name="CustomShape 77"/>
          <p:cNvSpPr/>
          <p:nvPr/>
        </p:nvSpPr>
        <p:spPr>
          <a:xfrm>
            <a:off x="4510800" y="292680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2" name="CustomShape 78"/>
          <p:cNvSpPr/>
          <p:nvPr/>
        </p:nvSpPr>
        <p:spPr>
          <a:xfrm>
            <a:off x="4252320" y="457920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3" name="CustomShape 79"/>
          <p:cNvSpPr/>
          <p:nvPr/>
        </p:nvSpPr>
        <p:spPr>
          <a:xfrm>
            <a:off x="6639480" y="410472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5" name="CustomShape 81"/>
          <p:cNvSpPr/>
          <p:nvPr/>
        </p:nvSpPr>
        <p:spPr>
          <a:xfrm>
            <a:off x="6010902" y="1979713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6" name="CustomShape 82"/>
          <p:cNvSpPr/>
          <p:nvPr/>
        </p:nvSpPr>
        <p:spPr>
          <a:xfrm>
            <a:off x="6050862" y="1786393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7" name="CustomShape 83"/>
          <p:cNvSpPr/>
          <p:nvPr/>
        </p:nvSpPr>
        <p:spPr>
          <a:xfrm>
            <a:off x="6349302" y="1698193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0" name="CustomShape 86"/>
          <p:cNvSpPr/>
          <p:nvPr/>
        </p:nvSpPr>
        <p:spPr>
          <a:xfrm>
            <a:off x="5604840" y="232884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1" name="CustomShape 87"/>
          <p:cNvSpPr/>
          <p:nvPr/>
        </p:nvSpPr>
        <p:spPr>
          <a:xfrm>
            <a:off x="9265320" y="76428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2" name="CustomShape 88"/>
          <p:cNvSpPr/>
          <p:nvPr/>
        </p:nvSpPr>
        <p:spPr>
          <a:xfrm>
            <a:off x="10677600" y="2715840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3" name="CustomShape 89"/>
          <p:cNvSpPr/>
          <p:nvPr/>
        </p:nvSpPr>
        <p:spPr>
          <a:xfrm>
            <a:off x="11354040" y="480780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4" name="CustomShape 90"/>
          <p:cNvSpPr/>
          <p:nvPr/>
        </p:nvSpPr>
        <p:spPr>
          <a:xfrm>
            <a:off x="11393640" y="45619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5" name="CustomShape 91"/>
          <p:cNvSpPr/>
          <p:nvPr/>
        </p:nvSpPr>
        <p:spPr>
          <a:xfrm>
            <a:off x="11453400" y="482544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6" name="CustomShape 92"/>
          <p:cNvSpPr/>
          <p:nvPr/>
        </p:nvSpPr>
        <p:spPr>
          <a:xfrm>
            <a:off x="11453400" y="436824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7" name="CustomShape 93"/>
          <p:cNvSpPr/>
          <p:nvPr/>
        </p:nvSpPr>
        <p:spPr>
          <a:xfrm>
            <a:off x="11453400" y="417492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8" name="CustomShape 94"/>
          <p:cNvSpPr/>
          <p:nvPr/>
        </p:nvSpPr>
        <p:spPr>
          <a:xfrm>
            <a:off x="11453400" y="413964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9" name="CustomShape 95"/>
          <p:cNvSpPr/>
          <p:nvPr/>
        </p:nvSpPr>
        <p:spPr>
          <a:xfrm>
            <a:off x="11453400" y="406944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0" name="CustomShape 96"/>
          <p:cNvSpPr/>
          <p:nvPr/>
        </p:nvSpPr>
        <p:spPr>
          <a:xfrm>
            <a:off x="11433600" y="40168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1" name="CustomShape 97"/>
          <p:cNvSpPr/>
          <p:nvPr/>
        </p:nvSpPr>
        <p:spPr>
          <a:xfrm>
            <a:off x="11393640" y="39114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2" name="CustomShape 98"/>
          <p:cNvSpPr/>
          <p:nvPr/>
        </p:nvSpPr>
        <p:spPr>
          <a:xfrm>
            <a:off x="11373840" y="385848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3" name="CustomShape 99"/>
          <p:cNvSpPr/>
          <p:nvPr/>
        </p:nvSpPr>
        <p:spPr>
          <a:xfrm>
            <a:off x="11354040" y="38059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4" name="CustomShape 100"/>
          <p:cNvSpPr/>
          <p:nvPr/>
        </p:nvSpPr>
        <p:spPr>
          <a:xfrm>
            <a:off x="11294280" y="362988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5" name="CustomShape 101"/>
          <p:cNvSpPr/>
          <p:nvPr/>
        </p:nvSpPr>
        <p:spPr>
          <a:xfrm>
            <a:off x="11294280" y="359460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6" name="CustomShape 102"/>
          <p:cNvSpPr/>
          <p:nvPr/>
        </p:nvSpPr>
        <p:spPr>
          <a:xfrm>
            <a:off x="11234520" y="36475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7" name="CustomShape 103"/>
          <p:cNvSpPr/>
          <p:nvPr/>
        </p:nvSpPr>
        <p:spPr>
          <a:xfrm>
            <a:off x="9450188" y="983763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8" name="CustomShape 104"/>
          <p:cNvSpPr/>
          <p:nvPr/>
        </p:nvSpPr>
        <p:spPr>
          <a:xfrm>
            <a:off x="9901800" y="176616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9" name="CustomShape 105"/>
          <p:cNvSpPr/>
          <p:nvPr/>
        </p:nvSpPr>
        <p:spPr>
          <a:xfrm>
            <a:off x="10160280" y="4139640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0" name="CustomShape 106"/>
          <p:cNvSpPr/>
          <p:nvPr/>
        </p:nvSpPr>
        <p:spPr>
          <a:xfrm>
            <a:off x="11294280" y="255744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1" name="CustomShape 107"/>
          <p:cNvSpPr/>
          <p:nvPr/>
        </p:nvSpPr>
        <p:spPr>
          <a:xfrm>
            <a:off x="11174760" y="262764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2" name="CustomShape 108"/>
          <p:cNvSpPr/>
          <p:nvPr/>
        </p:nvSpPr>
        <p:spPr>
          <a:xfrm>
            <a:off x="8855622" y="2313793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3" name="CustomShape 109"/>
          <p:cNvSpPr/>
          <p:nvPr/>
        </p:nvSpPr>
        <p:spPr>
          <a:xfrm>
            <a:off x="10100520" y="408708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4" name="CustomShape 110"/>
          <p:cNvSpPr/>
          <p:nvPr/>
        </p:nvSpPr>
        <p:spPr>
          <a:xfrm>
            <a:off x="9702720" y="429804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5" name="CustomShape 111"/>
          <p:cNvSpPr/>
          <p:nvPr/>
        </p:nvSpPr>
        <p:spPr>
          <a:xfrm>
            <a:off x="9742680" y="4245120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6" name="CustomShape 112"/>
          <p:cNvSpPr/>
          <p:nvPr/>
        </p:nvSpPr>
        <p:spPr>
          <a:xfrm>
            <a:off x="9344880" y="222336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7" name="CustomShape 113"/>
          <p:cNvSpPr/>
          <p:nvPr/>
        </p:nvSpPr>
        <p:spPr>
          <a:xfrm>
            <a:off x="10140480" y="491328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8" name="CustomShape 114"/>
          <p:cNvSpPr/>
          <p:nvPr/>
        </p:nvSpPr>
        <p:spPr>
          <a:xfrm>
            <a:off x="9782280" y="508932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9" name="CustomShape 115"/>
          <p:cNvSpPr/>
          <p:nvPr/>
        </p:nvSpPr>
        <p:spPr>
          <a:xfrm>
            <a:off x="9126000" y="3225600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0" name="CustomShape 116"/>
          <p:cNvSpPr/>
          <p:nvPr/>
        </p:nvSpPr>
        <p:spPr>
          <a:xfrm>
            <a:off x="8429760" y="4438800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1" name="CustomShape 117"/>
          <p:cNvSpPr/>
          <p:nvPr/>
        </p:nvSpPr>
        <p:spPr>
          <a:xfrm>
            <a:off x="7653420" y="1942200"/>
            <a:ext cx="2545560" cy="2812320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2" name="CustomShape 118"/>
          <p:cNvSpPr/>
          <p:nvPr/>
        </p:nvSpPr>
        <p:spPr>
          <a:xfrm>
            <a:off x="2879640" y="303228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3" name="CustomShape 119"/>
          <p:cNvSpPr/>
          <p:nvPr/>
        </p:nvSpPr>
        <p:spPr>
          <a:xfrm>
            <a:off x="3456360" y="410472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4" name="CustomShape 120"/>
          <p:cNvSpPr/>
          <p:nvPr/>
        </p:nvSpPr>
        <p:spPr>
          <a:xfrm>
            <a:off x="1865160" y="31726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5" name="CustomShape 121"/>
          <p:cNvSpPr/>
          <p:nvPr/>
        </p:nvSpPr>
        <p:spPr>
          <a:xfrm>
            <a:off x="2084040" y="33134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6" name="CustomShape 122"/>
          <p:cNvSpPr/>
          <p:nvPr/>
        </p:nvSpPr>
        <p:spPr>
          <a:xfrm>
            <a:off x="2352150" y="3360369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7" name="CustomShape 123"/>
          <p:cNvSpPr/>
          <p:nvPr/>
        </p:nvSpPr>
        <p:spPr>
          <a:xfrm>
            <a:off x="2163600" y="3032280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8" name="CustomShape 124"/>
          <p:cNvSpPr/>
          <p:nvPr/>
        </p:nvSpPr>
        <p:spPr>
          <a:xfrm>
            <a:off x="7773120" y="459684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9" name="CustomShape 125"/>
          <p:cNvSpPr/>
          <p:nvPr/>
        </p:nvSpPr>
        <p:spPr>
          <a:xfrm>
            <a:off x="4113000" y="33134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0" name="CustomShape 126"/>
          <p:cNvSpPr/>
          <p:nvPr/>
        </p:nvSpPr>
        <p:spPr>
          <a:xfrm>
            <a:off x="4928400" y="308484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1" name="CustomShape 127"/>
          <p:cNvSpPr/>
          <p:nvPr/>
        </p:nvSpPr>
        <p:spPr>
          <a:xfrm>
            <a:off x="8601848" y="2717824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2" name="CustomShape 128"/>
          <p:cNvSpPr/>
          <p:nvPr/>
        </p:nvSpPr>
        <p:spPr>
          <a:xfrm>
            <a:off x="7375320" y="514188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3" name="CustomShape 129"/>
          <p:cNvSpPr/>
          <p:nvPr/>
        </p:nvSpPr>
        <p:spPr>
          <a:xfrm>
            <a:off x="1347840" y="505404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4" name="CustomShape 130"/>
          <p:cNvSpPr/>
          <p:nvPr/>
        </p:nvSpPr>
        <p:spPr>
          <a:xfrm>
            <a:off x="5445720" y="303228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5" name="CustomShape 131"/>
          <p:cNvSpPr/>
          <p:nvPr/>
        </p:nvSpPr>
        <p:spPr>
          <a:xfrm>
            <a:off x="6393608" y="2260984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6" name="CustomShape 132"/>
          <p:cNvSpPr/>
          <p:nvPr/>
        </p:nvSpPr>
        <p:spPr>
          <a:xfrm>
            <a:off x="6135128" y="2542144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7" name="CustomShape 133"/>
          <p:cNvSpPr/>
          <p:nvPr/>
        </p:nvSpPr>
        <p:spPr>
          <a:xfrm>
            <a:off x="6135128" y="2735464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8" name="CustomShape 134"/>
          <p:cNvSpPr/>
          <p:nvPr/>
        </p:nvSpPr>
        <p:spPr>
          <a:xfrm>
            <a:off x="6711848" y="1487344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9" name="CustomShape 135"/>
          <p:cNvSpPr/>
          <p:nvPr/>
        </p:nvSpPr>
        <p:spPr>
          <a:xfrm>
            <a:off x="6731648" y="1504984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0" name="CustomShape 136"/>
          <p:cNvSpPr/>
          <p:nvPr/>
        </p:nvSpPr>
        <p:spPr>
          <a:xfrm>
            <a:off x="6851168" y="1610464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1" name="CustomShape 137"/>
          <p:cNvSpPr/>
          <p:nvPr/>
        </p:nvSpPr>
        <p:spPr>
          <a:xfrm>
            <a:off x="7149608" y="1645384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2" name="CustomShape 138"/>
          <p:cNvSpPr/>
          <p:nvPr/>
        </p:nvSpPr>
        <p:spPr>
          <a:xfrm>
            <a:off x="7030088" y="1645384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3" name="CustomShape 139"/>
          <p:cNvSpPr/>
          <p:nvPr/>
        </p:nvSpPr>
        <p:spPr>
          <a:xfrm>
            <a:off x="6970688" y="1663024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4" name="CustomShape 140"/>
          <p:cNvSpPr/>
          <p:nvPr/>
        </p:nvSpPr>
        <p:spPr>
          <a:xfrm>
            <a:off x="6930728" y="1663024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5" name="CustomShape 141"/>
          <p:cNvSpPr/>
          <p:nvPr/>
        </p:nvSpPr>
        <p:spPr>
          <a:xfrm>
            <a:off x="6990488" y="1733584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6" name="CustomShape 142"/>
          <p:cNvSpPr/>
          <p:nvPr/>
        </p:nvSpPr>
        <p:spPr>
          <a:xfrm>
            <a:off x="6970688" y="1557544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7" name="CustomShape 143"/>
          <p:cNvSpPr/>
          <p:nvPr/>
        </p:nvSpPr>
        <p:spPr>
          <a:xfrm>
            <a:off x="7010288" y="1522624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8" name="CustomShape 144"/>
          <p:cNvSpPr/>
          <p:nvPr/>
        </p:nvSpPr>
        <p:spPr>
          <a:xfrm>
            <a:off x="7050248" y="1522624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9" name="CustomShape 145"/>
          <p:cNvSpPr/>
          <p:nvPr/>
        </p:nvSpPr>
        <p:spPr>
          <a:xfrm>
            <a:off x="7089848" y="1610464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0" name="CustomShape 146"/>
          <p:cNvSpPr/>
          <p:nvPr/>
        </p:nvSpPr>
        <p:spPr>
          <a:xfrm>
            <a:off x="7189208" y="1539904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1" name="CustomShape 147"/>
          <p:cNvSpPr/>
          <p:nvPr/>
        </p:nvSpPr>
        <p:spPr>
          <a:xfrm>
            <a:off x="7109648" y="1487344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2" name="CustomShape 148"/>
          <p:cNvSpPr/>
          <p:nvPr/>
        </p:nvSpPr>
        <p:spPr>
          <a:xfrm>
            <a:off x="7865648" y="1733584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3" name="CustomShape 149"/>
          <p:cNvSpPr/>
          <p:nvPr/>
        </p:nvSpPr>
        <p:spPr>
          <a:xfrm>
            <a:off x="7905608" y="1909264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55" name="CustomShape 169"/>
          <p:cNvSpPr/>
          <p:nvPr/>
        </p:nvSpPr>
        <p:spPr>
          <a:xfrm>
            <a:off x="6410502" y="2586673"/>
            <a:ext cx="9000" cy="9000"/>
          </a:xfrm>
          <a:prstGeom prst="ellipse">
            <a:avLst/>
          </a:prstGeom>
          <a:noFill/>
          <a:ln w="9360">
            <a:solidFill>
              <a:srgbClr val="AC4A4A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" name="Прямоугольник 1"/>
          <p:cNvSpPr/>
          <p:nvPr/>
        </p:nvSpPr>
        <p:spPr>
          <a:xfrm>
            <a:off x="1098180" y="1300499"/>
            <a:ext cx="3561480" cy="4180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ru-RU" sz="1200" b="1" dirty="0"/>
              <a:t>Обзор типичных нарушений в области </a:t>
            </a:r>
          </a:p>
          <a:p>
            <a:pPr algn="ctr">
              <a:lnSpc>
                <a:spcPts val="1100"/>
              </a:lnSpc>
            </a:pPr>
            <a:r>
              <a:rPr lang="ru-RU" sz="1200" b="1" dirty="0"/>
              <a:t>обращения с отходами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1635242"/>
              </p:ext>
            </p:extLst>
          </p:nvPr>
        </p:nvGraphicFramePr>
        <p:xfrm>
          <a:off x="817192" y="1769651"/>
          <a:ext cx="4157280" cy="3361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7280"/>
              </a:tblGrid>
              <a:tr h="957606"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эксплуатация мест накопления отходов, не оборудованных в соответствии с установленными требованиями, в т.ч. несанкционированное размещение отходов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492449"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непредставление отчетности в области обращения с отходами.</a:t>
                      </a:r>
                    </a:p>
                  </a:txBody>
                  <a:tcPr/>
                </a:tc>
              </a:tr>
              <a:tr h="574564"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отсутствие учета отходов производства и потребления</a:t>
                      </a:r>
                    </a:p>
                  </a:txBody>
                  <a:tcPr/>
                </a:tc>
              </a:tr>
              <a:tr h="574564">
                <a:tc>
                  <a:txBody>
                    <a:bodyPr/>
                    <a:lstStyle/>
                    <a:p>
                      <a:pPr marL="171450" indent="-171450">
                        <a:buFont typeface="Wingdings" panose="05000000000000000000" pitchFamily="2" charset="2"/>
                        <a:buChar char="ü"/>
                      </a:pPr>
                      <a:r>
                        <a:rPr lang="ru-RU" sz="1100" i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отсутствие паспортов на отходы.</a:t>
                      </a:r>
                    </a:p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endParaRPr lang="ru-RU" sz="1100" b="0" i="0" kern="1200" dirty="0" smtClean="0">
                        <a:solidFill>
                          <a:schemeClr val="dk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/>
                </a:tc>
              </a:tr>
              <a:tr h="574564"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r>
                        <a:rPr lang="ru-RU" sz="1100" i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 непредставление отчетности производителями и импортерами товаров, упаковки товаров или её предоставление в неполном объеме.</a:t>
                      </a:r>
                    </a:p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endParaRPr lang="ru-RU" sz="1100" b="0" i="0" kern="1200" dirty="0" smtClean="0">
                        <a:solidFill>
                          <a:schemeClr val="dk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7" name="Прямоугольник 186"/>
          <p:cNvSpPr/>
          <p:nvPr/>
        </p:nvSpPr>
        <p:spPr>
          <a:xfrm>
            <a:off x="6624815" y="1333139"/>
            <a:ext cx="3561480" cy="4026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ru-RU" sz="1100" b="1" dirty="0"/>
              <a:t>Обзор типичных нарушений в области </a:t>
            </a:r>
          </a:p>
          <a:p>
            <a:pPr algn="ctr">
              <a:lnSpc>
                <a:spcPts val="1100"/>
              </a:lnSpc>
            </a:pPr>
            <a:r>
              <a:rPr lang="ru-RU" sz="1100" b="1" dirty="0"/>
              <a:t>и</a:t>
            </a:r>
            <a:r>
              <a:rPr lang="ru-RU" sz="1100" b="1" dirty="0" smtClean="0"/>
              <a:t>спользования и охраны водных объектов</a:t>
            </a:r>
            <a:endParaRPr lang="ru-RU" sz="1100" b="1" dirty="0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6759335"/>
              </p:ext>
            </p:extLst>
          </p:nvPr>
        </p:nvGraphicFramePr>
        <p:xfrm>
          <a:off x="6327520" y="1811043"/>
          <a:ext cx="4355100" cy="16946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55100"/>
              </a:tblGrid>
              <a:tr h="49441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ü"/>
                        <a:tabLst/>
                        <a:defRPr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сброс сточных вод в отсутствии соответствующего разрешения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574348">
                <a:tc>
                  <a:txBody>
                    <a:bodyPr/>
                    <a:lstStyle/>
                    <a:p>
                      <a:pPr>
                        <a:buFont typeface="Wingdings" pitchFamily="2" charset="2"/>
                        <a:buChar char="ü"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превышение концентраций загрязняющих веществ в сбрасываемых сточных водах</a:t>
                      </a:r>
                    </a:p>
                  </a:txBody>
                  <a:tcPr/>
                </a:tc>
              </a:tr>
              <a:tr h="62588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ü"/>
                        <a:tabLst/>
                        <a:defRPr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использование прибрежной защитной полосы водного объекта, водоохранной зоны объекта с нарушением ограничений хозяйственной и иной деятельности.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9" name="Скругленный прямоугольник 188"/>
          <p:cNvSpPr/>
          <p:nvPr/>
        </p:nvSpPr>
        <p:spPr>
          <a:xfrm>
            <a:off x="295406" y="5605251"/>
            <a:ext cx="5007908" cy="777926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5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За истекший период 2021 г. 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 привлечено 93 лица.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 наложено штрафов на общую сумму 3,8 </a:t>
            </a:r>
            <a:r>
              <a:rPr lang="ru-RU" sz="1000" dirty="0" err="1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млн.руб</a:t>
            </a:r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наложено 41 наказание в виде предупреждения.</a:t>
            </a:r>
            <a:endParaRPr lang="ru-RU" sz="1000" dirty="0" smtClean="0">
              <a:latin typeface="Arial" pitchFamily="34" charset="0"/>
              <a:cs typeface="Arial" pitchFamily="34" charset="0"/>
            </a:endParaRPr>
          </a:p>
          <a:p>
            <a:pPr algn="ctr"/>
            <a:endParaRPr lang="ru-RU" sz="105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6185134" y="5594416"/>
            <a:ext cx="5007908" cy="777926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За истекший период 2021 г. 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 привлечено 99 лиц.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 наложено штрафов на общую сумму 10,133 </a:t>
            </a:r>
            <a:r>
              <a:rPr lang="ru-RU" sz="1000" dirty="0" err="1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млн.руб</a:t>
            </a:r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наложено </a:t>
            </a:r>
            <a:r>
              <a:rPr lang="ru-RU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7 наказаний </a:t>
            </a:r>
            <a:r>
              <a:rPr lang="ru-RU" sz="10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в виде предупреждения</a:t>
            </a:r>
            <a:endParaRPr lang="ru-RU" sz="10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4144</TotalTime>
  <Words>1269</Words>
  <Application>Microsoft Office PowerPoint</Application>
  <PresentationFormat>Широкоэкранный</PresentationFormat>
  <Paragraphs>220</Paragraphs>
  <Slides>18</Slides>
  <Notes>18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18</vt:i4>
      </vt:variant>
    </vt:vector>
  </HeadingPairs>
  <TitlesOfParts>
    <vt:vector size="30" baseType="lpstr">
      <vt:lpstr>Arial Unicode MS</vt:lpstr>
      <vt:lpstr>Arial</vt:lpstr>
      <vt:lpstr>Arial Narrow</vt:lpstr>
      <vt:lpstr>Calibri</vt:lpstr>
      <vt:lpstr>Calibri Light</vt:lpstr>
      <vt:lpstr>DejaVu Sans</vt:lpstr>
      <vt:lpstr>Symbol</vt:lpstr>
      <vt:lpstr>Times New Roman</vt:lpstr>
      <vt:lpstr>Wingdings</vt:lpstr>
      <vt:lpstr>Office Theme</vt:lpstr>
      <vt:lpstr>Office Theme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subject/>
  <dc:creator>Егоров Николай Константинович</dc:creator>
  <dc:description/>
  <cp:lastModifiedBy>Filatova J.N.</cp:lastModifiedBy>
  <cp:revision>309</cp:revision>
  <cp:lastPrinted>2019-03-12T11:46:05Z</cp:lastPrinted>
  <dcterms:created xsi:type="dcterms:W3CDTF">2018-11-28T14:32:55Z</dcterms:created>
  <dcterms:modified xsi:type="dcterms:W3CDTF">2021-06-03T07:52:54Z</dcterms:modified>
  <dc:language>ru-RU</dc:language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ppVersion">
    <vt:lpwstr>12.0000</vt:lpwstr>
  </property>
  <property fmtid="{D5CDD505-2E9C-101B-9397-08002B2CF9AE}" pid="3" name="Company">
    <vt:lpwstr>SPecialiST RePack</vt:lpwstr>
  </property>
  <property fmtid="{D5CDD505-2E9C-101B-9397-08002B2CF9AE}" pid="4" name="HiddenSlides">
    <vt:i4>0</vt:i4>
  </property>
  <property fmtid="{D5CDD505-2E9C-101B-9397-08002B2CF9AE}" pid="5" name="HyperlinksChanged">
    <vt:bool>false</vt:bool>
  </property>
  <property fmtid="{D5CDD505-2E9C-101B-9397-08002B2CF9AE}" pid="6" name="LinksUpToDate">
    <vt:bool>false</vt:bool>
  </property>
  <property fmtid="{D5CDD505-2E9C-101B-9397-08002B2CF9AE}" pid="7" name="MMClips">
    <vt:i4>0</vt:i4>
  </property>
  <property fmtid="{D5CDD505-2E9C-101B-9397-08002B2CF9AE}" pid="8" name="Notes">
    <vt:i4>11</vt:i4>
  </property>
  <property fmtid="{D5CDD505-2E9C-101B-9397-08002B2CF9AE}" pid="9" name="PresentationFormat">
    <vt:lpwstr>Произвольный</vt:lpwstr>
  </property>
  <property fmtid="{D5CDD505-2E9C-101B-9397-08002B2CF9AE}" pid="10" name="ScaleCrop">
    <vt:bool>false</vt:bool>
  </property>
  <property fmtid="{D5CDD505-2E9C-101B-9397-08002B2CF9AE}" pid="11" name="ShareDoc">
    <vt:bool>false</vt:bool>
  </property>
  <property fmtid="{D5CDD505-2E9C-101B-9397-08002B2CF9AE}" pid="12" name="Slides">
    <vt:i4>11</vt:i4>
  </property>
</Properties>
</file>