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97" r:id="rId1"/>
  </p:sldMasterIdLst>
  <p:notesMasterIdLst>
    <p:notesMasterId r:id="rId12"/>
  </p:notesMasterIdLst>
  <p:handoutMasterIdLst>
    <p:handoutMasterId r:id="rId13"/>
  </p:handoutMasterIdLst>
  <p:sldIdLst>
    <p:sldId id="586" r:id="rId2"/>
    <p:sldId id="610" r:id="rId3"/>
    <p:sldId id="577" r:id="rId4"/>
    <p:sldId id="609" r:id="rId5"/>
    <p:sldId id="611" r:id="rId6"/>
    <p:sldId id="612" r:id="rId7"/>
    <p:sldId id="608" r:id="rId8"/>
    <p:sldId id="613" r:id="rId9"/>
    <p:sldId id="616" r:id="rId10"/>
    <p:sldId id="615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181"/>
    <a:srgbClr val="DE7120"/>
    <a:srgbClr val="214945"/>
    <a:srgbClr val="507BA2"/>
    <a:srgbClr val="4274B0"/>
    <a:srgbClr val="5AA08A"/>
    <a:srgbClr val="52A887"/>
    <a:srgbClr val="3EA6C2"/>
    <a:srgbClr val="0886B2"/>
    <a:srgbClr val="83B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70" autoAdjust="0"/>
    <p:restoredTop sz="96433" autoAdjust="0"/>
  </p:normalViewPr>
  <p:slideViewPr>
    <p:cSldViewPr snapToGrid="0">
      <p:cViewPr varScale="1">
        <p:scale>
          <a:sx n="86" d="100"/>
          <a:sy n="86" d="100"/>
        </p:scale>
        <p:origin x="744" y="90"/>
      </p:cViewPr>
      <p:guideLst>
        <p:guide orient="horz" pos="2183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66408816178663E-2"/>
          <c:y val="2.4544640799261622E-4"/>
          <c:w val="0.56757774435815689"/>
          <c:h val="0.750250844538225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8064A2">
                  <a:lumMod val="60000"/>
                  <a:lumOff val="40000"/>
                </a:srgbClr>
              </a:solidFill>
            </c:spPr>
          </c:dPt>
          <c:dPt>
            <c:idx val="1"/>
            <c:bubble3D val="0"/>
            <c:spPr>
              <a:solidFill>
                <a:srgbClr val="C0504D">
                  <a:lumMod val="75000"/>
                </a:srgbClr>
              </a:solidFill>
            </c:spPr>
          </c:dPt>
          <c:dLbls>
            <c:dLbl>
              <c:idx val="1"/>
              <c:layout>
                <c:manualLayout>
                  <c:x val="5.0169377642150965E-3"/>
                  <c:y val="3.3222222261598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на добычу подземных вод</c:v>
                </c:pt>
                <c:pt idx="1">
                  <c:v>на добычу твердых полезных ископаемых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4.6080403873175266E-4"/>
          <c:y val="0.79281107866734568"/>
          <c:w val="0.69160258809353736"/>
          <c:h val="0.20718892133265435"/>
        </c:manualLayout>
      </c:layout>
      <c:overlay val="0"/>
      <c:txPr>
        <a:bodyPr/>
        <a:lstStyle/>
        <a:p>
          <a:pPr>
            <a:defRPr>
              <a:solidFill>
                <a:schemeClr val="tx2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0.15406</cdr:x>
      <cdr:y>0.287</cdr:y>
    </cdr:from>
    <cdr:to>
      <cdr:x>0.46178</cdr:x>
      <cdr:y>0.47356</cdr:y>
    </cdr:to>
    <cdr:sp macro="" textlink="">
      <cdr:nvSpPr>
        <cdr:cNvPr id="2" name="object 28"/>
        <cdr:cNvSpPr txBox="1"/>
      </cdr:nvSpPr>
      <cdr:spPr>
        <a:xfrm xmlns:a="http://schemas.openxmlformats.org/drawingml/2006/main">
          <a:off x="1019935" y="1380941"/>
          <a:ext cx="2037221" cy="8976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270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12700" algn="ctr">
            <a:lnSpc>
              <a:spcPts val="4770"/>
            </a:lnSpc>
            <a:spcBef>
              <a:spcPts val="100"/>
            </a:spcBef>
          </a:pPr>
          <a:r>
            <a:rPr lang="ru-RU" sz="3400" b="1" spc="-15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en-US" sz="3400" b="1" spc="-15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3</a:t>
          </a:r>
          <a:endParaRPr sz="34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marL="143510" algn="ctr">
            <a:lnSpc>
              <a:spcPts val="2130"/>
            </a:lnSpc>
          </a:pPr>
          <a:r>
            <a:rPr sz="3400" spc="1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лиценз</a:t>
          </a:r>
          <a:r>
            <a:rPr lang="en-US" sz="3400" spc="1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ии</a:t>
          </a:r>
          <a:endParaRPr sz="34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8"/>
            <a:ext cx="2946400" cy="496887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18"/>
            <a:ext cx="2946400" cy="496887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329F1339-AFC8-49AE-A8A0-F921C6CF0B8A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3"/>
            <a:ext cx="2946400" cy="496887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9753"/>
            <a:ext cx="2946400" cy="496887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C270A5ED-57E7-4FE5-B573-1814A9271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767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5" y="23"/>
            <a:ext cx="2945659" cy="498055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88" y="23"/>
            <a:ext cx="2945659" cy="498055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16B5D8CE-39A6-4CEA-AF5B-3429038C13AC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4" rIns="91426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216"/>
            <a:ext cx="5438140" cy="3908614"/>
          </a:xfrm>
          <a:prstGeom prst="rect">
            <a:avLst/>
          </a:prstGeom>
        </p:spPr>
        <p:txBody>
          <a:bodyPr vert="horz" lIns="91426" tIns="45714" rIns="91426" bIns="457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5" y="9428584"/>
            <a:ext cx="2945659" cy="498054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88" y="9428584"/>
            <a:ext cx="2945659" cy="498054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3B4C8C4F-C774-437C-A1B2-1ECD8DE2D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1895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346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442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948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606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360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898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468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014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573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796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4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2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71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9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7B82-04B9-4553-BFD4-0016CC9B0A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6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5DFD-F615-4AEC-AD9E-8CE8BB236B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1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4" y="274640"/>
            <a:ext cx="8026401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05D3-CEDF-471F-8683-D2C882E23B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64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0B34-F517-4F8E-BC01-F442EF91C0F5}" type="datetime1">
              <a:rPr lang="ru-RU" smtClean="0"/>
              <a:t>09.06.2020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82C5E"/>
                </a:solidFill>
                <a:latin typeface="Arial Black"/>
                <a:cs typeface="Arial Black"/>
              </a:defRPr>
            </a:lvl1pPr>
          </a:lstStyle>
          <a:p>
            <a:pPr marL="25399">
              <a:spcBef>
                <a:spcPts val="245"/>
              </a:spcBef>
            </a:pPr>
            <a:fld id="{81D60167-4931-47E6-BA6A-407CBD079E47}" type="slidenum">
              <a:rPr lang="ru-RU" smtClean="0"/>
              <a:pPr marL="25399">
                <a:spcBef>
                  <a:spcPts val="245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48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A8D8-68B1-41AA-8AF0-19E2B6567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15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59427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885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8283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3771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297138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5656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1599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75421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E9EE-8518-4E54-82C9-2A5A162FE9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1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5" y="1600201"/>
            <a:ext cx="5384799" cy="4525963"/>
          </a:xfrm>
        </p:spPr>
        <p:txBody>
          <a:bodyPr/>
          <a:lstStyle>
            <a:lvl1pPr>
              <a:defRPr sz="3600"/>
            </a:lvl1pPr>
            <a:lvl2pPr>
              <a:defRPr sz="30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5" y="1600201"/>
            <a:ext cx="5384799" cy="4525963"/>
          </a:xfrm>
        </p:spPr>
        <p:txBody>
          <a:bodyPr/>
          <a:lstStyle>
            <a:lvl1pPr>
              <a:defRPr sz="3600"/>
            </a:lvl1pPr>
            <a:lvl2pPr>
              <a:defRPr sz="30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06C6-5C95-4B29-AF77-F8E1A306E1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8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3067" b="1"/>
            </a:lvl1pPr>
            <a:lvl2pPr marL="594277" indent="0">
              <a:buNone/>
              <a:defRPr sz="2667" b="1"/>
            </a:lvl2pPr>
            <a:lvl3pPr marL="1188553" indent="0">
              <a:buNone/>
              <a:defRPr sz="2400" b="1"/>
            </a:lvl3pPr>
            <a:lvl4pPr marL="1782831" indent="0">
              <a:buNone/>
              <a:defRPr sz="2000" b="1"/>
            </a:lvl4pPr>
            <a:lvl5pPr marL="2377109" indent="0">
              <a:buNone/>
              <a:defRPr sz="2000" b="1"/>
            </a:lvl5pPr>
            <a:lvl6pPr marL="2971383" indent="0">
              <a:buNone/>
              <a:defRPr sz="2000" b="1"/>
            </a:lvl6pPr>
            <a:lvl7pPr marL="3565662" indent="0">
              <a:buNone/>
              <a:defRPr sz="2000" b="1"/>
            </a:lvl7pPr>
            <a:lvl8pPr marL="4159939" indent="0">
              <a:buNone/>
              <a:defRPr sz="2000" b="1"/>
            </a:lvl8pPr>
            <a:lvl9pPr marL="4754214" indent="0">
              <a:buNone/>
              <a:defRPr sz="20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067"/>
            </a:lvl1pPr>
            <a:lvl2pPr>
              <a:defRPr sz="2667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067" b="1"/>
            </a:lvl1pPr>
            <a:lvl2pPr marL="594277" indent="0">
              <a:buNone/>
              <a:defRPr sz="2667" b="1"/>
            </a:lvl2pPr>
            <a:lvl3pPr marL="1188553" indent="0">
              <a:buNone/>
              <a:defRPr sz="2400" b="1"/>
            </a:lvl3pPr>
            <a:lvl4pPr marL="1782831" indent="0">
              <a:buNone/>
              <a:defRPr sz="2000" b="1"/>
            </a:lvl4pPr>
            <a:lvl5pPr marL="2377109" indent="0">
              <a:buNone/>
              <a:defRPr sz="2000" b="1"/>
            </a:lvl5pPr>
            <a:lvl6pPr marL="2971383" indent="0">
              <a:buNone/>
              <a:defRPr sz="2000" b="1"/>
            </a:lvl6pPr>
            <a:lvl7pPr marL="3565662" indent="0">
              <a:buNone/>
              <a:defRPr sz="2000" b="1"/>
            </a:lvl7pPr>
            <a:lvl8pPr marL="4159939" indent="0">
              <a:buNone/>
              <a:defRPr sz="2000" b="1"/>
            </a:lvl8pPr>
            <a:lvl9pPr marL="4754214" indent="0">
              <a:buNone/>
              <a:defRPr sz="20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067"/>
            </a:lvl1pPr>
            <a:lvl2pPr>
              <a:defRPr sz="2667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8F82-3E5D-4787-8BF1-5FF68AD298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0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DE7E-7810-4D6A-9C66-AAE18DDBA8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5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2B96-C4B0-4884-AE1B-A2F77FC965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6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600"/>
            </a:lvl2pPr>
            <a:lvl3pPr>
              <a:defRPr sz="3067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594277" indent="0">
              <a:buNone/>
              <a:defRPr sz="1600"/>
            </a:lvl2pPr>
            <a:lvl3pPr marL="1188553" indent="0">
              <a:buNone/>
              <a:defRPr sz="1200"/>
            </a:lvl3pPr>
            <a:lvl4pPr marL="1782831" indent="0">
              <a:buNone/>
              <a:defRPr sz="1200"/>
            </a:lvl4pPr>
            <a:lvl5pPr marL="2377109" indent="0">
              <a:buNone/>
              <a:defRPr sz="1200"/>
            </a:lvl5pPr>
            <a:lvl6pPr marL="2971383" indent="0">
              <a:buNone/>
              <a:defRPr sz="1200"/>
            </a:lvl6pPr>
            <a:lvl7pPr marL="3565662" indent="0">
              <a:buNone/>
              <a:defRPr sz="1200"/>
            </a:lvl7pPr>
            <a:lvl8pPr marL="4159939" indent="0">
              <a:buNone/>
              <a:defRPr sz="1200"/>
            </a:lvl8pPr>
            <a:lvl9pPr marL="4754214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C1144-82D2-4319-BD34-DF6E12A640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2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594277" indent="0">
              <a:buNone/>
              <a:defRPr sz="3600"/>
            </a:lvl2pPr>
            <a:lvl3pPr marL="1188553" indent="0">
              <a:buNone/>
              <a:defRPr sz="3067"/>
            </a:lvl3pPr>
            <a:lvl4pPr marL="1782831" indent="0">
              <a:buNone/>
              <a:defRPr sz="2667"/>
            </a:lvl4pPr>
            <a:lvl5pPr marL="2377109" indent="0">
              <a:buNone/>
              <a:defRPr sz="2667"/>
            </a:lvl5pPr>
            <a:lvl6pPr marL="2971383" indent="0">
              <a:buNone/>
              <a:defRPr sz="2667"/>
            </a:lvl6pPr>
            <a:lvl7pPr marL="3565662" indent="0">
              <a:buNone/>
              <a:defRPr sz="2667"/>
            </a:lvl7pPr>
            <a:lvl8pPr marL="4159939" indent="0">
              <a:buNone/>
              <a:defRPr sz="2667"/>
            </a:lvl8pPr>
            <a:lvl9pPr marL="4754214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594277" indent="0">
              <a:buNone/>
              <a:defRPr sz="1600"/>
            </a:lvl2pPr>
            <a:lvl3pPr marL="1188553" indent="0">
              <a:buNone/>
              <a:defRPr sz="1200"/>
            </a:lvl3pPr>
            <a:lvl4pPr marL="1782831" indent="0">
              <a:buNone/>
              <a:defRPr sz="1200"/>
            </a:lvl4pPr>
            <a:lvl5pPr marL="2377109" indent="0">
              <a:buNone/>
              <a:defRPr sz="1200"/>
            </a:lvl5pPr>
            <a:lvl6pPr marL="2971383" indent="0">
              <a:buNone/>
              <a:defRPr sz="1200"/>
            </a:lvl6pPr>
            <a:lvl7pPr marL="3565662" indent="0">
              <a:buNone/>
              <a:defRPr sz="1200"/>
            </a:lvl7pPr>
            <a:lvl8pPr marL="4159939" indent="0">
              <a:buNone/>
              <a:defRPr sz="1200"/>
            </a:lvl8pPr>
            <a:lvl9pPr marL="4754214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6956-921C-42A9-8F6B-F9A6A2AF58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1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78191" tIns="39096" rIns="78191" bIns="3909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78191" tIns="39096" rIns="78191" bIns="3909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5" y="6356354"/>
            <a:ext cx="2844801" cy="365125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474"/>
            <a:fld id="{B164239E-8695-4D68-93CD-0370E8C07F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4" y="6356354"/>
            <a:ext cx="3860800" cy="365125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47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2" y="6356354"/>
            <a:ext cx="2844801" cy="365125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474"/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4547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1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ftr="0" dt="0"/>
  <p:txStyles>
    <p:titleStyle>
      <a:lvl1pPr algn="ctr" defTabSz="1188553" rtl="0" eaLnBrk="1" latinLnBrk="0" hangingPunct="1">
        <a:spcBef>
          <a:spcPct val="0"/>
        </a:spcBef>
        <a:buNone/>
        <a:defRPr sz="5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706" indent="-445706" algn="l" defTabSz="1188553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65700" indent="-371423" algn="l" defTabSz="1188553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5692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3067" kern="1200">
          <a:solidFill>
            <a:schemeClr val="tx1"/>
          </a:solidFill>
          <a:latin typeface="+mn-lt"/>
          <a:ea typeface="+mn-ea"/>
          <a:cs typeface="+mn-cs"/>
        </a:defRPr>
      </a:lvl3pPr>
      <a:lvl4pPr marL="2079971" indent="-297139" algn="l" defTabSz="1188553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674244" indent="-297139" algn="l" defTabSz="1188553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268524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862801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457078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051354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277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553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831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77109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71383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662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59939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54214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16.rpn.gov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5" name="Рисунок 13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3100" y="2501900"/>
            <a:ext cx="1581150" cy="1562100"/>
          </a:xfrm>
          <a:prstGeom prst="rect">
            <a:avLst/>
          </a:prstGeom>
        </p:spPr>
      </p:pic>
      <p:grpSp>
        <p:nvGrpSpPr>
          <p:cNvPr id="1039" name="Группа 1038"/>
          <p:cNvGrpSpPr/>
          <p:nvPr/>
        </p:nvGrpSpPr>
        <p:grpSpPr>
          <a:xfrm>
            <a:off x="414108" y="429080"/>
            <a:ext cx="857754" cy="1064757"/>
            <a:chOff x="1546225" y="-3938587"/>
            <a:chExt cx="2335213" cy="2898774"/>
          </a:xfrm>
        </p:grpSpPr>
        <p:grpSp>
          <p:nvGrpSpPr>
            <p:cNvPr id="1038" name="Группа 1037"/>
            <p:cNvGrpSpPr/>
            <p:nvPr/>
          </p:nvGrpSpPr>
          <p:grpSpPr>
            <a:xfrm>
              <a:off x="1922463" y="-3897313"/>
              <a:ext cx="1582738" cy="2266950"/>
              <a:chOff x="1922463" y="-3897313"/>
              <a:chExt cx="1582738" cy="2266950"/>
            </a:xfrm>
          </p:grpSpPr>
          <p:sp>
            <p:nvSpPr>
              <p:cNvPr id="325" name="Freeform 173"/>
              <p:cNvSpPr>
                <a:spLocks noEditPoints="1"/>
              </p:cNvSpPr>
              <p:nvPr/>
            </p:nvSpPr>
            <p:spPr bwMode="auto">
              <a:xfrm>
                <a:off x="2427288" y="-2719388"/>
                <a:ext cx="576263" cy="801687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" name="Freeform 174"/>
              <p:cNvSpPr>
                <a:spLocks/>
              </p:cNvSpPr>
              <p:nvPr/>
            </p:nvSpPr>
            <p:spPr bwMode="auto">
              <a:xfrm>
                <a:off x="2430463" y="-1928813"/>
                <a:ext cx="573088" cy="298450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" name="Freeform 175"/>
              <p:cNvSpPr>
                <a:spLocks/>
              </p:cNvSpPr>
              <p:nvPr/>
            </p:nvSpPr>
            <p:spPr bwMode="auto">
              <a:xfrm>
                <a:off x="3294063" y="-2840038"/>
                <a:ext cx="211138" cy="222250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" name="Freeform 176"/>
              <p:cNvSpPr>
                <a:spLocks/>
              </p:cNvSpPr>
              <p:nvPr/>
            </p:nvSpPr>
            <p:spPr bwMode="auto">
              <a:xfrm>
                <a:off x="1922463" y="-2840038"/>
                <a:ext cx="219075" cy="222250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" name="Freeform 177"/>
              <p:cNvSpPr>
                <a:spLocks/>
              </p:cNvSpPr>
              <p:nvPr/>
            </p:nvSpPr>
            <p:spPr bwMode="auto">
              <a:xfrm>
                <a:off x="3290888" y="-2659063"/>
                <a:ext cx="214313" cy="139700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" name="Freeform 178"/>
              <p:cNvSpPr>
                <a:spLocks/>
              </p:cNvSpPr>
              <p:nvPr/>
            </p:nvSpPr>
            <p:spPr bwMode="auto">
              <a:xfrm>
                <a:off x="1922463" y="-2659063"/>
                <a:ext cx="219075" cy="136525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" name="Freeform 179"/>
              <p:cNvSpPr>
                <a:spLocks/>
              </p:cNvSpPr>
              <p:nvPr/>
            </p:nvSpPr>
            <p:spPr bwMode="auto">
              <a:xfrm>
                <a:off x="3019425" y="-2865438"/>
                <a:ext cx="319088" cy="557212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" name="Freeform 180"/>
              <p:cNvSpPr>
                <a:spLocks/>
              </p:cNvSpPr>
              <p:nvPr/>
            </p:nvSpPr>
            <p:spPr bwMode="auto">
              <a:xfrm>
                <a:off x="2087563" y="-2865438"/>
                <a:ext cx="320675" cy="557212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" name="Freeform 181"/>
              <p:cNvSpPr>
                <a:spLocks/>
              </p:cNvSpPr>
              <p:nvPr/>
            </p:nvSpPr>
            <p:spPr bwMode="auto">
              <a:xfrm>
                <a:off x="2212975" y="-2774950"/>
                <a:ext cx="195263" cy="406400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" name="Freeform 182"/>
              <p:cNvSpPr>
                <a:spLocks/>
              </p:cNvSpPr>
              <p:nvPr/>
            </p:nvSpPr>
            <p:spPr bwMode="auto">
              <a:xfrm>
                <a:off x="3019425" y="-2774950"/>
                <a:ext cx="200025" cy="406400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" name="Freeform 183"/>
              <p:cNvSpPr>
                <a:spLocks noEditPoints="1"/>
              </p:cNvSpPr>
              <p:nvPr/>
            </p:nvSpPr>
            <p:spPr bwMode="auto">
              <a:xfrm>
                <a:off x="2747963" y="-2960688"/>
                <a:ext cx="255588" cy="158750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" name="Freeform 184"/>
              <p:cNvSpPr>
                <a:spLocks noEditPoints="1"/>
              </p:cNvSpPr>
              <p:nvPr/>
            </p:nvSpPr>
            <p:spPr bwMode="auto">
              <a:xfrm>
                <a:off x="2430463" y="-2960688"/>
                <a:ext cx="249238" cy="158750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" name="Freeform 185"/>
              <p:cNvSpPr>
                <a:spLocks/>
              </p:cNvSpPr>
              <p:nvPr/>
            </p:nvSpPr>
            <p:spPr bwMode="auto">
              <a:xfrm>
                <a:off x="3294063" y="-3024188"/>
                <a:ext cx="165100" cy="301625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" name="Freeform 186"/>
              <p:cNvSpPr>
                <a:spLocks/>
              </p:cNvSpPr>
              <p:nvPr/>
            </p:nvSpPr>
            <p:spPr bwMode="auto">
              <a:xfrm>
                <a:off x="1971675" y="-3024188"/>
                <a:ext cx="169863" cy="304800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" name="Freeform 187"/>
              <p:cNvSpPr>
                <a:spLocks/>
              </p:cNvSpPr>
              <p:nvPr/>
            </p:nvSpPr>
            <p:spPr bwMode="auto">
              <a:xfrm>
                <a:off x="2597150" y="-3241675"/>
                <a:ext cx="241300" cy="134937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" name="Freeform 188"/>
              <p:cNvSpPr>
                <a:spLocks/>
              </p:cNvSpPr>
              <p:nvPr/>
            </p:nvSpPr>
            <p:spPr bwMode="auto">
              <a:xfrm>
                <a:off x="2416175" y="-3076575"/>
                <a:ext cx="161925" cy="98425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" name="Freeform 189"/>
              <p:cNvSpPr>
                <a:spLocks/>
              </p:cNvSpPr>
              <p:nvPr/>
            </p:nvSpPr>
            <p:spPr bwMode="auto">
              <a:xfrm>
                <a:off x="2857500" y="-3084513"/>
                <a:ext cx="161925" cy="106362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" name="Freeform 190"/>
              <p:cNvSpPr>
                <a:spLocks/>
              </p:cNvSpPr>
              <p:nvPr/>
            </p:nvSpPr>
            <p:spPr bwMode="auto">
              <a:xfrm>
                <a:off x="3252788" y="-2516188"/>
                <a:ext cx="206375" cy="95250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" name="Freeform 191"/>
              <p:cNvSpPr>
                <a:spLocks/>
              </p:cNvSpPr>
              <p:nvPr/>
            </p:nvSpPr>
            <p:spPr bwMode="auto">
              <a:xfrm>
                <a:off x="1971675" y="-2516188"/>
                <a:ext cx="211138" cy="95250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" name="Freeform 192"/>
              <p:cNvSpPr>
                <a:spLocks/>
              </p:cNvSpPr>
              <p:nvPr/>
            </p:nvSpPr>
            <p:spPr bwMode="auto">
              <a:xfrm>
                <a:off x="3189288" y="-2439988"/>
                <a:ext cx="206375" cy="101600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" name="Freeform 193"/>
              <p:cNvSpPr>
                <a:spLocks/>
              </p:cNvSpPr>
              <p:nvPr/>
            </p:nvSpPr>
            <p:spPr bwMode="auto">
              <a:xfrm>
                <a:off x="2035175" y="-2439988"/>
                <a:ext cx="203200" cy="101600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" name="Freeform 194"/>
              <p:cNvSpPr>
                <a:spLocks/>
              </p:cNvSpPr>
              <p:nvPr/>
            </p:nvSpPr>
            <p:spPr bwMode="auto">
              <a:xfrm>
                <a:off x="2555875" y="-2816225"/>
                <a:ext cx="134938" cy="134937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" name="Freeform 195"/>
              <p:cNvSpPr>
                <a:spLocks/>
              </p:cNvSpPr>
              <p:nvPr/>
            </p:nvSpPr>
            <p:spPr bwMode="auto">
              <a:xfrm>
                <a:off x="2732088" y="-2816225"/>
                <a:ext cx="147638" cy="134937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" name="Freeform 196"/>
              <p:cNvSpPr>
                <a:spLocks/>
              </p:cNvSpPr>
              <p:nvPr/>
            </p:nvSpPr>
            <p:spPr bwMode="auto">
              <a:xfrm>
                <a:off x="2130425" y="-2376488"/>
                <a:ext cx="179388" cy="112712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" name="Freeform 197"/>
              <p:cNvSpPr>
                <a:spLocks/>
              </p:cNvSpPr>
              <p:nvPr/>
            </p:nvSpPr>
            <p:spPr bwMode="auto">
              <a:xfrm>
                <a:off x="3124200" y="-2376488"/>
                <a:ext cx="180975" cy="112712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7" name="Freeform 198"/>
              <p:cNvSpPr>
                <a:spLocks noEditPoints="1"/>
              </p:cNvSpPr>
              <p:nvPr/>
            </p:nvSpPr>
            <p:spPr bwMode="auto">
              <a:xfrm>
                <a:off x="2325688" y="-2917825"/>
                <a:ext cx="139700" cy="93662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8" name="Freeform 199"/>
              <p:cNvSpPr>
                <a:spLocks noEditPoints="1"/>
              </p:cNvSpPr>
              <p:nvPr/>
            </p:nvSpPr>
            <p:spPr bwMode="auto">
              <a:xfrm>
                <a:off x="2962275" y="-2917825"/>
                <a:ext cx="139700" cy="93662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9" name="Freeform 200"/>
              <p:cNvSpPr>
                <a:spLocks/>
              </p:cNvSpPr>
              <p:nvPr/>
            </p:nvSpPr>
            <p:spPr bwMode="auto">
              <a:xfrm>
                <a:off x="2178050" y="-3043238"/>
                <a:ext cx="84138" cy="158750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0" name="Freeform 201"/>
              <p:cNvSpPr>
                <a:spLocks/>
              </p:cNvSpPr>
              <p:nvPr/>
            </p:nvSpPr>
            <p:spPr bwMode="auto">
              <a:xfrm>
                <a:off x="2679700" y="-3260725"/>
                <a:ext cx="68263" cy="123825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1" name="Freeform 202"/>
              <p:cNvSpPr>
                <a:spLocks/>
              </p:cNvSpPr>
              <p:nvPr/>
            </p:nvSpPr>
            <p:spPr bwMode="auto">
              <a:xfrm>
                <a:off x="3170238" y="-3043238"/>
                <a:ext cx="82550" cy="158750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2" name="Freeform 203"/>
              <p:cNvSpPr>
                <a:spLocks/>
              </p:cNvSpPr>
              <p:nvPr/>
            </p:nvSpPr>
            <p:spPr bwMode="auto">
              <a:xfrm>
                <a:off x="2262188" y="-2332038"/>
                <a:ext cx="120650" cy="98425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3" name="Freeform 204"/>
              <p:cNvSpPr>
                <a:spLocks/>
              </p:cNvSpPr>
              <p:nvPr/>
            </p:nvSpPr>
            <p:spPr bwMode="auto">
              <a:xfrm>
                <a:off x="3052763" y="-2332038"/>
                <a:ext cx="120650" cy="98425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4" name="Freeform 205"/>
              <p:cNvSpPr>
                <a:spLocks/>
              </p:cNvSpPr>
              <p:nvPr/>
            </p:nvSpPr>
            <p:spPr bwMode="auto">
              <a:xfrm>
                <a:off x="3008313" y="-3106738"/>
                <a:ext cx="120650" cy="153987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5" name="Freeform 206"/>
              <p:cNvSpPr>
                <a:spLocks/>
              </p:cNvSpPr>
              <p:nvPr/>
            </p:nvSpPr>
            <p:spPr bwMode="auto">
              <a:xfrm>
                <a:off x="2298700" y="-3098800"/>
                <a:ext cx="128588" cy="146050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6" name="Freeform 207"/>
              <p:cNvSpPr>
                <a:spLocks/>
              </p:cNvSpPr>
              <p:nvPr/>
            </p:nvSpPr>
            <p:spPr bwMode="auto">
              <a:xfrm>
                <a:off x="2924175" y="-2840038"/>
                <a:ext cx="177800" cy="84137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7" name="Freeform 208"/>
              <p:cNvSpPr>
                <a:spLocks/>
              </p:cNvSpPr>
              <p:nvPr/>
            </p:nvSpPr>
            <p:spPr bwMode="auto">
              <a:xfrm>
                <a:off x="2333625" y="-2835275"/>
                <a:ext cx="169863" cy="71437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8" name="Freeform 209"/>
              <p:cNvSpPr>
                <a:spLocks/>
              </p:cNvSpPr>
              <p:nvPr/>
            </p:nvSpPr>
            <p:spPr bwMode="auto">
              <a:xfrm>
                <a:off x="2743200" y="-3043238"/>
                <a:ext cx="125413" cy="9048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9" name="Freeform 210"/>
              <p:cNvSpPr>
                <a:spLocks/>
              </p:cNvSpPr>
              <p:nvPr/>
            </p:nvSpPr>
            <p:spPr bwMode="auto">
              <a:xfrm>
                <a:off x="2559050" y="-3043238"/>
                <a:ext cx="139700" cy="101600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0" name="Freeform 211"/>
              <p:cNvSpPr>
                <a:spLocks/>
              </p:cNvSpPr>
              <p:nvPr/>
            </p:nvSpPr>
            <p:spPr bwMode="auto">
              <a:xfrm>
                <a:off x="2182813" y="-3122613"/>
                <a:ext cx="161925" cy="7937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1" name="Freeform 212"/>
              <p:cNvSpPr>
                <a:spLocks/>
              </p:cNvSpPr>
              <p:nvPr/>
            </p:nvSpPr>
            <p:spPr bwMode="auto">
              <a:xfrm>
                <a:off x="3090863" y="-3128963"/>
                <a:ext cx="161925" cy="85725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2" name="Freeform 213"/>
              <p:cNvSpPr>
                <a:spLocks/>
              </p:cNvSpPr>
              <p:nvPr/>
            </p:nvSpPr>
            <p:spPr bwMode="auto">
              <a:xfrm>
                <a:off x="2430463" y="-2967038"/>
                <a:ext cx="125413" cy="14287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3" name="Freeform 214"/>
              <p:cNvSpPr>
                <a:spLocks/>
              </p:cNvSpPr>
              <p:nvPr/>
            </p:nvSpPr>
            <p:spPr bwMode="auto">
              <a:xfrm>
                <a:off x="2879725" y="-2967038"/>
                <a:ext cx="123825" cy="14287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4" name="Freeform 215"/>
              <p:cNvSpPr>
                <a:spLocks/>
              </p:cNvSpPr>
              <p:nvPr/>
            </p:nvSpPr>
            <p:spPr bwMode="auto">
              <a:xfrm>
                <a:off x="2630488" y="-3065463"/>
                <a:ext cx="173038" cy="1111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5" name="Freeform 216"/>
              <p:cNvSpPr>
                <a:spLocks/>
              </p:cNvSpPr>
              <p:nvPr/>
            </p:nvSpPr>
            <p:spPr bwMode="auto">
              <a:xfrm>
                <a:off x="2687638" y="-3381375"/>
                <a:ext cx="55563" cy="55562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6" name="Freeform 217"/>
              <p:cNvSpPr>
                <a:spLocks/>
              </p:cNvSpPr>
              <p:nvPr/>
            </p:nvSpPr>
            <p:spPr bwMode="auto">
              <a:xfrm>
                <a:off x="2924175" y="-3087688"/>
                <a:ext cx="26988" cy="74612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7" name="Freeform 218"/>
              <p:cNvSpPr>
                <a:spLocks/>
              </p:cNvSpPr>
              <p:nvPr/>
            </p:nvSpPr>
            <p:spPr bwMode="auto">
              <a:xfrm>
                <a:off x="2476500" y="-3087688"/>
                <a:ext cx="33338" cy="74612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8" name="Freeform 219"/>
              <p:cNvSpPr>
                <a:spLocks/>
              </p:cNvSpPr>
              <p:nvPr/>
            </p:nvSpPr>
            <p:spPr bwMode="auto">
              <a:xfrm>
                <a:off x="2465388" y="-3189288"/>
                <a:ext cx="49213" cy="52387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9" name="Freeform 220"/>
              <p:cNvSpPr>
                <a:spLocks/>
              </p:cNvSpPr>
              <p:nvPr/>
            </p:nvSpPr>
            <p:spPr bwMode="auto">
              <a:xfrm>
                <a:off x="2913063" y="-3189288"/>
                <a:ext cx="49213" cy="52387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0" name="Oval 221"/>
              <p:cNvSpPr>
                <a:spLocks noChangeArrowheads="1"/>
              </p:cNvSpPr>
              <p:nvPr/>
            </p:nvSpPr>
            <p:spPr bwMode="auto">
              <a:xfrm>
                <a:off x="2701925" y="-3302000"/>
                <a:ext cx="30163" cy="25400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1" name="Freeform 222"/>
              <p:cNvSpPr>
                <a:spLocks/>
              </p:cNvSpPr>
              <p:nvPr/>
            </p:nvSpPr>
            <p:spPr bwMode="auto">
              <a:xfrm>
                <a:off x="2484438" y="-3122613"/>
                <a:ext cx="19050" cy="23812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2" name="Freeform 223"/>
              <p:cNvSpPr>
                <a:spLocks/>
              </p:cNvSpPr>
              <p:nvPr/>
            </p:nvSpPr>
            <p:spPr bwMode="auto">
              <a:xfrm>
                <a:off x="2928938" y="-3122613"/>
                <a:ext cx="22225" cy="23812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3" name="Freeform 224"/>
              <p:cNvSpPr>
                <a:spLocks/>
              </p:cNvSpPr>
              <p:nvPr/>
            </p:nvSpPr>
            <p:spPr bwMode="auto">
              <a:xfrm>
                <a:off x="2786063" y="-3098800"/>
                <a:ext cx="11113" cy="22225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4" name="Freeform 225"/>
              <p:cNvSpPr>
                <a:spLocks/>
              </p:cNvSpPr>
              <p:nvPr/>
            </p:nvSpPr>
            <p:spPr bwMode="auto">
              <a:xfrm>
                <a:off x="2668588" y="-3098800"/>
                <a:ext cx="11113" cy="22225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5" name="Freeform 226"/>
              <p:cNvSpPr>
                <a:spLocks/>
              </p:cNvSpPr>
              <p:nvPr/>
            </p:nvSpPr>
            <p:spPr bwMode="auto">
              <a:xfrm>
                <a:off x="2709863" y="-3098800"/>
                <a:ext cx="15875" cy="22225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6" name="Freeform 227"/>
              <p:cNvSpPr>
                <a:spLocks/>
              </p:cNvSpPr>
              <p:nvPr/>
            </p:nvSpPr>
            <p:spPr bwMode="auto">
              <a:xfrm>
                <a:off x="2747963" y="-3095625"/>
                <a:ext cx="11113" cy="19050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7" name="Freeform 228"/>
              <p:cNvSpPr>
                <a:spLocks/>
              </p:cNvSpPr>
              <p:nvPr/>
            </p:nvSpPr>
            <p:spPr bwMode="auto">
              <a:xfrm>
                <a:off x="2630488" y="-3095625"/>
                <a:ext cx="19050" cy="19050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8" name="Freeform 229"/>
              <p:cNvSpPr>
                <a:spLocks/>
              </p:cNvSpPr>
              <p:nvPr/>
            </p:nvSpPr>
            <p:spPr bwMode="auto">
              <a:xfrm>
                <a:off x="2605088" y="-1951038"/>
                <a:ext cx="222250" cy="68262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9" name="Freeform 230"/>
              <p:cNvSpPr>
                <a:spLocks/>
              </p:cNvSpPr>
              <p:nvPr/>
            </p:nvSpPr>
            <p:spPr bwMode="auto">
              <a:xfrm>
                <a:off x="2698750" y="-2414588"/>
                <a:ext cx="26988" cy="38100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0" name="Freeform 231"/>
              <p:cNvSpPr>
                <a:spLocks/>
              </p:cNvSpPr>
              <p:nvPr/>
            </p:nvSpPr>
            <p:spPr bwMode="auto">
              <a:xfrm>
                <a:off x="2762250" y="-2414588"/>
                <a:ext cx="30163" cy="38100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1" name="Freeform 232"/>
              <p:cNvSpPr>
                <a:spLocks noEditPoints="1"/>
              </p:cNvSpPr>
              <p:nvPr/>
            </p:nvSpPr>
            <p:spPr bwMode="auto">
              <a:xfrm>
                <a:off x="2616200" y="-2459038"/>
                <a:ext cx="200025" cy="349250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2" name="Freeform 233"/>
              <p:cNvSpPr>
                <a:spLocks/>
              </p:cNvSpPr>
              <p:nvPr/>
            </p:nvSpPr>
            <p:spPr bwMode="auto">
              <a:xfrm>
                <a:off x="2638425" y="-2428875"/>
                <a:ext cx="30163" cy="52387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3" name="Freeform 234"/>
              <p:cNvSpPr>
                <a:spLocks/>
              </p:cNvSpPr>
              <p:nvPr/>
            </p:nvSpPr>
            <p:spPr bwMode="auto">
              <a:xfrm>
                <a:off x="2676525" y="-2497138"/>
                <a:ext cx="74613" cy="3175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4" name="Freeform 235"/>
              <p:cNvSpPr>
                <a:spLocks/>
              </p:cNvSpPr>
              <p:nvPr/>
            </p:nvSpPr>
            <p:spPr bwMode="auto">
              <a:xfrm>
                <a:off x="2709863" y="-2587625"/>
                <a:ext cx="11113" cy="1111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5" name="Oval 236"/>
              <p:cNvSpPr>
                <a:spLocks noChangeArrowheads="1"/>
              </p:cNvSpPr>
              <p:nvPr/>
            </p:nvSpPr>
            <p:spPr bwMode="auto">
              <a:xfrm>
                <a:off x="2709863" y="-2565400"/>
                <a:ext cx="11113" cy="7937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6" name="Freeform 237"/>
              <p:cNvSpPr>
                <a:spLocks/>
              </p:cNvSpPr>
              <p:nvPr/>
            </p:nvSpPr>
            <p:spPr bwMode="auto">
              <a:xfrm>
                <a:off x="2747963" y="-2535238"/>
                <a:ext cx="3175" cy="476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7" name="Freeform 238"/>
              <p:cNvSpPr>
                <a:spLocks/>
              </p:cNvSpPr>
              <p:nvPr/>
            </p:nvSpPr>
            <p:spPr bwMode="auto">
              <a:xfrm>
                <a:off x="2736850" y="-2530475"/>
                <a:ext cx="11113" cy="7937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8" name="Freeform 239"/>
              <p:cNvSpPr>
                <a:spLocks/>
              </p:cNvSpPr>
              <p:nvPr/>
            </p:nvSpPr>
            <p:spPr bwMode="auto">
              <a:xfrm>
                <a:off x="2743200" y="-2546350"/>
                <a:ext cx="4763" cy="1111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9" name="Freeform 240"/>
              <p:cNvSpPr>
                <a:spLocks/>
              </p:cNvSpPr>
              <p:nvPr/>
            </p:nvSpPr>
            <p:spPr bwMode="auto">
              <a:xfrm>
                <a:off x="2732088" y="-2535238"/>
                <a:ext cx="11113" cy="4762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0" name="Freeform 241"/>
              <p:cNvSpPr>
                <a:spLocks/>
              </p:cNvSpPr>
              <p:nvPr/>
            </p:nvSpPr>
            <p:spPr bwMode="auto">
              <a:xfrm>
                <a:off x="2732088" y="-2530475"/>
                <a:ext cx="11113" cy="1111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1" name="Freeform 242"/>
              <p:cNvSpPr>
                <a:spLocks/>
              </p:cNvSpPr>
              <p:nvPr/>
            </p:nvSpPr>
            <p:spPr bwMode="auto">
              <a:xfrm>
                <a:off x="2720975" y="-2516188"/>
                <a:ext cx="22225" cy="7937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2" name="Freeform 243"/>
              <p:cNvSpPr>
                <a:spLocks/>
              </p:cNvSpPr>
              <p:nvPr/>
            </p:nvSpPr>
            <p:spPr bwMode="auto">
              <a:xfrm>
                <a:off x="2736850" y="-2519363"/>
                <a:ext cx="11113" cy="3175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3" name="Freeform 244"/>
              <p:cNvSpPr>
                <a:spLocks/>
              </p:cNvSpPr>
              <p:nvPr/>
            </p:nvSpPr>
            <p:spPr bwMode="auto">
              <a:xfrm>
                <a:off x="2747963" y="-2522538"/>
                <a:ext cx="3175" cy="3175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4" name="Freeform 245"/>
              <p:cNvSpPr>
                <a:spLocks/>
              </p:cNvSpPr>
              <p:nvPr/>
            </p:nvSpPr>
            <p:spPr bwMode="auto">
              <a:xfrm>
                <a:off x="2751138" y="-2530475"/>
                <a:ext cx="7938" cy="7937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5" name="Freeform 246"/>
              <p:cNvSpPr>
                <a:spLocks/>
              </p:cNvSpPr>
              <p:nvPr/>
            </p:nvSpPr>
            <p:spPr bwMode="auto">
              <a:xfrm>
                <a:off x="2759075" y="-2535238"/>
                <a:ext cx="11113" cy="12700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6" name="Freeform 247"/>
              <p:cNvSpPr>
                <a:spLocks/>
              </p:cNvSpPr>
              <p:nvPr/>
            </p:nvSpPr>
            <p:spPr bwMode="auto">
              <a:xfrm>
                <a:off x="2759075" y="-2552700"/>
                <a:ext cx="11113" cy="1111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7" name="Freeform 248"/>
              <p:cNvSpPr>
                <a:spLocks/>
              </p:cNvSpPr>
              <p:nvPr/>
            </p:nvSpPr>
            <p:spPr bwMode="auto">
              <a:xfrm>
                <a:off x="2751138" y="-2546350"/>
                <a:ext cx="7938" cy="1111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8" name="Freeform 249"/>
              <p:cNvSpPr>
                <a:spLocks/>
              </p:cNvSpPr>
              <p:nvPr/>
            </p:nvSpPr>
            <p:spPr bwMode="auto">
              <a:xfrm>
                <a:off x="2747963" y="-2552700"/>
                <a:ext cx="3175" cy="1111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9" name="Freeform 250"/>
              <p:cNvSpPr>
                <a:spLocks/>
              </p:cNvSpPr>
              <p:nvPr/>
            </p:nvSpPr>
            <p:spPr bwMode="auto">
              <a:xfrm>
                <a:off x="2736850" y="-2557463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0" name="Freeform 251"/>
              <p:cNvSpPr>
                <a:spLocks/>
              </p:cNvSpPr>
              <p:nvPr/>
            </p:nvSpPr>
            <p:spPr bwMode="auto">
              <a:xfrm>
                <a:off x="2736850" y="-2552700"/>
                <a:ext cx="6350" cy="1111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1" name="Freeform 252"/>
              <p:cNvSpPr>
                <a:spLocks/>
              </p:cNvSpPr>
              <p:nvPr/>
            </p:nvSpPr>
            <p:spPr bwMode="auto">
              <a:xfrm>
                <a:off x="2732088" y="-2546350"/>
                <a:ext cx="4763" cy="1111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2" name="Freeform 253"/>
              <p:cNvSpPr>
                <a:spLocks/>
              </p:cNvSpPr>
              <p:nvPr/>
            </p:nvSpPr>
            <p:spPr bwMode="auto">
              <a:xfrm>
                <a:off x="2732088" y="-2535238"/>
                <a:ext cx="4763" cy="12700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3" name="Freeform 254"/>
              <p:cNvSpPr>
                <a:spLocks/>
              </p:cNvSpPr>
              <p:nvPr/>
            </p:nvSpPr>
            <p:spPr bwMode="auto">
              <a:xfrm>
                <a:off x="2725738" y="-2522538"/>
                <a:ext cx="6350" cy="3175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4" name="Freeform 255"/>
              <p:cNvSpPr>
                <a:spLocks/>
              </p:cNvSpPr>
              <p:nvPr/>
            </p:nvSpPr>
            <p:spPr bwMode="auto">
              <a:xfrm>
                <a:off x="2713038" y="-2519363"/>
                <a:ext cx="23813" cy="1111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5" name="Oval 256"/>
              <p:cNvSpPr>
                <a:spLocks noChangeArrowheads="1"/>
              </p:cNvSpPr>
              <p:nvPr/>
            </p:nvSpPr>
            <p:spPr bwMode="auto">
              <a:xfrm>
                <a:off x="2709863" y="-2535238"/>
                <a:ext cx="3175" cy="4762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6" name="Freeform 257"/>
              <p:cNvSpPr>
                <a:spLocks/>
              </p:cNvSpPr>
              <p:nvPr/>
            </p:nvSpPr>
            <p:spPr bwMode="auto">
              <a:xfrm>
                <a:off x="2709863" y="-2530475"/>
                <a:ext cx="3175" cy="14287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7" name="Oval 258"/>
              <p:cNvSpPr>
                <a:spLocks noChangeArrowheads="1"/>
              </p:cNvSpPr>
              <p:nvPr/>
            </p:nvSpPr>
            <p:spPr bwMode="auto">
              <a:xfrm>
                <a:off x="2709863" y="-2546350"/>
                <a:ext cx="11113" cy="11112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8" name="Oval 259"/>
              <p:cNvSpPr>
                <a:spLocks noChangeArrowheads="1"/>
              </p:cNvSpPr>
              <p:nvPr/>
            </p:nvSpPr>
            <p:spPr bwMode="auto">
              <a:xfrm>
                <a:off x="2709863" y="-2552700"/>
                <a:ext cx="11113" cy="6350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9" name="Freeform 260"/>
              <p:cNvSpPr>
                <a:spLocks/>
              </p:cNvSpPr>
              <p:nvPr/>
            </p:nvSpPr>
            <p:spPr bwMode="auto">
              <a:xfrm>
                <a:off x="2720975" y="-2530475"/>
                <a:ext cx="4763" cy="14287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0" name="Freeform 261"/>
              <p:cNvSpPr>
                <a:spLocks/>
              </p:cNvSpPr>
              <p:nvPr/>
            </p:nvSpPr>
            <p:spPr bwMode="auto">
              <a:xfrm>
                <a:off x="2701925" y="-2530475"/>
                <a:ext cx="7938" cy="14287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1" name="Freeform 262"/>
              <p:cNvSpPr>
                <a:spLocks/>
              </p:cNvSpPr>
              <p:nvPr/>
            </p:nvSpPr>
            <p:spPr bwMode="auto">
              <a:xfrm>
                <a:off x="2690813" y="-2519363"/>
                <a:ext cx="19050" cy="1111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2" name="Freeform 263"/>
              <p:cNvSpPr>
                <a:spLocks/>
              </p:cNvSpPr>
              <p:nvPr/>
            </p:nvSpPr>
            <p:spPr bwMode="auto">
              <a:xfrm>
                <a:off x="2687638" y="-2519363"/>
                <a:ext cx="3175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3" name="Freeform 264"/>
              <p:cNvSpPr>
                <a:spLocks/>
              </p:cNvSpPr>
              <p:nvPr/>
            </p:nvSpPr>
            <p:spPr bwMode="auto">
              <a:xfrm>
                <a:off x="2679700" y="-2530475"/>
                <a:ext cx="11113" cy="1111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4" name="Freeform 265"/>
              <p:cNvSpPr>
                <a:spLocks/>
              </p:cNvSpPr>
              <p:nvPr/>
            </p:nvSpPr>
            <p:spPr bwMode="auto">
              <a:xfrm>
                <a:off x="2676525" y="-2530475"/>
                <a:ext cx="11113" cy="7937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5" name="Freeform 266"/>
              <p:cNvSpPr>
                <a:spLocks/>
              </p:cNvSpPr>
              <p:nvPr/>
            </p:nvSpPr>
            <p:spPr bwMode="auto">
              <a:xfrm>
                <a:off x="2679700" y="-2535238"/>
                <a:ext cx="11113" cy="4762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6" name="Freeform 267"/>
              <p:cNvSpPr>
                <a:spLocks/>
              </p:cNvSpPr>
              <p:nvPr/>
            </p:nvSpPr>
            <p:spPr bwMode="auto">
              <a:xfrm>
                <a:off x="2676525" y="-2546350"/>
                <a:ext cx="11113" cy="1111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7" name="Freeform 268"/>
              <p:cNvSpPr>
                <a:spLocks/>
              </p:cNvSpPr>
              <p:nvPr/>
            </p:nvSpPr>
            <p:spPr bwMode="auto">
              <a:xfrm>
                <a:off x="2668588" y="-2535238"/>
                <a:ext cx="11113" cy="4762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8" name="Freeform 269"/>
              <p:cNvSpPr>
                <a:spLocks/>
              </p:cNvSpPr>
              <p:nvPr/>
            </p:nvSpPr>
            <p:spPr bwMode="auto">
              <a:xfrm>
                <a:off x="2665413" y="-2530475"/>
                <a:ext cx="11113" cy="7937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9" name="Freeform 270"/>
              <p:cNvSpPr>
                <a:spLocks/>
              </p:cNvSpPr>
              <p:nvPr/>
            </p:nvSpPr>
            <p:spPr bwMode="auto">
              <a:xfrm>
                <a:off x="2668588" y="-2522538"/>
                <a:ext cx="11113" cy="3175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0" name="Freeform 271"/>
              <p:cNvSpPr>
                <a:spLocks/>
              </p:cNvSpPr>
              <p:nvPr/>
            </p:nvSpPr>
            <p:spPr bwMode="auto">
              <a:xfrm>
                <a:off x="2679700" y="-2519363"/>
                <a:ext cx="7938" cy="3175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1" name="Freeform 272"/>
              <p:cNvSpPr>
                <a:spLocks/>
              </p:cNvSpPr>
              <p:nvPr/>
            </p:nvSpPr>
            <p:spPr bwMode="auto">
              <a:xfrm>
                <a:off x="2679700" y="-2516188"/>
                <a:ext cx="22225" cy="7937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2" name="Freeform 273"/>
              <p:cNvSpPr>
                <a:spLocks/>
              </p:cNvSpPr>
              <p:nvPr/>
            </p:nvSpPr>
            <p:spPr bwMode="auto">
              <a:xfrm>
                <a:off x="2690813" y="-2522538"/>
                <a:ext cx="7938" cy="3175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3" name="Freeform 274"/>
              <p:cNvSpPr>
                <a:spLocks/>
              </p:cNvSpPr>
              <p:nvPr/>
            </p:nvSpPr>
            <p:spPr bwMode="auto">
              <a:xfrm>
                <a:off x="2687638" y="-2535238"/>
                <a:ext cx="11113" cy="12700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4" name="Freeform 275"/>
              <p:cNvSpPr>
                <a:spLocks/>
              </p:cNvSpPr>
              <p:nvPr/>
            </p:nvSpPr>
            <p:spPr bwMode="auto">
              <a:xfrm>
                <a:off x="2687638" y="-2546350"/>
                <a:ext cx="3175" cy="1111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5" name="Freeform 276"/>
              <p:cNvSpPr>
                <a:spLocks/>
              </p:cNvSpPr>
              <p:nvPr/>
            </p:nvSpPr>
            <p:spPr bwMode="auto">
              <a:xfrm>
                <a:off x="2679700" y="-2552700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6" name="Freeform 277"/>
              <p:cNvSpPr>
                <a:spLocks/>
              </p:cNvSpPr>
              <p:nvPr/>
            </p:nvSpPr>
            <p:spPr bwMode="auto">
              <a:xfrm>
                <a:off x="2676525" y="-2557463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7" name="Freeform 278"/>
              <p:cNvSpPr>
                <a:spLocks/>
              </p:cNvSpPr>
              <p:nvPr/>
            </p:nvSpPr>
            <p:spPr bwMode="auto">
              <a:xfrm>
                <a:off x="2668588" y="-2552700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8" name="Freeform 279"/>
              <p:cNvSpPr>
                <a:spLocks/>
              </p:cNvSpPr>
              <p:nvPr/>
            </p:nvSpPr>
            <p:spPr bwMode="auto">
              <a:xfrm>
                <a:off x="2665413" y="-2546350"/>
                <a:ext cx="11113" cy="1111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9" name="Freeform 280"/>
              <p:cNvSpPr>
                <a:spLocks/>
              </p:cNvSpPr>
              <p:nvPr/>
            </p:nvSpPr>
            <p:spPr bwMode="auto">
              <a:xfrm>
                <a:off x="2660650" y="-2552700"/>
                <a:ext cx="7938" cy="1111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0" name="Freeform 281"/>
              <p:cNvSpPr>
                <a:spLocks/>
              </p:cNvSpPr>
              <p:nvPr/>
            </p:nvSpPr>
            <p:spPr bwMode="auto">
              <a:xfrm>
                <a:off x="2660650" y="-2535238"/>
                <a:ext cx="7938" cy="12700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1" name="Freeform 282"/>
              <p:cNvSpPr>
                <a:spLocks/>
              </p:cNvSpPr>
              <p:nvPr/>
            </p:nvSpPr>
            <p:spPr bwMode="auto">
              <a:xfrm>
                <a:off x="2660650" y="-2530475"/>
                <a:ext cx="4763" cy="7937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2" name="Freeform 283"/>
              <p:cNvSpPr>
                <a:spLocks/>
              </p:cNvSpPr>
              <p:nvPr/>
            </p:nvSpPr>
            <p:spPr bwMode="auto">
              <a:xfrm>
                <a:off x="2665413" y="-2522538"/>
                <a:ext cx="3175" cy="6350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3" name="Freeform 284"/>
              <p:cNvSpPr>
                <a:spLocks/>
              </p:cNvSpPr>
              <p:nvPr/>
            </p:nvSpPr>
            <p:spPr bwMode="auto">
              <a:xfrm>
                <a:off x="2668588" y="-2519363"/>
                <a:ext cx="7938" cy="1111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4" name="Freeform 285"/>
              <p:cNvSpPr>
                <a:spLocks/>
              </p:cNvSpPr>
              <p:nvPr/>
            </p:nvSpPr>
            <p:spPr bwMode="auto">
              <a:xfrm>
                <a:off x="2668588" y="-2516188"/>
                <a:ext cx="11113" cy="7937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5" name="Freeform 286"/>
              <p:cNvSpPr>
                <a:spLocks/>
              </p:cNvSpPr>
              <p:nvPr/>
            </p:nvSpPr>
            <p:spPr bwMode="auto">
              <a:xfrm>
                <a:off x="2676525" y="-2505075"/>
                <a:ext cx="74613" cy="7937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6" name="Freeform 287"/>
              <p:cNvSpPr>
                <a:spLocks/>
              </p:cNvSpPr>
              <p:nvPr/>
            </p:nvSpPr>
            <p:spPr bwMode="auto">
              <a:xfrm>
                <a:off x="2743200" y="-2516188"/>
                <a:ext cx="7938" cy="7937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7" name="Freeform 288"/>
              <p:cNvSpPr>
                <a:spLocks/>
              </p:cNvSpPr>
              <p:nvPr/>
            </p:nvSpPr>
            <p:spPr bwMode="auto">
              <a:xfrm>
                <a:off x="2747963" y="-2519363"/>
                <a:ext cx="11113" cy="1111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8" name="Freeform 289"/>
              <p:cNvSpPr>
                <a:spLocks/>
              </p:cNvSpPr>
              <p:nvPr/>
            </p:nvSpPr>
            <p:spPr bwMode="auto">
              <a:xfrm>
                <a:off x="2759075" y="-2522538"/>
                <a:ext cx="3175" cy="6350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9" name="Freeform 290"/>
              <p:cNvSpPr>
                <a:spLocks/>
              </p:cNvSpPr>
              <p:nvPr/>
            </p:nvSpPr>
            <p:spPr bwMode="auto">
              <a:xfrm>
                <a:off x="2762250" y="-2530475"/>
                <a:ext cx="7938" cy="7937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0" name="Freeform 291"/>
              <p:cNvSpPr>
                <a:spLocks/>
              </p:cNvSpPr>
              <p:nvPr/>
            </p:nvSpPr>
            <p:spPr bwMode="auto">
              <a:xfrm>
                <a:off x="2762250" y="-2546350"/>
                <a:ext cx="7938" cy="15875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1" name="Freeform 292"/>
              <p:cNvSpPr>
                <a:spLocks/>
              </p:cNvSpPr>
              <p:nvPr/>
            </p:nvSpPr>
            <p:spPr bwMode="auto">
              <a:xfrm>
                <a:off x="2762250" y="-2557463"/>
                <a:ext cx="7938" cy="1111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2" name="Freeform 293"/>
              <p:cNvSpPr>
                <a:spLocks/>
              </p:cNvSpPr>
              <p:nvPr/>
            </p:nvSpPr>
            <p:spPr bwMode="auto">
              <a:xfrm>
                <a:off x="2759075" y="-2565400"/>
                <a:ext cx="3175" cy="7937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3" name="Freeform 294"/>
              <p:cNvSpPr>
                <a:spLocks/>
              </p:cNvSpPr>
              <p:nvPr/>
            </p:nvSpPr>
            <p:spPr bwMode="auto">
              <a:xfrm>
                <a:off x="2751138" y="-2557463"/>
                <a:ext cx="7938" cy="1111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4" name="Freeform 295"/>
              <p:cNvSpPr>
                <a:spLocks/>
              </p:cNvSpPr>
              <p:nvPr/>
            </p:nvSpPr>
            <p:spPr bwMode="auto">
              <a:xfrm>
                <a:off x="2747963" y="-2565400"/>
                <a:ext cx="3175" cy="12700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5" name="Freeform 296"/>
              <p:cNvSpPr>
                <a:spLocks/>
              </p:cNvSpPr>
              <p:nvPr/>
            </p:nvSpPr>
            <p:spPr bwMode="auto">
              <a:xfrm>
                <a:off x="2736850" y="-2565400"/>
                <a:ext cx="6350" cy="12700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6" name="Freeform 297"/>
              <p:cNvSpPr>
                <a:spLocks/>
              </p:cNvSpPr>
              <p:nvPr/>
            </p:nvSpPr>
            <p:spPr bwMode="auto">
              <a:xfrm>
                <a:off x="2725738" y="-2568575"/>
                <a:ext cx="11113" cy="38100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7" name="Freeform 298"/>
              <p:cNvSpPr>
                <a:spLocks/>
              </p:cNvSpPr>
              <p:nvPr/>
            </p:nvSpPr>
            <p:spPr bwMode="auto">
              <a:xfrm>
                <a:off x="2720975" y="-2565400"/>
                <a:ext cx="4763" cy="34925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8" name="Freeform 299"/>
              <p:cNvSpPr>
                <a:spLocks/>
              </p:cNvSpPr>
              <p:nvPr/>
            </p:nvSpPr>
            <p:spPr bwMode="auto">
              <a:xfrm>
                <a:off x="2701925" y="-2613025"/>
                <a:ext cx="23813" cy="22225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9" name="Freeform 300"/>
              <p:cNvSpPr>
                <a:spLocks/>
              </p:cNvSpPr>
              <p:nvPr/>
            </p:nvSpPr>
            <p:spPr bwMode="auto">
              <a:xfrm>
                <a:off x="2698750" y="-2565400"/>
                <a:ext cx="11113" cy="34925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0" name="Freeform 301"/>
              <p:cNvSpPr>
                <a:spLocks/>
              </p:cNvSpPr>
              <p:nvPr/>
            </p:nvSpPr>
            <p:spPr bwMode="auto">
              <a:xfrm>
                <a:off x="2690813" y="-2568575"/>
                <a:ext cx="11113" cy="38100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1" name="Freeform 302"/>
              <p:cNvSpPr>
                <a:spLocks/>
              </p:cNvSpPr>
              <p:nvPr/>
            </p:nvSpPr>
            <p:spPr bwMode="auto">
              <a:xfrm>
                <a:off x="2679700" y="-2565400"/>
                <a:ext cx="7938" cy="12700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2" name="Freeform 303"/>
              <p:cNvSpPr>
                <a:spLocks/>
              </p:cNvSpPr>
              <p:nvPr/>
            </p:nvSpPr>
            <p:spPr bwMode="auto">
              <a:xfrm>
                <a:off x="2668588" y="-2565400"/>
                <a:ext cx="11113" cy="12700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3" name="Freeform 304"/>
              <p:cNvSpPr>
                <a:spLocks/>
              </p:cNvSpPr>
              <p:nvPr/>
            </p:nvSpPr>
            <p:spPr bwMode="auto">
              <a:xfrm>
                <a:off x="2665413" y="-2557463"/>
                <a:ext cx="11113" cy="1111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4" name="Freeform 305"/>
              <p:cNvSpPr>
                <a:spLocks/>
              </p:cNvSpPr>
              <p:nvPr/>
            </p:nvSpPr>
            <p:spPr bwMode="auto">
              <a:xfrm>
                <a:off x="2665413" y="-2565400"/>
                <a:ext cx="3175" cy="7937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5" name="Freeform 306"/>
              <p:cNvSpPr>
                <a:spLocks/>
              </p:cNvSpPr>
              <p:nvPr/>
            </p:nvSpPr>
            <p:spPr bwMode="auto">
              <a:xfrm>
                <a:off x="2660650" y="-2557463"/>
                <a:ext cx="4763" cy="1111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6" name="Freeform 307"/>
              <p:cNvSpPr>
                <a:spLocks/>
              </p:cNvSpPr>
              <p:nvPr/>
            </p:nvSpPr>
            <p:spPr bwMode="auto">
              <a:xfrm>
                <a:off x="2652713" y="-2546350"/>
                <a:ext cx="12700" cy="15875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7" name="Freeform 308"/>
              <p:cNvSpPr>
                <a:spLocks/>
              </p:cNvSpPr>
              <p:nvPr/>
            </p:nvSpPr>
            <p:spPr bwMode="auto">
              <a:xfrm>
                <a:off x="2641600" y="-2486025"/>
                <a:ext cx="139700" cy="1111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8" name="Freeform 309"/>
              <p:cNvSpPr>
                <a:spLocks/>
              </p:cNvSpPr>
              <p:nvPr/>
            </p:nvSpPr>
            <p:spPr bwMode="auto">
              <a:xfrm>
                <a:off x="2649538" y="-2470150"/>
                <a:ext cx="123825" cy="6350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9" name="Freeform 310"/>
              <p:cNvSpPr>
                <a:spLocks/>
              </p:cNvSpPr>
              <p:nvPr/>
            </p:nvSpPr>
            <p:spPr bwMode="auto">
              <a:xfrm>
                <a:off x="2638425" y="-2085975"/>
                <a:ext cx="147638" cy="3175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0" name="Freeform 311"/>
              <p:cNvSpPr>
                <a:spLocks/>
              </p:cNvSpPr>
              <p:nvPr/>
            </p:nvSpPr>
            <p:spPr bwMode="auto">
              <a:xfrm>
                <a:off x="2619375" y="-2071688"/>
                <a:ext cx="184150" cy="3175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1" name="Freeform 312"/>
              <p:cNvSpPr>
                <a:spLocks/>
              </p:cNvSpPr>
              <p:nvPr/>
            </p:nvSpPr>
            <p:spPr bwMode="auto">
              <a:xfrm>
                <a:off x="2649538" y="-2098675"/>
                <a:ext cx="131763" cy="4762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2" name="Freeform 313"/>
              <p:cNvSpPr>
                <a:spLocks/>
              </p:cNvSpPr>
              <p:nvPr/>
            </p:nvSpPr>
            <p:spPr bwMode="auto">
              <a:xfrm>
                <a:off x="2605088" y="-2055813"/>
                <a:ext cx="214313" cy="6350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3" name="Freeform 314"/>
              <p:cNvSpPr>
                <a:spLocks/>
              </p:cNvSpPr>
              <p:nvPr/>
            </p:nvSpPr>
            <p:spPr bwMode="auto">
              <a:xfrm>
                <a:off x="2473325" y="-2409825"/>
                <a:ext cx="176213" cy="330200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4" name="Freeform 315"/>
              <p:cNvSpPr>
                <a:spLocks/>
              </p:cNvSpPr>
              <p:nvPr/>
            </p:nvSpPr>
            <p:spPr bwMode="auto">
              <a:xfrm>
                <a:off x="2660650" y="-2014538"/>
                <a:ext cx="49213" cy="2540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5" name="Freeform 316"/>
              <p:cNvSpPr>
                <a:spLocks/>
              </p:cNvSpPr>
              <p:nvPr/>
            </p:nvSpPr>
            <p:spPr bwMode="auto">
              <a:xfrm>
                <a:off x="2679700" y="-2044700"/>
                <a:ext cx="52388" cy="41275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6" name="Freeform 317"/>
              <p:cNvSpPr>
                <a:spLocks/>
              </p:cNvSpPr>
              <p:nvPr/>
            </p:nvSpPr>
            <p:spPr bwMode="auto">
              <a:xfrm>
                <a:off x="2690813" y="-2044700"/>
                <a:ext cx="19050" cy="6350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7" name="Freeform 318"/>
              <p:cNvSpPr>
                <a:spLocks/>
              </p:cNvSpPr>
              <p:nvPr/>
            </p:nvSpPr>
            <p:spPr bwMode="auto">
              <a:xfrm>
                <a:off x="2713038" y="-2025650"/>
                <a:ext cx="30163" cy="22225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" name="Freeform 319"/>
              <p:cNvSpPr>
                <a:spLocks/>
              </p:cNvSpPr>
              <p:nvPr/>
            </p:nvSpPr>
            <p:spPr bwMode="auto">
              <a:xfrm>
                <a:off x="2720975" y="-2014538"/>
                <a:ext cx="41275" cy="2540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Freeform 320"/>
              <p:cNvSpPr>
                <a:spLocks/>
              </p:cNvSpPr>
              <p:nvPr/>
            </p:nvSpPr>
            <p:spPr bwMode="auto">
              <a:xfrm>
                <a:off x="2781300" y="-2409825"/>
                <a:ext cx="169863" cy="330200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" name="Freeform 321"/>
              <p:cNvSpPr>
                <a:spLocks noEditPoints="1"/>
              </p:cNvSpPr>
              <p:nvPr/>
            </p:nvSpPr>
            <p:spPr bwMode="auto">
              <a:xfrm>
                <a:off x="2665413" y="-2414588"/>
                <a:ext cx="25400" cy="38100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" name="Freeform 322"/>
              <p:cNvSpPr>
                <a:spLocks noEditPoints="1"/>
              </p:cNvSpPr>
              <p:nvPr/>
            </p:nvSpPr>
            <p:spPr bwMode="auto">
              <a:xfrm>
                <a:off x="2725738" y="-2425700"/>
                <a:ext cx="33338" cy="57150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Line 324"/>
              <p:cNvSpPr>
                <a:spLocks noChangeShapeType="1"/>
              </p:cNvSpPr>
              <p:nvPr/>
            </p:nvSpPr>
            <p:spPr bwMode="auto">
              <a:xfrm>
                <a:off x="2871788" y="-38973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Line 325"/>
              <p:cNvSpPr>
                <a:spLocks noChangeShapeType="1"/>
              </p:cNvSpPr>
              <p:nvPr/>
            </p:nvSpPr>
            <p:spPr bwMode="auto">
              <a:xfrm>
                <a:off x="2871788" y="-38973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37" name="Группа 1036"/>
            <p:cNvGrpSpPr/>
            <p:nvPr/>
          </p:nvGrpSpPr>
          <p:grpSpPr>
            <a:xfrm>
              <a:off x="1546225" y="-3938587"/>
              <a:ext cx="2335213" cy="2898774"/>
              <a:chOff x="1546225" y="-3938587"/>
              <a:chExt cx="2335213" cy="2898774"/>
            </a:xfrm>
          </p:grpSpPr>
          <p:sp>
            <p:nvSpPr>
              <p:cNvPr id="1032" name="Freeform 323"/>
              <p:cNvSpPr>
                <a:spLocks/>
              </p:cNvSpPr>
              <p:nvPr/>
            </p:nvSpPr>
            <p:spPr bwMode="auto">
              <a:xfrm>
                <a:off x="2725738" y="-3622675"/>
                <a:ext cx="1155700" cy="2454275"/>
              </a:xfrm>
              <a:custGeom>
                <a:avLst/>
                <a:gdLst>
                  <a:gd name="T0" fmla="*/ 307 w 307"/>
                  <a:gd name="T1" fmla="*/ 76 h 652"/>
                  <a:gd name="T2" fmla="*/ 307 w 307"/>
                  <a:gd name="T3" fmla="*/ 57 h 652"/>
                  <a:gd name="T4" fmla="*/ 269 w 307"/>
                  <a:gd name="T5" fmla="*/ 14 h 652"/>
                  <a:gd name="T6" fmla="*/ 236 w 307"/>
                  <a:gd name="T7" fmla="*/ 1 h 652"/>
                  <a:gd name="T8" fmla="*/ 236 w 307"/>
                  <a:gd name="T9" fmla="*/ 1 h 652"/>
                  <a:gd name="T10" fmla="*/ 235 w 307"/>
                  <a:gd name="T11" fmla="*/ 0 h 652"/>
                  <a:gd name="T12" fmla="*/ 235 w 307"/>
                  <a:gd name="T13" fmla="*/ 129 h 652"/>
                  <a:gd name="T14" fmla="*/ 235 w 307"/>
                  <a:gd name="T15" fmla="*/ 173 h 652"/>
                  <a:gd name="T16" fmla="*/ 235 w 307"/>
                  <a:gd name="T17" fmla="*/ 342 h 652"/>
                  <a:gd name="T18" fmla="*/ 235 w 307"/>
                  <a:gd name="T19" fmla="*/ 387 h 652"/>
                  <a:gd name="T20" fmla="*/ 235 w 307"/>
                  <a:gd name="T21" fmla="*/ 454 h 652"/>
                  <a:gd name="T22" fmla="*/ 216 w 307"/>
                  <a:gd name="T23" fmla="*/ 487 h 652"/>
                  <a:gd name="T24" fmla="*/ 0 w 307"/>
                  <a:gd name="T25" fmla="*/ 614 h 652"/>
                  <a:gd name="T26" fmla="*/ 67 w 307"/>
                  <a:gd name="T27" fmla="*/ 652 h 652"/>
                  <a:gd name="T28" fmla="*/ 262 w 307"/>
                  <a:gd name="T29" fmla="*/ 542 h 652"/>
                  <a:gd name="T30" fmla="*/ 307 w 307"/>
                  <a:gd name="T31" fmla="*/ 464 h 652"/>
                  <a:gd name="T32" fmla="*/ 307 w 307"/>
                  <a:gd name="T33" fmla="*/ 387 h 652"/>
                  <a:gd name="T34" fmla="*/ 307 w 307"/>
                  <a:gd name="T35" fmla="*/ 387 h 652"/>
                  <a:gd name="T36" fmla="*/ 307 w 307"/>
                  <a:gd name="T37" fmla="*/ 173 h 652"/>
                  <a:gd name="T38" fmla="*/ 307 w 307"/>
                  <a:gd name="T39" fmla="*/ 173 h 652"/>
                  <a:gd name="T40" fmla="*/ 307 w 307"/>
                  <a:gd name="T41" fmla="*/ 85 h 652"/>
                  <a:gd name="T42" fmla="*/ 307 w 307"/>
                  <a:gd name="T43" fmla="*/ 85 h 652"/>
                  <a:gd name="T44" fmla="*/ 307 w 307"/>
                  <a:gd name="T45" fmla="*/ 76 h 652"/>
                  <a:gd name="T46" fmla="*/ 307 w 307"/>
                  <a:gd name="T47" fmla="*/ 76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7" h="652">
                    <a:moveTo>
                      <a:pt x="307" y="76"/>
                    </a:moveTo>
                    <a:cubicBezTo>
                      <a:pt x="307" y="57"/>
                      <a:pt x="307" y="57"/>
                      <a:pt x="307" y="57"/>
                    </a:cubicBezTo>
                    <a:cubicBezTo>
                      <a:pt x="307" y="39"/>
                      <a:pt x="293" y="22"/>
                      <a:pt x="269" y="14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5" y="129"/>
                      <a:pt x="235" y="129"/>
                      <a:pt x="235" y="129"/>
                    </a:cubicBezTo>
                    <a:cubicBezTo>
                      <a:pt x="235" y="173"/>
                      <a:pt x="235" y="173"/>
                      <a:pt x="235" y="173"/>
                    </a:cubicBezTo>
                    <a:cubicBezTo>
                      <a:pt x="235" y="342"/>
                      <a:pt x="235" y="342"/>
                      <a:pt x="235" y="342"/>
                    </a:cubicBezTo>
                    <a:cubicBezTo>
                      <a:pt x="235" y="387"/>
                      <a:pt x="235" y="387"/>
                      <a:pt x="235" y="387"/>
                    </a:cubicBezTo>
                    <a:cubicBezTo>
                      <a:pt x="235" y="454"/>
                      <a:pt x="235" y="454"/>
                      <a:pt x="235" y="454"/>
                    </a:cubicBezTo>
                    <a:cubicBezTo>
                      <a:pt x="235" y="468"/>
                      <a:pt x="228" y="481"/>
                      <a:pt x="216" y="487"/>
                    </a:cubicBezTo>
                    <a:cubicBezTo>
                      <a:pt x="0" y="614"/>
                      <a:pt x="0" y="614"/>
                      <a:pt x="0" y="614"/>
                    </a:cubicBezTo>
                    <a:cubicBezTo>
                      <a:pt x="67" y="652"/>
                      <a:pt x="67" y="652"/>
                      <a:pt x="67" y="652"/>
                    </a:cubicBezTo>
                    <a:cubicBezTo>
                      <a:pt x="262" y="542"/>
                      <a:pt x="262" y="542"/>
                      <a:pt x="262" y="542"/>
                    </a:cubicBezTo>
                    <a:cubicBezTo>
                      <a:pt x="290" y="526"/>
                      <a:pt x="307" y="496"/>
                      <a:pt x="307" y="464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76"/>
                      <a:pt x="307" y="76"/>
                      <a:pt x="307" y="76"/>
                    </a:cubicBezTo>
                    <a:cubicBezTo>
                      <a:pt x="307" y="76"/>
                      <a:pt x="307" y="76"/>
                      <a:pt x="307" y="76"/>
                    </a:cubicBezTo>
                    <a:close/>
                  </a:path>
                </a:pathLst>
              </a:custGeom>
              <a:solidFill>
                <a:srgbClr val="3583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5" name="Freeform 326"/>
              <p:cNvSpPr>
                <a:spLocks/>
              </p:cNvSpPr>
              <p:nvPr/>
            </p:nvSpPr>
            <p:spPr bwMode="auto">
              <a:xfrm>
                <a:off x="1549400" y="-3938587"/>
                <a:ext cx="2065338" cy="700087"/>
              </a:xfrm>
              <a:custGeom>
                <a:avLst/>
                <a:gdLst>
                  <a:gd name="T0" fmla="*/ 353 w 548"/>
                  <a:gd name="T1" fmla="*/ 11 h 186"/>
                  <a:gd name="T2" fmla="*/ 264 w 548"/>
                  <a:gd name="T3" fmla="*/ 11 h 186"/>
                  <a:gd name="T4" fmla="*/ 37 w 548"/>
                  <a:gd name="T5" fmla="*/ 98 h 186"/>
                  <a:gd name="T6" fmla="*/ 0 w 548"/>
                  <a:gd name="T7" fmla="*/ 141 h 186"/>
                  <a:gd name="T8" fmla="*/ 0 w 548"/>
                  <a:gd name="T9" fmla="*/ 160 h 186"/>
                  <a:gd name="T10" fmla="*/ 0 w 548"/>
                  <a:gd name="T11" fmla="*/ 160 h 186"/>
                  <a:gd name="T12" fmla="*/ 0 w 548"/>
                  <a:gd name="T13" fmla="*/ 186 h 186"/>
                  <a:gd name="T14" fmla="*/ 290 w 548"/>
                  <a:gd name="T15" fmla="*/ 75 h 186"/>
                  <a:gd name="T16" fmla="*/ 329 w 548"/>
                  <a:gd name="T17" fmla="*/ 75 h 186"/>
                  <a:gd name="T18" fmla="*/ 548 w 548"/>
                  <a:gd name="T19" fmla="*/ 158 h 186"/>
                  <a:gd name="T20" fmla="*/ 548 w 548"/>
                  <a:gd name="T21" fmla="*/ 138 h 186"/>
                  <a:gd name="T22" fmla="*/ 548 w 548"/>
                  <a:gd name="T23" fmla="*/ 105 h 186"/>
                  <a:gd name="T24" fmla="*/ 548 w 548"/>
                  <a:gd name="T25" fmla="*/ 85 h 186"/>
                  <a:gd name="T26" fmla="*/ 353 w 548"/>
                  <a:gd name="T27" fmla="*/ 1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8" h="186">
                    <a:moveTo>
                      <a:pt x="353" y="11"/>
                    </a:moveTo>
                    <a:cubicBezTo>
                      <a:pt x="325" y="0"/>
                      <a:pt x="291" y="1"/>
                      <a:pt x="264" y="11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14" y="106"/>
                      <a:pt x="0" y="123"/>
                      <a:pt x="0" y="14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90" y="75"/>
                      <a:pt x="290" y="75"/>
                      <a:pt x="290" y="75"/>
                    </a:cubicBezTo>
                    <a:cubicBezTo>
                      <a:pt x="302" y="71"/>
                      <a:pt x="317" y="71"/>
                      <a:pt x="329" y="75"/>
                    </a:cubicBezTo>
                    <a:cubicBezTo>
                      <a:pt x="548" y="158"/>
                      <a:pt x="548" y="158"/>
                      <a:pt x="548" y="158"/>
                    </a:cubicBezTo>
                    <a:cubicBezTo>
                      <a:pt x="548" y="138"/>
                      <a:pt x="548" y="138"/>
                      <a:pt x="548" y="138"/>
                    </a:cubicBezTo>
                    <a:cubicBezTo>
                      <a:pt x="548" y="105"/>
                      <a:pt x="548" y="105"/>
                      <a:pt x="548" y="105"/>
                    </a:cubicBezTo>
                    <a:cubicBezTo>
                      <a:pt x="548" y="85"/>
                      <a:pt x="548" y="85"/>
                      <a:pt x="548" y="85"/>
                    </a:cubicBezTo>
                    <a:lnTo>
                      <a:pt x="353" y="11"/>
                    </a:lnTo>
                    <a:close/>
                  </a:path>
                </a:pathLst>
              </a:custGeom>
              <a:solidFill>
                <a:srgbClr val="2149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" name="Freeform 327"/>
              <p:cNvSpPr>
                <a:spLocks/>
              </p:cNvSpPr>
              <p:nvPr/>
            </p:nvSpPr>
            <p:spPr bwMode="auto">
              <a:xfrm>
                <a:off x="1546225" y="-3336925"/>
                <a:ext cx="1435100" cy="2297112"/>
              </a:xfrm>
              <a:custGeom>
                <a:avLst/>
                <a:gdLst>
                  <a:gd name="T0" fmla="*/ 90 w 381"/>
                  <a:gd name="T1" fmla="*/ 409 h 610"/>
                  <a:gd name="T2" fmla="*/ 71 w 381"/>
                  <a:gd name="T3" fmla="*/ 376 h 610"/>
                  <a:gd name="T4" fmla="*/ 70 w 381"/>
                  <a:gd name="T5" fmla="*/ 0 h 610"/>
                  <a:gd name="T6" fmla="*/ 1 w 381"/>
                  <a:gd name="T7" fmla="*/ 26 h 610"/>
                  <a:gd name="T8" fmla="*/ 1 w 381"/>
                  <a:gd name="T9" fmla="*/ 49 h 610"/>
                  <a:gd name="T10" fmla="*/ 1 w 381"/>
                  <a:gd name="T11" fmla="*/ 49 h 610"/>
                  <a:gd name="T12" fmla="*/ 0 w 381"/>
                  <a:gd name="T13" fmla="*/ 96 h 610"/>
                  <a:gd name="T14" fmla="*/ 1 w 381"/>
                  <a:gd name="T15" fmla="*/ 96 h 610"/>
                  <a:gd name="T16" fmla="*/ 0 w 381"/>
                  <a:gd name="T17" fmla="*/ 388 h 610"/>
                  <a:gd name="T18" fmla="*/ 45 w 381"/>
                  <a:gd name="T19" fmla="*/ 466 h 610"/>
                  <a:gd name="T20" fmla="*/ 271 w 381"/>
                  <a:gd name="T21" fmla="*/ 596 h 610"/>
                  <a:gd name="T22" fmla="*/ 347 w 381"/>
                  <a:gd name="T23" fmla="*/ 596 h 610"/>
                  <a:gd name="T24" fmla="*/ 381 w 381"/>
                  <a:gd name="T25" fmla="*/ 577 h 610"/>
                  <a:gd name="T26" fmla="*/ 90 w 381"/>
                  <a:gd name="T27" fmla="*/ 409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1" h="610">
                    <a:moveTo>
                      <a:pt x="90" y="409"/>
                    </a:moveTo>
                    <a:cubicBezTo>
                      <a:pt x="78" y="402"/>
                      <a:pt x="71" y="389"/>
                      <a:pt x="71" y="37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420"/>
                      <a:pt x="17" y="450"/>
                      <a:pt x="45" y="466"/>
                    </a:cubicBezTo>
                    <a:cubicBezTo>
                      <a:pt x="271" y="596"/>
                      <a:pt x="271" y="596"/>
                      <a:pt x="271" y="596"/>
                    </a:cubicBezTo>
                    <a:cubicBezTo>
                      <a:pt x="295" y="610"/>
                      <a:pt x="323" y="610"/>
                      <a:pt x="347" y="596"/>
                    </a:cubicBezTo>
                    <a:cubicBezTo>
                      <a:pt x="381" y="577"/>
                      <a:pt x="381" y="577"/>
                      <a:pt x="381" y="577"/>
                    </a:cubicBezTo>
                    <a:lnTo>
                      <a:pt x="90" y="409"/>
                    </a:lnTo>
                    <a:close/>
                  </a:path>
                </a:pathLst>
              </a:custGeom>
              <a:solidFill>
                <a:srgbClr val="52A6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35" name="Группа 334"/>
          <p:cNvGrpSpPr/>
          <p:nvPr/>
        </p:nvGrpSpPr>
        <p:grpSpPr>
          <a:xfrm>
            <a:off x="1412782" y="561589"/>
            <a:ext cx="2685232" cy="700225"/>
            <a:chOff x="859658" y="271249"/>
            <a:chExt cx="5107510" cy="700225"/>
          </a:xfrm>
        </p:grpSpPr>
        <p:sp>
          <p:nvSpPr>
            <p:cNvPr id="336" name="TextBox 335"/>
            <p:cNvSpPr txBox="1"/>
            <p:nvPr/>
          </p:nvSpPr>
          <p:spPr>
            <a:xfrm>
              <a:off x="859658" y="591885"/>
              <a:ext cx="5107510" cy="379589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ru-RU" sz="1050" b="1" spc="100" dirty="0">
                  <a:solidFill>
                    <a:srgbClr val="31547F"/>
                  </a:solidFill>
                  <a:latin typeface="Arial Narrow" pitchFamily="34" charset="0"/>
                  <a:cs typeface="Arial" panose="020B0604020202020204" pitchFamily="34" charset="0"/>
                </a:rPr>
                <a:t>Федеральная служба по надзору </a:t>
              </a:r>
            </a:p>
            <a:p>
              <a:pPr>
                <a:lnSpc>
                  <a:spcPts val="1000"/>
                </a:lnSpc>
              </a:pPr>
              <a:r>
                <a:rPr lang="ru-RU" sz="1050" b="1" spc="100" dirty="0">
                  <a:solidFill>
                    <a:srgbClr val="31547F"/>
                  </a:solidFill>
                  <a:latin typeface="Arial Narrow" pitchFamily="34" charset="0"/>
                  <a:cs typeface="Arial" panose="020B0604020202020204" pitchFamily="34" charset="0"/>
                </a:rPr>
                <a:t>в сфере природопользования</a:t>
              </a:r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880611" y="271249"/>
              <a:ext cx="4636345" cy="400108"/>
            </a:xfrm>
            <a:prstGeom prst="rect">
              <a:avLst/>
            </a:prstGeom>
            <a:noFill/>
          </p:spPr>
          <p:txBody>
            <a:bodyPr wrap="none" lIns="121917" tIns="60959" rIns="121917" bIns="60959" rtlCol="0">
              <a:spAutoFit/>
            </a:bodyPr>
            <a:lstStyle/>
            <a:p>
              <a:r>
                <a:rPr lang="ru-RU" b="1" spc="100" dirty="0">
                  <a:solidFill>
                    <a:srgbClr val="31547F"/>
                  </a:solidFill>
                  <a:latin typeface="Arial Narrow" pitchFamily="34" charset="0"/>
                </a:rPr>
                <a:t>РОСПРИРОДНАДЗОР</a:t>
              </a:r>
            </a:p>
          </p:txBody>
        </p:sp>
      </p:grpSp>
      <p:sp>
        <p:nvSpPr>
          <p:cNvPr id="450" name="TextBox 449"/>
          <p:cNvSpPr txBox="1"/>
          <p:nvPr/>
        </p:nvSpPr>
        <p:spPr>
          <a:xfrm>
            <a:off x="289932" y="2381248"/>
            <a:ext cx="7895517" cy="2323711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>
            <a:defPPr>
              <a:defRPr lang="ru-RU"/>
            </a:defPPr>
            <a:lvl1pPr>
              <a:lnSpc>
                <a:spcPts val="2900"/>
              </a:lnSpc>
              <a:defRPr sz="2400" b="1" spc="100">
                <a:solidFill>
                  <a:srgbClr val="458B7A"/>
                </a:solidFill>
                <a:latin typeface="Arial Narrow" pitchFamily="34" charset="0"/>
                <a:cs typeface="Arial" panose="020B0604020202020204" pitchFamily="34" charset="0"/>
              </a:defRPr>
            </a:lvl1pPr>
            <a:lvl3pPr marL="0" lvl="2">
              <a:lnSpc>
                <a:spcPts val="3700"/>
              </a:lnSpc>
              <a:defRPr sz="3200" b="1" spc="13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defRPr>
            </a:lvl3pPr>
          </a:lstStyle>
          <a:p>
            <a:pPr lvl="2">
              <a:lnSpc>
                <a:spcPts val="29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Волжско-Камского межрегионального управления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Росприроднадзора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водному, геологическому 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земельному надзору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ts val="29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полугодии 2020 года на территории Чувашской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</a:t>
            </a:r>
            <a:endParaRPr lang="ru-RU" sz="2800" spc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65" name="Группа 1064"/>
          <p:cNvGrpSpPr/>
          <p:nvPr/>
        </p:nvGrpSpPr>
        <p:grpSpPr>
          <a:xfrm>
            <a:off x="8186887" y="1840062"/>
            <a:ext cx="3011676" cy="3375024"/>
            <a:chOff x="16875125" y="-6457951"/>
            <a:chExt cx="2552701" cy="2860675"/>
          </a:xfrm>
        </p:grpSpPr>
        <p:sp>
          <p:nvSpPr>
            <p:cNvPr id="1062" name="Freeform 331"/>
            <p:cNvSpPr>
              <a:spLocks/>
            </p:cNvSpPr>
            <p:nvPr/>
          </p:nvSpPr>
          <p:spPr bwMode="auto">
            <a:xfrm>
              <a:off x="18165763" y="-5934076"/>
              <a:ext cx="1262063" cy="2198688"/>
            </a:xfrm>
            <a:custGeom>
              <a:avLst/>
              <a:gdLst>
                <a:gd name="T0" fmla="*/ 257 w 335"/>
                <a:gd name="T1" fmla="*/ 0 h 584"/>
                <a:gd name="T2" fmla="*/ 257 w 335"/>
                <a:gd name="T3" fmla="*/ 368 h 584"/>
                <a:gd name="T4" fmla="*/ 236 w 335"/>
                <a:gd name="T5" fmla="*/ 404 h 584"/>
                <a:gd name="T6" fmla="*/ 0 w 335"/>
                <a:gd name="T7" fmla="*/ 542 h 584"/>
                <a:gd name="T8" fmla="*/ 73 w 335"/>
                <a:gd name="T9" fmla="*/ 584 h 584"/>
                <a:gd name="T10" fmla="*/ 286 w 335"/>
                <a:gd name="T11" fmla="*/ 464 h 584"/>
                <a:gd name="T12" fmla="*/ 335 w 335"/>
                <a:gd name="T13" fmla="*/ 379 h 584"/>
                <a:gd name="T14" fmla="*/ 335 w 335"/>
                <a:gd name="T15" fmla="*/ 93 h 584"/>
                <a:gd name="T16" fmla="*/ 294 w 335"/>
                <a:gd name="T17" fmla="*/ 22 h 584"/>
                <a:gd name="T18" fmla="*/ 257 w 335"/>
                <a:gd name="T1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5" h="584">
                  <a:moveTo>
                    <a:pt x="257" y="0"/>
                  </a:moveTo>
                  <a:cubicBezTo>
                    <a:pt x="257" y="368"/>
                    <a:pt x="257" y="368"/>
                    <a:pt x="257" y="368"/>
                  </a:cubicBezTo>
                  <a:cubicBezTo>
                    <a:pt x="257" y="383"/>
                    <a:pt x="249" y="397"/>
                    <a:pt x="236" y="404"/>
                  </a:cubicBezTo>
                  <a:cubicBezTo>
                    <a:pt x="0" y="542"/>
                    <a:pt x="0" y="542"/>
                    <a:pt x="0" y="542"/>
                  </a:cubicBezTo>
                  <a:cubicBezTo>
                    <a:pt x="73" y="584"/>
                    <a:pt x="73" y="584"/>
                    <a:pt x="73" y="584"/>
                  </a:cubicBezTo>
                  <a:cubicBezTo>
                    <a:pt x="286" y="464"/>
                    <a:pt x="286" y="464"/>
                    <a:pt x="286" y="464"/>
                  </a:cubicBezTo>
                  <a:cubicBezTo>
                    <a:pt x="316" y="446"/>
                    <a:pt x="335" y="414"/>
                    <a:pt x="335" y="379"/>
                  </a:cubicBezTo>
                  <a:cubicBezTo>
                    <a:pt x="335" y="93"/>
                    <a:pt x="335" y="93"/>
                    <a:pt x="335" y="93"/>
                  </a:cubicBezTo>
                  <a:cubicBezTo>
                    <a:pt x="335" y="64"/>
                    <a:pt x="320" y="36"/>
                    <a:pt x="294" y="22"/>
                  </a:cubicBezTo>
                  <a:lnTo>
                    <a:pt x="257" y="0"/>
                  </a:lnTo>
                  <a:close/>
                </a:path>
              </a:pathLst>
            </a:custGeom>
            <a:solidFill>
              <a:srgbClr val="358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3" name="Freeform 332"/>
            <p:cNvSpPr>
              <a:spLocks/>
            </p:cNvSpPr>
            <p:nvPr/>
          </p:nvSpPr>
          <p:spPr bwMode="auto">
            <a:xfrm>
              <a:off x="16875125" y="-5588001"/>
              <a:ext cx="1570038" cy="1990725"/>
            </a:xfrm>
            <a:custGeom>
              <a:avLst/>
              <a:gdLst>
                <a:gd name="T0" fmla="*/ 417 w 417"/>
                <a:gd name="T1" fmla="*/ 493 h 529"/>
                <a:gd name="T2" fmla="*/ 98 w 417"/>
                <a:gd name="T3" fmla="*/ 309 h 529"/>
                <a:gd name="T4" fmla="*/ 77 w 417"/>
                <a:gd name="T5" fmla="*/ 273 h 529"/>
                <a:gd name="T6" fmla="*/ 76 w 417"/>
                <a:gd name="T7" fmla="*/ 0 h 529"/>
                <a:gd name="T8" fmla="*/ 0 w 417"/>
                <a:gd name="T9" fmla="*/ 44 h 529"/>
                <a:gd name="T10" fmla="*/ 0 w 417"/>
                <a:gd name="T11" fmla="*/ 286 h 529"/>
                <a:gd name="T12" fmla="*/ 49 w 417"/>
                <a:gd name="T13" fmla="*/ 371 h 529"/>
                <a:gd name="T14" fmla="*/ 297 w 417"/>
                <a:gd name="T15" fmla="*/ 514 h 529"/>
                <a:gd name="T16" fmla="*/ 379 w 417"/>
                <a:gd name="T17" fmla="*/ 514 h 529"/>
                <a:gd name="T18" fmla="*/ 417 w 417"/>
                <a:gd name="T19" fmla="*/ 493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7" h="529">
                  <a:moveTo>
                    <a:pt x="417" y="493"/>
                  </a:moveTo>
                  <a:cubicBezTo>
                    <a:pt x="98" y="309"/>
                    <a:pt x="98" y="309"/>
                    <a:pt x="98" y="309"/>
                  </a:cubicBezTo>
                  <a:cubicBezTo>
                    <a:pt x="85" y="302"/>
                    <a:pt x="77" y="288"/>
                    <a:pt x="77" y="273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321"/>
                    <a:pt x="19" y="354"/>
                    <a:pt x="49" y="371"/>
                  </a:cubicBezTo>
                  <a:cubicBezTo>
                    <a:pt x="297" y="514"/>
                    <a:pt x="297" y="514"/>
                    <a:pt x="297" y="514"/>
                  </a:cubicBezTo>
                  <a:cubicBezTo>
                    <a:pt x="322" y="529"/>
                    <a:pt x="354" y="529"/>
                    <a:pt x="379" y="514"/>
                  </a:cubicBezTo>
                  <a:lnTo>
                    <a:pt x="417" y="493"/>
                  </a:lnTo>
                  <a:close/>
                </a:path>
              </a:pathLst>
            </a:custGeom>
            <a:solidFill>
              <a:srgbClr val="52A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4" name="Freeform 333"/>
            <p:cNvSpPr>
              <a:spLocks/>
            </p:cNvSpPr>
            <p:nvPr/>
          </p:nvSpPr>
          <p:spPr bwMode="auto">
            <a:xfrm>
              <a:off x="16875125" y="-6457951"/>
              <a:ext cx="2259013" cy="1035050"/>
            </a:xfrm>
            <a:custGeom>
              <a:avLst/>
              <a:gdLst>
                <a:gd name="T0" fmla="*/ 0 w 600"/>
                <a:gd name="T1" fmla="*/ 275 h 275"/>
                <a:gd name="T2" fmla="*/ 319 w 600"/>
                <a:gd name="T3" fmla="*/ 91 h 275"/>
                <a:gd name="T4" fmla="*/ 361 w 600"/>
                <a:gd name="T5" fmla="*/ 91 h 275"/>
                <a:gd name="T6" fmla="*/ 600 w 600"/>
                <a:gd name="T7" fmla="*/ 227 h 275"/>
                <a:gd name="T8" fmla="*/ 600 w 600"/>
                <a:gd name="T9" fmla="*/ 140 h 275"/>
                <a:gd name="T10" fmla="*/ 387 w 600"/>
                <a:gd name="T11" fmla="*/ 17 h 275"/>
                <a:gd name="T12" fmla="*/ 289 w 600"/>
                <a:gd name="T13" fmla="*/ 17 h 275"/>
                <a:gd name="T14" fmla="*/ 42 w 600"/>
                <a:gd name="T15" fmla="*/ 160 h 275"/>
                <a:gd name="T16" fmla="*/ 0 w 600"/>
                <a:gd name="T17" fmla="*/ 232 h 275"/>
                <a:gd name="T18" fmla="*/ 0 w 600"/>
                <a:gd name="T1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275">
                  <a:moveTo>
                    <a:pt x="0" y="275"/>
                  </a:moveTo>
                  <a:cubicBezTo>
                    <a:pt x="319" y="91"/>
                    <a:pt x="319" y="91"/>
                    <a:pt x="319" y="91"/>
                  </a:cubicBezTo>
                  <a:cubicBezTo>
                    <a:pt x="332" y="83"/>
                    <a:pt x="348" y="83"/>
                    <a:pt x="361" y="91"/>
                  </a:cubicBezTo>
                  <a:cubicBezTo>
                    <a:pt x="600" y="227"/>
                    <a:pt x="600" y="227"/>
                    <a:pt x="600" y="227"/>
                  </a:cubicBezTo>
                  <a:cubicBezTo>
                    <a:pt x="600" y="140"/>
                    <a:pt x="600" y="140"/>
                    <a:pt x="600" y="140"/>
                  </a:cubicBezTo>
                  <a:cubicBezTo>
                    <a:pt x="387" y="17"/>
                    <a:pt x="387" y="17"/>
                    <a:pt x="387" y="17"/>
                  </a:cubicBezTo>
                  <a:cubicBezTo>
                    <a:pt x="357" y="0"/>
                    <a:pt x="320" y="0"/>
                    <a:pt x="289" y="17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16" y="175"/>
                    <a:pt x="0" y="202"/>
                    <a:pt x="0" y="232"/>
                  </a:cubicBezTo>
                  <a:lnTo>
                    <a:pt x="0" y="275"/>
                  </a:lnTo>
                  <a:close/>
                </a:path>
              </a:pathLst>
            </a:custGeom>
            <a:solidFill>
              <a:srgbClr val="2149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69" name="Группа 1068"/>
          <p:cNvGrpSpPr/>
          <p:nvPr/>
        </p:nvGrpSpPr>
        <p:grpSpPr>
          <a:xfrm flipV="1">
            <a:off x="-1941286" y="5725213"/>
            <a:ext cx="15799699" cy="778094"/>
            <a:chOff x="-1941286" y="1184963"/>
            <a:chExt cx="15799699" cy="778094"/>
          </a:xfrm>
        </p:grpSpPr>
        <p:sp>
          <p:nvSpPr>
            <p:cNvPr id="1070" name="Полилиния 1069"/>
            <p:cNvSpPr/>
            <p:nvPr/>
          </p:nvSpPr>
          <p:spPr>
            <a:xfrm rot="19743785" flipV="1">
              <a:off x="8926631" y="1184963"/>
              <a:ext cx="630633" cy="658446"/>
            </a:xfrm>
            <a:custGeom>
              <a:avLst/>
              <a:gdLst>
                <a:gd name="connsiteX0" fmla="*/ 0 w 3643085"/>
                <a:gd name="connsiteY0" fmla="*/ 0 h 0"/>
                <a:gd name="connsiteX1" fmla="*/ 3643085 w 364308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085">
                  <a:moveTo>
                    <a:pt x="0" y="0"/>
                  </a:moveTo>
                  <a:lnTo>
                    <a:pt x="3643085" y="0"/>
                  </a:lnTo>
                </a:path>
              </a:pathLst>
            </a:custGeom>
            <a:noFill/>
            <a:ln w="107950" cap="rnd">
              <a:solidFill>
                <a:srgbClr val="214945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71" name="Группа 1070"/>
            <p:cNvGrpSpPr/>
            <p:nvPr/>
          </p:nvGrpSpPr>
          <p:grpSpPr>
            <a:xfrm>
              <a:off x="-1941286" y="1963057"/>
              <a:ext cx="15799699" cy="0"/>
              <a:chOff x="-1941286" y="1963057"/>
              <a:chExt cx="15799699" cy="0"/>
            </a:xfrm>
          </p:grpSpPr>
          <p:sp>
            <p:nvSpPr>
              <p:cNvPr id="1073" name="Полилиния 1072"/>
              <p:cNvSpPr/>
              <p:nvPr/>
            </p:nvSpPr>
            <p:spPr>
              <a:xfrm flipH="1">
                <a:off x="10215328" y="1963057"/>
                <a:ext cx="3643085" cy="0"/>
              </a:xfrm>
              <a:custGeom>
                <a:avLst/>
                <a:gdLst>
                  <a:gd name="connsiteX0" fmla="*/ 0 w 3643085"/>
                  <a:gd name="connsiteY0" fmla="*/ 0 h 0"/>
                  <a:gd name="connsiteX1" fmla="*/ 3643085 w 364308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3085">
                    <a:moveTo>
                      <a:pt x="0" y="0"/>
                    </a:moveTo>
                    <a:lnTo>
                      <a:pt x="3643085" y="0"/>
                    </a:lnTo>
                  </a:path>
                </a:pathLst>
              </a:custGeom>
              <a:noFill/>
              <a:ln w="107950" cap="rnd">
                <a:solidFill>
                  <a:srgbClr val="358364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4" name="Полилиния 1073"/>
              <p:cNvSpPr/>
              <p:nvPr/>
            </p:nvSpPr>
            <p:spPr>
              <a:xfrm flipH="1">
                <a:off x="-1941286" y="1963057"/>
                <a:ext cx="11088000" cy="0"/>
              </a:xfrm>
              <a:custGeom>
                <a:avLst/>
                <a:gdLst>
                  <a:gd name="connsiteX0" fmla="*/ 0 w 3643085"/>
                  <a:gd name="connsiteY0" fmla="*/ 0 h 0"/>
                  <a:gd name="connsiteX1" fmla="*/ 3643085 w 364308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3085">
                    <a:moveTo>
                      <a:pt x="0" y="0"/>
                    </a:moveTo>
                    <a:lnTo>
                      <a:pt x="3643085" y="0"/>
                    </a:lnTo>
                  </a:path>
                </a:pathLst>
              </a:custGeom>
              <a:noFill/>
              <a:ln w="107950" cap="rnd">
                <a:solidFill>
                  <a:srgbClr val="358364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72" name="Полилиния 1071"/>
            <p:cNvSpPr/>
            <p:nvPr/>
          </p:nvSpPr>
          <p:spPr>
            <a:xfrm rot="1856215" flipH="1" flipV="1">
              <a:off x="9802931" y="1184963"/>
              <a:ext cx="630633" cy="658446"/>
            </a:xfrm>
            <a:custGeom>
              <a:avLst/>
              <a:gdLst>
                <a:gd name="connsiteX0" fmla="*/ 0 w 3643085"/>
                <a:gd name="connsiteY0" fmla="*/ 0 h 0"/>
                <a:gd name="connsiteX1" fmla="*/ 3643085 w 364308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085">
                  <a:moveTo>
                    <a:pt x="0" y="0"/>
                  </a:moveTo>
                  <a:lnTo>
                    <a:pt x="3643085" y="0"/>
                  </a:lnTo>
                </a:path>
              </a:pathLst>
            </a:custGeom>
            <a:noFill/>
            <a:ln w="107950" cap="rnd">
              <a:solidFill>
                <a:srgbClr val="35A982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95" name="Прямоугольник 1094"/>
          <p:cNvSpPr/>
          <p:nvPr/>
        </p:nvSpPr>
        <p:spPr>
          <a:xfrm>
            <a:off x="8547484" y="3996178"/>
            <a:ext cx="2290482" cy="437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100" b="1" spc="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МЫ  ОТВЕТСТВЕННЫ </a:t>
            </a:r>
          </a:p>
          <a:p>
            <a:pPr algn="ctr">
              <a:lnSpc>
                <a:spcPts val="1300"/>
              </a:lnSpc>
            </a:pPr>
            <a:r>
              <a:rPr lang="ru-RU" sz="1100" b="1" spc="15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ПО  СВОЕЙ  ПРИРОДЕ</a:t>
            </a:r>
          </a:p>
        </p:txBody>
      </p:sp>
      <p:grpSp>
        <p:nvGrpSpPr>
          <p:cNvPr id="1109" name="Группа 1108"/>
          <p:cNvGrpSpPr/>
          <p:nvPr/>
        </p:nvGrpSpPr>
        <p:grpSpPr>
          <a:xfrm flipV="1">
            <a:off x="-1941286" y="5896663"/>
            <a:ext cx="15799699" cy="778094"/>
            <a:chOff x="-1941286" y="1184963"/>
            <a:chExt cx="15799699" cy="778094"/>
          </a:xfrm>
        </p:grpSpPr>
        <p:sp>
          <p:nvSpPr>
            <p:cNvPr id="1110" name="Полилиния 1109"/>
            <p:cNvSpPr/>
            <p:nvPr/>
          </p:nvSpPr>
          <p:spPr>
            <a:xfrm rot="19743785" flipV="1">
              <a:off x="8926631" y="1184963"/>
              <a:ext cx="630633" cy="658446"/>
            </a:xfrm>
            <a:custGeom>
              <a:avLst/>
              <a:gdLst>
                <a:gd name="connsiteX0" fmla="*/ 0 w 3643085"/>
                <a:gd name="connsiteY0" fmla="*/ 0 h 0"/>
                <a:gd name="connsiteX1" fmla="*/ 3643085 w 364308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085">
                  <a:moveTo>
                    <a:pt x="0" y="0"/>
                  </a:moveTo>
                  <a:lnTo>
                    <a:pt x="3643085" y="0"/>
                  </a:lnTo>
                </a:path>
              </a:pathLst>
            </a:custGeom>
            <a:noFill/>
            <a:ln w="44450" cap="rnd">
              <a:solidFill>
                <a:srgbClr val="10497E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11" name="Группа 1110"/>
            <p:cNvGrpSpPr/>
            <p:nvPr/>
          </p:nvGrpSpPr>
          <p:grpSpPr>
            <a:xfrm>
              <a:off x="-1941286" y="1963057"/>
              <a:ext cx="15799699" cy="0"/>
              <a:chOff x="-1941286" y="1963057"/>
              <a:chExt cx="15799699" cy="0"/>
            </a:xfrm>
          </p:grpSpPr>
          <p:sp>
            <p:nvSpPr>
              <p:cNvPr id="1113" name="Полилиния 1112"/>
              <p:cNvSpPr/>
              <p:nvPr/>
            </p:nvSpPr>
            <p:spPr>
              <a:xfrm flipH="1">
                <a:off x="10215328" y="1963057"/>
                <a:ext cx="3643085" cy="0"/>
              </a:xfrm>
              <a:custGeom>
                <a:avLst/>
                <a:gdLst>
                  <a:gd name="connsiteX0" fmla="*/ 0 w 3643085"/>
                  <a:gd name="connsiteY0" fmla="*/ 0 h 0"/>
                  <a:gd name="connsiteX1" fmla="*/ 3643085 w 364308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3085">
                    <a:moveTo>
                      <a:pt x="0" y="0"/>
                    </a:moveTo>
                    <a:lnTo>
                      <a:pt x="3643085" y="0"/>
                    </a:lnTo>
                  </a:path>
                </a:pathLst>
              </a:custGeom>
              <a:noFill/>
              <a:ln w="44450" cap="rnd">
                <a:solidFill>
                  <a:srgbClr val="2AAAE2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4" name="Полилиния 1113"/>
              <p:cNvSpPr/>
              <p:nvPr/>
            </p:nvSpPr>
            <p:spPr>
              <a:xfrm flipH="1">
                <a:off x="-1941286" y="1963057"/>
                <a:ext cx="11088000" cy="0"/>
              </a:xfrm>
              <a:custGeom>
                <a:avLst/>
                <a:gdLst>
                  <a:gd name="connsiteX0" fmla="*/ 0 w 3643085"/>
                  <a:gd name="connsiteY0" fmla="*/ 0 h 0"/>
                  <a:gd name="connsiteX1" fmla="*/ 3643085 w 364308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3085">
                    <a:moveTo>
                      <a:pt x="0" y="0"/>
                    </a:moveTo>
                    <a:lnTo>
                      <a:pt x="3643085" y="0"/>
                    </a:lnTo>
                  </a:path>
                </a:pathLst>
              </a:custGeom>
              <a:noFill/>
              <a:ln w="44450" cap="rnd">
                <a:solidFill>
                  <a:srgbClr val="2AAAE2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12" name="Полилиния 1111"/>
            <p:cNvSpPr/>
            <p:nvPr/>
          </p:nvSpPr>
          <p:spPr>
            <a:xfrm rot="1856215" flipH="1" flipV="1">
              <a:off x="9802931" y="1184963"/>
              <a:ext cx="630633" cy="658446"/>
            </a:xfrm>
            <a:custGeom>
              <a:avLst/>
              <a:gdLst>
                <a:gd name="connsiteX0" fmla="*/ 0 w 3643085"/>
                <a:gd name="connsiteY0" fmla="*/ 0 h 0"/>
                <a:gd name="connsiteX1" fmla="*/ 3643085 w 364308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085">
                  <a:moveTo>
                    <a:pt x="0" y="0"/>
                  </a:moveTo>
                  <a:lnTo>
                    <a:pt x="3643085" y="0"/>
                  </a:lnTo>
                </a:path>
              </a:pathLst>
            </a:custGeom>
            <a:noFill/>
            <a:ln w="44450" cap="rnd">
              <a:solidFill>
                <a:srgbClr val="0886B2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81900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5" name="Рисунок 13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006" y="2031038"/>
            <a:ext cx="1581150" cy="1562100"/>
          </a:xfrm>
          <a:prstGeom prst="rect">
            <a:avLst/>
          </a:prstGeom>
        </p:spPr>
      </p:pic>
      <p:grpSp>
        <p:nvGrpSpPr>
          <p:cNvPr id="1039" name="Группа 1038"/>
          <p:cNvGrpSpPr/>
          <p:nvPr/>
        </p:nvGrpSpPr>
        <p:grpSpPr>
          <a:xfrm>
            <a:off x="414108" y="429080"/>
            <a:ext cx="857754" cy="1064757"/>
            <a:chOff x="1546225" y="-3938587"/>
            <a:chExt cx="2335213" cy="2898774"/>
          </a:xfrm>
        </p:grpSpPr>
        <p:grpSp>
          <p:nvGrpSpPr>
            <p:cNvPr id="1038" name="Группа 1037"/>
            <p:cNvGrpSpPr/>
            <p:nvPr/>
          </p:nvGrpSpPr>
          <p:grpSpPr>
            <a:xfrm>
              <a:off x="1922463" y="-3897313"/>
              <a:ext cx="1582738" cy="2266950"/>
              <a:chOff x="1922463" y="-3897313"/>
              <a:chExt cx="1582738" cy="2266950"/>
            </a:xfrm>
          </p:grpSpPr>
          <p:sp>
            <p:nvSpPr>
              <p:cNvPr id="325" name="Freeform 173"/>
              <p:cNvSpPr>
                <a:spLocks noEditPoints="1"/>
              </p:cNvSpPr>
              <p:nvPr/>
            </p:nvSpPr>
            <p:spPr bwMode="auto">
              <a:xfrm>
                <a:off x="2427288" y="-2719388"/>
                <a:ext cx="576263" cy="801687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" name="Freeform 174"/>
              <p:cNvSpPr>
                <a:spLocks/>
              </p:cNvSpPr>
              <p:nvPr/>
            </p:nvSpPr>
            <p:spPr bwMode="auto">
              <a:xfrm>
                <a:off x="2430463" y="-1928813"/>
                <a:ext cx="573088" cy="298450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" name="Freeform 175"/>
              <p:cNvSpPr>
                <a:spLocks/>
              </p:cNvSpPr>
              <p:nvPr/>
            </p:nvSpPr>
            <p:spPr bwMode="auto">
              <a:xfrm>
                <a:off x="3294063" y="-2840038"/>
                <a:ext cx="211138" cy="222250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" name="Freeform 176"/>
              <p:cNvSpPr>
                <a:spLocks/>
              </p:cNvSpPr>
              <p:nvPr/>
            </p:nvSpPr>
            <p:spPr bwMode="auto">
              <a:xfrm>
                <a:off x="1922463" y="-2840038"/>
                <a:ext cx="219075" cy="222250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" name="Freeform 177"/>
              <p:cNvSpPr>
                <a:spLocks/>
              </p:cNvSpPr>
              <p:nvPr/>
            </p:nvSpPr>
            <p:spPr bwMode="auto">
              <a:xfrm>
                <a:off x="3290888" y="-2659063"/>
                <a:ext cx="214313" cy="139700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" name="Freeform 178"/>
              <p:cNvSpPr>
                <a:spLocks/>
              </p:cNvSpPr>
              <p:nvPr/>
            </p:nvSpPr>
            <p:spPr bwMode="auto">
              <a:xfrm>
                <a:off x="1922463" y="-2659063"/>
                <a:ext cx="219075" cy="136525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" name="Freeform 179"/>
              <p:cNvSpPr>
                <a:spLocks/>
              </p:cNvSpPr>
              <p:nvPr/>
            </p:nvSpPr>
            <p:spPr bwMode="auto">
              <a:xfrm>
                <a:off x="3019425" y="-2865438"/>
                <a:ext cx="319088" cy="557212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" name="Freeform 180"/>
              <p:cNvSpPr>
                <a:spLocks/>
              </p:cNvSpPr>
              <p:nvPr/>
            </p:nvSpPr>
            <p:spPr bwMode="auto">
              <a:xfrm>
                <a:off x="2087563" y="-2865438"/>
                <a:ext cx="320675" cy="557212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" name="Freeform 181"/>
              <p:cNvSpPr>
                <a:spLocks/>
              </p:cNvSpPr>
              <p:nvPr/>
            </p:nvSpPr>
            <p:spPr bwMode="auto">
              <a:xfrm>
                <a:off x="2212975" y="-2774950"/>
                <a:ext cx="195263" cy="406400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" name="Freeform 182"/>
              <p:cNvSpPr>
                <a:spLocks/>
              </p:cNvSpPr>
              <p:nvPr/>
            </p:nvSpPr>
            <p:spPr bwMode="auto">
              <a:xfrm>
                <a:off x="3019425" y="-2774950"/>
                <a:ext cx="200025" cy="406400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" name="Freeform 183"/>
              <p:cNvSpPr>
                <a:spLocks noEditPoints="1"/>
              </p:cNvSpPr>
              <p:nvPr/>
            </p:nvSpPr>
            <p:spPr bwMode="auto">
              <a:xfrm>
                <a:off x="2747963" y="-2960688"/>
                <a:ext cx="255588" cy="158750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" name="Freeform 184"/>
              <p:cNvSpPr>
                <a:spLocks noEditPoints="1"/>
              </p:cNvSpPr>
              <p:nvPr/>
            </p:nvSpPr>
            <p:spPr bwMode="auto">
              <a:xfrm>
                <a:off x="2430463" y="-2960688"/>
                <a:ext cx="249238" cy="158750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" name="Freeform 185"/>
              <p:cNvSpPr>
                <a:spLocks/>
              </p:cNvSpPr>
              <p:nvPr/>
            </p:nvSpPr>
            <p:spPr bwMode="auto">
              <a:xfrm>
                <a:off x="3294063" y="-3024188"/>
                <a:ext cx="165100" cy="301625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" name="Freeform 186"/>
              <p:cNvSpPr>
                <a:spLocks/>
              </p:cNvSpPr>
              <p:nvPr/>
            </p:nvSpPr>
            <p:spPr bwMode="auto">
              <a:xfrm>
                <a:off x="1971675" y="-3024188"/>
                <a:ext cx="169863" cy="304800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" name="Freeform 187"/>
              <p:cNvSpPr>
                <a:spLocks/>
              </p:cNvSpPr>
              <p:nvPr/>
            </p:nvSpPr>
            <p:spPr bwMode="auto">
              <a:xfrm>
                <a:off x="2597150" y="-3241675"/>
                <a:ext cx="241300" cy="134937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" name="Freeform 188"/>
              <p:cNvSpPr>
                <a:spLocks/>
              </p:cNvSpPr>
              <p:nvPr/>
            </p:nvSpPr>
            <p:spPr bwMode="auto">
              <a:xfrm>
                <a:off x="2416175" y="-3076575"/>
                <a:ext cx="161925" cy="98425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" name="Freeform 189"/>
              <p:cNvSpPr>
                <a:spLocks/>
              </p:cNvSpPr>
              <p:nvPr/>
            </p:nvSpPr>
            <p:spPr bwMode="auto">
              <a:xfrm>
                <a:off x="2857500" y="-3084513"/>
                <a:ext cx="161925" cy="106362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" name="Freeform 190"/>
              <p:cNvSpPr>
                <a:spLocks/>
              </p:cNvSpPr>
              <p:nvPr/>
            </p:nvSpPr>
            <p:spPr bwMode="auto">
              <a:xfrm>
                <a:off x="3252788" y="-2516188"/>
                <a:ext cx="206375" cy="95250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" name="Freeform 191"/>
              <p:cNvSpPr>
                <a:spLocks/>
              </p:cNvSpPr>
              <p:nvPr/>
            </p:nvSpPr>
            <p:spPr bwMode="auto">
              <a:xfrm>
                <a:off x="1971675" y="-2516188"/>
                <a:ext cx="211138" cy="95250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" name="Freeform 192"/>
              <p:cNvSpPr>
                <a:spLocks/>
              </p:cNvSpPr>
              <p:nvPr/>
            </p:nvSpPr>
            <p:spPr bwMode="auto">
              <a:xfrm>
                <a:off x="3189288" y="-2439988"/>
                <a:ext cx="206375" cy="101600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" name="Freeform 193"/>
              <p:cNvSpPr>
                <a:spLocks/>
              </p:cNvSpPr>
              <p:nvPr/>
            </p:nvSpPr>
            <p:spPr bwMode="auto">
              <a:xfrm>
                <a:off x="2035175" y="-2439988"/>
                <a:ext cx="203200" cy="101600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" name="Freeform 194"/>
              <p:cNvSpPr>
                <a:spLocks/>
              </p:cNvSpPr>
              <p:nvPr/>
            </p:nvSpPr>
            <p:spPr bwMode="auto">
              <a:xfrm>
                <a:off x="2555875" y="-2816225"/>
                <a:ext cx="134938" cy="134937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" name="Freeform 195"/>
              <p:cNvSpPr>
                <a:spLocks/>
              </p:cNvSpPr>
              <p:nvPr/>
            </p:nvSpPr>
            <p:spPr bwMode="auto">
              <a:xfrm>
                <a:off x="2732088" y="-2816225"/>
                <a:ext cx="147638" cy="134937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" name="Freeform 196"/>
              <p:cNvSpPr>
                <a:spLocks/>
              </p:cNvSpPr>
              <p:nvPr/>
            </p:nvSpPr>
            <p:spPr bwMode="auto">
              <a:xfrm>
                <a:off x="2130425" y="-2376488"/>
                <a:ext cx="179388" cy="112712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" name="Freeform 197"/>
              <p:cNvSpPr>
                <a:spLocks/>
              </p:cNvSpPr>
              <p:nvPr/>
            </p:nvSpPr>
            <p:spPr bwMode="auto">
              <a:xfrm>
                <a:off x="3124200" y="-2376488"/>
                <a:ext cx="180975" cy="112712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7" name="Freeform 198"/>
              <p:cNvSpPr>
                <a:spLocks noEditPoints="1"/>
              </p:cNvSpPr>
              <p:nvPr/>
            </p:nvSpPr>
            <p:spPr bwMode="auto">
              <a:xfrm>
                <a:off x="2325688" y="-2917825"/>
                <a:ext cx="139700" cy="93662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8" name="Freeform 199"/>
              <p:cNvSpPr>
                <a:spLocks noEditPoints="1"/>
              </p:cNvSpPr>
              <p:nvPr/>
            </p:nvSpPr>
            <p:spPr bwMode="auto">
              <a:xfrm>
                <a:off x="2962275" y="-2917825"/>
                <a:ext cx="139700" cy="93662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9" name="Freeform 200"/>
              <p:cNvSpPr>
                <a:spLocks/>
              </p:cNvSpPr>
              <p:nvPr/>
            </p:nvSpPr>
            <p:spPr bwMode="auto">
              <a:xfrm>
                <a:off x="2178050" y="-3043238"/>
                <a:ext cx="84138" cy="158750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0" name="Freeform 201"/>
              <p:cNvSpPr>
                <a:spLocks/>
              </p:cNvSpPr>
              <p:nvPr/>
            </p:nvSpPr>
            <p:spPr bwMode="auto">
              <a:xfrm>
                <a:off x="2679700" y="-3260725"/>
                <a:ext cx="68263" cy="123825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1" name="Freeform 202"/>
              <p:cNvSpPr>
                <a:spLocks/>
              </p:cNvSpPr>
              <p:nvPr/>
            </p:nvSpPr>
            <p:spPr bwMode="auto">
              <a:xfrm>
                <a:off x="3170238" y="-3043238"/>
                <a:ext cx="82550" cy="158750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2" name="Freeform 203"/>
              <p:cNvSpPr>
                <a:spLocks/>
              </p:cNvSpPr>
              <p:nvPr/>
            </p:nvSpPr>
            <p:spPr bwMode="auto">
              <a:xfrm>
                <a:off x="2262188" y="-2332038"/>
                <a:ext cx="120650" cy="98425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3" name="Freeform 204"/>
              <p:cNvSpPr>
                <a:spLocks/>
              </p:cNvSpPr>
              <p:nvPr/>
            </p:nvSpPr>
            <p:spPr bwMode="auto">
              <a:xfrm>
                <a:off x="3052763" y="-2332038"/>
                <a:ext cx="120650" cy="98425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4" name="Freeform 205"/>
              <p:cNvSpPr>
                <a:spLocks/>
              </p:cNvSpPr>
              <p:nvPr/>
            </p:nvSpPr>
            <p:spPr bwMode="auto">
              <a:xfrm>
                <a:off x="3008313" y="-3106738"/>
                <a:ext cx="120650" cy="153987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5" name="Freeform 206"/>
              <p:cNvSpPr>
                <a:spLocks/>
              </p:cNvSpPr>
              <p:nvPr/>
            </p:nvSpPr>
            <p:spPr bwMode="auto">
              <a:xfrm>
                <a:off x="2298700" y="-3098800"/>
                <a:ext cx="128588" cy="146050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6" name="Freeform 207"/>
              <p:cNvSpPr>
                <a:spLocks/>
              </p:cNvSpPr>
              <p:nvPr/>
            </p:nvSpPr>
            <p:spPr bwMode="auto">
              <a:xfrm>
                <a:off x="2924175" y="-2840038"/>
                <a:ext cx="177800" cy="84137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7" name="Freeform 208"/>
              <p:cNvSpPr>
                <a:spLocks/>
              </p:cNvSpPr>
              <p:nvPr/>
            </p:nvSpPr>
            <p:spPr bwMode="auto">
              <a:xfrm>
                <a:off x="2333625" y="-2835275"/>
                <a:ext cx="169863" cy="71437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8" name="Freeform 209"/>
              <p:cNvSpPr>
                <a:spLocks/>
              </p:cNvSpPr>
              <p:nvPr/>
            </p:nvSpPr>
            <p:spPr bwMode="auto">
              <a:xfrm>
                <a:off x="2743200" y="-3043238"/>
                <a:ext cx="125413" cy="9048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9" name="Freeform 210"/>
              <p:cNvSpPr>
                <a:spLocks/>
              </p:cNvSpPr>
              <p:nvPr/>
            </p:nvSpPr>
            <p:spPr bwMode="auto">
              <a:xfrm>
                <a:off x="2559050" y="-3043238"/>
                <a:ext cx="139700" cy="101600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0" name="Freeform 211"/>
              <p:cNvSpPr>
                <a:spLocks/>
              </p:cNvSpPr>
              <p:nvPr/>
            </p:nvSpPr>
            <p:spPr bwMode="auto">
              <a:xfrm>
                <a:off x="2182813" y="-3122613"/>
                <a:ext cx="161925" cy="7937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1" name="Freeform 212"/>
              <p:cNvSpPr>
                <a:spLocks/>
              </p:cNvSpPr>
              <p:nvPr/>
            </p:nvSpPr>
            <p:spPr bwMode="auto">
              <a:xfrm>
                <a:off x="3090863" y="-3128963"/>
                <a:ext cx="161925" cy="85725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2" name="Freeform 213"/>
              <p:cNvSpPr>
                <a:spLocks/>
              </p:cNvSpPr>
              <p:nvPr/>
            </p:nvSpPr>
            <p:spPr bwMode="auto">
              <a:xfrm>
                <a:off x="2430463" y="-2967038"/>
                <a:ext cx="125413" cy="14287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3" name="Freeform 214"/>
              <p:cNvSpPr>
                <a:spLocks/>
              </p:cNvSpPr>
              <p:nvPr/>
            </p:nvSpPr>
            <p:spPr bwMode="auto">
              <a:xfrm>
                <a:off x="2879725" y="-2967038"/>
                <a:ext cx="123825" cy="14287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4" name="Freeform 215"/>
              <p:cNvSpPr>
                <a:spLocks/>
              </p:cNvSpPr>
              <p:nvPr/>
            </p:nvSpPr>
            <p:spPr bwMode="auto">
              <a:xfrm>
                <a:off x="2630488" y="-3065463"/>
                <a:ext cx="173038" cy="1111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5" name="Freeform 216"/>
              <p:cNvSpPr>
                <a:spLocks/>
              </p:cNvSpPr>
              <p:nvPr/>
            </p:nvSpPr>
            <p:spPr bwMode="auto">
              <a:xfrm>
                <a:off x="2687638" y="-3381375"/>
                <a:ext cx="55563" cy="55562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6" name="Freeform 217"/>
              <p:cNvSpPr>
                <a:spLocks/>
              </p:cNvSpPr>
              <p:nvPr/>
            </p:nvSpPr>
            <p:spPr bwMode="auto">
              <a:xfrm>
                <a:off x="2924175" y="-3087688"/>
                <a:ext cx="26988" cy="74612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7" name="Freeform 218"/>
              <p:cNvSpPr>
                <a:spLocks/>
              </p:cNvSpPr>
              <p:nvPr/>
            </p:nvSpPr>
            <p:spPr bwMode="auto">
              <a:xfrm>
                <a:off x="2476500" y="-3087688"/>
                <a:ext cx="33338" cy="74612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8" name="Freeform 219"/>
              <p:cNvSpPr>
                <a:spLocks/>
              </p:cNvSpPr>
              <p:nvPr/>
            </p:nvSpPr>
            <p:spPr bwMode="auto">
              <a:xfrm>
                <a:off x="2465388" y="-3189288"/>
                <a:ext cx="49213" cy="52387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9" name="Freeform 220"/>
              <p:cNvSpPr>
                <a:spLocks/>
              </p:cNvSpPr>
              <p:nvPr/>
            </p:nvSpPr>
            <p:spPr bwMode="auto">
              <a:xfrm>
                <a:off x="2913063" y="-3189288"/>
                <a:ext cx="49213" cy="52387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0" name="Oval 221"/>
              <p:cNvSpPr>
                <a:spLocks noChangeArrowheads="1"/>
              </p:cNvSpPr>
              <p:nvPr/>
            </p:nvSpPr>
            <p:spPr bwMode="auto">
              <a:xfrm>
                <a:off x="2701925" y="-3302000"/>
                <a:ext cx="30163" cy="25400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1" name="Freeform 222"/>
              <p:cNvSpPr>
                <a:spLocks/>
              </p:cNvSpPr>
              <p:nvPr/>
            </p:nvSpPr>
            <p:spPr bwMode="auto">
              <a:xfrm>
                <a:off x="2484438" y="-3122613"/>
                <a:ext cx="19050" cy="23812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2" name="Freeform 223"/>
              <p:cNvSpPr>
                <a:spLocks/>
              </p:cNvSpPr>
              <p:nvPr/>
            </p:nvSpPr>
            <p:spPr bwMode="auto">
              <a:xfrm>
                <a:off x="2928938" y="-3122613"/>
                <a:ext cx="22225" cy="23812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3" name="Freeform 224"/>
              <p:cNvSpPr>
                <a:spLocks/>
              </p:cNvSpPr>
              <p:nvPr/>
            </p:nvSpPr>
            <p:spPr bwMode="auto">
              <a:xfrm>
                <a:off x="2786063" y="-3098800"/>
                <a:ext cx="11113" cy="22225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4" name="Freeform 225"/>
              <p:cNvSpPr>
                <a:spLocks/>
              </p:cNvSpPr>
              <p:nvPr/>
            </p:nvSpPr>
            <p:spPr bwMode="auto">
              <a:xfrm>
                <a:off x="2668588" y="-3098800"/>
                <a:ext cx="11113" cy="22225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5" name="Freeform 226"/>
              <p:cNvSpPr>
                <a:spLocks/>
              </p:cNvSpPr>
              <p:nvPr/>
            </p:nvSpPr>
            <p:spPr bwMode="auto">
              <a:xfrm>
                <a:off x="2709863" y="-3098800"/>
                <a:ext cx="15875" cy="22225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6" name="Freeform 227"/>
              <p:cNvSpPr>
                <a:spLocks/>
              </p:cNvSpPr>
              <p:nvPr/>
            </p:nvSpPr>
            <p:spPr bwMode="auto">
              <a:xfrm>
                <a:off x="2747963" y="-3095625"/>
                <a:ext cx="11113" cy="19050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7" name="Freeform 228"/>
              <p:cNvSpPr>
                <a:spLocks/>
              </p:cNvSpPr>
              <p:nvPr/>
            </p:nvSpPr>
            <p:spPr bwMode="auto">
              <a:xfrm>
                <a:off x="2630488" y="-3095625"/>
                <a:ext cx="19050" cy="19050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8" name="Freeform 229"/>
              <p:cNvSpPr>
                <a:spLocks/>
              </p:cNvSpPr>
              <p:nvPr/>
            </p:nvSpPr>
            <p:spPr bwMode="auto">
              <a:xfrm>
                <a:off x="2605088" y="-1951038"/>
                <a:ext cx="222250" cy="68262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9" name="Freeform 230"/>
              <p:cNvSpPr>
                <a:spLocks/>
              </p:cNvSpPr>
              <p:nvPr/>
            </p:nvSpPr>
            <p:spPr bwMode="auto">
              <a:xfrm>
                <a:off x="2698750" y="-2414588"/>
                <a:ext cx="26988" cy="38100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0" name="Freeform 231"/>
              <p:cNvSpPr>
                <a:spLocks/>
              </p:cNvSpPr>
              <p:nvPr/>
            </p:nvSpPr>
            <p:spPr bwMode="auto">
              <a:xfrm>
                <a:off x="2762250" y="-2414588"/>
                <a:ext cx="30163" cy="38100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1" name="Freeform 232"/>
              <p:cNvSpPr>
                <a:spLocks noEditPoints="1"/>
              </p:cNvSpPr>
              <p:nvPr/>
            </p:nvSpPr>
            <p:spPr bwMode="auto">
              <a:xfrm>
                <a:off x="2616200" y="-2459038"/>
                <a:ext cx="200025" cy="349250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2" name="Freeform 233"/>
              <p:cNvSpPr>
                <a:spLocks/>
              </p:cNvSpPr>
              <p:nvPr/>
            </p:nvSpPr>
            <p:spPr bwMode="auto">
              <a:xfrm>
                <a:off x="2638425" y="-2428875"/>
                <a:ext cx="30163" cy="52387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3" name="Freeform 234"/>
              <p:cNvSpPr>
                <a:spLocks/>
              </p:cNvSpPr>
              <p:nvPr/>
            </p:nvSpPr>
            <p:spPr bwMode="auto">
              <a:xfrm>
                <a:off x="2676525" y="-2497138"/>
                <a:ext cx="74613" cy="3175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4" name="Freeform 235"/>
              <p:cNvSpPr>
                <a:spLocks/>
              </p:cNvSpPr>
              <p:nvPr/>
            </p:nvSpPr>
            <p:spPr bwMode="auto">
              <a:xfrm>
                <a:off x="2709863" y="-2587625"/>
                <a:ext cx="11113" cy="1111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5" name="Oval 236"/>
              <p:cNvSpPr>
                <a:spLocks noChangeArrowheads="1"/>
              </p:cNvSpPr>
              <p:nvPr/>
            </p:nvSpPr>
            <p:spPr bwMode="auto">
              <a:xfrm>
                <a:off x="2709863" y="-2565400"/>
                <a:ext cx="11113" cy="7937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6" name="Freeform 237"/>
              <p:cNvSpPr>
                <a:spLocks/>
              </p:cNvSpPr>
              <p:nvPr/>
            </p:nvSpPr>
            <p:spPr bwMode="auto">
              <a:xfrm>
                <a:off x="2747963" y="-2535238"/>
                <a:ext cx="3175" cy="476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7" name="Freeform 238"/>
              <p:cNvSpPr>
                <a:spLocks/>
              </p:cNvSpPr>
              <p:nvPr/>
            </p:nvSpPr>
            <p:spPr bwMode="auto">
              <a:xfrm>
                <a:off x="2736850" y="-2530475"/>
                <a:ext cx="11113" cy="7937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8" name="Freeform 239"/>
              <p:cNvSpPr>
                <a:spLocks/>
              </p:cNvSpPr>
              <p:nvPr/>
            </p:nvSpPr>
            <p:spPr bwMode="auto">
              <a:xfrm>
                <a:off x="2743200" y="-2546350"/>
                <a:ext cx="4763" cy="1111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9" name="Freeform 240"/>
              <p:cNvSpPr>
                <a:spLocks/>
              </p:cNvSpPr>
              <p:nvPr/>
            </p:nvSpPr>
            <p:spPr bwMode="auto">
              <a:xfrm>
                <a:off x="2732088" y="-2535238"/>
                <a:ext cx="11113" cy="4762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0" name="Freeform 241"/>
              <p:cNvSpPr>
                <a:spLocks/>
              </p:cNvSpPr>
              <p:nvPr/>
            </p:nvSpPr>
            <p:spPr bwMode="auto">
              <a:xfrm>
                <a:off x="2732088" y="-2530475"/>
                <a:ext cx="11113" cy="1111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1" name="Freeform 242"/>
              <p:cNvSpPr>
                <a:spLocks/>
              </p:cNvSpPr>
              <p:nvPr/>
            </p:nvSpPr>
            <p:spPr bwMode="auto">
              <a:xfrm>
                <a:off x="2720975" y="-2516188"/>
                <a:ext cx="22225" cy="7937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2" name="Freeform 243"/>
              <p:cNvSpPr>
                <a:spLocks/>
              </p:cNvSpPr>
              <p:nvPr/>
            </p:nvSpPr>
            <p:spPr bwMode="auto">
              <a:xfrm>
                <a:off x="2736850" y="-2519363"/>
                <a:ext cx="11113" cy="3175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3" name="Freeform 244"/>
              <p:cNvSpPr>
                <a:spLocks/>
              </p:cNvSpPr>
              <p:nvPr/>
            </p:nvSpPr>
            <p:spPr bwMode="auto">
              <a:xfrm>
                <a:off x="2747963" y="-2522538"/>
                <a:ext cx="3175" cy="3175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4" name="Freeform 245"/>
              <p:cNvSpPr>
                <a:spLocks/>
              </p:cNvSpPr>
              <p:nvPr/>
            </p:nvSpPr>
            <p:spPr bwMode="auto">
              <a:xfrm>
                <a:off x="2751138" y="-2530475"/>
                <a:ext cx="7938" cy="7937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5" name="Freeform 246"/>
              <p:cNvSpPr>
                <a:spLocks/>
              </p:cNvSpPr>
              <p:nvPr/>
            </p:nvSpPr>
            <p:spPr bwMode="auto">
              <a:xfrm>
                <a:off x="2759075" y="-2535238"/>
                <a:ext cx="11113" cy="12700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6" name="Freeform 247"/>
              <p:cNvSpPr>
                <a:spLocks/>
              </p:cNvSpPr>
              <p:nvPr/>
            </p:nvSpPr>
            <p:spPr bwMode="auto">
              <a:xfrm>
                <a:off x="2759075" y="-2552700"/>
                <a:ext cx="11113" cy="1111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7" name="Freeform 248"/>
              <p:cNvSpPr>
                <a:spLocks/>
              </p:cNvSpPr>
              <p:nvPr/>
            </p:nvSpPr>
            <p:spPr bwMode="auto">
              <a:xfrm>
                <a:off x="2751138" y="-2546350"/>
                <a:ext cx="7938" cy="1111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8" name="Freeform 249"/>
              <p:cNvSpPr>
                <a:spLocks/>
              </p:cNvSpPr>
              <p:nvPr/>
            </p:nvSpPr>
            <p:spPr bwMode="auto">
              <a:xfrm>
                <a:off x="2747963" y="-2552700"/>
                <a:ext cx="3175" cy="1111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9" name="Freeform 250"/>
              <p:cNvSpPr>
                <a:spLocks/>
              </p:cNvSpPr>
              <p:nvPr/>
            </p:nvSpPr>
            <p:spPr bwMode="auto">
              <a:xfrm>
                <a:off x="2736850" y="-2557463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0" name="Freeform 251"/>
              <p:cNvSpPr>
                <a:spLocks/>
              </p:cNvSpPr>
              <p:nvPr/>
            </p:nvSpPr>
            <p:spPr bwMode="auto">
              <a:xfrm>
                <a:off x="2736850" y="-2552700"/>
                <a:ext cx="6350" cy="1111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1" name="Freeform 252"/>
              <p:cNvSpPr>
                <a:spLocks/>
              </p:cNvSpPr>
              <p:nvPr/>
            </p:nvSpPr>
            <p:spPr bwMode="auto">
              <a:xfrm>
                <a:off x="2732088" y="-2546350"/>
                <a:ext cx="4763" cy="1111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2" name="Freeform 253"/>
              <p:cNvSpPr>
                <a:spLocks/>
              </p:cNvSpPr>
              <p:nvPr/>
            </p:nvSpPr>
            <p:spPr bwMode="auto">
              <a:xfrm>
                <a:off x="2732088" y="-2535238"/>
                <a:ext cx="4763" cy="12700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3" name="Freeform 254"/>
              <p:cNvSpPr>
                <a:spLocks/>
              </p:cNvSpPr>
              <p:nvPr/>
            </p:nvSpPr>
            <p:spPr bwMode="auto">
              <a:xfrm>
                <a:off x="2725738" y="-2522538"/>
                <a:ext cx="6350" cy="3175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4" name="Freeform 255"/>
              <p:cNvSpPr>
                <a:spLocks/>
              </p:cNvSpPr>
              <p:nvPr/>
            </p:nvSpPr>
            <p:spPr bwMode="auto">
              <a:xfrm>
                <a:off x="2713038" y="-2519363"/>
                <a:ext cx="23813" cy="1111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5" name="Oval 256"/>
              <p:cNvSpPr>
                <a:spLocks noChangeArrowheads="1"/>
              </p:cNvSpPr>
              <p:nvPr/>
            </p:nvSpPr>
            <p:spPr bwMode="auto">
              <a:xfrm>
                <a:off x="2709863" y="-2535238"/>
                <a:ext cx="3175" cy="4762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6" name="Freeform 257"/>
              <p:cNvSpPr>
                <a:spLocks/>
              </p:cNvSpPr>
              <p:nvPr/>
            </p:nvSpPr>
            <p:spPr bwMode="auto">
              <a:xfrm>
                <a:off x="2709863" y="-2530475"/>
                <a:ext cx="3175" cy="14287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7" name="Oval 258"/>
              <p:cNvSpPr>
                <a:spLocks noChangeArrowheads="1"/>
              </p:cNvSpPr>
              <p:nvPr/>
            </p:nvSpPr>
            <p:spPr bwMode="auto">
              <a:xfrm>
                <a:off x="2709863" y="-2546350"/>
                <a:ext cx="11113" cy="11112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8" name="Oval 259"/>
              <p:cNvSpPr>
                <a:spLocks noChangeArrowheads="1"/>
              </p:cNvSpPr>
              <p:nvPr/>
            </p:nvSpPr>
            <p:spPr bwMode="auto">
              <a:xfrm>
                <a:off x="2709863" y="-2552700"/>
                <a:ext cx="11113" cy="6350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9" name="Freeform 260"/>
              <p:cNvSpPr>
                <a:spLocks/>
              </p:cNvSpPr>
              <p:nvPr/>
            </p:nvSpPr>
            <p:spPr bwMode="auto">
              <a:xfrm>
                <a:off x="2720975" y="-2530475"/>
                <a:ext cx="4763" cy="14287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0" name="Freeform 261"/>
              <p:cNvSpPr>
                <a:spLocks/>
              </p:cNvSpPr>
              <p:nvPr/>
            </p:nvSpPr>
            <p:spPr bwMode="auto">
              <a:xfrm>
                <a:off x="2701925" y="-2530475"/>
                <a:ext cx="7938" cy="14287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1" name="Freeform 262"/>
              <p:cNvSpPr>
                <a:spLocks/>
              </p:cNvSpPr>
              <p:nvPr/>
            </p:nvSpPr>
            <p:spPr bwMode="auto">
              <a:xfrm>
                <a:off x="2690813" y="-2519363"/>
                <a:ext cx="19050" cy="1111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2" name="Freeform 263"/>
              <p:cNvSpPr>
                <a:spLocks/>
              </p:cNvSpPr>
              <p:nvPr/>
            </p:nvSpPr>
            <p:spPr bwMode="auto">
              <a:xfrm>
                <a:off x="2687638" y="-2519363"/>
                <a:ext cx="3175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3" name="Freeform 264"/>
              <p:cNvSpPr>
                <a:spLocks/>
              </p:cNvSpPr>
              <p:nvPr/>
            </p:nvSpPr>
            <p:spPr bwMode="auto">
              <a:xfrm>
                <a:off x="2679700" y="-2530475"/>
                <a:ext cx="11113" cy="1111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4" name="Freeform 265"/>
              <p:cNvSpPr>
                <a:spLocks/>
              </p:cNvSpPr>
              <p:nvPr/>
            </p:nvSpPr>
            <p:spPr bwMode="auto">
              <a:xfrm>
                <a:off x="2676525" y="-2530475"/>
                <a:ext cx="11113" cy="7937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5" name="Freeform 266"/>
              <p:cNvSpPr>
                <a:spLocks/>
              </p:cNvSpPr>
              <p:nvPr/>
            </p:nvSpPr>
            <p:spPr bwMode="auto">
              <a:xfrm>
                <a:off x="2679700" y="-2535238"/>
                <a:ext cx="11113" cy="4762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6" name="Freeform 267"/>
              <p:cNvSpPr>
                <a:spLocks/>
              </p:cNvSpPr>
              <p:nvPr/>
            </p:nvSpPr>
            <p:spPr bwMode="auto">
              <a:xfrm>
                <a:off x="2676525" y="-2546350"/>
                <a:ext cx="11113" cy="1111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7" name="Freeform 268"/>
              <p:cNvSpPr>
                <a:spLocks/>
              </p:cNvSpPr>
              <p:nvPr/>
            </p:nvSpPr>
            <p:spPr bwMode="auto">
              <a:xfrm>
                <a:off x="2668588" y="-2535238"/>
                <a:ext cx="11113" cy="4762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8" name="Freeform 269"/>
              <p:cNvSpPr>
                <a:spLocks/>
              </p:cNvSpPr>
              <p:nvPr/>
            </p:nvSpPr>
            <p:spPr bwMode="auto">
              <a:xfrm>
                <a:off x="2665413" y="-2530475"/>
                <a:ext cx="11113" cy="7937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9" name="Freeform 270"/>
              <p:cNvSpPr>
                <a:spLocks/>
              </p:cNvSpPr>
              <p:nvPr/>
            </p:nvSpPr>
            <p:spPr bwMode="auto">
              <a:xfrm>
                <a:off x="2668588" y="-2522538"/>
                <a:ext cx="11113" cy="3175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0" name="Freeform 271"/>
              <p:cNvSpPr>
                <a:spLocks/>
              </p:cNvSpPr>
              <p:nvPr/>
            </p:nvSpPr>
            <p:spPr bwMode="auto">
              <a:xfrm>
                <a:off x="2679700" y="-2519363"/>
                <a:ext cx="7938" cy="3175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1" name="Freeform 272"/>
              <p:cNvSpPr>
                <a:spLocks/>
              </p:cNvSpPr>
              <p:nvPr/>
            </p:nvSpPr>
            <p:spPr bwMode="auto">
              <a:xfrm>
                <a:off x="2679700" y="-2516188"/>
                <a:ext cx="22225" cy="7937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2" name="Freeform 273"/>
              <p:cNvSpPr>
                <a:spLocks/>
              </p:cNvSpPr>
              <p:nvPr/>
            </p:nvSpPr>
            <p:spPr bwMode="auto">
              <a:xfrm>
                <a:off x="2690813" y="-2522538"/>
                <a:ext cx="7938" cy="3175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3" name="Freeform 274"/>
              <p:cNvSpPr>
                <a:spLocks/>
              </p:cNvSpPr>
              <p:nvPr/>
            </p:nvSpPr>
            <p:spPr bwMode="auto">
              <a:xfrm>
                <a:off x="2687638" y="-2535238"/>
                <a:ext cx="11113" cy="12700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4" name="Freeform 275"/>
              <p:cNvSpPr>
                <a:spLocks/>
              </p:cNvSpPr>
              <p:nvPr/>
            </p:nvSpPr>
            <p:spPr bwMode="auto">
              <a:xfrm>
                <a:off x="2687638" y="-2546350"/>
                <a:ext cx="3175" cy="1111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5" name="Freeform 276"/>
              <p:cNvSpPr>
                <a:spLocks/>
              </p:cNvSpPr>
              <p:nvPr/>
            </p:nvSpPr>
            <p:spPr bwMode="auto">
              <a:xfrm>
                <a:off x="2679700" y="-2552700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6" name="Freeform 277"/>
              <p:cNvSpPr>
                <a:spLocks/>
              </p:cNvSpPr>
              <p:nvPr/>
            </p:nvSpPr>
            <p:spPr bwMode="auto">
              <a:xfrm>
                <a:off x="2676525" y="-2557463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7" name="Freeform 278"/>
              <p:cNvSpPr>
                <a:spLocks/>
              </p:cNvSpPr>
              <p:nvPr/>
            </p:nvSpPr>
            <p:spPr bwMode="auto">
              <a:xfrm>
                <a:off x="2668588" y="-2552700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8" name="Freeform 279"/>
              <p:cNvSpPr>
                <a:spLocks/>
              </p:cNvSpPr>
              <p:nvPr/>
            </p:nvSpPr>
            <p:spPr bwMode="auto">
              <a:xfrm>
                <a:off x="2665413" y="-2546350"/>
                <a:ext cx="11113" cy="1111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9" name="Freeform 280"/>
              <p:cNvSpPr>
                <a:spLocks/>
              </p:cNvSpPr>
              <p:nvPr/>
            </p:nvSpPr>
            <p:spPr bwMode="auto">
              <a:xfrm>
                <a:off x="2660650" y="-2552700"/>
                <a:ext cx="7938" cy="1111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0" name="Freeform 281"/>
              <p:cNvSpPr>
                <a:spLocks/>
              </p:cNvSpPr>
              <p:nvPr/>
            </p:nvSpPr>
            <p:spPr bwMode="auto">
              <a:xfrm>
                <a:off x="2660650" y="-2535238"/>
                <a:ext cx="7938" cy="12700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1" name="Freeform 282"/>
              <p:cNvSpPr>
                <a:spLocks/>
              </p:cNvSpPr>
              <p:nvPr/>
            </p:nvSpPr>
            <p:spPr bwMode="auto">
              <a:xfrm>
                <a:off x="2660650" y="-2530475"/>
                <a:ext cx="4763" cy="7937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2" name="Freeform 283"/>
              <p:cNvSpPr>
                <a:spLocks/>
              </p:cNvSpPr>
              <p:nvPr/>
            </p:nvSpPr>
            <p:spPr bwMode="auto">
              <a:xfrm>
                <a:off x="2665413" y="-2522538"/>
                <a:ext cx="3175" cy="6350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3" name="Freeform 284"/>
              <p:cNvSpPr>
                <a:spLocks/>
              </p:cNvSpPr>
              <p:nvPr/>
            </p:nvSpPr>
            <p:spPr bwMode="auto">
              <a:xfrm>
                <a:off x="2668588" y="-2519363"/>
                <a:ext cx="7938" cy="1111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4" name="Freeform 285"/>
              <p:cNvSpPr>
                <a:spLocks/>
              </p:cNvSpPr>
              <p:nvPr/>
            </p:nvSpPr>
            <p:spPr bwMode="auto">
              <a:xfrm>
                <a:off x="2668588" y="-2516188"/>
                <a:ext cx="11113" cy="7937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5" name="Freeform 286"/>
              <p:cNvSpPr>
                <a:spLocks/>
              </p:cNvSpPr>
              <p:nvPr/>
            </p:nvSpPr>
            <p:spPr bwMode="auto">
              <a:xfrm>
                <a:off x="2676525" y="-2505075"/>
                <a:ext cx="74613" cy="7937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6" name="Freeform 287"/>
              <p:cNvSpPr>
                <a:spLocks/>
              </p:cNvSpPr>
              <p:nvPr/>
            </p:nvSpPr>
            <p:spPr bwMode="auto">
              <a:xfrm>
                <a:off x="2743200" y="-2516188"/>
                <a:ext cx="7938" cy="7937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7" name="Freeform 288"/>
              <p:cNvSpPr>
                <a:spLocks/>
              </p:cNvSpPr>
              <p:nvPr/>
            </p:nvSpPr>
            <p:spPr bwMode="auto">
              <a:xfrm>
                <a:off x="2747963" y="-2519363"/>
                <a:ext cx="11113" cy="1111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8" name="Freeform 289"/>
              <p:cNvSpPr>
                <a:spLocks/>
              </p:cNvSpPr>
              <p:nvPr/>
            </p:nvSpPr>
            <p:spPr bwMode="auto">
              <a:xfrm>
                <a:off x="2759075" y="-2522538"/>
                <a:ext cx="3175" cy="6350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9" name="Freeform 290"/>
              <p:cNvSpPr>
                <a:spLocks/>
              </p:cNvSpPr>
              <p:nvPr/>
            </p:nvSpPr>
            <p:spPr bwMode="auto">
              <a:xfrm>
                <a:off x="2762250" y="-2530475"/>
                <a:ext cx="7938" cy="7937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0" name="Freeform 291"/>
              <p:cNvSpPr>
                <a:spLocks/>
              </p:cNvSpPr>
              <p:nvPr/>
            </p:nvSpPr>
            <p:spPr bwMode="auto">
              <a:xfrm>
                <a:off x="2762250" y="-2546350"/>
                <a:ext cx="7938" cy="15875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1" name="Freeform 292"/>
              <p:cNvSpPr>
                <a:spLocks/>
              </p:cNvSpPr>
              <p:nvPr/>
            </p:nvSpPr>
            <p:spPr bwMode="auto">
              <a:xfrm>
                <a:off x="2762250" y="-2557463"/>
                <a:ext cx="7938" cy="1111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2" name="Freeform 293"/>
              <p:cNvSpPr>
                <a:spLocks/>
              </p:cNvSpPr>
              <p:nvPr/>
            </p:nvSpPr>
            <p:spPr bwMode="auto">
              <a:xfrm>
                <a:off x="2759075" y="-2565400"/>
                <a:ext cx="3175" cy="7937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3" name="Freeform 294"/>
              <p:cNvSpPr>
                <a:spLocks/>
              </p:cNvSpPr>
              <p:nvPr/>
            </p:nvSpPr>
            <p:spPr bwMode="auto">
              <a:xfrm>
                <a:off x="2751138" y="-2557463"/>
                <a:ext cx="7938" cy="1111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4" name="Freeform 295"/>
              <p:cNvSpPr>
                <a:spLocks/>
              </p:cNvSpPr>
              <p:nvPr/>
            </p:nvSpPr>
            <p:spPr bwMode="auto">
              <a:xfrm>
                <a:off x="2747963" y="-2565400"/>
                <a:ext cx="3175" cy="12700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5" name="Freeform 296"/>
              <p:cNvSpPr>
                <a:spLocks/>
              </p:cNvSpPr>
              <p:nvPr/>
            </p:nvSpPr>
            <p:spPr bwMode="auto">
              <a:xfrm>
                <a:off x="2736850" y="-2565400"/>
                <a:ext cx="6350" cy="12700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6" name="Freeform 297"/>
              <p:cNvSpPr>
                <a:spLocks/>
              </p:cNvSpPr>
              <p:nvPr/>
            </p:nvSpPr>
            <p:spPr bwMode="auto">
              <a:xfrm>
                <a:off x="2725738" y="-2568575"/>
                <a:ext cx="11113" cy="38100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7" name="Freeform 298"/>
              <p:cNvSpPr>
                <a:spLocks/>
              </p:cNvSpPr>
              <p:nvPr/>
            </p:nvSpPr>
            <p:spPr bwMode="auto">
              <a:xfrm>
                <a:off x="2720975" y="-2565400"/>
                <a:ext cx="4763" cy="34925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8" name="Freeform 299"/>
              <p:cNvSpPr>
                <a:spLocks/>
              </p:cNvSpPr>
              <p:nvPr/>
            </p:nvSpPr>
            <p:spPr bwMode="auto">
              <a:xfrm>
                <a:off x="2701925" y="-2613025"/>
                <a:ext cx="23813" cy="22225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9" name="Freeform 300"/>
              <p:cNvSpPr>
                <a:spLocks/>
              </p:cNvSpPr>
              <p:nvPr/>
            </p:nvSpPr>
            <p:spPr bwMode="auto">
              <a:xfrm>
                <a:off x="2698750" y="-2565400"/>
                <a:ext cx="11113" cy="34925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0" name="Freeform 301"/>
              <p:cNvSpPr>
                <a:spLocks/>
              </p:cNvSpPr>
              <p:nvPr/>
            </p:nvSpPr>
            <p:spPr bwMode="auto">
              <a:xfrm>
                <a:off x="2690813" y="-2568575"/>
                <a:ext cx="11113" cy="38100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1" name="Freeform 302"/>
              <p:cNvSpPr>
                <a:spLocks/>
              </p:cNvSpPr>
              <p:nvPr/>
            </p:nvSpPr>
            <p:spPr bwMode="auto">
              <a:xfrm>
                <a:off x="2679700" y="-2565400"/>
                <a:ext cx="7938" cy="12700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2" name="Freeform 303"/>
              <p:cNvSpPr>
                <a:spLocks/>
              </p:cNvSpPr>
              <p:nvPr/>
            </p:nvSpPr>
            <p:spPr bwMode="auto">
              <a:xfrm>
                <a:off x="2668588" y="-2565400"/>
                <a:ext cx="11113" cy="12700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3" name="Freeform 304"/>
              <p:cNvSpPr>
                <a:spLocks/>
              </p:cNvSpPr>
              <p:nvPr/>
            </p:nvSpPr>
            <p:spPr bwMode="auto">
              <a:xfrm>
                <a:off x="2665413" y="-2557463"/>
                <a:ext cx="11113" cy="1111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4" name="Freeform 305"/>
              <p:cNvSpPr>
                <a:spLocks/>
              </p:cNvSpPr>
              <p:nvPr/>
            </p:nvSpPr>
            <p:spPr bwMode="auto">
              <a:xfrm>
                <a:off x="2665413" y="-2565400"/>
                <a:ext cx="3175" cy="7937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5" name="Freeform 306"/>
              <p:cNvSpPr>
                <a:spLocks/>
              </p:cNvSpPr>
              <p:nvPr/>
            </p:nvSpPr>
            <p:spPr bwMode="auto">
              <a:xfrm>
                <a:off x="2660650" y="-2557463"/>
                <a:ext cx="4763" cy="1111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6" name="Freeform 307"/>
              <p:cNvSpPr>
                <a:spLocks/>
              </p:cNvSpPr>
              <p:nvPr/>
            </p:nvSpPr>
            <p:spPr bwMode="auto">
              <a:xfrm>
                <a:off x="2652713" y="-2546350"/>
                <a:ext cx="12700" cy="15875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7" name="Freeform 308"/>
              <p:cNvSpPr>
                <a:spLocks/>
              </p:cNvSpPr>
              <p:nvPr/>
            </p:nvSpPr>
            <p:spPr bwMode="auto">
              <a:xfrm>
                <a:off x="2641600" y="-2486025"/>
                <a:ext cx="139700" cy="1111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8" name="Freeform 309"/>
              <p:cNvSpPr>
                <a:spLocks/>
              </p:cNvSpPr>
              <p:nvPr/>
            </p:nvSpPr>
            <p:spPr bwMode="auto">
              <a:xfrm>
                <a:off x="2649538" y="-2470150"/>
                <a:ext cx="123825" cy="6350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9" name="Freeform 310"/>
              <p:cNvSpPr>
                <a:spLocks/>
              </p:cNvSpPr>
              <p:nvPr/>
            </p:nvSpPr>
            <p:spPr bwMode="auto">
              <a:xfrm>
                <a:off x="2638425" y="-2085975"/>
                <a:ext cx="147638" cy="3175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0" name="Freeform 311"/>
              <p:cNvSpPr>
                <a:spLocks/>
              </p:cNvSpPr>
              <p:nvPr/>
            </p:nvSpPr>
            <p:spPr bwMode="auto">
              <a:xfrm>
                <a:off x="2619375" y="-2071688"/>
                <a:ext cx="184150" cy="3175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1" name="Freeform 312"/>
              <p:cNvSpPr>
                <a:spLocks/>
              </p:cNvSpPr>
              <p:nvPr/>
            </p:nvSpPr>
            <p:spPr bwMode="auto">
              <a:xfrm>
                <a:off x="2649538" y="-2098675"/>
                <a:ext cx="131763" cy="4762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2" name="Freeform 313"/>
              <p:cNvSpPr>
                <a:spLocks/>
              </p:cNvSpPr>
              <p:nvPr/>
            </p:nvSpPr>
            <p:spPr bwMode="auto">
              <a:xfrm>
                <a:off x="2605088" y="-2055813"/>
                <a:ext cx="214313" cy="6350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3" name="Freeform 314"/>
              <p:cNvSpPr>
                <a:spLocks/>
              </p:cNvSpPr>
              <p:nvPr/>
            </p:nvSpPr>
            <p:spPr bwMode="auto">
              <a:xfrm>
                <a:off x="2473325" y="-2409825"/>
                <a:ext cx="176213" cy="330200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4" name="Freeform 315"/>
              <p:cNvSpPr>
                <a:spLocks/>
              </p:cNvSpPr>
              <p:nvPr/>
            </p:nvSpPr>
            <p:spPr bwMode="auto">
              <a:xfrm>
                <a:off x="2660650" y="-2014538"/>
                <a:ext cx="49213" cy="2540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5" name="Freeform 316"/>
              <p:cNvSpPr>
                <a:spLocks/>
              </p:cNvSpPr>
              <p:nvPr/>
            </p:nvSpPr>
            <p:spPr bwMode="auto">
              <a:xfrm>
                <a:off x="2679700" y="-2044700"/>
                <a:ext cx="52388" cy="41275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6" name="Freeform 317"/>
              <p:cNvSpPr>
                <a:spLocks/>
              </p:cNvSpPr>
              <p:nvPr/>
            </p:nvSpPr>
            <p:spPr bwMode="auto">
              <a:xfrm>
                <a:off x="2690813" y="-2044700"/>
                <a:ext cx="19050" cy="6350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7" name="Freeform 318"/>
              <p:cNvSpPr>
                <a:spLocks/>
              </p:cNvSpPr>
              <p:nvPr/>
            </p:nvSpPr>
            <p:spPr bwMode="auto">
              <a:xfrm>
                <a:off x="2713038" y="-2025650"/>
                <a:ext cx="30163" cy="22225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" name="Freeform 319"/>
              <p:cNvSpPr>
                <a:spLocks/>
              </p:cNvSpPr>
              <p:nvPr/>
            </p:nvSpPr>
            <p:spPr bwMode="auto">
              <a:xfrm>
                <a:off x="2720975" y="-2014538"/>
                <a:ext cx="41275" cy="2540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Freeform 320"/>
              <p:cNvSpPr>
                <a:spLocks/>
              </p:cNvSpPr>
              <p:nvPr/>
            </p:nvSpPr>
            <p:spPr bwMode="auto">
              <a:xfrm>
                <a:off x="2781300" y="-2409825"/>
                <a:ext cx="169863" cy="330200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" name="Freeform 321"/>
              <p:cNvSpPr>
                <a:spLocks noEditPoints="1"/>
              </p:cNvSpPr>
              <p:nvPr/>
            </p:nvSpPr>
            <p:spPr bwMode="auto">
              <a:xfrm>
                <a:off x="2665413" y="-2414588"/>
                <a:ext cx="25400" cy="38100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" name="Freeform 322"/>
              <p:cNvSpPr>
                <a:spLocks noEditPoints="1"/>
              </p:cNvSpPr>
              <p:nvPr/>
            </p:nvSpPr>
            <p:spPr bwMode="auto">
              <a:xfrm>
                <a:off x="2725738" y="-2425700"/>
                <a:ext cx="33338" cy="57150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Line 324"/>
              <p:cNvSpPr>
                <a:spLocks noChangeShapeType="1"/>
              </p:cNvSpPr>
              <p:nvPr/>
            </p:nvSpPr>
            <p:spPr bwMode="auto">
              <a:xfrm>
                <a:off x="2871788" y="-38973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Line 325"/>
              <p:cNvSpPr>
                <a:spLocks noChangeShapeType="1"/>
              </p:cNvSpPr>
              <p:nvPr/>
            </p:nvSpPr>
            <p:spPr bwMode="auto">
              <a:xfrm>
                <a:off x="2871788" y="-38973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37" name="Группа 1036"/>
            <p:cNvGrpSpPr/>
            <p:nvPr/>
          </p:nvGrpSpPr>
          <p:grpSpPr>
            <a:xfrm>
              <a:off x="1546225" y="-3938587"/>
              <a:ext cx="2335213" cy="2898774"/>
              <a:chOff x="1546225" y="-3938587"/>
              <a:chExt cx="2335213" cy="2898774"/>
            </a:xfrm>
          </p:grpSpPr>
          <p:sp>
            <p:nvSpPr>
              <p:cNvPr id="1032" name="Freeform 323"/>
              <p:cNvSpPr>
                <a:spLocks/>
              </p:cNvSpPr>
              <p:nvPr/>
            </p:nvSpPr>
            <p:spPr bwMode="auto">
              <a:xfrm>
                <a:off x="2725738" y="-3622675"/>
                <a:ext cx="1155700" cy="2454275"/>
              </a:xfrm>
              <a:custGeom>
                <a:avLst/>
                <a:gdLst>
                  <a:gd name="T0" fmla="*/ 307 w 307"/>
                  <a:gd name="T1" fmla="*/ 76 h 652"/>
                  <a:gd name="T2" fmla="*/ 307 w 307"/>
                  <a:gd name="T3" fmla="*/ 57 h 652"/>
                  <a:gd name="T4" fmla="*/ 269 w 307"/>
                  <a:gd name="T5" fmla="*/ 14 h 652"/>
                  <a:gd name="T6" fmla="*/ 236 w 307"/>
                  <a:gd name="T7" fmla="*/ 1 h 652"/>
                  <a:gd name="T8" fmla="*/ 236 w 307"/>
                  <a:gd name="T9" fmla="*/ 1 h 652"/>
                  <a:gd name="T10" fmla="*/ 235 w 307"/>
                  <a:gd name="T11" fmla="*/ 0 h 652"/>
                  <a:gd name="T12" fmla="*/ 235 w 307"/>
                  <a:gd name="T13" fmla="*/ 129 h 652"/>
                  <a:gd name="T14" fmla="*/ 235 w 307"/>
                  <a:gd name="T15" fmla="*/ 173 h 652"/>
                  <a:gd name="T16" fmla="*/ 235 w 307"/>
                  <a:gd name="T17" fmla="*/ 342 h 652"/>
                  <a:gd name="T18" fmla="*/ 235 w 307"/>
                  <a:gd name="T19" fmla="*/ 387 h 652"/>
                  <a:gd name="T20" fmla="*/ 235 w 307"/>
                  <a:gd name="T21" fmla="*/ 454 h 652"/>
                  <a:gd name="T22" fmla="*/ 216 w 307"/>
                  <a:gd name="T23" fmla="*/ 487 h 652"/>
                  <a:gd name="T24" fmla="*/ 0 w 307"/>
                  <a:gd name="T25" fmla="*/ 614 h 652"/>
                  <a:gd name="T26" fmla="*/ 67 w 307"/>
                  <a:gd name="T27" fmla="*/ 652 h 652"/>
                  <a:gd name="T28" fmla="*/ 262 w 307"/>
                  <a:gd name="T29" fmla="*/ 542 h 652"/>
                  <a:gd name="T30" fmla="*/ 307 w 307"/>
                  <a:gd name="T31" fmla="*/ 464 h 652"/>
                  <a:gd name="T32" fmla="*/ 307 w 307"/>
                  <a:gd name="T33" fmla="*/ 387 h 652"/>
                  <a:gd name="T34" fmla="*/ 307 w 307"/>
                  <a:gd name="T35" fmla="*/ 387 h 652"/>
                  <a:gd name="T36" fmla="*/ 307 w 307"/>
                  <a:gd name="T37" fmla="*/ 173 h 652"/>
                  <a:gd name="T38" fmla="*/ 307 w 307"/>
                  <a:gd name="T39" fmla="*/ 173 h 652"/>
                  <a:gd name="T40" fmla="*/ 307 w 307"/>
                  <a:gd name="T41" fmla="*/ 85 h 652"/>
                  <a:gd name="T42" fmla="*/ 307 w 307"/>
                  <a:gd name="T43" fmla="*/ 85 h 652"/>
                  <a:gd name="T44" fmla="*/ 307 w 307"/>
                  <a:gd name="T45" fmla="*/ 76 h 652"/>
                  <a:gd name="T46" fmla="*/ 307 w 307"/>
                  <a:gd name="T47" fmla="*/ 76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7" h="652">
                    <a:moveTo>
                      <a:pt x="307" y="76"/>
                    </a:moveTo>
                    <a:cubicBezTo>
                      <a:pt x="307" y="57"/>
                      <a:pt x="307" y="57"/>
                      <a:pt x="307" y="57"/>
                    </a:cubicBezTo>
                    <a:cubicBezTo>
                      <a:pt x="307" y="39"/>
                      <a:pt x="293" y="22"/>
                      <a:pt x="269" y="14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5" y="129"/>
                      <a:pt x="235" y="129"/>
                      <a:pt x="235" y="129"/>
                    </a:cubicBezTo>
                    <a:cubicBezTo>
                      <a:pt x="235" y="173"/>
                      <a:pt x="235" y="173"/>
                      <a:pt x="235" y="173"/>
                    </a:cubicBezTo>
                    <a:cubicBezTo>
                      <a:pt x="235" y="342"/>
                      <a:pt x="235" y="342"/>
                      <a:pt x="235" y="342"/>
                    </a:cubicBezTo>
                    <a:cubicBezTo>
                      <a:pt x="235" y="387"/>
                      <a:pt x="235" y="387"/>
                      <a:pt x="235" y="387"/>
                    </a:cubicBezTo>
                    <a:cubicBezTo>
                      <a:pt x="235" y="454"/>
                      <a:pt x="235" y="454"/>
                      <a:pt x="235" y="454"/>
                    </a:cubicBezTo>
                    <a:cubicBezTo>
                      <a:pt x="235" y="468"/>
                      <a:pt x="228" y="481"/>
                      <a:pt x="216" y="487"/>
                    </a:cubicBezTo>
                    <a:cubicBezTo>
                      <a:pt x="0" y="614"/>
                      <a:pt x="0" y="614"/>
                      <a:pt x="0" y="614"/>
                    </a:cubicBezTo>
                    <a:cubicBezTo>
                      <a:pt x="67" y="652"/>
                      <a:pt x="67" y="652"/>
                      <a:pt x="67" y="652"/>
                    </a:cubicBezTo>
                    <a:cubicBezTo>
                      <a:pt x="262" y="542"/>
                      <a:pt x="262" y="542"/>
                      <a:pt x="262" y="542"/>
                    </a:cubicBezTo>
                    <a:cubicBezTo>
                      <a:pt x="290" y="526"/>
                      <a:pt x="307" y="496"/>
                      <a:pt x="307" y="464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76"/>
                      <a:pt x="307" y="76"/>
                      <a:pt x="307" y="76"/>
                    </a:cubicBezTo>
                    <a:cubicBezTo>
                      <a:pt x="307" y="76"/>
                      <a:pt x="307" y="76"/>
                      <a:pt x="307" y="76"/>
                    </a:cubicBezTo>
                    <a:close/>
                  </a:path>
                </a:pathLst>
              </a:custGeom>
              <a:solidFill>
                <a:srgbClr val="3583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5" name="Freeform 326"/>
              <p:cNvSpPr>
                <a:spLocks/>
              </p:cNvSpPr>
              <p:nvPr/>
            </p:nvSpPr>
            <p:spPr bwMode="auto">
              <a:xfrm>
                <a:off x="1549400" y="-3938587"/>
                <a:ext cx="2065338" cy="700087"/>
              </a:xfrm>
              <a:custGeom>
                <a:avLst/>
                <a:gdLst>
                  <a:gd name="T0" fmla="*/ 353 w 548"/>
                  <a:gd name="T1" fmla="*/ 11 h 186"/>
                  <a:gd name="T2" fmla="*/ 264 w 548"/>
                  <a:gd name="T3" fmla="*/ 11 h 186"/>
                  <a:gd name="T4" fmla="*/ 37 w 548"/>
                  <a:gd name="T5" fmla="*/ 98 h 186"/>
                  <a:gd name="T6" fmla="*/ 0 w 548"/>
                  <a:gd name="T7" fmla="*/ 141 h 186"/>
                  <a:gd name="T8" fmla="*/ 0 w 548"/>
                  <a:gd name="T9" fmla="*/ 160 h 186"/>
                  <a:gd name="T10" fmla="*/ 0 w 548"/>
                  <a:gd name="T11" fmla="*/ 160 h 186"/>
                  <a:gd name="T12" fmla="*/ 0 w 548"/>
                  <a:gd name="T13" fmla="*/ 186 h 186"/>
                  <a:gd name="T14" fmla="*/ 290 w 548"/>
                  <a:gd name="T15" fmla="*/ 75 h 186"/>
                  <a:gd name="T16" fmla="*/ 329 w 548"/>
                  <a:gd name="T17" fmla="*/ 75 h 186"/>
                  <a:gd name="T18" fmla="*/ 548 w 548"/>
                  <a:gd name="T19" fmla="*/ 158 h 186"/>
                  <a:gd name="T20" fmla="*/ 548 w 548"/>
                  <a:gd name="T21" fmla="*/ 138 h 186"/>
                  <a:gd name="T22" fmla="*/ 548 w 548"/>
                  <a:gd name="T23" fmla="*/ 105 h 186"/>
                  <a:gd name="T24" fmla="*/ 548 w 548"/>
                  <a:gd name="T25" fmla="*/ 85 h 186"/>
                  <a:gd name="T26" fmla="*/ 353 w 548"/>
                  <a:gd name="T27" fmla="*/ 1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8" h="186">
                    <a:moveTo>
                      <a:pt x="353" y="11"/>
                    </a:moveTo>
                    <a:cubicBezTo>
                      <a:pt x="325" y="0"/>
                      <a:pt x="291" y="1"/>
                      <a:pt x="264" y="11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14" y="106"/>
                      <a:pt x="0" y="123"/>
                      <a:pt x="0" y="14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90" y="75"/>
                      <a:pt x="290" y="75"/>
                      <a:pt x="290" y="75"/>
                    </a:cubicBezTo>
                    <a:cubicBezTo>
                      <a:pt x="302" y="71"/>
                      <a:pt x="317" y="71"/>
                      <a:pt x="329" y="75"/>
                    </a:cubicBezTo>
                    <a:cubicBezTo>
                      <a:pt x="548" y="158"/>
                      <a:pt x="548" y="158"/>
                      <a:pt x="548" y="158"/>
                    </a:cubicBezTo>
                    <a:cubicBezTo>
                      <a:pt x="548" y="138"/>
                      <a:pt x="548" y="138"/>
                      <a:pt x="548" y="138"/>
                    </a:cubicBezTo>
                    <a:cubicBezTo>
                      <a:pt x="548" y="105"/>
                      <a:pt x="548" y="105"/>
                      <a:pt x="548" y="105"/>
                    </a:cubicBezTo>
                    <a:cubicBezTo>
                      <a:pt x="548" y="85"/>
                      <a:pt x="548" y="85"/>
                      <a:pt x="548" y="85"/>
                    </a:cubicBezTo>
                    <a:lnTo>
                      <a:pt x="353" y="11"/>
                    </a:lnTo>
                    <a:close/>
                  </a:path>
                </a:pathLst>
              </a:custGeom>
              <a:solidFill>
                <a:srgbClr val="2149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" name="Freeform 327"/>
              <p:cNvSpPr>
                <a:spLocks/>
              </p:cNvSpPr>
              <p:nvPr/>
            </p:nvSpPr>
            <p:spPr bwMode="auto">
              <a:xfrm>
                <a:off x="1546225" y="-3336925"/>
                <a:ext cx="1435100" cy="2297112"/>
              </a:xfrm>
              <a:custGeom>
                <a:avLst/>
                <a:gdLst>
                  <a:gd name="T0" fmla="*/ 90 w 381"/>
                  <a:gd name="T1" fmla="*/ 409 h 610"/>
                  <a:gd name="T2" fmla="*/ 71 w 381"/>
                  <a:gd name="T3" fmla="*/ 376 h 610"/>
                  <a:gd name="T4" fmla="*/ 70 w 381"/>
                  <a:gd name="T5" fmla="*/ 0 h 610"/>
                  <a:gd name="T6" fmla="*/ 1 w 381"/>
                  <a:gd name="T7" fmla="*/ 26 h 610"/>
                  <a:gd name="T8" fmla="*/ 1 w 381"/>
                  <a:gd name="T9" fmla="*/ 49 h 610"/>
                  <a:gd name="T10" fmla="*/ 1 w 381"/>
                  <a:gd name="T11" fmla="*/ 49 h 610"/>
                  <a:gd name="T12" fmla="*/ 0 w 381"/>
                  <a:gd name="T13" fmla="*/ 96 h 610"/>
                  <a:gd name="T14" fmla="*/ 1 w 381"/>
                  <a:gd name="T15" fmla="*/ 96 h 610"/>
                  <a:gd name="T16" fmla="*/ 0 w 381"/>
                  <a:gd name="T17" fmla="*/ 388 h 610"/>
                  <a:gd name="T18" fmla="*/ 45 w 381"/>
                  <a:gd name="T19" fmla="*/ 466 h 610"/>
                  <a:gd name="T20" fmla="*/ 271 w 381"/>
                  <a:gd name="T21" fmla="*/ 596 h 610"/>
                  <a:gd name="T22" fmla="*/ 347 w 381"/>
                  <a:gd name="T23" fmla="*/ 596 h 610"/>
                  <a:gd name="T24" fmla="*/ 381 w 381"/>
                  <a:gd name="T25" fmla="*/ 577 h 610"/>
                  <a:gd name="T26" fmla="*/ 90 w 381"/>
                  <a:gd name="T27" fmla="*/ 409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1" h="610">
                    <a:moveTo>
                      <a:pt x="90" y="409"/>
                    </a:moveTo>
                    <a:cubicBezTo>
                      <a:pt x="78" y="402"/>
                      <a:pt x="71" y="389"/>
                      <a:pt x="71" y="37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420"/>
                      <a:pt x="17" y="450"/>
                      <a:pt x="45" y="466"/>
                    </a:cubicBezTo>
                    <a:cubicBezTo>
                      <a:pt x="271" y="596"/>
                      <a:pt x="271" y="596"/>
                      <a:pt x="271" y="596"/>
                    </a:cubicBezTo>
                    <a:cubicBezTo>
                      <a:pt x="295" y="610"/>
                      <a:pt x="323" y="610"/>
                      <a:pt x="347" y="596"/>
                    </a:cubicBezTo>
                    <a:cubicBezTo>
                      <a:pt x="381" y="577"/>
                      <a:pt x="381" y="577"/>
                      <a:pt x="381" y="577"/>
                    </a:cubicBezTo>
                    <a:lnTo>
                      <a:pt x="90" y="409"/>
                    </a:lnTo>
                    <a:close/>
                  </a:path>
                </a:pathLst>
              </a:custGeom>
              <a:solidFill>
                <a:srgbClr val="52A6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35" name="Группа 334"/>
          <p:cNvGrpSpPr/>
          <p:nvPr/>
        </p:nvGrpSpPr>
        <p:grpSpPr>
          <a:xfrm>
            <a:off x="1412782" y="561589"/>
            <a:ext cx="2685232" cy="700225"/>
            <a:chOff x="859658" y="271249"/>
            <a:chExt cx="5107510" cy="700225"/>
          </a:xfrm>
        </p:grpSpPr>
        <p:sp>
          <p:nvSpPr>
            <p:cNvPr id="336" name="TextBox 335"/>
            <p:cNvSpPr txBox="1"/>
            <p:nvPr/>
          </p:nvSpPr>
          <p:spPr>
            <a:xfrm>
              <a:off x="859658" y="591885"/>
              <a:ext cx="5107510" cy="379589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ru-RU" sz="1050" b="1" spc="100" dirty="0">
                  <a:solidFill>
                    <a:srgbClr val="31547F"/>
                  </a:solidFill>
                  <a:latin typeface="Arial Narrow" pitchFamily="34" charset="0"/>
                  <a:cs typeface="Arial" panose="020B0604020202020204" pitchFamily="34" charset="0"/>
                </a:rPr>
                <a:t>Федеральная служба по надзору </a:t>
              </a:r>
            </a:p>
            <a:p>
              <a:pPr>
                <a:lnSpc>
                  <a:spcPts val="1000"/>
                </a:lnSpc>
              </a:pPr>
              <a:r>
                <a:rPr lang="ru-RU" sz="1050" b="1" spc="100" dirty="0">
                  <a:solidFill>
                    <a:srgbClr val="31547F"/>
                  </a:solidFill>
                  <a:latin typeface="Arial Narrow" pitchFamily="34" charset="0"/>
                  <a:cs typeface="Arial" panose="020B0604020202020204" pitchFamily="34" charset="0"/>
                </a:rPr>
                <a:t>в сфере природопользования</a:t>
              </a:r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880611" y="271249"/>
              <a:ext cx="4636345" cy="400108"/>
            </a:xfrm>
            <a:prstGeom prst="rect">
              <a:avLst/>
            </a:prstGeom>
            <a:noFill/>
          </p:spPr>
          <p:txBody>
            <a:bodyPr wrap="none" lIns="121917" tIns="60959" rIns="121917" bIns="60959" rtlCol="0">
              <a:spAutoFit/>
            </a:bodyPr>
            <a:lstStyle/>
            <a:p>
              <a:r>
                <a:rPr lang="ru-RU" b="1" spc="100" dirty="0">
                  <a:solidFill>
                    <a:srgbClr val="31547F"/>
                  </a:solidFill>
                  <a:latin typeface="Arial Narrow" pitchFamily="34" charset="0"/>
                </a:rPr>
                <a:t>РОСПРИРОДНАДЗОР</a:t>
              </a:r>
            </a:p>
          </p:txBody>
        </p:sp>
      </p:grpSp>
      <p:sp>
        <p:nvSpPr>
          <p:cNvPr id="450" name="TextBox 449"/>
          <p:cNvSpPr txBox="1"/>
          <p:nvPr/>
        </p:nvSpPr>
        <p:spPr>
          <a:xfrm>
            <a:off x="1173899" y="2890491"/>
            <a:ext cx="7895517" cy="479425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>
            <a:defPPr>
              <a:defRPr lang="ru-RU"/>
            </a:defPPr>
            <a:lvl1pPr>
              <a:lnSpc>
                <a:spcPts val="2900"/>
              </a:lnSpc>
              <a:defRPr sz="2400" b="1" spc="100">
                <a:solidFill>
                  <a:srgbClr val="458B7A"/>
                </a:solidFill>
                <a:latin typeface="Arial Narrow" pitchFamily="34" charset="0"/>
                <a:cs typeface="Arial" panose="020B0604020202020204" pitchFamily="34" charset="0"/>
              </a:defRPr>
            </a:lvl1pPr>
            <a:lvl3pPr marL="0" lvl="2">
              <a:lnSpc>
                <a:spcPts val="3700"/>
              </a:lnSpc>
              <a:defRPr sz="3200" b="1" spc="13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defRPr>
            </a:lvl3pPr>
          </a:lstStyle>
          <a:p>
            <a:pPr lvl="2">
              <a:lnSpc>
                <a:spcPts val="29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spc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65" name="Группа 1064"/>
          <p:cNvGrpSpPr/>
          <p:nvPr/>
        </p:nvGrpSpPr>
        <p:grpSpPr>
          <a:xfrm>
            <a:off x="8186887" y="1493837"/>
            <a:ext cx="3011676" cy="3375024"/>
            <a:chOff x="16875125" y="-6457951"/>
            <a:chExt cx="2552701" cy="2860675"/>
          </a:xfrm>
        </p:grpSpPr>
        <p:sp>
          <p:nvSpPr>
            <p:cNvPr id="1062" name="Freeform 331"/>
            <p:cNvSpPr>
              <a:spLocks/>
            </p:cNvSpPr>
            <p:nvPr/>
          </p:nvSpPr>
          <p:spPr bwMode="auto">
            <a:xfrm>
              <a:off x="18165763" y="-5934076"/>
              <a:ext cx="1262063" cy="2198688"/>
            </a:xfrm>
            <a:custGeom>
              <a:avLst/>
              <a:gdLst>
                <a:gd name="T0" fmla="*/ 257 w 335"/>
                <a:gd name="T1" fmla="*/ 0 h 584"/>
                <a:gd name="T2" fmla="*/ 257 w 335"/>
                <a:gd name="T3" fmla="*/ 368 h 584"/>
                <a:gd name="T4" fmla="*/ 236 w 335"/>
                <a:gd name="T5" fmla="*/ 404 h 584"/>
                <a:gd name="T6" fmla="*/ 0 w 335"/>
                <a:gd name="T7" fmla="*/ 542 h 584"/>
                <a:gd name="T8" fmla="*/ 73 w 335"/>
                <a:gd name="T9" fmla="*/ 584 h 584"/>
                <a:gd name="T10" fmla="*/ 286 w 335"/>
                <a:gd name="T11" fmla="*/ 464 h 584"/>
                <a:gd name="T12" fmla="*/ 335 w 335"/>
                <a:gd name="T13" fmla="*/ 379 h 584"/>
                <a:gd name="T14" fmla="*/ 335 w 335"/>
                <a:gd name="T15" fmla="*/ 93 h 584"/>
                <a:gd name="T16" fmla="*/ 294 w 335"/>
                <a:gd name="T17" fmla="*/ 22 h 584"/>
                <a:gd name="T18" fmla="*/ 257 w 335"/>
                <a:gd name="T1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5" h="584">
                  <a:moveTo>
                    <a:pt x="257" y="0"/>
                  </a:moveTo>
                  <a:cubicBezTo>
                    <a:pt x="257" y="368"/>
                    <a:pt x="257" y="368"/>
                    <a:pt x="257" y="368"/>
                  </a:cubicBezTo>
                  <a:cubicBezTo>
                    <a:pt x="257" y="383"/>
                    <a:pt x="249" y="397"/>
                    <a:pt x="236" y="404"/>
                  </a:cubicBezTo>
                  <a:cubicBezTo>
                    <a:pt x="0" y="542"/>
                    <a:pt x="0" y="542"/>
                    <a:pt x="0" y="542"/>
                  </a:cubicBezTo>
                  <a:cubicBezTo>
                    <a:pt x="73" y="584"/>
                    <a:pt x="73" y="584"/>
                    <a:pt x="73" y="584"/>
                  </a:cubicBezTo>
                  <a:cubicBezTo>
                    <a:pt x="286" y="464"/>
                    <a:pt x="286" y="464"/>
                    <a:pt x="286" y="464"/>
                  </a:cubicBezTo>
                  <a:cubicBezTo>
                    <a:pt x="316" y="446"/>
                    <a:pt x="335" y="414"/>
                    <a:pt x="335" y="379"/>
                  </a:cubicBezTo>
                  <a:cubicBezTo>
                    <a:pt x="335" y="93"/>
                    <a:pt x="335" y="93"/>
                    <a:pt x="335" y="93"/>
                  </a:cubicBezTo>
                  <a:cubicBezTo>
                    <a:pt x="335" y="64"/>
                    <a:pt x="320" y="36"/>
                    <a:pt x="294" y="22"/>
                  </a:cubicBezTo>
                  <a:lnTo>
                    <a:pt x="257" y="0"/>
                  </a:lnTo>
                  <a:close/>
                </a:path>
              </a:pathLst>
            </a:custGeom>
            <a:solidFill>
              <a:srgbClr val="358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3" name="Freeform 332"/>
            <p:cNvSpPr>
              <a:spLocks/>
            </p:cNvSpPr>
            <p:nvPr/>
          </p:nvSpPr>
          <p:spPr bwMode="auto">
            <a:xfrm>
              <a:off x="16875125" y="-5588001"/>
              <a:ext cx="1570038" cy="1990725"/>
            </a:xfrm>
            <a:custGeom>
              <a:avLst/>
              <a:gdLst>
                <a:gd name="T0" fmla="*/ 417 w 417"/>
                <a:gd name="T1" fmla="*/ 493 h 529"/>
                <a:gd name="T2" fmla="*/ 98 w 417"/>
                <a:gd name="T3" fmla="*/ 309 h 529"/>
                <a:gd name="T4" fmla="*/ 77 w 417"/>
                <a:gd name="T5" fmla="*/ 273 h 529"/>
                <a:gd name="T6" fmla="*/ 76 w 417"/>
                <a:gd name="T7" fmla="*/ 0 h 529"/>
                <a:gd name="T8" fmla="*/ 0 w 417"/>
                <a:gd name="T9" fmla="*/ 44 h 529"/>
                <a:gd name="T10" fmla="*/ 0 w 417"/>
                <a:gd name="T11" fmla="*/ 286 h 529"/>
                <a:gd name="T12" fmla="*/ 49 w 417"/>
                <a:gd name="T13" fmla="*/ 371 h 529"/>
                <a:gd name="T14" fmla="*/ 297 w 417"/>
                <a:gd name="T15" fmla="*/ 514 h 529"/>
                <a:gd name="T16" fmla="*/ 379 w 417"/>
                <a:gd name="T17" fmla="*/ 514 h 529"/>
                <a:gd name="T18" fmla="*/ 417 w 417"/>
                <a:gd name="T19" fmla="*/ 493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7" h="529">
                  <a:moveTo>
                    <a:pt x="417" y="493"/>
                  </a:moveTo>
                  <a:cubicBezTo>
                    <a:pt x="98" y="309"/>
                    <a:pt x="98" y="309"/>
                    <a:pt x="98" y="309"/>
                  </a:cubicBezTo>
                  <a:cubicBezTo>
                    <a:pt x="85" y="302"/>
                    <a:pt x="77" y="288"/>
                    <a:pt x="77" y="273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321"/>
                    <a:pt x="19" y="354"/>
                    <a:pt x="49" y="371"/>
                  </a:cubicBezTo>
                  <a:cubicBezTo>
                    <a:pt x="297" y="514"/>
                    <a:pt x="297" y="514"/>
                    <a:pt x="297" y="514"/>
                  </a:cubicBezTo>
                  <a:cubicBezTo>
                    <a:pt x="322" y="529"/>
                    <a:pt x="354" y="529"/>
                    <a:pt x="379" y="514"/>
                  </a:cubicBezTo>
                  <a:lnTo>
                    <a:pt x="417" y="493"/>
                  </a:lnTo>
                  <a:close/>
                </a:path>
              </a:pathLst>
            </a:custGeom>
            <a:solidFill>
              <a:srgbClr val="52A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4" name="Freeform 333"/>
            <p:cNvSpPr>
              <a:spLocks/>
            </p:cNvSpPr>
            <p:nvPr/>
          </p:nvSpPr>
          <p:spPr bwMode="auto">
            <a:xfrm>
              <a:off x="16875125" y="-6457951"/>
              <a:ext cx="2259013" cy="1035050"/>
            </a:xfrm>
            <a:custGeom>
              <a:avLst/>
              <a:gdLst>
                <a:gd name="T0" fmla="*/ 0 w 600"/>
                <a:gd name="T1" fmla="*/ 275 h 275"/>
                <a:gd name="T2" fmla="*/ 319 w 600"/>
                <a:gd name="T3" fmla="*/ 91 h 275"/>
                <a:gd name="T4" fmla="*/ 361 w 600"/>
                <a:gd name="T5" fmla="*/ 91 h 275"/>
                <a:gd name="T6" fmla="*/ 600 w 600"/>
                <a:gd name="T7" fmla="*/ 227 h 275"/>
                <a:gd name="T8" fmla="*/ 600 w 600"/>
                <a:gd name="T9" fmla="*/ 140 h 275"/>
                <a:gd name="T10" fmla="*/ 387 w 600"/>
                <a:gd name="T11" fmla="*/ 17 h 275"/>
                <a:gd name="T12" fmla="*/ 289 w 600"/>
                <a:gd name="T13" fmla="*/ 17 h 275"/>
                <a:gd name="T14" fmla="*/ 42 w 600"/>
                <a:gd name="T15" fmla="*/ 160 h 275"/>
                <a:gd name="T16" fmla="*/ 0 w 600"/>
                <a:gd name="T17" fmla="*/ 232 h 275"/>
                <a:gd name="T18" fmla="*/ 0 w 600"/>
                <a:gd name="T1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275">
                  <a:moveTo>
                    <a:pt x="0" y="275"/>
                  </a:moveTo>
                  <a:cubicBezTo>
                    <a:pt x="319" y="91"/>
                    <a:pt x="319" y="91"/>
                    <a:pt x="319" y="91"/>
                  </a:cubicBezTo>
                  <a:cubicBezTo>
                    <a:pt x="332" y="83"/>
                    <a:pt x="348" y="83"/>
                    <a:pt x="361" y="91"/>
                  </a:cubicBezTo>
                  <a:cubicBezTo>
                    <a:pt x="600" y="227"/>
                    <a:pt x="600" y="227"/>
                    <a:pt x="600" y="227"/>
                  </a:cubicBezTo>
                  <a:cubicBezTo>
                    <a:pt x="600" y="140"/>
                    <a:pt x="600" y="140"/>
                    <a:pt x="600" y="140"/>
                  </a:cubicBezTo>
                  <a:cubicBezTo>
                    <a:pt x="387" y="17"/>
                    <a:pt x="387" y="17"/>
                    <a:pt x="387" y="17"/>
                  </a:cubicBezTo>
                  <a:cubicBezTo>
                    <a:pt x="357" y="0"/>
                    <a:pt x="320" y="0"/>
                    <a:pt x="289" y="17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16" y="175"/>
                    <a:pt x="0" y="202"/>
                    <a:pt x="0" y="232"/>
                  </a:cubicBezTo>
                  <a:lnTo>
                    <a:pt x="0" y="275"/>
                  </a:lnTo>
                  <a:close/>
                </a:path>
              </a:pathLst>
            </a:custGeom>
            <a:solidFill>
              <a:srgbClr val="2149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69" name="Группа 1068"/>
          <p:cNvGrpSpPr/>
          <p:nvPr/>
        </p:nvGrpSpPr>
        <p:grpSpPr>
          <a:xfrm flipV="1">
            <a:off x="-1785169" y="4998593"/>
            <a:ext cx="15799699" cy="778094"/>
            <a:chOff x="-1941286" y="1184963"/>
            <a:chExt cx="15799699" cy="778094"/>
          </a:xfrm>
        </p:grpSpPr>
        <p:sp>
          <p:nvSpPr>
            <p:cNvPr id="1070" name="Полилиния 1069"/>
            <p:cNvSpPr/>
            <p:nvPr/>
          </p:nvSpPr>
          <p:spPr>
            <a:xfrm rot="19743785" flipV="1">
              <a:off x="8926631" y="1184963"/>
              <a:ext cx="630633" cy="658446"/>
            </a:xfrm>
            <a:custGeom>
              <a:avLst/>
              <a:gdLst>
                <a:gd name="connsiteX0" fmla="*/ 0 w 3643085"/>
                <a:gd name="connsiteY0" fmla="*/ 0 h 0"/>
                <a:gd name="connsiteX1" fmla="*/ 3643085 w 364308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085">
                  <a:moveTo>
                    <a:pt x="0" y="0"/>
                  </a:moveTo>
                  <a:lnTo>
                    <a:pt x="3643085" y="0"/>
                  </a:lnTo>
                </a:path>
              </a:pathLst>
            </a:custGeom>
            <a:noFill/>
            <a:ln w="107950" cap="rnd">
              <a:solidFill>
                <a:srgbClr val="214945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71" name="Группа 1070"/>
            <p:cNvGrpSpPr/>
            <p:nvPr/>
          </p:nvGrpSpPr>
          <p:grpSpPr>
            <a:xfrm>
              <a:off x="-1941286" y="1963057"/>
              <a:ext cx="15799699" cy="0"/>
              <a:chOff x="-1941286" y="1963057"/>
              <a:chExt cx="15799699" cy="0"/>
            </a:xfrm>
          </p:grpSpPr>
          <p:sp>
            <p:nvSpPr>
              <p:cNvPr id="1073" name="Полилиния 1072"/>
              <p:cNvSpPr/>
              <p:nvPr/>
            </p:nvSpPr>
            <p:spPr>
              <a:xfrm flipH="1">
                <a:off x="10215328" y="1963057"/>
                <a:ext cx="3643085" cy="0"/>
              </a:xfrm>
              <a:custGeom>
                <a:avLst/>
                <a:gdLst>
                  <a:gd name="connsiteX0" fmla="*/ 0 w 3643085"/>
                  <a:gd name="connsiteY0" fmla="*/ 0 h 0"/>
                  <a:gd name="connsiteX1" fmla="*/ 3643085 w 364308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3085">
                    <a:moveTo>
                      <a:pt x="0" y="0"/>
                    </a:moveTo>
                    <a:lnTo>
                      <a:pt x="3643085" y="0"/>
                    </a:lnTo>
                  </a:path>
                </a:pathLst>
              </a:custGeom>
              <a:noFill/>
              <a:ln w="107950" cap="rnd">
                <a:solidFill>
                  <a:srgbClr val="358364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4" name="Полилиния 1073"/>
              <p:cNvSpPr/>
              <p:nvPr/>
            </p:nvSpPr>
            <p:spPr>
              <a:xfrm flipH="1">
                <a:off x="-1941286" y="1963057"/>
                <a:ext cx="11088000" cy="0"/>
              </a:xfrm>
              <a:custGeom>
                <a:avLst/>
                <a:gdLst>
                  <a:gd name="connsiteX0" fmla="*/ 0 w 3643085"/>
                  <a:gd name="connsiteY0" fmla="*/ 0 h 0"/>
                  <a:gd name="connsiteX1" fmla="*/ 3643085 w 364308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3085">
                    <a:moveTo>
                      <a:pt x="0" y="0"/>
                    </a:moveTo>
                    <a:lnTo>
                      <a:pt x="3643085" y="0"/>
                    </a:lnTo>
                  </a:path>
                </a:pathLst>
              </a:custGeom>
              <a:noFill/>
              <a:ln w="107950" cap="rnd">
                <a:solidFill>
                  <a:srgbClr val="358364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72" name="Полилиния 1071"/>
            <p:cNvSpPr/>
            <p:nvPr/>
          </p:nvSpPr>
          <p:spPr>
            <a:xfrm rot="1856215" flipH="1" flipV="1">
              <a:off x="9802931" y="1184963"/>
              <a:ext cx="630633" cy="658446"/>
            </a:xfrm>
            <a:custGeom>
              <a:avLst/>
              <a:gdLst>
                <a:gd name="connsiteX0" fmla="*/ 0 w 3643085"/>
                <a:gd name="connsiteY0" fmla="*/ 0 h 0"/>
                <a:gd name="connsiteX1" fmla="*/ 3643085 w 364308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085">
                  <a:moveTo>
                    <a:pt x="0" y="0"/>
                  </a:moveTo>
                  <a:lnTo>
                    <a:pt x="3643085" y="0"/>
                  </a:lnTo>
                </a:path>
              </a:pathLst>
            </a:custGeom>
            <a:noFill/>
            <a:ln w="107950" cap="rnd">
              <a:solidFill>
                <a:srgbClr val="35A982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95" name="Прямоугольник 1094"/>
          <p:cNvSpPr/>
          <p:nvPr/>
        </p:nvSpPr>
        <p:spPr>
          <a:xfrm>
            <a:off x="8573550" y="3525741"/>
            <a:ext cx="2290482" cy="437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100" b="1" spc="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МЫ  ОТВЕТСТВЕННЫ </a:t>
            </a:r>
          </a:p>
          <a:p>
            <a:pPr algn="ctr">
              <a:lnSpc>
                <a:spcPts val="1300"/>
              </a:lnSpc>
            </a:pPr>
            <a:r>
              <a:rPr lang="ru-RU" sz="1100" b="1" spc="15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ПО  СВОЕЙ  ПРИРОДЕ</a:t>
            </a:r>
          </a:p>
        </p:txBody>
      </p:sp>
      <p:grpSp>
        <p:nvGrpSpPr>
          <p:cNvPr id="1109" name="Группа 1108"/>
          <p:cNvGrpSpPr/>
          <p:nvPr/>
        </p:nvGrpSpPr>
        <p:grpSpPr>
          <a:xfrm flipV="1">
            <a:off x="-1785169" y="5278700"/>
            <a:ext cx="15799699" cy="778094"/>
            <a:chOff x="-1941286" y="1184963"/>
            <a:chExt cx="15799699" cy="778094"/>
          </a:xfrm>
        </p:grpSpPr>
        <p:sp>
          <p:nvSpPr>
            <p:cNvPr id="1110" name="Полилиния 1109"/>
            <p:cNvSpPr/>
            <p:nvPr/>
          </p:nvSpPr>
          <p:spPr>
            <a:xfrm rot="19743785" flipV="1">
              <a:off x="8926631" y="1184963"/>
              <a:ext cx="630633" cy="658446"/>
            </a:xfrm>
            <a:custGeom>
              <a:avLst/>
              <a:gdLst>
                <a:gd name="connsiteX0" fmla="*/ 0 w 3643085"/>
                <a:gd name="connsiteY0" fmla="*/ 0 h 0"/>
                <a:gd name="connsiteX1" fmla="*/ 3643085 w 364308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085">
                  <a:moveTo>
                    <a:pt x="0" y="0"/>
                  </a:moveTo>
                  <a:lnTo>
                    <a:pt x="3643085" y="0"/>
                  </a:lnTo>
                </a:path>
              </a:pathLst>
            </a:custGeom>
            <a:noFill/>
            <a:ln w="44450" cap="rnd">
              <a:solidFill>
                <a:srgbClr val="10497E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11" name="Группа 1110"/>
            <p:cNvGrpSpPr/>
            <p:nvPr/>
          </p:nvGrpSpPr>
          <p:grpSpPr>
            <a:xfrm>
              <a:off x="-1941286" y="1963057"/>
              <a:ext cx="15799699" cy="0"/>
              <a:chOff x="-1941286" y="1963057"/>
              <a:chExt cx="15799699" cy="0"/>
            </a:xfrm>
          </p:grpSpPr>
          <p:sp>
            <p:nvSpPr>
              <p:cNvPr id="1113" name="Полилиния 1112"/>
              <p:cNvSpPr/>
              <p:nvPr/>
            </p:nvSpPr>
            <p:spPr>
              <a:xfrm flipH="1">
                <a:off x="10215328" y="1963057"/>
                <a:ext cx="3643085" cy="0"/>
              </a:xfrm>
              <a:custGeom>
                <a:avLst/>
                <a:gdLst>
                  <a:gd name="connsiteX0" fmla="*/ 0 w 3643085"/>
                  <a:gd name="connsiteY0" fmla="*/ 0 h 0"/>
                  <a:gd name="connsiteX1" fmla="*/ 3643085 w 364308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3085">
                    <a:moveTo>
                      <a:pt x="0" y="0"/>
                    </a:moveTo>
                    <a:lnTo>
                      <a:pt x="3643085" y="0"/>
                    </a:lnTo>
                  </a:path>
                </a:pathLst>
              </a:custGeom>
              <a:noFill/>
              <a:ln w="44450" cap="rnd">
                <a:solidFill>
                  <a:srgbClr val="2AAAE2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4" name="Полилиния 1113"/>
              <p:cNvSpPr/>
              <p:nvPr/>
            </p:nvSpPr>
            <p:spPr>
              <a:xfrm flipH="1">
                <a:off x="-1941286" y="1963057"/>
                <a:ext cx="11088000" cy="0"/>
              </a:xfrm>
              <a:custGeom>
                <a:avLst/>
                <a:gdLst>
                  <a:gd name="connsiteX0" fmla="*/ 0 w 3643085"/>
                  <a:gd name="connsiteY0" fmla="*/ 0 h 0"/>
                  <a:gd name="connsiteX1" fmla="*/ 3643085 w 364308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3085">
                    <a:moveTo>
                      <a:pt x="0" y="0"/>
                    </a:moveTo>
                    <a:lnTo>
                      <a:pt x="3643085" y="0"/>
                    </a:lnTo>
                  </a:path>
                </a:pathLst>
              </a:custGeom>
              <a:noFill/>
              <a:ln w="44450" cap="rnd">
                <a:solidFill>
                  <a:srgbClr val="2AAAE2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12" name="Полилиния 1111"/>
            <p:cNvSpPr/>
            <p:nvPr/>
          </p:nvSpPr>
          <p:spPr>
            <a:xfrm rot="1856215" flipH="1" flipV="1">
              <a:off x="9802931" y="1184963"/>
              <a:ext cx="630633" cy="658446"/>
            </a:xfrm>
            <a:custGeom>
              <a:avLst/>
              <a:gdLst>
                <a:gd name="connsiteX0" fmla="*/ 0 w 3643085"/>
                <a:gd name="connsiteY0" fmla="*/ 0 h 0"/>
                <a:gd name="connsiteX1" fmla="*/ 3643085 w 364308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085">
                  <a:moveTo>
                    <a:pt x="0" y="0"/>
                  </a:moveTo>
                  <a:lnTo>
                    <a:pt x="3643085" y="0"/>
                  </a:lnTo>
                </a:path>
              </a:pathLst>
            </a:custGeom>
            <a:noFill/>
            <a:ln w="44450" cap="rnd">
              <a:solidFill>
                <a:srgbClr val="0886B2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414108" y="5336210"/>
            <a:ext cx="7667947" cy="1323437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>
            <a:defPPr>
              <a:defRPr lang="ru-RU"/>
            </a:defPPr>
            <a:lvl1pPr>
              <a:lnSpc>
                <a:spcPts val="2900"/>
              </a:lnSpc>
              <a:defRPr sz="2400" b="1" spc="100">
                <a:solidFill>
                  <a:srgbClr val="458B7A"/>
                </a:solidFill>
                <a:latin typeface="Arial Narrow" pitchFamily="34" charset="0"/>
                <a:cs typeface="Arial" panose="020B0604020202020204" pitchFamily="34" charset="0"/>
              </a:defRPr>
            </a:lvl1pPr>
            <a:lvl3pPr marL="0" lvl="2">
              <a:lnSpc>
                <a:spcPts val="3700"/>
              </a:lnSpc>
              <a:defRPr sz="3200" b="1" spc="13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defRPr>
            </a:lvl3pPr>
          </a:lstStyle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ачальник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государственного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земельного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надзора, надзора в области использования и охраны водных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надзора за ООПТ 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Чувашской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Республике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 С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ергей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Петрович</a:t>
            </a:r>
            <a:endParaRPr lang="ru-RU" sz="1600" spc="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65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Группа 345"/>
          <p:cNvGrpSpPr/>
          <p:nvPr/>
        </p:nvGrpSpPr>
        <p:grpSpPr>
          <a:xfrm>
            <a:off x="209550" y="125550"/>
            <a:ext cx="719893" cy="893626"/>
            <a:chOff x="1546225" y="-3938587"/>
            <a:chExt cx="2335213" cy="2898774"/>
          </a:xfrm>
        </p:grpSpPr>
        <p:grpSp>
          <p:nvGrpSpPr>
            <p:cNvPr id="347" name="Группа 346"/>
            <p:cNvGrpSpPr/>
            <p:nvPr/>
          </p:nvGrpSpPr>
          <p:grpSpPr>
            <a:xfrm>
              <a:off x="1922463" y="-3897313"/>
              <a:ext cx="1582738" cy="2266950"/>
              <a:chOff x="1922463" y="-3897313"/>
              <a:chExt cx="1582738" cy="2266950"/>
            </a:xfrm>
          </p:grpSpPr>
          <p:sp>
            <p:nvSpPr>
              <p:cNvPr id="352" name="Freeform 173"/>
              <p:cNvSpPr>
                <a:spLocks noEditPoints="1"/>
              </p:cNvSpPr>
              <p:nvPr/>
            </p:nvSpPr>
            <p:spPr bwMode="auto">
              <a:xfrm>
                <a:off x="2427288" y="-2719388"/>
                <a:ext cx="576263" cy="801687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" name="Freeform 174"/>
              <p:cNvSpPr>
                <a:spLocks/>
              </p:cNvSpPr>
              <p:nvPr/>
            </p:nvSpPr>
            <p:spPr bwMode="auto">
              <a:xfrm>
                <a:off x="2430463" y="-1928813"/>
                <a:ext cx="573088" cy="298450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" name="Freeform 175"/>
              <p:cNvSpPr>
                <a:spLocks/>
              </p:cNvSpPr>
              <p:nvPr/>
            </p:nvSpPr>
            <p:spPr bwMode="auto">
              <a:xfrm>
                <a:off x="3294063" y="-2840038"/>
                <a:ext cx="211138" cy="222250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" name="Freeform 176"/>
              <p:cNvSpPr>
                <a:spLocks/>
              </p:cNvSpPr>
              <p:nvPr/>
            </p:nvSpPr>
            <p:spPr bwMode="auto">
              <a:xfrm>
                <a:off x="1922463" y="-2840038"/>
                <a:ext cx="219075" cy="222250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7" name="Freeform 177"/>
              <p:cNvSpPr>
                <a:spLocks/>
              </p:cNvSpPr>
              <p:nvPr/>
            </p:nvSpPr>
            <p:spPr bwMode="auto">
              <a:xfrm>
                <a:off x="3290888" y="-2659063"/>
                <a:ext cx="214313" cy="139700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" name="Freeform 178"/>
              <p:cNvSpPr>
                <a:spLocks/>
              </p:cNvSpPr>
              <p:nvPr/>
            </p:nvSpPr>
            <p:spPr bwMode="auto">
              <a:xfrm>
                <a:off x="1922463" y="-2659063"/>
                <a:ext cx="219075" cy="136525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" name="Freeform 179"/>
              <p:cNvSpPr>
                <a:spLocks/>
              </p:cNvSpPr>
              <p:nvPr/>
            </p:nvSpPr>
            <p:spPr bwMode="auto">
              <a:xfrm>
                <a:off x="3019425" y="-2865438"/>
                <a:ext cx="319088" cy="557212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0" name="Freeform 180"/>
              <p:cNvSpPr>
                <a:spLocks/>
              </p:cNvSpPr>
              <p:nvPr/>
            </p:nvSpPr>
            <p:spPr bwMode="auto">
              <a:xfrm>
                <a:off x="2087563" y="-2865438"/>
                <a:ext cx="320675" cy="557212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" name="Freeform 181"/>
              <p:cNvSpPr>
                <a:spLocks/>
              </p:cNvSpPr>
              <p:nvPr/>
            </p:nvSpPr>
            <p:spPr bwMode="auto">
              <a:xfrm>
                <a:off x="2212975" y="-2774950"/>
                <a:ext cx="195263" cy="406400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" name="Freeform 182"/>
              <p:cNvSpPr>
                <a:spLocks/>
              </p:cNvSpPr>
              <p:nvPr/>
            </p:nvSpPr>
            <p:spPr bwMode="auto">
              <a:xfrm>
                <a:off x="3019425" y="-2774950"/>
                <a:ext cx="200025" cy="406400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3" name="Freeform 183"/>
              <p:cNvSpPr>
                <a:spLocks noEditPoints="1"/>
              </p:cNvSpPr>
              <p:nvPr/>
            </p:nvSpPr>
            <p:spPr bwMode="auto">
              <a:xfrm>
                <a:off x="2747963" y="-2960688"/>
                <a:ext cx="255588" cy="158750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4" name="Freeform 184"/>
              <p:cNvSpPr>
                <a:spLocks noEditPoints="1"/>
              </p:cNvSpPr>
              <p:nvPr/>
            </p:nvSpPr>
            <p:spPr bwMode="auto">
              <a:xfrm>
                <a:off x="2430463" y="-2960688"/>
                <a:ext cx="249238" cy="158750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5" name="Freeform 185"/>
              <p:cNvSpPr>
                <a:spLocks/>
              </p:cNvSpPr>
              <p:nvPr/>
            </p:nvSpPr>
            <p:spPr bwMode="auto">
              <a:xfrm>
                <a:off x="3294063" y="-3024188"/>
                <a:ext cx="165100" cy="301625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6" name="Freeform 186"/>
              <p:cNvSpPr>
                <a:spLocks/>
              </p:cNvSpPr>
              <p:nvPr/>
            </p:nvSpPr>
            <p:spPr bwMode="auto">
              <a:xfrm>
                <a:off x="1971675" y="-3024188"/>
                <a:ext cx="169863" cy="304800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7" name="Freeform 187"/>
              <p:cNvSpPr>
                <a:spLocks/>
              </p:cNvSpPr>
              <p:nvPr/>
            </p:nvSpPr>
            <p:spPr bwMode="auto">
              <a:xfrm>
                <a:off x="2597150" y="-3241675"/>
                <a:ext cx="241300" cy="134937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8" name="Freeform 188"/>
              <p:cNvSpPr>
                <a:spLocks/>
              </p:cNvSpPr>
              <p:nvPr/>
            </p:nvSpPr>
            <p:spPr bwMode="auto">
              <a:xfrm>
                <a:off x="2416175" y="-3076575"/>
                <a:ext cx="161925" cy="98425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9" name="Freeform 189"/>
              <p:cNvSpPr>
                <a:spLocks/>
              </p:cNvSpPr>
              <p:nvPr/>
            </p:nvSpPr>
            <p:spPr bwMode="auto">
              <a:xfrm>
                <a:off x="2857500" y="-3084513"/>
                <a:ext cx="161925" cy="106362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0" name="Freeform 190"/>
              <p:cNvSpPr>
                <a:spLocks/>
              </p:cNvSpPr>
              <p:nvPr/>
            </p:nvSpPr>
            <p:spPr bwMode="auto">
              <a:xfrm>
                <a:off x="3252788" y="-2516188"/>
                <a:ext cx="206375" cy="95250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1" name="Freeform 191"/>
              <p:cNvSpPr>
                <a:spLocks/>
              </p:cNvSpPr>
              <p:nvPr/>
            </p:nvSpPr>
            <p:spPr bwMode="auto">
              <a:xfrm>
                <a:off x="1971675" y="-2516188"/>
                <a:ext cx="211138" cy="95250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2" name="Freeform 192"/>
              <p:cNvSpPr>
                <a:spLocks/>
              </p:cNvSpPr>
              <p:nvPr/>
            </p:nvSpPr>
            <p:spPr bwMode="auto">
              <a:xfrm>
                <a:off x="3189288" y="-2439988"/>
                <a:ext cx="206375" cy="101600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" name="Freeform 193"/>
              <p:cNvSpPr>
                <a:spLocks/>
              </p:cNvSpPr>
              <p:nvPr/>
            </p:nvSpPr>
            <p:spPr bwMode="auto">
              <a:xfrm>
                <a:off x="2035175" y="-2439988"/>
                <a:ext cx="203200" cy="101600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" name="Freeform 194"/>
              <p:cNvSpPr>
                <a:spLocks/>
              </p:cNvSpPr>
              <p:nvPr/>
            </p:nvSpPr>
            <p:spPr bwMode="auto">
              <a:xfrm>
                <a:off x="2555875" y="-2816225"/>
                <a:ext cx="134938" cy="134937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" name="Freeform 195"/>
              <p:cNvSpPr>
                <a:spLocks/>
              </p:cNvSpPr>
              <p:nvPr/>
            </p:nvSpPr>
            <p:spPr bwMode="auto">
              <a:xfrm>
                <a:off x="2732088" y="-2816225"/>
                <a:ext cx="147638" cy="134937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" name="Freeform 196"/>
              <p:cNvSpPr>
                <a:spLocks/>
              </p:cNvSpPr>
              <p:nvPr/>
            </p:nvSpPr>
            <p:spPr bwMode="auto">
              <a:xfrm>
                <a:off x="2130425" y="-2376488"/>
                <a:ext cx="179388" cy="112712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" name="Freeform 197"/>
              <p:cNvSpPr>
                <a:spLocks/>
              </p:cNvSpPr>
              <p:nvPr/>
            </p:nvSpPr>
            <p:spPr bwMode="auto">
              <a:xfrm>
                <a:off x="3124200" y="-2376488"/>
                <a:ext cx="180975" cy="112712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8" name="Freeform 198"/>
              <p:cNvSpPr>
                <a:spLocks noEditPoints="1"/>
              </p:cNvSpPr>
              <p:nvPr/>
            </p:nvSpPr>
            <p:spPr bwMode="auto">
              <a:xfrm>
                <a:off x="2325688" y="-2917825"/>
                <a:ext cx="139700" cy="93662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9" name="Freeform 199"/>
              <p:cNvSpPr>
                <a:spLocks noEditPoints="1"/>
              </p:cNvSpPr>
              <p:nvPr/>
            </p:nvSpPr>
            <p:spPr bwMode="auto">
              <a:xfrm>
                <a:off x="2962275" y="-2917825"/>
                <a:ext cx="139700" cy="93662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0" name="Freeform 200"/>
              <p:cNvSpPr>
                <a:spLocks/>
              </p:cNvSpPr>
              <p:nvPr/>
            </p:nvSpPr>
            <p:spPr bwMode="auto">
              <a:xfrm>
                <a:off x="2178050" y="-3043238"/>
                <a:ext cx="84138" cy="158750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1" name="Freeform 201"/>
              <p:cNvSpPr>
                <a:spLocks/>
              </p:cNvSpPr>
              <p:nvPr/>
            </p:nvSpPr>
            <p:spPr bwMode="auto">
              <a:xfrm>
                <a:off x="2679700" y="-3260725"/>
                <a:ext cx="68263" cy="123825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2" name="Freeform 202"/>
              <p:cNvSpPr>
                <a:spLocks/>
              </p:cNvSpPr>
              <p:nvPr/>
            </p:nvSpPr>
            <p:spPr bwMode="auto">
              <a:xfrm>
                <a:off x="3170238" y="-3043238"/>
                <a:ext cx="82550" cy="158750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3" name="Freeform 203"/>
              <p:cNvSpPr>
                <a:spLocks/>
              </p:cNvSpPr>
              <p:nvPr/>
            </p:nvSpPr>
            <p:spPr bwMode="auto">
              <a:xfrm>
                <a:off x="2262188" y="-2332038"/>
                <a:ext cx="120650" cy="98425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4" name="Freeform 204"/>
              <p:cNvSpPr>
                <a:spLocks/>
              </p:cNvSpPr>
              <p:nvPr/>
            </p:nvSpPr>
            <p:spPr bwMode="auto">
              <a:xfrm>
                <a:off x="3052763" y="-2332038"/>
                <a:ext cx="120650" cy="98425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5" name="Freeform 205"/>
              <p:cNvSpPr>
                <a:spLocks/>
              </p:cNvSpPr>
              <p:nvPr/>
            </p:nvSpPr>
            <p:spPr bwMode="auto">
              <a:xfrm>
                <a:off x="3008313" y="-3106738"/>
                <a:ext cx="120650" cy="153987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6" name="Freeform 206"/>
              <p:cNvSpPr>
                <a:spLocks/>
              </p:cNvSpPr>
              <p:nvPr/>
            </p:nvSpPr>
            <p:spPr bwMode="auto">
              <a:xfrm>
                <a:off x="2298700" y="-3098800"/>
                <a:ext cx="128588" cy="146050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7" name="Freeform 207"/>
              <p:cNvSpPr>
                <a:spLocks/>
              </p:cNvSpPr>
              <p:nvPr/>
            </p:nvSpPr>
            <p:spPr bwMode="auto">
              <a:xfrm>
                <a:off x="2924175" y="-2840038"/>
                <a:ext cx="177800" cy="84137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8" name="Freeform 208"/>
              <p:cNvSpPr>
                <a:spLocks/>
              </p:cNvSpPr>
              <p:nvPr/>
            </p:nvSpPr>
            <p:spPr bwMode="auto">
              <a:xfrm>
                <a:off x="2333625" y="-2835275"/>
                <a:ext cx="169863" cy="71437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9" name="Freeform 209"/>
              <p:cNvSpPr>
                <a:spLocks/>
              </p:cNvSpPr>
              <p:nvPr/>
            </p:nvSpPr>
            <p:spPr bwMode="auto">
              <a:xfrm>
                <a:off x="2743200" y="-3043238"/>
                <a:ext cx="125413" cy="9048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0" name="Freeform 210"/>
              <p:cNvSpPr>
                <a:spLocks/>
              </p:cNvSpPr>
              <p:nvPr/>
            </p:nvSpPr>
            <p:spPr bwMode="auto">
              <a:xfrm>
                <a:off x="2559050" y="-3043238"/>
                <a:ext cx="139700" cy="101600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" name="Freeform 211"/>
              <p:cNvSpPr>
                <a:spLocks/>
              </p:cNvSpPr>
              <p:nvPr/>
            </p:nvSpPr>
            <p:spPr bwMode="auto">
              <a:xfrm>
                <a:off x="2182813" y="-3122613"/>
                <a:ext cx="161925" cy="7937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" name="Freeform 212"/>
              <p:cNvSpPr>
                <a:spLocks/>
              </p:cNvSpPr>
              <p:nvPr/>
            </p:nvSpPr>
            <p:spPr bwMode="auto">
              <a:xfrm>
                <a:off x="3090863" y="-3128963"/>
                <a:ext cx="161925" cy="85725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" name="Freeform 213"/>
              <p:cNvSpPr>
                <a:spLocks/>
              </p:cNvSpPr>
              <p:nvPr/>
            </p:nvSpPr>
            <p:spPr bwMode="auto">
              <a:xfrm>
                <a:off x="2430463" y="-2967038"/>
                <a:ext cx="125413" cy="14287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4" name="Freeform 214"/>
              <p:cNvSpPr>
                <a:spLocks/>
              </p:cNvSpPr>
              <p:nvPr/>
            </p:nvSpPr>
            <p:spPr bwMode="auto">
              <a:xfrm>
                <a:off x="2879725" y="-2967038"/>
                <a:ext cx="123825" cy="14287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5" name="Freeform 215"/>
              <p:cNvSpPr>
                <a:spLocks/>
              </p:cNvSpPr>
              <p:nvPr/>
            </p:nvSpPr>
            <p:spPr bwMode="auto">
              <a:xfrm>
                <a:off x="2630488" y="-3065463"/>
                <a:ext cx="173038" cy="1111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6" name="Freeform 216"/>
              <p:cNvSpPr>
                <a:spLocks/>
              </p:cNvSpPr>
              <p:nvPr/>
            </p:nvSpPr>
            <p:spPr bwMode="auto">
              <a:xfrm>
                <a:off x="2687638" y="-3381375"/>
                <a:ext cx="55563" cy="55562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7" name="Freeform 217"/>
              <p:cNvSpPr>
                <a:spLocks/>
              </p:cNvSpPr>
              <p:nvPr/>
            </p:nvSpPr>
            <p:spPr bwMode="auto">
              <a:xfrm>
                <a:off x="2924175" y="-3087688"/>
                <a:ext cx="26988" cy="74612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8" name="Freeform 218"/>
              <p:cNvSpPr>
                <a:spLocks/>
              </p:cNvSpPr>
              <p:nvPr/>
            </p:nvSpPr>
            <p:spPr bwMode="auto">
              <a:xfrm>
                <a:off x="2476500" y="-3087688"/>
                <a:ext cx="33338" cy="74612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9" name="Freeform 219"/>
              <p:cNvSpPr>
                <a:spLocks/>
              </p:cNvSpPr>
              <p:nvPr/>
            </p:nvSpPr>
            <p:spPr bwMode="auto">
              <a:xfrm>
                <a:off x="2465388" y="-3189288"/>
                <a:ext cx="49213" cy="52387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0" name="Freeform 220"/>
              <p:cNvSpPr>
                <a:spLocks/>
              </p:cNvSpPr>
              <p:nvPr/>
            </p:nvSpPr>
            <p:spPr bwMode="auto">
              <a:xfrm>
                <a:off x="2913063" y="-3189288"/>
                <a:ext cx="49213" cy="52387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1" name="Oval 221"/>
              <p:cNvSpPr>
                <a:spLocks noChangeArrowheads="1"/>
              </p:cNvSpPr>
              <p:nvPr/>
            </p:nvSpPr>
            <p:spPr bwMode="auto">
              <a:xfrm>
                <a:off x="2701925" y="-3302000"/>
                <a:ext cx="30163" cy="25400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2" name="Freeform 222"/>
              <p:cNvSpPr>
                <a:spLocks/>
              </p:cNvSpPr>
              <p:nvPr/>
            </p:nvSpPr>
            <p:spPr bwMode="auto">
              <a:xfrm>
                <a:off x="2484438" y="-3122613"/>
                <a:ext cx="19050" cy="23812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3" name="Freeform 223"/>
              <p:cNvSpPr>
                <a:spLocks/>
              </p:cNvSpPr>
              <p:nvPr/>
            </p:nvSpPr>
            <p:spPr bwMode="auto">
              <a:xfrm>
                <a:off x="2928938" y="-3122613"/>
                <a:ext cx="22225" cy="23812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4" name="Freeform 224"/>
              <p:cNvSpPr>
                <a:spLocks/>
              </p:cNvSpPr>
              <p:nvPr/>
            </p:nvSpPr>
            <p:spPr bwMode="auto">
              <a:xfrm>
                <a:off x="2786063" y="-3098800"/>
                <a:ext cx="11113" cy="22225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5" name="Freeform 225"/>
              <p:cNvSpPr>
                <a:spLocks/>
              </p:cNvSpPr>
              <p:nvPr/>
            </p:nvSpPr>
            <p:spPr bwMode="auto">
              <a:xfrm>
                <a:off x="2668588" y="-3098800"/>
                <a:ext cx="11113" cy="22225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6" name="Freeform 226"/>
              <p:cNvSpPr>
                <a:spLocks/>
              </p:cNvSpPr>
              <p:nvPr/>
            </p:nvSpPr>
            <p:spPr bwMode="auto">
              <a:xfrm>
                <a:off x="2709863" y="-3098800"/>
                <a:ext cx="15875" cy="22225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7" name="Freeform 227"/>
              <p:cNvSpPr>
                <a:spLocks/>
              </p:cNvSpPr>
              <p:nvPr/>
            </p:nvSpPr>
            <p:spPr bwMode="auto">
              <a:xfrm>
                <a:off x="2747963" y="-3095625"/>
                <a:ext cx="11113" cy="19050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8" name="Freeform 228"/>
              <p:cNvSpPr>
                <a:spLocks/>
              </p:cNvSpPr>
              <p:nvPr/>
            </p:nvSpPr>
            <p:spPr bwMode="auto">
              <a:xfrm>
                <a:off x="2630488" y="-3095625"/>
                <a:ext cx="19050" cy="19050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9" name="Freeform 229"/>
              <p:cNvSpPr>
                <a:spLocks/>
              </p:cNvSpPr>
              <p:nvPr/>
            </p:nvSpPr>
            <p:spPr bwMode="auto">
              <a:xfrm>
                <a:off x="2605088" y="-1951038"/>
                <a:ext cx="222250" cy="68262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0" name="Freeform 230"/>
              <p:cNvSpPr>
                <a:spLocks/>
              </p:cNvSpPr>
              <p:nvPr/>
            </p:nvSpPr>
            <p:spPr bwMode="auto">
              <a:xfrm>
                <a:off x="2698750" y="-2414588"/>
                <a:ext cx="26988" cy="38100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1" name="Freeform 231"/>
              <p:cNvSpPr>
                <a:spLocks/>
              </p:cNvSpPr>
              <p:nvPr/>
            </p:nvSpPr>
            <p:spPr bwMode="auto">
              <a:xfrm>
                <a:off x="2762250" y="-2414588"/>
                <a:ext cx="30163" cy="38100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2" name="Freeform 232"/>
              <p:cNvSpPr>
                <a:spLocks noEditPoints="1"/>
              </p:cNvSpPr>
              <p:nvPr/>
            </p:nvSpPr>
            <p:spPr bwMode="auto">
              <a:xfrm>
                <a:off x="2616200" y="-2459038"/>
                <a:ext cx="200025" cy="349250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3" name="Freeform 233"/>
              <p:cNvSpPr>
                <a:spLocks/>
              </p:cNvSpPr>
              <p:nvPr/>
            </p:nvSpPr>
            <p:spPr bwMode="auto">
              <a:xfrm>
                <a:off x="2638425" y="-2428875"/>
                <a:ext cx="30163" cy="52387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4" name="Freeform 234"/>
              <p:cNvSpPr>
                <a:spLocks/>
              </p:cNvSpPr>
              <p:nvPr/>
            </p:nvSpPr>
            <p:spPr bwMode="auto">
              <a:xfrm>
                <a:off x="2676525" y="-2497138"/>
                <a:ext cx="74613" cy="3175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5" name="Freeform 235"/>
              <p:cNvSpPr>
                <a:spLocks/>
              </p:cNvSpPr>
              <p:nvPr/>
            </p:nvSpPr>
            <p:spPr bwMode="auto">
              <a:xfrm>
                <a:off x="2709863" y="-2587625"/>
                <a:ext cx="11113" cy="1111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6" name="Oval 236"/>
              <p:cNvSpPr>
                <a:spLocks noChangeArrowheads="1"/>
              </p:cNvSpPr>
              <p:nvPr/>
            </p:nvSpPr>
            <p:spPr bwMode="auto">
              <a:xfrm>
                <a:off x="2709863" y="-2565400"/>
                <a:ext cx="11113" cy="7937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7" name="Freeform 237"/>
              <p:cNvSpPr>
                <a:spLocks/>
              </p:cNvSpPr>
              <p:nvPr/>
            </p:nvSpPr>
            <p:spPr bwMode="auto">
              <a:xfrm>
                <a:off x="2747963" y="-2535238"/>
                <a:ext cx="3175" cy="476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8" name="Freeform 238"/>
              <p:cNvSpPr>
                <a:spLocks/>
              </p:cNvSpPr>
              <p:nvPr/>
            </p:nvSpPr>
            <p:spPr bwMode="auto">
              <a:xfrm>
                <a:off x="2736850" y="-2530475"/>
                <a:ext cx="11113" cy="7937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9" name="Freeform 239"/>
              <p:cNvSpPr>
                <a:spLocks/>
              </p:cNvSpPr>
              <p:nvPr/>
            </p:nvSpPr>
            <p:spPr bwMode="auto">
              <a:xfrm>
                <a:off x="2743200" y="-2546350"/>
                <a:ext cx="4763" cy="1111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0" name="Freeform 240"/>
              <p:cNvSpPr>
                <a:spLocks/>
              </p:cNvSpPr>
              <p:nvPr/>
            </p:nvSpPr>
            <p:spPr bwMode="auto">
              <a:xfrm>
                <a:off x="2732088" y="-2535238"/>
                <a:ext cx="11113" cy="4762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1" name="Freeform 241"/>
              <p:cNvSpPr>
                <a:spLocks/>
              </p:cNvSpPr>
              <p:nvPr/>
            </p:nvSpPr>
            <p:spPr bwMode="auto">
              <a:xfrm>
                <a:off x="2732088" y="-2530475"/>
                <a:ext cx="11113" cy="1111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" name="Freeform 242"/>
              <p:cNvSpPr>
                <a:spLocks/>
              </p:cNvSpPr>
              <p:nvPr/>
            </p:nvSpPr>
            <p:spPr bwMode="auto">
              <a:xfrm>
                <a:off x="2720975" y="-2516188"/>
                <a:ext cx="22225" cy="7937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" name="Freeform 243"/>
              <p:cNvSpPr>
                <a:spLocks/>
              </p:cNvSpPr>
              <p:nvPr/>
            </p:nvSpPr>
            <p:spPr bwMode="auto">
              <a:xfrm>
                <a:off x="2736850" y="-2519363"/>
                <a:ext cx="11113" cy="3175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" name="Freeform 244"/>
              <p:cNvSpPr>
                <a:spLocks/>
              </p:cNvSpPr>
              <p:nvPr/>
            </p:nvSpPr>
            <p:spPr bwMode="auto">
              <a:xfrm>
                <a:off x="2747963" y="-2522538"/>
                <a:ext cx="3175" cy="3175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" name="Freeform 245"/>
              <p:cNvSpPr>
                <a:spLocks/>
              </p:cNvSpPr>
              <p:nvPr/>
            </p:nvSpPr>
            <p:spPr bwMode="auto">
              <a:xfrm>
                <a:off x="2751138" y="-2530475"/>
                <a:ext cx="7938" cy="7937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" name="Freeform 246"/>
              <p:cNvSpPr>
                <a:spLocks/>
              </p:cNvSpPr>
              <p:nvPr/>
            </p:nvSpPr>
            <p:spPr bwMode="auto">
              <a:xfrm>
                <a:off x="2759075" y="-2535238"/>
                <a:ext cx="11113" cy="12700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" name="Freeform 247"/>
              <p:cNvSpPr>
                <a:spLocks/>
              </p:cNvSpPr>
              <p:nvPr/>
            </p:nvSpPr>
            <p:spPr bwMode="auto">
              <a:xfrm>
                <a:off x="2759075" y="-2552700"/>
                <a:ext cx="11113" cy="1111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" name="Freeform 248"/>
              <p:cNvSpPr>
                <a:spLocks/>
              </p:cNvSpPr>
              <p:nvPr/>
            </p:nvSpPr>
            <p:spPr bwMode="auto">
              <a:xfrm>
                <a:off x="2751138" y="-2546350"/>
                <a:ext cx="7938" cy="1111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" name="Freeform 249"/>
              <p:cNvSpPr>
                <a:spLocks/>
              </p:cNvSpPr>
              <p:nvPr/>
            </p:nvSpPr>
            <p:spPr bwMode="auto">
              <a:xfrm>
                <a:off x="2747963" y="-2552700"/>
                <a:ext cx="3175" cy="1111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" name="Freeform 250"/>
              <p:cNvSpPr>
                <a:spLocks/>
              </p:cNvSpPr>
              <p:nvPr/>
            </p:nvSpPr>
            <p:spPr bwMode="auto">
              <a:xfrm>
                <a:off x="2736850" y="-2557463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" name="Freeform 251"/>
              <p:cNvSpPr>
                <a:spLocks/>
              </p:cNvSpPr>
              <p:nvPr/>
            </p:nvSpPr>
            <p:spPr bwMode="auto">
              <a:xfrm>
                <a:off x="2736850" y="-2552700"/>
                <a:ext cx="6350" cy="1111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" name="Freeform 252"/>
              <p:cNvSpPr>
                <a:spLocks/>
              </p:cNvSpPr>
              <p:nvPr/>
            </p:nvSpPr>
            <p:spPr bwMode="auto">
              <a:xfrm>
                <a:off x="2732088" y="-2546350"/>
                <a:ext cx="4763" cy="1111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3" name="Freeform 253"/>
              <p:cNvSpPr>
                <a:spLocks/>
              </p:cNvSpPr>
              <p:nvPr/>
            </p:nvSpPr>
            <p:spPr bwMode="auto">
              <a:xfrm>
                <a:off x="2732088" y="-2535238"/>
                <a:ext cx="4763" cy="12700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4" name="Freeform 254"/>
              <p:cNvSpPr>
                <a:spLocks/>
              </p:cNvSpPr>
              <p:nvPr/>
            </p:nvSpPr>
            <p:spPr bwMode="auto">
              <a:xfrm>
                <a:off x="2725738" y="-2522538"/>
                <a:ext cx="6350" cy="3175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5" name="Freeform 255"/>
              <p:cNvSpPr>
                <a:spLocks/>
              </p:cNvSpPr>
              <p:nvPr/>
            </p:nvSpPr>
            <p:spPr bwMode="auto">
              <a:xfrm>
                <a:off x="2713038" y="-2519363"/>
                <a:ext cx="23813" cy="1111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6" name="Oval 256"/>
              <p:cNvSpPr>
                <a:spLocks noChangeArrowheads="1"/>
              </p:cNvSpPr>
              <p:nvPr/>
            </p:nvSpPr>
            <p:spPr bwMode="auto">
              <a:xfrm>
                <a:off x="2709863" y="-2535238"/>
                <a:ext cx="3175" cy="4762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7" name="Freeform 257"/>
              <p:cNvSpPr>
                <a:spLocks/>
              </p:cNvSpPr>
              <p:nvPr/>
            </p:nvSpPr>
            <p:spPr bwMode="auto">
              <a:xfrm>
                <a:off x="2709863" y="-2530475"/>
                <a:ext cx="3175" cy="14287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8" name="Oval 258"/>
              <p:cNvSpPr>
                <a:spLocks noChangeArrowheads="1"/>
              </p:cNvSpPr>
              <p:nvPr/>
            </p:nvSpPr>
            <p:spPr bwMode="auto">
              <a:xfrm>
                <a:off x="2709863" y="-2546350"/>
                <a:ext cx="11113" cy="11112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9" name="Oval 259"/>
              <p:cNvSpPr>
                <a:spLocks noChangeArrowheads="1"/>
              </p:cNvSpPr>
              <p:nvPr/>
            </p:nvSpPr>
            <p:spPr bwMode="auto">
              <a:xfrm>
                <a:off x="2709863" y="-2552700"/>
                <a:ext cx="11113" cy="6350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0" name="Freeform 260"/>
              <p:cNvSpPr>
                <a:spLocks/>
              </p:cNvSpPr>
              <p:nvPr/>
            </p:nvSpPr>
            <p:spPr bwMode="auto">
              <a:xfrm>
                <a:off x="2720975" y="-2530475"/>
                <a:ext cx="4763" cy="14287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1" name="Freeform 261"/>
              <p:cNvSpPr>
                <a:spLocks/>
              </p:cNvSpPr>
              <p:nvPr/>
            </p:nvSpPr>
            <p:spPr bwMode="auto">
              <a:xfrm>
                <a:off x="2701925" y="-2530475"/>
                <a:ext cx="7938" cy="14287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2" name="Freeform 262"/>
              <p:cNvSpPr>
                <a:spLocks/>
              </p:cNvSpPr>
              <p:nvPr/>
            </p:nvSpPr>
            <p:spPr bwMode="auto">
              <a:xfrm>
                <a:off x="2690813" y="-2519363"/>
                <a:ext cx="19050" cy="1111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3" name="Freeform 263"/>
              <p:cNvSpPr>
                <a:spLocks/>
              </p:cNvSpPr>
              <p:nvPr/>
            </p:nvSpPr>
            <p:spPr bwMode="auto">
              <a:xfrm>
                <a:off x="2687638" y="-2519363"/>
                <a:ext cx="3175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4" name="Freeform 264"/>
              <p:cNvSpPr>
                <a:spLocks/>
              </p:cNvSpPr>
              <p:nvPr/>
            </p:nvSpPr>
            <p:spPr bwMode="auto">
              <a:xfrm>
                <a:off x="2679700" y="-2530475"/>
                <a:ext cx="11113" cy="1111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5" name="Freeform 265"/>
              <p:cNvSpPr>
                <a:spLocks/>
              </p:cNvSpPr>
              <p:nvPr/>
            </p:nvSpPr>
            <p:spPr bwMode="auto">
              <a:xfrm>
                <a:off x="2676525" y="-2530475"/>
                <a:ext cx="11113" cy="7937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6" name="Freeform 266"/>
              <p:cNvSpPr>
                <a:spLocks/>
              </p:cNvSpPr>
              <p:nvPr/>
            </p:nvSpPr>
            <p:spPr bwMode="auto">
              <a:xfrm>
                <a:off x="2679700" y="-2535238"/>
                <a:ext cx="11113" cy="4762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7" name="Freeform 267"/>
              <p:cNvSpPr>
                <a:spLocks/>
              </p:cNvSpPr>
              <p:nvPr/>
            </p:nvSpPr>
            <p:spPr bwMode="auto">
              <a:xfrm>
                <a:off x="2676525" y="-2546350"/>
                <a:ext cx="11113" cy="1111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8" name="Freeform 268"/>
              <p:cNvSpPr>
                <a:spLocks/>
              </p:cNvSpPr>
              <p:nvPr/>
            </p:nvSpPr>
            <p:spPr bwMode="auto">
              <a:xfrm>
                <a:off x="2668588" y="-2535238"/>
                <a:ext cx="11113" cy="4762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9" name="Freeform 269"/>
              <p:cNvSpPr>
                <a:spLocks/>
              </p:cNvSpPr>
              <p:nvPr/>
            </p:nvSpPr>
            <p:spPr bwMode="auto">
              <a:xfrm>
                <a:off x="2665413" y="-2530475"/>
                <a:ext cx="11113" cy="7937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0" name="Freeform 270"/>
              <p:cNvSpPr>
                <a:spLocks/>
              </p:cNvSpPr>
              <p:nvPr/>
            </p:nvSpPr>
            <p:spPr bwMode="auto">
              <a:xfrm>
                <a:off x="2668588" y="-2522538"/>
                <a:ext cx="11113" cy="3175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1" name="Freeform 271"/>
              <p:cNvSpPr>
                <a:spLocks/>
              </p:cNvSpPr>
              <p:nvPr/>
            </p:nvSpPr>
            <p:spPr bwMode="auto">
              <a:xfrm>
                <a:off x="2679700" y="-2519363"/>
                <a:ext cx="7938" cy="3175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2" name="Freeform 272"/>
              <p:cNvSpPr>
                <a:spLocks/>
              </p:cNvSpPr>
              <p:nvPr/>
            </p:nvSpPr>
            <p:spPr bwMode="auto">
              <a:xfrm>
                <a:off x="2679700" y="-2516188"/>
                <a:ext cx="22225" cy="7937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" name="Freeform 273"/>
              <p:cNvSpPr>
                <a:spLocks/>
              </p:cNvSpPr>
              <p:nvPr/>
            </p:nvSpPr>
            <p:spPr bwMode="auto">
              <a:xfrm>
                <a:off x="2690813" y="-2522538"/>
                <a:ext cx="7938" cy="3175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4" name="Freeform 274"/>
              <p:cNvSpPr>
                <a:spLocks/>
              </p:cNvSpPr>
              <p:nvPr/>
            </p:nvSpPr>
            <p:spPr bwMode="auto">
              <a:xfrm>
                <a:off x="2687638" y="-2535238"/>
                <a:ext cx="11113" cy="12700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5" name="Freeform 275"/>
              <p:cNvSpPr>
                <a:spLocks/>
              </p:cNvSpPr>
              <p:nvPr/>
            </p:nvSpPr>
            <p:spPr bwMode="auto">
              <a:xfrm>
                <a:off x="2687638" y="-2546350"/>
                <a:ext cx="3175" cy="1111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6" name="Freeform 276"/>
              <p:cNvSpPr>
                <a:spLocks/>
              </p:cNvSpPr>
              <p:nvPr/>
            </p:nvSpPr>
            <p:spPr bwMode="auto">
              <a:xfrm>
                <a:off x="2679700" y="-2552700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7" name="Freeform 277"/>
              <p:cNvSpPr>
                <a:spLocks/>
              </p:cNvSpPr>
              <p:nvPr/>
            </p:nvSpPr>
            <p:spPr bwMode="auto">
              <a:xfrm>
                <a:off x="2676525" y="-2557463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8" name="Freeform 278"/>
              <p:cNvSpPr>
                <a:spLocks/>
              </p:cNvSpPr>
              <p:nvPr/>
            </p:nvSpPr>
            <p:spPr bwMode="auto">
              <a:xfrm>
                <a:off x="2668588" y="-2552700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9" name="Freeform 279"/>
              <p:cNvSpPr>
                <a:spLocks/>
              </p:cNvSpPr>
              <p:nvPr/>
            </p:nvSpPr>
            <p:spPr bwMode="auto">
              <a:xfrm>
                <a:off x="2665413" y="-2546350"/>
                <a:ext cx="11113" cy="1111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0" name="Freeform 280"/>
              <p:cNvSpPr>
                <a:spLocks/>
              </p:cNvSpPr>
              <p:nvPr/>
            </p:nvSpPr>
            <p:spPr bwMode="auto">
              <a:xfrm>
                <a:off x="2660650" y="-2552700"/>
                <a:ext cx="7938" cy="1111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1" name="Freeform 281"/>
              <p:cNvSpPr>
                <a:spLocks/>
              </p:cNvSpPr>
              <p:nvPr/>
            </p:nvSpPr>
            <p:spPr bwMode="auto">
              <a:xfrm>
                <a:off x="2660650" y="-2535238"/>
                <a:ext cx="7938" cy="12700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2" name="Freeform 282"/>
              <p:cNvSpPr>
                <a:spLocks/>
              </p:cNvSpPr>
              <p:nvPr/>
            </p:nvSpPr>
            <p:spPr bwMode="auto">
              <a:xfrm>
                <a:off x="2660650" y="-2530475"/>
                <a:ext cx="4763" cy="7937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3" name="Freeform 283"/>
              <p:cNvSpPr>
                <a:spLocks/>
              </p:cNvSpPr>
              <p:nvPr/>
            </p:nvSpPr>
            <p:spPr bwMode="auto">
              <a:xfrm>
                <a:off x="2665413" y="-2522538"/>
                <a:ext cx="3175" cy="6350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4" name="Freeform 284"/>
              <p:cNvSpPr>
                <a:spLocks/>
              </p:cNvSpPr>
              <p:nvPr/>
            </p:nvSpPr>
            <p:spPr bwMode="auto">
              <a:xfrm>
                <a:off x="2668588" y="-2519363"/>
                <a:ext cx="7938" cy="1111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5" name="Freeform 285"/>
              <p:cNvSpPr>
                <a:spLocks/>
              </p:cNvSpPr>
              <p:nvPr/>
            </p:nvSpPr>
            <p:spPr bwMode="auto">
              <a:xfrm>
                <a:off x="2668588" y="-2516188"/>
                <a:ext cx="11113" cy="7937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6" name="Freeform 286"/>
              <p:cNvSpPr>
                <a:spLocks/>
              </p:cNvSpPr>
              <p:nvPr/>
            </p:nvSpPr>
            <p:spPr bwMode="auto">
              <a:xfrm>
                <a:off x="2676525" y="-2505075"/>
                <a:ext cx="74613" cy="7937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7" name="Freeform 287"/>
              <p:cNvSpPr>
                <a:spLocks/>
              </p:cNvSpPr>
              <p:nvPr/>
            </p:nvSpPr>
            <p:spPr bwMode="auto">
              <a:xfrm>
                <a:off x="2743200" y="-2516188"/>
                <a:ext cx="7938" cy="7937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8" name="Freeform 288"/>
              <p:cNvSpPr>
                <a:spLocks/>
              </p:cNvSpPr>
              <p:nvPr/>
            </p:nvSpPr>
            <p:spPr bwMode="auto">
              <a:xfrm>
                <a:off x="2747963" y="-2519363"/>
                <a:ext cx="11113" cy="1111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9" name="Freeform 289"/>
              <p:cNvSpPr>
                <a:spLocks/>
              </p:cNvSpPr>
              <p:nvPr/>
            </p:nvSpPr>
            <p:spPr bwMode="auto">
              <a:xfrm>
                <a:off x="2759075" y="-2522538"/>
                <a:ext cx="3175" cy="6350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0" name="Freeform 290"/>
              <p:cNvSpPr>
                <a:spLocks/>
              </p:cNvSpPr>
              <p:nvPr/>
            </p:nvSpPr>
            <p:spPr bwMode="auto">
              <a:xfrm>
                <a:off x="2762250" y="-2530475"/>
                <a:ext cx="7938" cy="7937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1" name="Freeform 291"/>
              <p:cNvSpPr>
                <a:spLocks/>
              </p:cNvSpPr>
              <p:nvPr/>
            </p:nvSpPr>
            <p:spPr bwMode="auto">
              <a:xfrm>
                <a:off x="2762250" y="-2546350"/>
                <a:ext cx="7938" cy="15875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2" name="Freeform 292"/>
              <p:cNvSpPr>
                <a:spLocks/>
              </p:cNvSpPr>
              <p:nvPr/>
            </p:nvSpPr>
            <p:spPr bwMode="auto">
              <a:xfrm>
                <a:off x="2762250" y="-2557463"/>
                <a:ext cx="7938" cy="1111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3" name="Freeform 293"/>
              <p:cNvSpPr>
                <a:spLocks/>
              </p:cNvSpPr>
              <p:nvPr/>
            </p:nvSpPr>
            <p:spPr bwMode="auto">
              <a:xfrm>
                <a:off x="2759075" y="-2565400"/>
                <a:ext cx="3175" cy="7937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4" name="Freeform 294"/>
              <p:cNvSpPr>
                <a:spLocks/>
              </p:cNvSpPr>
              <p:nvPr/>
            </p:nvSpPr>
            <p:spPr bwMode="auto">
              <a:xfrm>
                <a:off x="2751138" y="-2557463"/>
                <a:ext cx="7938" cy="1111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5" name="Freeform 295"/>
              <p:cNvSpPr>
                <a:spLocks/>
              </p:cNvSpPr>
              <p:nvPr/>
            </p:nvSpPr>
            <p:spPr bwMode="auto">
              <a:xfrm>
                <a:off x="2747963" y="-2565400"/>
                <a:ext cx="3175" cy="12700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6" name="Freeform 296"/>
              <p:cNvSpPr>
                <a:spLocks/>
              </p:cNvSpPr>
              <p:nvPr/>
            </p:nvSpPr>
            <p:spPr bwMode="auto">
              <a:xfrm>
                <a:off x="2736850" y="-2565400"/>
                <a:ext cx="6350" cy="12700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7" name="Freeform 297"/>
              <p:cNvSpPr>
                <a:spLocks/>
              </p:cNvSpPr>
              <p:nvPr/>
            </p:nvSpPr>
            <p:spPr bwMode="auto">
              <a:xfrm>
                <a:off x="2725738" y="-2568575"/>
                <a:ext cx="11113" cy="38100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8" name="Freeform 298"/>
              <p:cNvSpPr>
                <a:spLocks/>
              </p:cNvSpPr>
              <p:nvPr/>
            </p:nvSpPr>
            <p:spPr bwMode="auto">
              <a:xfrm>
                <a:off x="2720975" y="-2565400"/>
                <a:ext cx="4763" cy="34925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9" name="Freeform 299"/>
              <p:cNvSpPr>
                <a:spLocks/>
              </p:cNvSpPr>
              <p:nvPr/>
            </p:nvSpPr>
            <p:spPr bwMode="auto">
              <a:xfrm>
                <a:off x="2701925" y="-2613025"/>
                <a:ext cx="23813" cy="22225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0" name="Freeform 300"/>
              <p:cNvSpPr>
                <a:spLocks/>
              </p:cNvSpPr>
              <p:nvPr/>
            </p:nvSpPr>
            <p:spPr bwMode="auto">
              <a:xfrm>
                <a:off x="2698750" y="-2565400"/>
                <a:ext cx="11113" cy="34925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1" name="Freeform 301"/>
              <p:cNvSpPr>
                <a:spLocks/>
              </p:cNvSpPr>
              <p:nvPr/>
            </p:nvSpPr>
            <p:spPr bwMode="auto">
              <a:xfrm>
                <a:off x="2690813" y="-2568575"/>
                <a:ext cx="11113" cy="38100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2" name="Freeform 302"/>
              <p:cNvSpPr>
                <a:spLocks/>
              </p:cNvSpPr>
              <p:nvPr/>
            </p:nvSpPr>
            <p:spPr bwMode="auto">
              <a:xfrm>
                <a:off x="2679700" y="-2565400"/>
                <a:ext cx="7938" cy="12700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3" name="Freeform 303"/>
              <p:cNvSpPr>
                <a:spLocks/>
              </p:cNvSpPr>
              <p:nvPr/>
            </p:nvSpPr>
            <p:spPr bwMode="auto">
              <a:xfrm>
                <a:off x="2668588" y="-2565400"/>
                <a:ext cx="11113" cy="12700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4" name="Freeform 304"/>
              <p:cNvSpPr>
                <a:spLocks/>
              </p:cNvSpPr>
              <p:nvPr/>
            </p:nvSpPr>
            <p:spPr bwMode="auto">
              <a:xfrm>
                <a:off x="2665413" y="-2557463"/>
                <a:ext cx="11113" cy="1111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5" name="Freeform 305"/>
              <p:cNvSpPr>
                <a:spLocks/>
              </p:cNvSpPr>
              <p:nvPr/>
            </p:nvSpPr>
            <p:spPr bwMode="auto">
              <a:xfrm>
                <a:off x="2665413" y="-2565400"/>
                <a:ext cx="3175" cy="7937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3" name="Freeform 306"/>
              <p:cNvSpPr>
                <a:spLocks/>
              </p:cNvSpPr>
              <p:nvPr/>
            </p:nvSpPr>
            <p:spPr bwMode="auto">
              <a:xfrm>
                <a:off x="2660650" y="-2557463"/>
                <a:ext cx="4763" cy="1111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0" name="Freeform 307"/>
              <p:cNvSpPr>
                <a:spLocks/>
              </p:cNvSpPr>
              <p:nvPr/>
            </p:nvSpPr>
            <p:spPr bwMode="auto">
              <a:xfrm>
                <a:off x="2652713" y="-2546350"/>
                <a:ext cx="12700" cy="15875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1" name="Freeform 308"/>
              <p:cNvSpPr>
                <a:spLocks/>
              </p:cNvSpPr>
              <p:nvPr/>
            </p:nvSpPr>
            <p:spPr bwMode="auto">
              <a:xfrm>
                <a:off x="2641600" y="-2486025"/>
                <a:ext cx="139700" cy="1111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2" name="Freeform 309"/>
              <p:cNvSpPr>
                <a:spLocks/>
              </p:cNvSpPr>
              <p:nvPr/>
            </p:nvSpPr>
            <p:spPr bwMode="auto">
              <a:xfrm>
                <a:off x="2649538" y="-2470150"/>
                <a:ext cx="123825" cy="6350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4" name="Freeform 310"/>
              <p:cNvSpPr>
                <a:spLocks/>
              </p:cNvSpPr>
              <p:nvPr/>
            </p:nvSpPr>
            <p:spPr bwMode="auto">
              <a:xfrm>
                <a:off x="2638425" y="-2085975"/>
                <a:ext cx="147638" cy="3175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5" name="Freeform 311"/>
              <p:cNvSpPr>
                <a:spLocks/>
              </p:cNvSpPr>
              <p:nvPr/>
            </p:nvSpPr>
            <p:spPr bwMode="auto">
              <a:xfrm>
                <a:off x="2619375" y="-2071688"/>
                <a:ext cx="184150" cy="3175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8" name="Freeform 312"/>
              <p:cNvSpPr>
                <a:spLocks/>
              </p:cNvSpPr>
              <p:nvPr/>
            </p:nvSpPr>
            <p:spPr bwMode="auto">
              <a:xfrm>
                <a:off x="2649538" y="-2098675"/>
                <a:ext cx="131763" cy="4762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9" name="Freeform 313"/>
              <p:cNvSpPr>
                <a:spLocks/>
              </p:cNvSpPr>
              <p:nvPr/>
            </p:nvSpPr>
            <p:spPr bwMode="auto">
              <a:xfrm>
                <a:off x="2605088" y="-2055813"/>
                <a:ext cx="214313" cy="6350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0" name="Freeform 314"/>
              <p:cNvSpPr>
                <a:spLocks/>
              </p:cNvSpPr>
              <p:nvPr/>
            </p:nvSpPr>
            <p:spPr bwMode="auto">
              <a:xfrm>
                <a:off x="2473325" y="-2409825"/>
                <a:ext cx="176213" cy="330200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1" name="Freeform 315"/>
              <p:cNvSpPr>
                <a:spLocks/>
              </p:cNvSpPr>
              <p:nvPr/>
            </p:nvSpPr>
            <p:spPr bwMode="auto">
              <a:xfrm>
                <a:off x="2660650" y="-2014538"/>
                <a:ext cx="49213" cy="2540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2" name="Freeform 316"/>
              <p:cNvSpPr>
                <a:spLocks/>
              </p:cNvSpPr>
              <p:nvPr/>
            </p:nvSpPr>
            <p:spPr bwMode="auto">
              <a:xfrm>
                <a:off x="2679700" y="-2044700"/>
                <a:ext cx="52388" cy="41275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3" name="Freeform 317"/>
              <p:cNvSpPr>
                <a:spLocks/>
              </p:cNvSpPr>
              <p:nvPr/>
            </p:nvSpPr>
            <p:spPr bwMode="auto">
              <a:xfrm>
                <a:off x="2690813" y="-2044700"/>
                <a:ext cx="19050" cy="6350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4" name="Freeform 318"/>
              <p:cNvSpPr>
                <a:spLocks/>
              </p:cNvSpPr>
              <p:nvPr/>
            </p:nvSpPr>
            <p:spPr bwMode="auto">
              <a:xfrm>
                <a:off x="2713038" y="-2025650"/>
                <a:ext cx="30163" cy="22225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5" name="Freeform 319"/>
              <p:cNvSpPr>
                <a:spLocks/>
              </p:cNvSpPr>
              <p:nvPr/>
            </p:nvSpPr>
            <p:spPr bwMode="auto">
              <a:xfrm>
                <a:off x="2720975" y="-2014538"/>
                <a:ext cx="41275" cy="2540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6" name="Freeform 320"/>
              <p:cNvSpPr>
                <a:spLocks/>
              </p:cNvSpPr>
              <p:nvPr/>
            </p:nvSpPr>
            <p:spPr bwMode="auto">
              <a:xfrm>
                <a:off x="2781300" y="-2409825"/>
                <a:ext cx="169863" cy="330200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7" name="Freeform 321"/>
              <p:cNvSpPr>
                <a:spLocks noEditPoints="1"/>
              </p:cNvSpPr>
              <p:nvPr/>
            </p:nvSpPr>
            <p:spPr bwMode="auto">
              <a:xfrm>
                <a:off x="2665413" y="-2414588"/>
                <a:ext cx="25400" cy="38100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8" name="Freeform 322"/>
              <p:cNvSpPr>
                <a:spLocks noEditPoints="1"/>
              </p:cNvSpPr>
              <p:nvPr/>
            </p:nvSpPr>
            <p:spPr bwMode="auto">
              <a:xfrm>
                <a:off x="2725738" y="-2425700"/>
                <a:ext cx="33338" cy="57150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9" name="Line 324"/>
              <p:cNvSpPr>
                <a:spLocks noChangeShapeType="1"/>
              </p:cNvSpPr>
              <p:nvPr/>
            </p:nvSpPr>
            <p:spPr bwMode="auto">
              <a:xfrm>
                <a:off x="2871788" y="-38973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0" name="Line 325"/>
              <p:cNvSpPr>
                <a:spLocks noChangeShapeType="1"/>
              </p:cNvSpPr>
              <p:nvPr/>
            </p:nvSpPr>
            <p:spPr bwMode="auto">
              <a:xfrm>
                <a:off x="2871788" y="-38973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48" name="Группа 347"/>
            <p:cNvGrpSpPr/>
            <p:nvPr/>
          </p:nvGrpSpPr>
          <p:grpSpPr>
            <a:xfrm>
              <a:off x="1546225" y="-3938587"/>
              <a:ext cx="2335213" cy="2898774"/>
              <a:chOff x="1546225" y="-3938587"/>
              <a:chExt cx="2335213" cy="2898774"/>
            </a:xfrm>
          </p:grpSpPr>
          <p:sp>
            <p:nvSpPr>
              <p:cNvPr id="349" name="Freeform 323"/>
              <p:cNvSpPr>
                <a:spLocks/>
              </p:cNvSpPr>
              <p:nvPr/>
            </p:nvSpPr>
            <p:spPr bwMode="auto">
              <a:xfrm>
                <a:off x="2725738" y="-3622675"/>
                <a:ext cx="1155700" cy="2454275"/>
              </a:xfrm>
              <a:custGeom>
                <a:avLst/>
                <a:gdLst>
                  <a:gd name="T0" fmla="*/ 307 w 307"/>
                  <a:gd name="T1" fmla="*/ 76 h 652"/>
                  <a:gd name="T2" fmla="*/ 307 w 307"/>
                  <a:gd name="T3" fmla="*/ 57 h 652"/>
                  <a:gd name="T4" fmla="*/ 269 w 307"/>
                  <a:gd name="T5" fmla="*/ 14 h 652"/>
                  <a:gd name="T6" fmla="*/ 236 w 307"/>
                  <a:gd name="T7" fmla="*/ 1 h 652"/>
                  <a:gd name="T8" fmla="*/ 236 w 307"/>
                  <a:gd name="T9" fmla="*/ 1 h 652"/>
                  <a:gd name="T10" fmla="*/ 235 w 307"/>
                  <a:gd name="T11" fmla="*/ 0 h 652"/>
                  <a:gd name="T12" fmla="*/ 235 w 307"/>
                  <a:gd name="T13" fmla="*/ 129 h 652"/>
                  <a:gd name="T14" fmla="*/ 235 w 307"/>
                  <a:gd name="T15" fmla="*/ 173 h 652"/>
                  <a:gd name="T16" fmla="*/ 235 w 307"/>
                  <a:gd name="T17" fmla="*/ 342 h 652"/>
                  <a:gd name="T18" fmla="*/ 235 w 307"/>
                  <a:gd name="T19" fmla="*/ 387 h 652"/>
                  <a:gd name="T20" fmla="*/ 235 w 307"/>
                  <a:gd name="T21" fmla="*/ 454 h 652"/>
                  <a:gd name="T22" fmla="*/ 216 w 307"/>
                  <a:gd name="T23" fmla="*/ 487 h 652"/>
                  <a:gd name="T24" fmla="*/ 0 w 307"/>
                  <a:gd name="T25" fmla="*/ 614 h 652"/>
                  <a:gd name="T26" fmla="*/ 67 w 307"/>
                  <a:gd name="T27" fmla="*/ 652 h 652"/>
                  <a:gd name="T28" fmla="*/ 262 w 307"/>
                  <a:gd name="T29" fmla="*/ 542 h 652"/>
                  <a:gd name="T30" fmla="*/ 307 w 307"/>
                  <a:gd name="T31" fmla="*/ 464 h 652"/>
                  <a:gd name="T32" fmla="*/ 307 w 307"/>
                  <a:gd name="T33" fmla="*/ 387 h 652"/>
                  <a:gd name="T34" fmla="*/ 307 w 307"/>
                  <a:gd name="T35" fmla="*/ 387 h 652"/>
                  <a:gd name="T36" fmla="*/ 307 w 307"/>
                  <a:gd name="T37" fmla="*/ 173 h 652"/>
                  <a:gd name="T38" fmla="*/ 307 w 307"/>
                  <a:gd name="T39" fmla="*/ 173 h 652"/>
                  <a:gd name="T40" fmla="*/ 307 w 307"/>
                  <a:gd name="T41" fmla="*/ 85 h 652"/>
                  <a:gd name="T42" fmla="*/ 307 w 307"/>
                  <a:gd name="T43" fmla="*/ 85 h 652"/>
                  <a:gd name="T44" fmla="*/ 307 w 307"/>
                  <a:gd name="T45" fmla="*/ 76 h 652"/>
                  <a:gd name="T46" fmla="*/ 307 w 307"/>
                  <a:gd name="T47" fmla="*/ 76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7" h="652">
                    <a:moveTo>
                      <a:pt x="307" y="76"/>
                    </a:moveTo>
                    <a:cubicBezTo>
                      <a:pt x="307" y="57"/>
                      <a:pt x="307" y="57"/>
                      <a:pt x="307" y="57"/>
                    </a:cubicBezTo>
                    <a:cubicBezTo>
                      <a:pt x="307" y="39"/>
                      <a:pt x="293" y="22"/>
                      <a:pt x="269" y="14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5" y="129"/>
                      <a:pt x="235" y="129"/>
                      <a:pt x="235" y="129"/>
                    </a:cubicBezTo>
                    <a:cubicBezTo>
                      <a:pt x="235" y="173"/>
                      <a:pt x="235" y="173"/>
                      <a:pt x="235" y="173"/>
                    </a:cubicBezTo>
                    <a:cubicBezTo>
                      <a:pt x="235" y="342"/>
                      <a:pt x="235" y="342"/>
                      <a:pt x="235" y="342"/>
                    </a:cubicBezTo>
                    <a:cubicBezTo>
                      <a:pt x="235" y="387"/>
                      <a:pt x="235" y="387"/>
                      <a:pt x="235" y="387"/>
                    </a:cubicBezTo>
                    <a:cubicBezTo>
                      <a:pt x="235" y="454"/>
                      <a:pt x="235" y="454"/>
                      <a:pt x="235" y="454"/>
                    </a:cubicBezTo>
                    <a:cubicBezTo>
                      <a:pt x="235" y="468"/>
                      <a:pt x="228" y="481"/>
                      <a:pt x="216" y="487"/>
                    </a:cubicBezTo>
                    <a:cubicBezTo>
                      <a:pt x="0" y="614"/>
                      <a:pt x="0" y="614"/>
                      <a:pt x="0" y="614"/>
                    </a:cubicBezTo>
                    <a:cubicBezTo>
                      <a:pt x="67" y="652"/>
                      <a:pt x="67" y="652"/>
                      <a:pt x="67" y="652"/>
                    </a:cubicBezTo>
                    <a:cubicBezTo>
                      <a:pt x="262" y="542"/>
                      <a:pt x="262" y="542"/>
                      <a:pt x="262" y="542"/>
                    </a:cubicBezTo>
                    <a:cubicBezTo>
                      <a:pt x="290" y="526"/>
                      <a:pt x="307" y="496"/>
                      <a:pt x="307" y="464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76"/>
                      <a:pt x="307" y="76"/>
                      <a:pt x="307" y="76"/>
                    </a:cubicBezTo>
                    <a:cubicBezTo>
                      <a:pt x="307" y="76"/>
                      <a:pt x="307" y="76"/>
                      <a:pt x="307" y="76"/>
                    </a:cubicBezTo>
                    <a:close/>
                  </a:path>
                </a:pathLst>
              </a:custGeom>
              <a:solidFill>
                <a:srgbClr val="3583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" name="Freeform 326"/>
              <p:cNvSpPr>
                <a:spLocks/>
              </p:cNvSpPr>
              <p:nvPr/>
            </p:nvSpPr>
            <p:spPr bwMode="auto">
              <a:xfrm>
                <a:off x="1549400" y="-3938587"/>
                <a:ext cx="2065338" cy="700087"/>
              </a:xfrm>
              <a:custGeom>
                <a:avLst/>
                <a:gdLst>
                  <a:gd name="T0" fmla="*/ 353 w 548"/>
                  <a:gd name="T1" fmla="*/ 11 h 186"/>
                  <a:gd name="T2" fmla="*/ 264 w 548"/>
                  <a:gd name="T3" fmla="*/ 11 h 186"/>
                  <a:gd name="T4" fmla="*/ 37 w 548"/>
                  <a:gd name="T5" fmla="*/ 98 h 186"/>
                  <a:gd name="T6" fmla="*/ 0 w 548"/>
                  <a:gd name="T7" fmla="*/ 141 h 186"/>
                  <a:gd name="T8" fmla="*/ 0 w 548"/>
                  <a:gd name="T9" fmla="*/ 160 h 186"/>
                  <a:gd name="T10" fmla="*/ 0 w 548"/>
                  <a:gd name="T11" fmla="*/ 160 h 186"/>
                  <a:gd name="T12" fmla="*/ 0 w 548"/>
                  <a:gd name="T13" fmla="*/ 186 h 186"/>
                  <a:gd name="T14" fmla="*/ 290 w 548"/>
                  <a:gd name="T15" fmla="*/ 75 h 186"/>
                  <a:gd name="T16" fmla="*/ 329 w 548"/>
                  <a:gd name="T17" fmla="*/ 75 h 186"/>
                  <a:gd name="T18" fmla="*/ 548 w 548"/>
                  <a:gd name="T19" fmla="*/ 158 h 186"/>
                  <a:gd name="T20" fmla="*/ 548 w 548"/>
                  <a:gd name="T21" fmla="*/ 138 h 186"/>
                  <a:gd name="T22" fmla="*/ 548 w 548"/>
                  <a:gd name="T23" fmla="*/ 105 h 186"/>
                  <a:gd name="T24" fmla="*/ 548 w 548"/>
                  <a:gd name="T25" fmla="*/ 85 h 186"/>
                  <a:gd name="T26" fmla="*/ 353 w 548"/>
                  <a:gd name="T27" fmla="*/ 1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8" h="186">
                    <a:moveTo>
                      <a:pt x="353" y="11"/>
                    </a:moveTo>
                    <a:cubicBezTo>
                      <a:pt x="325" y="0"/>
                      <a:pt x="291" y="1"/>
                      <a:pt x="264" y="11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14" y="106"/>
                      <a:pt x="0" y="123"/>
                      <a:pt x="0" y="14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90" y="75"/>
                      <a:pt x="290" y="75"/>
                      <a:pt x="290" y="75"/>
                    </a:cubicBezTo>
                    <a:cubicBezTo>
                      <a:pt x="302" y="71"/>
                      <a:pt x="317" y="71"/>
                      <a:pt x="329" y="75"/>
                    </a:cubicBezTo>
                    <a:cubicBezTo>
                      <a:pt x="548" y="158"/>
                      <a:pt x="548" y="158"/>
                      <a:pt x="548" y="158"/>
                    </a:cubicBezTo>
                    <a:cubicBezTo>
                      <a:pt x="548" y="138"/>
                      <a:pt x="548" y="138"/>
                      <a:pt x="548" y="138"/>
                    </a:cubicBezTo>
                    <a:cubicBezTo>
                      <a:pt x="548" y="105"/>
                      <a:pt x="548" y="105"/>
                      <a:pt x="548" y="105"/>
                    </a:cubicBezTo>
                    <a:cubicBezTo>
                      <a:pt x="548" y="85"/>
                      <a:pt x="548" y="85"/>
                      <a:pt x="548" y="85"/>
                    </a:cubicBezTo>
                    <a:lnTo>
                      <a:pt x="353" y="11"/>
                    </a:lnTo>
                    <a:close/>
                  </a:path>
                </a:pathLst>
              </a:custGeom>
              <a:solidFill>
                <a:srgbClr val="2149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" name="Freeform 327"/>
              <p:cNvSpPr>
                <a:spLocks/>
              </p:cNvSpPr>
              <p:nvPr/>
            </p:nvSpPr>
            <p:spPr bwMode="auto">
              <a:xfrm>
                <a:off x="1546225" y="-3336925"/>
                <a:ext cx="1435100" cy="2297112"/>
              </a:xfrm>
              <a:custGeom>
                <a:avLst/>
                <a:gdLst>
                  <a:gd name="T0" fmla="*/ 90 w 381"/>
                  <a:gd name="T1" fmla="*/ 409 h 610"/>
                  <a:gd name="T2" fmla="*/ 71 w 381"/>
                  <a:gd name="T3" fmla="*/ 376 h 610"/>
                  <a:gd name="T4" fmla="*/ 70 w 381"/>
                  <a:gd name="T5" fmla="*/ 0 h 610"/>
                  <a:gd name="T6" fmla="*/ 1 w 381"/>
                  <a:gd name="T7" fmla="*/ 26 h 610"/>
                  <a:gd name="T8" fmla="*/ 1 w 381"/>
                  <a:gd name="T9" fmla="*/ 49 h 610"/>
                  <a:gd name="T10" fmla="*/ 1 w 381"/>
                  <a:gd name="T11" fmla="*/ 49 h 610"/>
                  <a:gd name="T12" fmla="*/ 0 w 381"/>
                  <a:gd name="T13" fmla="*/ 96 h 610"/>
                  <a:gd name="T14" fmla="*/ 1 w 381"/>
                  <a:gd name="T15" fmla="*/ 96 h 610"/>
                  <a:gd name="T16" fmla="*/ 0 w 381"/>
                  <a:gd name="T17" fmla="*/ 388 h 610"/>
                  <a:gd name="T18" fmla="*/ 45 w 381"/>
                  <a:gd name="T19" fmla="*/ 466 h 610"/>
                  <a:gd name="T20" fmla="*/ 271 w 381"/>
                  <a:gd name="T21" fmla="*/ 596 h 610"/>
                  <a:gd name="T22" fmla="*/ 347 w 381"/>
                  <a:gd name="T23" fmla="*/ 596 h 610"/>
                  <a:gd name="T24" fmla="*/ 381 w 381"/>
                  <a:gd name="T25" fmla="*/ 577 h 610"/>
                  <a:gd name="T26" fmla="*/ 90 w 381"/>
                  <a:gd name="T27" fmla="*/ 409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1" h="610">
                    <a:moveTo>
                      <a:pt x="90" y="409"/>
                    </a:moveTo>
                    <a:cubicBezTo>
                      <a:pt x="78" y="402"/>
                      <a:pt x="71" y="389"/>
                      <a:pt x="71" y="37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420"/>
                      <a:pt x="17" y="450"/>
                      <a:pt x="45" y="466"/>
                    </a:cubicBezTo>
                    <a:cubicBezTo>
                      <a:pt x="271" y="596"/>
                      <a:pt x="271" y="596"/>
                      <a:pt x="271" y="596"/>
                    </a:cubicBezTo>
                    <a:cubicBezTo>
                      <a:pt x="295" y="610"/>
                      <a:pt x="323" y="610"/>
                      <a:pt x="347" y="596"/>
                    </a:cubicBezTo>
                    <a:cubicBezTo>
                      <a:pt x="381" y="577"/>
                      <a:pt x="381" y="577"/>
                      <a:pt x="381" y="577"/>
                    </a:cubicBezTo>
                    <a:lnTo>
                      <a:pt x="90" y="409"/>
                    </a:lnTo>
                    <a:close/>
                  </a:path>
                </a:pathLst>
              </a:custGeom>
              <a:solidFill>
                <a:srgbClr val="52A6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33" name="Freeform 169"/>
          <p:cNvSpPr>
            <a:spLocks/>
          </p:cNvSpPr>
          <p:nvPr/>
        </p:nvSpPr>
        <p:spPr bwMode="auto">
          <a:xfrm rot="1046995">
            <a:off x="11433779" y="-641777"/>
            <a:ext cx="1075863" cy="1011193"/>
          </a:xfrm>
          <a:custGeom>
            <a:avLst/>
            <a:gdLst>
              <a:gd name="T0" fmla="*/ 1143 w 1217"/>
              <a:gd name="T1" fmla="*/ 289 h 1365"/>
              <a:gd name="T2" fmla="*/ 1076 w 1217"/>
              <a:gd name="T3" fmla="*/ 251 h 1365"/>
              <a:gd name="T4" fmla="*/ 1076 w 1217"/>
              <a:gd name="T5" fmla="*/ 251 h 1365"/>
              <a:gd name="T6" fmla="*/ 695 w 1217"/>
              <a:gd name="T7" fmla="*/ 32 h 1365"/>
              <a:gd name="T8" fmla="*/ 519 w 1217"/>
              <a:gd name="T9" fmla="*/ 32 h 1365"/>
              <a:gd name="T10" fmla="*/ 75 w 1217"/>
              <a:gd name="T11" fmla="*/ 289 h 1365"/>
              <a:gd name="T12" fmla="*/ 1 w 1217"/>
              <a:gd name="T13" fmla="*/ 417 h 1365"/>
              <a:gd name="T14" fmla="*/ 1 w 1217"/>
              <a:gd name="T15" fmla="*/ 494 h 1365"/>
              <a:gd name="T16" fmla="*/ 1 w 1217"/>
              <a:gd name="T17" fmla="*/ 495 h 1365"/>
              <a:gd name="T18" fmla="*/ 0 w 1217"/>
              <a:gd name="T19" fmla="*/ 930 h 1365"/>
              <a:gd name="T20" fmla="*/ 88 w 1217"/>
              <a:gd name="T21" fmla="*/ 1082 h 1365"/>
              <a:gd name="T22" fmla="*/ 533 w 1217"/>
              <a:gd name="T23" fmla="*/ 1338 h 1365"/>
              <a:gd name="T24" fmla="*/ 681 w 1217"/>
              <a:gd name="T25" fmla="*/ 1338 h 1365"/>
              <a:gd name="T26" fmla="*/ 748 w 1217"/>
              <a:gd name="T27" fmla="*/ 1300 h 1365"/>
              <a:gd name="T28" fmla="*/ 746 w 1217"/>
              <a:gd name="T29" fmla="*/ 1299 h 1365"/>
              <a:gd name="T30" fmla="*/ 1128 w 1217"/>
              <a:gd name="T31" fmla="*/ 1083 h 1365"/>
              <a:gd name="T32" fmla="*/ 1217 w 1217"/>
              <a:gd name="T33" fmla="*/ 930 h 1365"/>
              <a:gd name="T34" fmla="*/ 1217 w 1217"/>
              <a:gd name="T35" fmla="*/ 418 h 1365"/>
              <a:gd name="T36" fmla="*/ 1143 w 1217"/>
              <a:gd name="T37" fmla="*/ 289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17" h="1365">
                <a:moveTo>
                  <a:pt x="1143" y="289"/>
                </a:moveTo>
                <a:cubicBezTo>
                  <a:pt x="1076" y="251"/>
                  <a:pt x="1076" y="251"/>
                  <a:pt x="1076" y="251"/>
                </a:cubicBezTo>
                <a:cubicBezTo>
                  <a:pt x="1076" y="251"/>
                  <a:pt x="1076" y="251"/>
                  <a:pt x="1076" y="251"/>
                </a:cubicBezTo>
                <a:cubicBezTo>
                  <a:pt x="695" y="32"/>
                  <a:pt x="695" y="32"/>
                  <a:pt x="695" y="32"/>
                </a:cubicBezTo>
                <a:cubicBezTo>
                  <a:pt x="640" y="0"/>
                  <a:pt x="574" y="1"/>
                  <a:pt x="519" y="32"/>
                </a:cubicBezTo>
                <a:cubicBezTo>
                  <a:pt x="75" y="289"/>
                  <a:pt x="75" y="289"/>
                  <a:pt x="75" y="289"/>
                </a:cubicBezTo>
                <a:cubicBezTo>
                  <a:pt x="29" y="315"/>
                  <a:pt x="1" y="364"/>
                  <a:pt x="1" y="417"/>
                </a:cubicBezTo>
                <a:cubicBezTo>
                  <a:pt x="1" y="494"/>
                  <a:pt x="1" y="494"/>
                  <a:pt x="1" y="494"/>
                </a:cubicBezTo>
                <a:cubicBezTo>
                  <a:pt x="1" y="495"/>
                  <a:pt x="1" y="495"/>
                  <a:pt x="1" y="495"/>
                </a:cubicBezTo>
                <a:cubicBezTo>
                  <a:pt x="0" y="930"/>
                  <a:pt x="0" y="930"/>
                  <a:pt x="0" y="930"/>
                </a:cubicBezTo>
                <a:cubicBezTo>
                  <a:pt x="0" y="992"/>
                  <a:pt x="34" y="1050"/>
                  <a:pt x="88" y="1082"/>
                </a:cubicBezTo>
                <a:cubicBezTo>
                  <a:pt x="533" y="1338"/>
                  <a:pt x="533" y="1338"/>
                  <a:pt x="533" y="1338"/>
                </a:cubicBezTo>
                <a:cubicBezTo>
                  <a:pt x="578" y="1365"/>
                  <a:pt x="635" y="1365"/>
                  <a:pt x="681" y="1338"/>
                </a:cubicBezTo>
                <a:cubicBezTo>
                  <a:pt x="748" y="1300"/>
                  <a:pt x="748" y="1300"/>
                  <a:pt x="748" y="1300"/>
                </a:cubicBezTo>
                <a:cubicBezTo>
                  <a:pt x="746" y="1299"/>
                  <a:pt x="746" y="1299"/>
                  <a:pt x="746" y="1299"/>
                </a:cubicBezTo>
                <a:cubicBezTo>
                  <a:pt x="1128" y="1083"/>
                  <a:pt x="1128" y="1083"/>
                  <a:pt x="1128" y="1083"/>
                </a:cubicBezTo>
                <a:cubicBezTo>
                  <a:pt x="1183" y="1051"/>
                  <a:pt x="1217" y="993"/>
                  <a:pt x="1217" y="930"/>
                </a:cubicBezTo>
                <a:cubicBezTo>
                  <a:pt x="1217" y="418"/>
                  <a:pt x="1217" y="418"/>
                  <a:pt x="1217" y="418"/>
                </a:cubicBezTo>
                <a:cubicBezTo>
                  <a:pt x="1217" y="365"/>
                  <a:pt x="1189" y="316"/>
                  <a:pt x="1143" y="289"/>
                </a:cubicBezTo>
                <a:close/>
              </a:path>
            </a:pathLst>
          </a:custGeom>
          <a:solidFill>
            <a:srgbClr val="D1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C3C9D3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Номер слайда 123"/>
          <p:cNvSpPr>
            <a:spLocks noGrp="1"/>
          </p:cNvSpPr>
          <p:nvPr>
            <p:ph type="sldNum" sz="quarter" idx="7"/>
          </p:nvPr>
        </p:nvSpPr>
        <p:spPr>
          <a:xfrm>
            <a:off x="9182102" y="0"/>
            <a:ext cx="2844801" cy="365125"/>
          </a:xfrm>
        </p:spPr>
        <p:txBody>
          <a:bodyPr/>
          <a:lstStyle/>
          <a:p>
            <a:pPr marL="25399">
              <a:spcBef>
                <a:spcPts val="245"/>
              </a:spcBef>
            </a:pPr>
            <a:fld id="{81D60167-4931-47E6-BA6A-407CBD079E47}" type="slidenum">
              <a:rPr lang="ru-RU" sz="1100" b="0" smtClean="0">
                <a:solidFill>
                  <a:srgbClr val="8E9EB0"/>
                </a:solidFill>
                <a:latin typeface="Arial Narrow" panose="020B0606020202030204" pitchFamily="34" charset="0"/>
              </a:rPr>
              <a:pPr marL="25399">
                <a:spcBef>
                  <a:spcPts val="245"/>
                </a:spcBef>
              </a:pPr>
              <a:t>2</a:t>
            </a:fld>
            <a:endParaRPr lang="ru-RU" sz="1100" b="0" dirty="0">
              <a:solidFill>
                <a:srgbClr val="8E9EB0"/>
              </a:solidFill>
              <a:latin typeface="Arial Narrow" panose="020B0606020202030204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-154974" y="839389"/>
            <a:ext cx="12126684" cy="776283"/>
          </a:xfrm>
          <a:prstGeom prst="rect">
            <a:avLst/>
          </a:prstGeom>
          <a:gradFill flip="none" rotWithShape="1">
            <a:gsLst>
              <a:gs pos="69100">
                <a:srgbClr val="CCD5DD"/>
              </a:gs>
              <a:gs pos="30400">
                <a:srgbClr val="CDD5DD"/>
              </a:gs>
              <a:gs pos="50000">
                <a:srgbClr val="C1CBD5"/>
              </a:gs>
              <a:gs pos="100000">
                <a:srgbClr val="DFE4E9">
                  <a:alpha val="0"/>
                </a:srgbClr>
              </a:gs>
              <a:gs pos="0">
                <a:srgbClr val="DFE4E9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3C9D3"/>
              </a:solidFill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1352552" y="265966"/>
            <a:ext cx="8676775" cy="330858"/>
          </a:xfrm>
          <a:prstGeom prst="rect">
            <a:avLst/>
          </a:prstGeom>
          <a:noFill/>
        </p:spPr>
        <p:txBody>
          <a:bodyPr wrap="square" lIns="99058" tIns="49529" rIns="99058" bIns="4952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 defTabSz="709106" fontAlgn="b"/>
            <a:r>
              <a:rPr lang="ru-RU" sz="2400" dirty="0" smtClean="0">
                <a:solidFill>
                  <a:srgbClr val="3A8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 в </a:t>
            </a:r>
            <a:r>
              <a:rPr lang="ru-RU" sz="2400" dirty="0">
                <a:solidFill>
                  <a:srgbClr val="3A8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использования и охраны водных объектов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6" name="Freeform 1290"/>
          <p:cNvSpPr>
            <a:spLocks noEditPoints="1"/>
          </p:cNvSpPr>
          <p:nvPr/>
        </p:nvSpPr>
        <p:spPr bwMode="auto">
          <a:xfrm>
            <a:off x="949570" y="4359109"/>
            <a:ext cx="293041" cy="383860"/>
          </a:xfrm>
          <a:custGeom>
            <a:avLst/>
            <a:gdLst>
              <a:gd name="T0" fmla="*/ 636 w 1068"/>
              <a:gd name="T1" fmla="*/ 268 h 1396"/>
              <a:gd name="T2" fmla="*/ 0 w 1068"/>
              <a:gd name="T3" fmla="*/ 1099 h 1396"/>
              <a:gd name="T4" fmla="*/ 95 w 1068"/>
              <a:gd name="T5" fmla="*/ 1396 h 1396"/>
              <a:gd name="T6" fmla="*/ 1068 w 1068"/>
              <a:gd name="T7" fmla="*/ 1276 h 1396"/>
              <a:gd name="T8" fmla="*/ 1068 w 1068"/>
              <a:gd name="T9" fmla="*/ 1245 h 1396"/>
              <a:gd name="T10" fmla="*/ 1068 w 1068"/>
              <a:gd name="T11" fmla="*/ 441 h 1396"/>
              <a:gd name="T12" fmla="*/ 972 w 1068"/>
              <a:gd name="T13" fmla="*/ 0 h 1396"/>
              <a:gd name="T14" fmla="*/ 838 w 1068"/>
              <a:gd name="T15" fmla="*/ 829 h 1396"/>
              <a:gd name="T16" fmla="*/ 820 w 1068"/>
              <a:gd name="T17" fmla="*/ 834 h 1396"/>
              <a:gd name="T18" fmla="*/ 816 w 1068"/>
              <a:gd name="T19" fmla="*/ 846 h 1396"/>
              <a:gd name="T20" fmla="*/ 795 w 1068"/>
              <a:gd name="T21" fmla="*/ 840 h 1396"/>
              <a:gd name="T22" fmla="*/ 775 w 1068"/>
              <a:gd name="T23" fmla="*/ 846 h 1396"/>
              <a:gd name="T24" fmla="*/ 770 w 1068"/>
              <a:gd name="T25" fmla="*/ 834 h 1396"/>
              <a:gd name="T26" fmla="*/ 752 w 1068"/>
              <a:gd name="T27" fmla="*/ 829 h 1396"/>
              <a:gd name="T28" fmla="*/ 752 w 1068"/>
              <a:gd name="T29" fmla="*/ 815 h 1396"/>
              <a:gd name="T30" fmla="*/ 747 w 1068"/>
              <a:gd name="T31" fmla="*/ 799 h 1396"/>
              <a:gd name="T32" fmla="*/ 741 w 1068"/>
              <a:gd name="T33" fmla="*/ 788 h 1396"/>
              <a:gd name="T34" fmla="*/ 752 w 1068"/>
              <a:gd name="T35" fmla="*/ 775 h 1396"/>
              <a:gd name="T36" fmla="*/ 752 w 1068"/>
              <a:gd name="T37" fmla="*/ 762 h 1396"/>
              <a:gd name="T38" fmla="*/ 770 w 1068"/>
              <a:gd name="T39" fmla="*/ 757 h 1396"/>
              <a:gd name="T40" fmla="*/ 775 w 1068"/>
              <a:gd name="T41" fmla="*/ 745 h 1396"/>
              <a:gd name="T42" fmla="*/ 793 w 1068"/>
              <a:gd name="T43" fmla="*/ 749 h 1396"/>
              <a:gd name="T44" fmla="*/ 803 w 1068"/>
              <a:gd name="T45" fmla="*/ 741 h 1396"/>
              <a:gd name="T46" fmla="*/ 817 w 1068"/>
              <a:gd name="T47" fmla="*/ 755 h 1396"/>
              <a:gd name="T48" fmla="*/ 829 w 1068"/>
              <a:gd name="T49" fmla="*/ 752 h 1396"/>
              <a:gd name="T50" fmla="*/ 834 w 1068"/>
              <a:gd name="T51" fmla="*/ 772 h 1396"/>
              <a:gd name="T52" fmla="*/ 849 w 1068"/>
              <a:gd name="T53" fmla="*/ 787 h 1396"/>
              <a:gd name="T54" fmla="*/ 843 w 1068"/>
              <a:gd name="T55" fmla="*/ 799 h 1396"/>
              <a:gd name="T56" fmla="*/ 839 w 1068"/>
              <a:gd name="T57" fmla="*/ 815 h 1396"/>
              <a:gd name="T58" fmla="*/ 835 w 1068"/>
              <a:gd name="T59" fmla="*/ 823 h 1396"/>
              <a:gd name="T60" fmla="*/ 856 w 1068"/>
              <a:gd name="T61" fmla="*/ 831 h 1396"/>
              <a:gd name="T62" fmla="*/ 861 w 1068"/>
              <a:gd name="T63" fmla="*/ 821 h 1396"/>
              <a:gd name="T64" fmla="*/ 867 w 1068"/>
              <a:gd name="T65" fmla="*/ 801 h 1396"/>
              <a:gd name="T66" fmla="*/ 867 w 1068"/>
              <a:gd name="T67" fmla="*/ 789 h 1396"/>
              <a:gd name="T68" fmla="*/ 861 w 1068"/>
              <a:gd name="T69" fmla="*/ 769 h 1396"/>
              <a:gd name="T70" fmla="*/ 855 w 1068"/>
              <a:gd name="T71" fmla="*/ 759 h 1396"/>
              <a:gd name="T72" fmla="*/ 911 w 1068"/>
              <a:gd name="T73" fmla="*/ 751 h 1396"/>
              <a:gd name="T74" fmla="*/ 854 w 1068"/>
              <a:gd name="T75" fmla="*/ 834 h 1396"/>
              <a:gd name="T76" fmla="*/ 827 w 1068"/>
              <a:gd name="T77" fmla="*/ 638 h 1396"/>
              <a:gd name="T78" fmla="*/ 827 w 1068"/>
              <a:gd name="T79" fmla="*/ 738 h 1396"/>
              <a:gd name="T80" fmla="*/ 907 w 1068"/>
              <a:gd name="T81" fmla="*/ 375 h 1396"/>
              <a:gd name="T82" fmla="*/ 710 w 1068"/>
              <a:gd name="T83" fmla="*/ 375 h 1396"/>
              <a:gd name="T84" fmla="*/ 764 w 1068"/>
              <a:gd name="T85" fmla="*/ 637 h 1396"/>
              <a:gd name="T86" fmla="*/ 680 w 1068"/>
              <a:gd name="T87" fmla="*/ 637 h 1396"/>
              <a:gd name="T88" fmla="*/ 742 w 1068"/>
              <a:gd name="T89" fmla="*/ 751 h 1396"/>
              <a:gd name="T90" fmla="*/ 741 w 1068"/>
              <a:gd name="T91" fmla="*/ 768 h 1396"/>
              <a:gd name="T92" fmla="*/ 729 w 1068"/>
              <a:gd name="T93" fmla="*/ 772 h 1396"/>
              <a:gd name="T94" fmla="*/ 733 w 1068"/>
              <a:gd name="T95" fmla="*/ 795 h 1396"/>
              <a:gd name="T96" fmla="*/ 725 w 1068"/>
              <a:gd name="T97" fmla="*/ 804 h 1396"/>
              <a:gd name="T98" fmla="*/ 740 w 1068"/>
              <a:gd name="T99" fmla="*/ 821 h 1396"/>
              <a:gd name="T100" fmla="*/ 737 w 1068"/>
              <a:gd name="T101" fmla="*/ 834 h 1396"/>
              <a:gd name="T102" fmla="*/ 680 w 1068"/>
              <a:gd name="T103" fmla="*/ 751 h 1396"/>
              <a:gd name="T104" fmla="*/ 580 w 1068"/>
              <a:gd name="T105" fmla="*/ 760 h 1396"/>
              <a:gd name="T106" fmla="*/ 201 w 1068"/>
              <a:gd name="T107" fmla="*/ 760 h 1396"/>
              <a:gd name="T108" fmla="*/ 153 w 1068"/>
              <a:gd name="T109" fmla="*/ 1286 h 1396"/>
              <a:gd name="T110" fmla="*/ 168 w 1068"/>
              <a:gd name="T111" fmla="*/ 956 h 1396"/>
              <a:gd name="T112" fmla="*/ 680 w 1068"/>
              <a:gd name="T113" fmla="*/ 1223 h 1396"/>
              <a:gd name="T114" fmla="*/ 764 w 1068"/>
              <a:gd name="T115" fmla="*/ 1223 h 1396"/>
              <a:gd name="T116" fmla="*/ 911 w 1068"/>
              <a:gd name="T117" fmla="*/ 852 h 1396"/>
              <a:gd name="T118" fmla="*/ 940 w 1068"/>
              <a:gd name="T119" fmla="*/ 1286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68" h="1396">
                <a:moveTo>
                  <a:pt x="972" y="0"/>
                </a:moveTo>
                <a:lnTo>
                  <a:pt x="530" y="0"/>
                </a:lnTo>
                <a:cubicBezTo>
                  <a:pt x="596" y="70"/>
                  <a:pt x="636" y="164"/>
                  <a:pt x="636" y="268"/>
                </a:cubicBezTo>
                <a:cubicBezTo>
                  <a:pt x="636" y="484"/>
                  <a:pt x="461" y="659"/>
                  <a:pt x="245" y="659"/>
                </a:cubicBezTo>
                <a:cubicBezTo>
                  <a:pt x="152" y="659"/>
                  <a:pt x="67" y="626"/>
                  <a:pt x="0" y="572"/>
                </a:cubicBezTo>
                <a:lnTo>
                  <a:pt x="0" y="1099"/>
                </a:lnTo>
                <a:lnTo>
                  <a:pt x="0" y="1241"/>
                </a:lnTo>
                <a:lnTo>
                  <a:pt x="0" y="1299"/>
                </a:lnTo>
                <a:cubicBezTo>
                  <a:pt x="0" y="1352"/>
                  <a:pt x="42" y="1396"/>
                  <a:pt x="95" y="1396"/>
                </a:cubicBezTo>
                <a:lnTo>
                  <a:pt x="972" y="1396"/>
                </a:lnTo>
                <a:cubicBezTo>
                  <a:pt x="1023" y="1396"/>
                  <a:pt x="1064" y="1356"/>
                  <a:pt x="1067" y="1306"/>
                </a:cubicBezTo>
                <a:lnTo>
                  <a:pt x="1068" y="1276"/>
                </a:lnTo>
                <a:lnTo>
                  <a:pt x="1068" y="1276"/>
                </a:lnTo>
                <a:lnTo>
                  <a:pt x="1068" y="1273"/>
                </a:lnTo>
                <a:lnTo>
                  <a:pt x="1068" y="1245"/>
                </a:lnTo>
                <a:lnTo>
                  <a:pt x="1068" y="493"/>
                </a:lnTo>
                <a:lnTo>
                  <a:pt x="1068" y="463"/>
                </a:lnTo>
                <a:lnTo>
                  <a:pt x="1068" y="441"/>
                </a:lnTo>
                <a:lnTo>
                  <a:pt x="1068" y="397"/>
                </a:lnTo>
                <a:lnTo>
                  <a:pt x="1068" y="97"/>
                </a:lnTo>
                <a:cubicBezTo>
                  <a:pt x="1068" y="44"/>
                  <a:pt x="1025" y="0"/>
                  <a:pt x="972" y="0"/>
                </a:cubicBezTo>
                <a:close/>
                <a:moveTo>
                  <a:pt x="835" y="823"/>
                </a:moveTo>
                <a:lnTo>
                  <a:pt x="835" y="823"/>
                </a:lnTo>
                <a:lnTo>
                  <a:pt x="838" y="829"/>
                </a:lnTo>
                <a:cubicBezTo>
                  <a:pt x="836" y="832"/>
                  <a:pt x="832" y="835"/>
                  <a:pt x="829" y="838"/>
                </a:cubicBezTo>
                <a:lnTo>
                  <a:pt x="823" y="834"/>
                </a:lnTo>
                <a:cubicBezTo>
                  <a:pt x="822" y="834"/>
                  <a:pt x="821" y="834"/>
                  <a:pt x="820" y="834"/>
                </a:cubicBezTo>
                <a:cubicBezTo>
                  <a:pt x="819" y="834"/>
                  <a:pt x="818" y="834"/>
                  <a:pt x="817" y="835"/>
                </a:cubicBezTo>
                <a:cubicBezTo>
                  <a:pt x="816" y="836"/>
                  <a:pt x="815" y="837"/>
                  <a:pt x="815" y="839"/>
                </a:cubicBezTo>
                <a:lnTo>
                  <a:pt x="816" y="846"/>
                </a:lnTo>
                <a:cubicBezTo>
                  <a:pt x="812" y="847"/>
                  <a:pt x="807" y="848"/>
                  <a:pt x="803" y="849"/>
                </a:cubicBezTo>
                <a:lnTo>
                  <a:pt x="799" y="843"/>
                </a:lnTo>
                <a:cubicBezTo>
                  <a:pt x="799" y="841"/>
                  <a:pt x="797" y="840"/>
                  <a:pt x="795" y="840"/>
                </a:cubicBezTo>
                <a:cubicBezTo>
                  <a:pt x="793" y="840"/>
                  <a:pt x="792" y="841"/>
                  <a:pt x="791" y="843"/>
                </a:cubicBezTo>
                <a:lnTo>
                  <a:pt x="788" y="849"/>
                </a:lnTo>
                <a:cubicBezTo>
                  <a:pt x="783" y="848"/>
                  <a:pt x="779" y="847"/>
                  <a:pt x="775" y="846"/>
                </a:cubicBezTo>
                <a:lnTo>
                  <a:pt x="775" y="839"/>
                </a:lnTo>
                <a:cubicBezTo>
                  <a:pt x="775" y="837"/>
                  <a:pt x="775" y="836"/>
                  <a:pt x="774" y="835"/>
                </a:cubicBezTo>
                <a:cubicBezTo>
                  <a:pt x="773" y="834"/>
                  <a:pt x="771" y="834"/>
                  <a:pt x="770" y="834"/>
                </a:cubicBezTo>
                <a:cubicBezTo>
                  <a:pt x="769" y="834"/>
                  <a:pt x="768" y="834"/>
                  <a:pt x="768" y="834"/>
                </a:cubicBezTo>
                <a:lnTo>
                  <a:pt x="762" y="838"/>
                </a:lnTo>
                <a:cubicBezTo>
                  <a:pt x="758" y="835"/>
                  <a:pt x="755" y="832"/>
                  <a:pt x="752" y="829"/>
                </a:cubicBezTo>
                <a:lnTo>
                  <a:pt x="756" y="823"/>
                </a:lnTo>
                <a:cubicBezTo>
                  <a:pt x="757" y="821"/>
                  <a:pt x="757" y="819"/>
                  <a:pt x="756" y="818"/>
                </a:cubicBezTo>
                <a:cubicBezTo>
                  <a:pt x="755" y="816"/>
                  <a:pt x="754" y="815"/>
                  <a:pt x="752" y="815"/>
                </a:cubicBezTo>
                <a:lnTo>
                  <a:pt x="745" y="815"/>
                </a:lnTo>
                <a:cubicBezTo>
                  <a:pt x="743" y="811"/>
                  <a:pt x="742" y="807"/>
                  <a:pt x="741" y="803"/>
                </a:cubicBezTo>
                <a:lnTo>
                  <a:pt x="747" y="799"/>
                </a:lnTo>
                <a:cubicBezTo>
                  <a:pt x="749" y="799"/>
                  <a:pt x="750" y="797"/>
                  <a:pt x="750" y="795"/>
                </a:cubicBezTo>
                <a:cubicBezTo>
                  <a:pt x="750" y="793"/>
                  <a:pt x="749" y="792"/>
                  <a:pt x="747" y="791"/>
                </a:cubicBezTo>
                <a:lnTo>
                  <a:pt x="741" y="788"/>
                </a:lnTo>
                <a:cubicBezTo>
                  <a:pt x="742" y="783"/>
                  <a:pt x="743" y="779"/>
                  <a:pt x="745" y="775"/>
                </a:cubicBezTo>
                <a:lnTo>
                  <a:pt x="752" y="775"/>
                </a:lnTo>
                <a:lnTo>
                  <a:pt x="752" y="775"/>
                </a:lnTo>
                <a:cubicBezTo>
                  <a:pt x="753" y="775"/>
                  <a:pt x="755" y="774"/>
                  <a:pt x="756" y="772"/>
                </a:cubicBezTo>
                <a:cubicBezTo>
                  <a:pt x="757" y="771"/>
                  <a:pt x="757" y="769"/>
                  <a:pt x="756" y="768"/>
                </a:cubicBezTo>
                <a:lnTo>
                  <a:pt x="752" y="762"/>
                </a:lnTo>
                <a:cubicBezTo>
                  <a:pt x="755" y="758"/>
                  <a:pt x="758" y="755"/>
                  <a:pt x="762" y="752"/>
                </a:cubicBezTo>
                <a:lnTo>
                  <a:pt x="768" y="756"/>
                </a:lnTo>
                <a:cubicBezTo>
                  <a:pt x="768" y="756"/>
                  <a:pt x="769" y="757"/>
                  <a:pt x="770" y="757"/>
                </a:cubicBezTo>
                <a:cubicBezTo>
                  <a:pt x="771" y="757"/>
                  <a:pt x="773" y="756"/>
                  <a:pt x="774" y="755"/>
                </a:cubicBezTo>
                <a:cubicBezTo>
                  <a:pt x="775" y="754"/>
                  <a:pt x="775" y="753"/>
                  <a:pt x="775" y="752"/>
                </a:cubicBezTo>
                <a:lnTo>
                  <a:pt x="775" y="745"/>
                </a:lnTo>
                <a:cubicBezTo>
                  <a:pt x="779" y="743"/>
                  <a:pt x="783" y="742"/>
                  <a:pt x="788" y="741"/>
                </a:cubicBezTo>
                <a:lnTo>
                  <a:pt x="791" y="747"/>
                </a:lnTo>
                <a:cubicBezTo>
                  <a:pt x="791" y="748"/>
                  <a:pt x="792" y="749"/>
                  <a:pt x="793" y="749"/>
                </a:cubicBezTo>
                <a:cubicBezTo>
                  <a:pt x="794" y="750"/>
                  <a:pt x="794" y="750"/>
                  <a:pt x="795" y="750"/>
                </a:cubicBezTo>
                <a:cubicBezTo>
                  <a:pt x="797" y="750"/>
                  <a:pt x="799" y="749"/>
                  <a:pt x="799" y="747"/>
                </a:cubicBezTo>
                <a:lnTo>
                  <a:pt x="803" y="741"/>
                </a:lnTo>
                <a:cubicBezTo>
                  <a:pt x="807" y="742"/>
                  <a:pt x="812" y="743"/>
                  <a:pt x="816" y="745"/>
                </a:cubicBezTo>
                <a:lnTo>
                  <a:pt x="815" y="752"/>
                </a:lnTo>
                <a:cubicBezTo>
                  <a:pt x="815" y="753"/>
                  <a:pt x="816" y="754"/>
                  <a:pt x="817" y="755"/>
                </a:cubicBezTo>
                <a:cubicBezTo>
                  <a:pt x="818" y="756"/>
                  <a:pt x="819" y="757"/>
                  <a:pt x="820" y="757"/>
                </a:cubicBezTo>
                <a:cubicBezTo>
                  <a:pt x="821" y="757"/>
                  <a:pt x="822" y="756"/>
                  <a:pt x="823" y="756"/>
                </a:cubicBezTo>
                <a:lnTo>
                  <a:pt x="829" y="752"/>
                </a:lnTo>
                <a:cubicBezTo>
                  <a:pt x="832" y="755"/>
                  <a:pt x="835" y="758"/>
                  <a:pt x="838" y="762"/>
                </a:cubicBezTo>
                <a:lnTo>
                  <a:pt x="835" y="768"/>
                </a:lnTo>
                <a:cubicBezTo>
                  <a:pt x="834" y="769"/>
                  <a:pt x="834" y="771"/>
                  <a:pt x="834" y="772"/>
                </a:cubicBezTo>
                <a:cubicBezTo>
                  <a:pt x="835" y="774"/>
                  <a:pt x="837" y="775"/>
                  <a:pt x="839" y="775"/>
                </a:cubicBezTo>
                <a:lnTo>
                  <a:pt x="846" y="775"/>
                </a:lnTo>
                <a:cubicBezTo>
                  <a:pt x="848" y="779"/>
                  <a:pt x="849" y="783"/>
                  <a:pt x="849" y="787"/>
                </a:cubicBezTo>
                <a:lnTo>
                  <a:pt x="843" y="791"/>
                </a:lnTo>
                <a:cubicBezTo>
                  <a:pt x="842" y="792"/>
                  <a:pt x="841" y="793"/>
                  <a:pt x="841" y="795"/>
                </a:cubicBezTo>
                <a:cubicBezTo>
                  <a:pt x="841" y="797"/>
                  <a:pt x="842" y="799"/>
                  <a:pt x="843" y="799"/>
                </a:cubicBezTo>
                <a:lnTo>
                  <a:pt x="849" y="803"/>
                </a:lnTo>
                <a:cubicBezTo>
                  <a:pt x="849" y="807"/>
                  <a:pt x="848" y="811"/>
                  <a:pt x="846" y="815"/>
                </a:cubicBezTo>
                <a:lnTo>
                  <a:pt x="839" y="815"/>
                </a:lnTo>
                <a:lnTo>
                  <a:pt x="839" y="815"/>
                </a:lnTo>
                <a:cubicBezTo>
                  <a:pt x="837" y="815"/>
                  <a:pt x="835" y="816"/>
                  <a:pt x="835" y="818"/>
                </a:cubicBezTo>
                <a:cubicBezTo>
                  <a:pt x="834" y="819"/>
                  <a:pt x="834" y="821"/>
                  <a:pt x="835" y="823"/>
                </a:cubicBezTo>
                <a:close/>
                <a:moveTo>
                  <a:pt x="854" y="834"/>
                </a:moveTo>
                <a:lnTo>
                  <a:pt x="854" y="834"/>
                </a:lnTo>
                <a:lnTo>
                  <a:pt x="856" y="831"/>
                </a:lnTo>
                <a:lnTo>
                  <a:pt x="850" y="822"/>
                </a:lnTo>
                <a:lnTo>
                  <a:pt x="851" y="821"/>
                </a:lnTo>
                <a:lnTo>
                  <a:pt x="861" y="821"/>
                </a:lnTo>
                <a:lnTo>
                  <a:pt x="862" y="818"/>
                </a:lnTo>
                <a:cubicBezTo>
                  <a:pt x="864" y="814"/>
                  <a:pt x="866" y="809"/>
                  <a:pt x="866" y="804"/>
                </a:cubicBezTo>
                <a:lnTo>
                  <a:pt x="867" y="801"/>
                </a:lnTo>
                <a:lnTo>
                  <a:pt x="857" y="796"/>
                </a:lnTo>
                <a:lnTo>
                  <a:pt x="857" y="795"/>
                </a:lnTo>
                <a:lnTo>
                  <a:pt x="867" y="789"/>
                </a:lnTo>
                <a:lnTo>
                  <a:pt x="866" y="786"/>
                </a:lnTo>
                <a:cubicBezTo>
                  <a:pt x="866" y="781"/>
                  <a:pt x="864" y="777"/>
                  <a:pt x="862" y="772"/>
                </a:cubicBezTo>
                <a:lnTo>
                  <a:pt x="861" y="769"/>
                </a:lnTo>
                <a:lnTo>
                  <a:pt x="851" y="769"/>
                </a:lnTo>
                <a:lnTo>
                  <a:pt x="850" y="768"/>
                </a:lnTo>
                <a:lnTo>
                  <a:pt x="855" y="759"/>
                </a:lnTo>
                <a:lnTo>
                  <a:pt x="854" y="757"/>
                </a:lnTo>
                <a:cubicBezTo>
                  <a:pt x="852" y="755"/>
                  <a:pt x="850" y="753"/>
                  <a:pt x="849" y="751"/>
                </a:cubicBezTo>
                <a:lnTo>
                  <a:pt x="911" y="751"/>
                </a:lnTo>
                <a:lnTo>
                  <a:pt x="911" y="839"/>
                </a:lnTo>
                <a:lnTo>
                  <a:pt x="848" y="839"/>
                </a:lnTo>
                <a:cubicBezTo>
                  <a:pt x="850" y="838"/>
                  <a:pt x="852" y="836"/>
                  <a:pt x="854" y="834"/>
                </a:cubicBezTo>
                <a:close/>
                <a:moveTo>
                  <a:pt x="827" y="738"/>
                </a:moveTo>
                <a:lnTo>
                  <a:pt x="827" y="738"/>
                </a:lnTo>
                <a:lnTo>
                  <a:pt x="827" y="638"/>
                </a:lnTo>
                <a:lnTo>
                  <a:pt x="911" y="638"/>
                </a:lnTo>
                <a:lnTo>
                  <a:pt x="911" y="738"/>
                </a:lnTo>
                <a:lnTo>
                  <a:pt x="827" y="738"/>
                </a:lnTo>
                <a:close/>
                <a:moveTo>
                  <a:pt x="710" y="375"/>
                </a:moveTo>
                <a:lnTo>
                  <a:pt x="710" y="375"/>
                </a:lnTo>
                <a:lnTo>
                  <a:pt x="907" y="375"/>
                </a:lnTo>
                <a:lnTo>
                  <a:pt x="907" y="436"/>
                </a:lnTo>
                <a:lnTo>
                  <a:pt x="710" y="436"/>
                </a:lnTo>
                <a:lnTo>
                  <a:pt x="710" y="375"/>
                </a:lnTo>
                <a:close/>
                <a:moveTo>
                  <a:pt x="680" y="637"/>
                </a:moveTo>
                <a:lnTo>
                  <a:pt x="680" y="637"/>
                </a:lnTo>
                <a:lnTo>
                  <a:pt x="764" y="637"/>
                </a:lnTo>
                <a:lnTo>
                  <a:pt x="764" y="737"/>
                </a:lnTo>
                <a:lnTo>
                  <a:pt x="680" y="737"/>
                </a:lnTo>
                <a:lnTo>
                  <a:pt x="680" y="637"/>
                </a:lnTo>
                <a:close/>
                <a:moveTo>
                  <a:pt x="680" y="751"/>
                </a:moveTo>
                <a:lnTo>
                  <a:pt x="680" y="751"/>
                </a:lnTo>
                <a:lnTo>
                  <a:pt x="742" y="751"/>
                </a:lnTo>
                <a:cubicBezTo>
                  <a:pt x="740" y="753"/>
                  <a:pt x="739" y="755"/>
                  <a:pt x="737" y="757"/>
                </a:cubicBezTo>
                <a:lnTo>
                  <a:pt x="735" y="759"/>
                </a:lnTo>
                <a:lnTo>
                  <a:pt x="741" y="768"/>
                </a:lnTo>
                <a:lnTo>
                  <a:pt x="740" y="769"/>
                </a:lnTo>
                <a:lnTo>
                  <a:pt x="730" y="769"/>
                </a:lnTo>
                <a:lnTo>
                  <a:pt x="729" y="772"/>
                </a:lnTo>
                <a:cubicBezTo>
                  <a:pt x="727" y="777"/>
                  <a:pt x="725" y="781"/>
                  <a:pt x="725" y="786"/>
                </a:cubicBezTo>
                <a:lnTo>
                  <a:pt x="724" y="789"/>
                </a:lnTo>
                <a:lnTo>
                  <a:pt x="733" y="795"/>
                </a:lnTo>
                <a:lnTo>
                  <a:pt x="733" y="796"/>
                </a:lnTo>
                <a:lnTo>
                  <a:pt x="724" y="801"/>
                </a:lnTo>
                <a:lnTo>
                  <a:pt x="725" y="804"/>
                </a:lnTo>
                <a:cubicBezTo>
                  <a:pt x="725" y="809"/>
                  <a:pt x="727" y="814"/>
                  <a:pt x="728" y="818"/>
                </a:cubicBezTo>
                <a:lnTo>
                  <a:pt x="730" y="821"/>
                </a:lnTo>
                <a:lnTo>
                  <a:pt x="740" y="821"/>
                </a:lnTo>
                <a:lnTo>
                  <a:pt x="741" y="822"/>
                </a:lnTo>
                <a:lnTo>
                  <a:pt x="735" y="831"/>
                </a:lnTo>
                <a:lnTo>
                  <a:pt x="737" y="834"/>
                </a:lnTo>
                <a:cubicBezTo>
                  <a:pt x="739" y="836"/>
                  <a:pt x="741" y="838"/>
                  <a:pt x="743" y="839"/>
                </a:cubicBezTo>
                <a:lnTo>
                  <a:pt x="680" y="839"/>
                </a:lnTo>
                <a:lnTo>
                  <a:pt x="680" y="751"/>
                </a:lnTo>
                <a:close/>
                <a:moveTo>
                  <a:pt x="201" y="760"/>
                </a:moveTo>
                <a:lnTo>
                  <a:pt x="201" y="760"/>
                </a:lnTo>
                <a:lnTo>
                  <a:pt x="580" y="760"/>
                </a:lnTo>
                <a:lnTo>
                  <a:pt x="580" y="822"/>
                </a:lnTo>
                <a:lnTo>
                  <a:pt x="201" y="822"/>
                </a:lnTo>
                <a:lnTo>
                  <a:pt x="201" y="760"/>
                </a:lnTo>
                <a:close/>
                <a:moveTo>
                  <a:pt x="940" y="1286"/>
                </a:moveTo>
                <a:lnTo>
                  <a:pt x="940" y="1286"/>
                </a:lnTo>
                <a:lnTo>
                  <a:pt x="153" y="1286"/>
                </a:lnTo>
                <a:lnTo>
                  <a:pt x="96" y="1223"/>
                </a:lnTo>
                <a:lnTo>
                  <a:pt x="168" y="1223"/>
                </a:lnTo>
                <a:lnTo>
                  <a:pt x="168" y="956"/>
                </a:lnTo>
                <a:lnTo>
                  <a:pt x="613" y="956"/>
                </a:lnTo>
                <a:lnTo>
                  <a:pt x="613" y="1223"/>
                </a:lnTo>
                <a:lnTo>
                  <a:pt x="680" y="1223"/>
                </a:lnTo>
                <a:lnTo>
                  <a:pt x="680" y="850"/>
                </a:lnTo>
                <a:lnTo>
                  <a:pt x="764" y="850"/>
                </a:lnTo>
                <a:lnTo>
                  <a:pt x="764" y="1223"/>
                </a:lnTo>
                <a:lnTo>
                  <a:pt x="827" y="1223"/>
                </a:lnTo>
                <a:lnTo>
                  <a:pt x="827" y="852"/>
                </a:lnTo>
                <a:lnTo>
                  <a:pt x="911" y="852"/>
                </a:lnTo>
                <a:lnTo>
                  <a:pt x="911" y="1223"/>
                </a:lnTo>
                <a:lnTo>
                  <a:pt x="940" y="1223"/>
                </a:lnTo>
                <a:lnTo>
                  <a:pt x="940" y="12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27" name="Группа 1541"/>
          <p:cNvGrpSpPr/>
          <p:nvPr/>
        </p:nvGrpSpPr>
        <p:grpSpPr>
          <a:xfrm>
            <a:off x="908979" y="4310014"/>
            <a:ext cx="312144" cy="611739"/>
            <a:chOff x="5732819" y="5019376"/>
            <a:chExt cx="409219" cy="801987"/>
          </a:xfrm>
          <a:solidFill>
            <a:schemeClr val="bg1"/>
          </a:solidFill>
        </p:grpSpPr>
        <p:sp>
          <p:nvSpPr>
            <p:cNvPr id="428" name="Freeform 5"/>
            <p:cNvSpPr>
              <a:spLocks noEditPoints="1"/>
            </p:cNvSpPr>
            <p:nvPr/>
          </p:nvSpPr>
          <p:spPr bwMode="auto">
            <a:xfrm>
              <a:off x="5732819" y="5019376"/>
              <a:ext cx="258766" cy="258767"/>
            </a:xfrm>
            <a:custGeom>
              <a:avLst/>
              <a:gdLst>
                <a:gd name="T0" fmla="*/ 717 w 717"/>
                <a:gd name="T1" fmla="*/ 359 h 717"/>
                <a:gd name="T2" fmla="*/ 358 w 717"/>
                <a:gd name="T3" fmla="*/ 0 h 717"/>
                <a:gd name="T4" fmla="*/ 0 w 717"/>
                <a:gd name="T5" fmla="*/ 359 h 717"/>
                <a:gd name="T6" fmla="*/ 358 w 717"/>
                <a:gd name="T7" fmla="*/ 717 h 717"/>
                <a:gd name="T8" fmla="*/ 717 w 717"/>
                <a:gd name="T9" fmla="*/ 359 h 717"/>
                <a:gd name="T10" fmla="*/ 156 w 717"/>
                <a:gd name="T11" fmla="*/ 585 h 717"/>
                <a:gd name="T12" fmla="*/ 156 w 717"/>
                <a:gd name="T13" fmla="*/ 585 h 717"/>
                <a:gd name="T14" fmla="*/ 132 w 717"/>
                <a:gd name="T15" fmla="*/ 561 h 717"/>
                <a:gd name="T16" fmla="*/ 121 w 717"/>
                <a:gd name="T17" fmla="*/ 536 h 717"/>
                <a:gd name="T18" fmla="*/ 132 w 717"/>
                <a:gd name="T19" fmla="*/ 511 h 717"/>
                <a:gd name="T20" fmla="*/ 284 w 717"/>
                <a:gd name="T21" fmla="*/ 359 h 717"/>
                <a:gd name="T22" fmla="*/ 132 w 717"/>
                <a:gd name="T23" fmla="*/ 206 h 717"/>
                <a:gd name="T24" fmla="*/ 121 w 717"/>
                <a:gd name="T25" fmla="*/ 181 h 717"/>
                <a:gd name="T26" fmla="*/ 132 w 717"/>
                <a:gd name="T27" fmla="*/ 156 h 717"/>
                <a:gd name="T28" fmla="*/ 156 w 717"/>
                <a:gd name="T29" fmla="*/ 132 h 717"/>
                <a:gd name="T30" fmla="*/ 206 w 717"/>
                <a:gd name="T31" fmla="*/ 132 h 717"/>
                <a:gd name="T32" fmla="*/ 358 w 717"/>
                <a:gd name="T33" fmla="*/ 285 h 717"/>
                <a:gd name="T34" fmla="*/ 511 w 717"/>
                <a:gd name="T35" fmla="*/ 132 h 717"/>
                <a:gd name="T36" fmla="*/ 536 w 717"/>
                <a:gd name="T37" fmla="*/ 122 h 717"/>
                <a:gd name="T38" fmla="*/ 561 w 717"/>
                <a:gd name="T39" fmla="*/ 132 h 717"/>
                <a:gd name="T40" fmla="*/ 585 w 717"/>
                <a:gd name="T41" fmla="*/ 156 h 717"/>
                <a:gd name="T42" fmla="*/ 585 w 717"/>
                <a:gd name="T43" fmla="*/ 206 h 717"/>
                <a:gd name="T44" fmla="*/ 432 w 717"/>
                <a:gd name="T45" fmla="*/ 359 h 717"/>
                <a:gd name="T46" fmla="*/ 585 w 717"/>
                <a:gd name="T47" fmla="*/ 511 h 717"/>
                <a:gd name="T48" fmla="*/ 595 w 717"/>
                <a:gd name="T49" fmla="*/ 536 h 717"/>
                <a:gd name="T50" fmla="*/ 585 w 717"/>
                <a:gd name="T51" fmla="*/ 561 h 717"/>
                <a:gd name="T52" fmla="*/ 561 w 717"/>
                <a:gd name="T53" fmla="*/ 585 h 717"/>
                <a:gd name="T54" fmla="*/ 511 w 717"/>
                <a:gd name="T55" fmla="*/ 585 h 717"/>
                <a:gd name="T56" fmla="*/ 358 w 717"/>
                <a:gd name="T57" fmla="*/ 433 h 717"/>
                <a:gd name="T58" fmla="*/ 206 w 717"/>
                <a:gd name="T59" fmla="*/ 585 h 717"/>
                <a:gd name="T60" fmla="*/ 181 w 717"/>
                <a:gd name="T61" fmla="*/ 596 h 717"/>
                <a:gd name="T62" fmla="*/ 156 w 717"/>
                <a:gd name="T63" fmla="*/ 585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7" h="717">
                  <a:moveTo>
                    <a:pt x="717" y="359"/>
                  </a:moveTo>
                  <a:cubicBezTo>
                    <a:pt x="717" y="161"/>
                    <a:pt x="556" y="0"/>
                    <a:pt x="358" y="0"/>
                  </a:cubicBezTo>
                  <a:cubicBezTo>
                    <a:pt x="160" y="0"/>
                    <a:pt x="0" y="161"/>
                    <a:pt x="0" y="359"/>
                  </a:cubicBezTo>
                  <a:cubicBezTo>
                    <a:pt x="0" y="556"/>
                    <a:pt x="160" y="717"/>
                    <a:pt x="358" y="717"/>
                  </a:cubicBezTo>
                  <a:cubicBezTo>
                    <a:pt x="556" y="717"/>
                    <a:pt x="717" y="556"/>
                    <a:pt x="717" y="359"/>
                  </a:cubicBezTo>
                  <a:close/>
                  <a:moveTo>
                    <a:pt x="156" y="585"/>
                  </a:moveTo>
                  <a:lnTo>
                    <a:pt x="156" y="585"/>
                  </a:lnTo>
                  <a:lnTo>
                    <a:pt x="132" y="561"/>
                  </a:lnTo>
                  <a:cubicBezTo>
                    <a:pt x="125" y="554"/>
                    <a:pt x="121" y="545"/>
                    <a:pt x="121" y="536"/>
                  </a:cubicBezTo>
                  <a:cubicBezTo>
                    <a:pt x="121" y="527"/>
                    <a:pt x="125" y="518"/>
                    <a:pt x="132" y="511"/>
                  </a:cubicBezTo>
                  <a:lnTo>
                    <a:pt x="284" y="359"/>
                  </a:lnTo>
                  <a:lnTo>
                    <a:pt x="132" y="206"/>
                  </a:lnTo>
                  <a:cubicBezTo>
                    <a:pt x="125" y="199"/>
                    <a:pt x="121" y="190"/>
                    <a:pt x="121" y="181"/>
                  </a:cubicBezTo>
                  <a:cubicBezTo>
                    <a:pt x="121" y="172"/>
                    <a:pt x="125" y="163"/>
                    <a:pt x="132" y="156"/>
                  </a:cubicBezTo>
                  <a:lnTo>
                    <a:pt x="156" y="132"/>
                  </a:lnTo>
                  <a:cubicBezTo>
                    <a:pt x="170" y="118"/>
                    <a:pt x="192" y="118"/>
                    <a:pt x="206" y="132"/>
                  </a:cubicBezTo>
                  <a:lnTo>
                    <a:pt x="358" y="285"/>
                  </a:lnTo>
                  <a:lnTo>
                    <a:pt x="511" y="132"/>
                  </a:lnTo>
                  <a:cubicBezTo>
                    <a:pt x="518" y="125"/>
                    <a:pt x="526" y="122"/>
                    <a:pt x="536" y="122"/>
                  </a:cubicBezTo>
                  <a:cubicBezTo>
                    <a:pt x="545" y="122"/>
                    <a:pt x="554" y="125"/>
                    <a:pt x="561" y="132"/>
                  </a:cubicBezTo>
                  <a:lnTo>
                    <a:pt x="585" y="156"/>
                  </a:lnTo>
                  <a:cubicBezTo>
                    <a:pt x="599" y="170"/>
                    <a:pt x="599" y="192"/>
                    <a:pt x="585" y="206"/>
                  </a:cubicBezTo>
                  <a:lnTo>
                    <a:pt x="432" y="359"/>
                  </a:lnTo>
                  <a:lnTo>
                    <a:pt x="585" y="511"/>
                  </a:lnTo>
                  <a:cubicBezTo>
                    <a:pt x="592" y="518"/>
                    <a:pt x="595" y="527"/>
                    <a:pt x="595" y="536"/>
                  </a:cubicBezTo>
                  <a:cubicBezTo>
                    <a:pt x="595" y="545"/>
                    <a:pt x="592" y="554"/>
                    <a:pt x="585" y="561"/>
                  </a:cubicBezTo>
                  <a:lnTo>
                    <a:pt x="561" y="585"/>
                  </a:lnTo>
                  <a:cubicBezTo>
                    <a:pt x="547" y="599"/>
                    <a:pt x="525" y="599"/>
                    <a:pt x="511" y="585"/>
                  </a:cubicBezTo>
                  <a:lnTo>
                    <a:pt x="358" y="433"/>
                  </a:lnTo>
                  <a:lnTo>
                    <a:pt x="206" y="585"/>
                  </a:lnTo>
                  <a:cubicBezTo>
                    <a:pt x="199" y="592"/>
                    <a:pt x="190" y="596"/>
                    <a:pt x="181" y="596"/>
                  </a:cubicBezTo>
                  <a:cubicBezTo>
                    <a:pt x="172" y="596"/>
                    <a:pt x="163" y="592"/>
                    <a:pt x="156" y="5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" name="Oval 1289"/>
            <p:cNvSpPr>
              <a:spLocks noChangeArrowheads="1"/>
            </p:cNvSpPr>
            <p:nvPr/>
          </p:nvSpPr>
          <p:spPr bwMode="auto">
            <a:xfrm>
              <a:off x="6121400" y="5800725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32" name="Freeform 1284"/>
          <p:cNvSpPr>
            <a:spLocks noEditPoints="1"/>
          </p:cNvSpPr>
          <p:nvPr/>
        </p:nvSpPr>
        <p:spPr bwMode="auto">
          <a:xfrm>
            <a:off x="964449" y="1721475"/>
            <a:ext cx="214052" cy="212856"/>
          </a:xfrm>
          <a:custGeom>
            <a:avLst/>
            <a:gdLst>
              <a:gd name="T0" fmla="*/ 647 w 786"/>
              <a:gd name="T1" fmla="*/ 140 h 787"/>
              <a:gd name="T2" fmla="*/ 140 w 786"/>
              <a:gd name="T3" fmla="*/ 140 h 787"/>
              <a:gd name="T4" fmla="*/ 140 w 786"/>
              <a:gd name="T5" fmla="*/ 647 h 787"/>
              <a:gd name="T6" fmla="*/ 647 w 786"/>
              <a:gd name="T7" fmla="*/ 647 h 787"/>
              <a:gd name="T8" fmla="*/ 647 w 786"/>
              <a:gd name="T9" fmla="*/ 140 h 787"/>
              <a:gd name="T10" fmla="*/ 543 w 786"/>
              <a:gd name="T11" fmla="*/ 482 h 787"/>
              <a:gd name="T12" fmla="*/ 543 w 786"/>
              <a:gd name="T13" fmla="*/ 482 h 787"/>
              <a:gd name="T14" fmla="*/ 514 w 786"/>
              <a:gd name="T15" fmla="*/ 524 h 787"/>
              <a:gd name="T16" fmla="*/ 490 w 786"/>
              <a:gd name="T17" fmla="*/ 560 h 787"/>
              <a:gd name="T18" fmla="*/ 443 w 786"/>
              <a:gd name="T19" fmla="*/ 627 h 787"/>
              <a:gd name="T20" fmla="*/ 416 w 786"/>
              <a:gd name="T21" fmla="*/ 648 h 787"/>
              <a:gd name="T22" fmla="*/ 386 w 786"/>
              <a:gd name="T23" fmla="*/ 656 h 787"/>
              <a:gd name="T24" fmla="*/ 356 w 786"/>
              <a:gd name="T25" fmla="*/ 656 h 787"/>
              <a:gd name="T26" fmla="*/ 325 w 786"/>
              <a:gd name="T27" fmla="*/ 648 h 787"/>
              <a:gd name="T28" fmla="*/ 298 w 786"/>
              <a:gd name="T29" fmla="*/ 627 h 787"/>
              <a:gd name="T30" fmla="*/ 257 w 786"/>
              <a:gd name="T31" fmla="*/ 567 h 787"/>
              <a:gd name="T32" fmla="*/ 232 w 786"/>
              <a:gd name="T33" fmla="*/ 531 h 787"/>
              <a:gd name="T34" fmla="*/ 109 w 786"/>
              <a:gd name="T35" fmla="*/ 353 h 787"/>
              <a:gd name="T36" fmla="*/ 103 w 786"/>
              <a:gd name="T37" fmla="*/ 327 h 787"/>
              <a:gd name="T38" fmla="*/ 118 w 786"/>
              <a:gd name="T39" fmla="*/ 305 h 787"/>
              <a:gd name="T40" fmla="*/ 146 w 786"/>
              <a:gd name="T41" fmla="*/ 285 h 787"/>
              <a:gd name="T42" fmla="*/ 195 w 786"/>
              <a:gd name="T43" fmla="*/ 294 h 787"/>
              <a:gd name="T44" fmla="*/ 318 w 786"/>
              <a:gd name="T45" fmla="*/ 471 h 787"/>
              <a:gd name="T46" fmla="*/ 318 w 786"/>
              <a:gd name="T47" fmla="*/ 471 h 787"/>
              <a:gd name="T48" fmla="*/ 354 w 786"/>
              <a:gd name="T49" fmla="*/ 523 h 787"/>
              <a:gd name="T50" fmla="*/ 371 w 786"/>
              <a:gd name="T51" fmla="*/ 529 h 787"/>
              <a:gd name="T52" fmla="*/ 387 w 786"/>
              <a:gd name="T53" fmla="*/ 525 h 787"/>
              <a:gd name="T54" fmla="*/ 397 w 786"/>
              <a:gd name="T55" fmla="*/ 509 h 787"/>
              <a:gd name="T56" fmla="*/ 397 w 786"/>
              <a:gd name="T57" fmla="*/ 509 h 787"/>
              <a:gd name="T58" fmla="*/ 397 w 786"/>
              <a:gd name="T59" fmla="*/ 509 h 787"/>
              <a:gd name="T60" fmla="*/ 457 w 786"/>
              <a:gd name="T61" fmla="*/ 423 h 787"/>
              <a:gd name="T62" fmla="*/ 457 w 786"/>
              <a:gd name="T63" fmla="*/ 423 h 787"/>
              <a:gd name="T64" fmla="*/ 580 w 786"/>
              <a:gd name="T65" fmla="*/ 245 h 787"/>
              <a:gd name="T66" fmla="*/ 629 w 786"/>
              <a:gd name="T67" fmla="*/ 236 h 787"/>
              <a:gd name="T68" fmla="*/ 657 w 786"/>
              <a:gd name="T69" fmla="*/ 256 h 787"/>
              <a:gd name="T70" fmla="*/ 672 w 786"/>
              <a:gd name="T71" fmla="*/ 279 h 787"/>
              <a:gd name="T72" fmla="*/ 666 w 786"/>
              <a:gd name="T73" fmla="*/ 305 h 787"/>
              <a:gd name="T74" fmla="*/ 543 w 786"/>
              <a:gd name="T75" fmla="*/ 482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86" h="787">
                <a:moveTo>
                  <a:pt x="647" y="140"/>
                </a:moveTo>
                <a:cubicBezTo>
                  <a:pt x="507" y="1"/>
                  <a:pt x="280" y="0"/>
                  <a:pt x="140" y="140"/>
                </a:cubicBezTo>
                <a:cubicBezTo>
                  <a:pt x="0" y="280"/>
                  <a:pt x="0" y="507"/>
                  <a:pt x="140" y="647"/>
                </a:cubicBezTo>
                <a:cubicBezTo>
                  <a:pt x="280" y="787"/>
                  <a:pt x="507" y="787"/>
                  <a:pt x="647" y="647"/>
                </a:cubicBezTo>
                <a:cubicBezTo>
                  <a:pt x="786" y="507"/>
                  <a:pt x="786" y="280"/>
                  <a:pt x="647" y="140"/>
                </a:cubicBezTo>
                <a:close/>
                <a:moveTo>
                  <a:pt x="543" y="482"/>
                </a:moveTo>
                <a:lnTo>
                  <a:pt x="543" y="482"/>
                </a:lnTo>
                <a:lnTo>
                  <a:pt x="514" y="524"/>
                </a:lnTo>
                <a:lnTo>
                  <a:pt x="490" y="560"/>
                </a:lnTo>
                <a:lnTo>
                  <a:pt x="443" y="627"/>
                </a:lnTo>
                <a:cubicBezTo>
                  <a:pt x="437" y="635"/>
                  <a:pt x="428" y="642"/>
                  <a:pt x="416" y="648"/>
                </a:cubicBezTo>
                <a:cubicBezTo>
                  <a:pt x="406" y="653"/>
                  <a:pt x="395" y="655"/>
                  <a:pt x="386" y="656"/>
                </a:cubicBezTo>
                <a:lnTo>
                  <a:pt x="356" y="656"/>
                </a:lnTo>
                <a:cubicBezTo>
                  <a:pt x="346" y="655"/>
                  <a:pt x="335" y="653"/>
                  <a:pt x="325" y="648"/>
                </a:cubicBezTo>
                <a:cubicBezTo>
                  <a:pt x="313" y="642"/>
                  <a:pt x="304" y="635"/>
                  <a:pt x="298" y="627"/>
                </a:cubicBezTo>
                <a:lnTo>
                  <a:pt x="257" y="567"/>
                </a:lnTo>
                <a:lnTo>
                  <a:pt x="232" y="531"/>
                </a:lnTo>
                <a:lnTo>
                  <a:pt x="109" y="353"/>
                </a:lnTo>
                <a:cubicBezTo>
                  <a:pt x="103" y="346"/>
                  <a:pt x="101" y="336"/>
                  <a:pt x="103" y="327"/>
                </a:cubicBezTo>
                <a:cubicBezTo>
                  <a:pt x="105" y="318"/>
                  <a:pt x="110" y="310"/>
                  <a:pt x="118" y="305"/>
                </a:cubicBezTo>
                <a:lnTo>
                  <a:pt x="146" y="285"/>
                </a:lnTo>
                <a:cubicBezTo>
                  <a:pt x="162" y="274"/>
                  <a:pt x="184" y="278"/>
                  <a:pt x="195" y="294"/>
                </a:cubicBezTo>
                <a:lnTo>
                  <a:pt x="318" y="471"/>
                </a:lnTo>
                <a:lnTo>
                  <a:pt x="318" y="471"/>
                </a:lnTo>
                <a:lnTo>
                  <a:pt x="354" y="523"/>
                </a:lnTo>
                <a:cubicBezTo>
                  <a:pt x="356" y="525"/>
                  <a:pt x="361" y="528"/>
                  <a:pt x="371" y="529"/>
                </a:cubicBezTo>
                <a:cubicBezTo>
                  <a:pt x="379" y="528"/>
                  <a:pt x="384" y="526"/>
                  <a:pt x="387" y="525"/>
                </a:cubicBezTo>
                <a:lnTo>
                  <a:pt x="397" y="509"/>
                </a:lnTo>
                <a:lnTo>
                  <a:pt x="397" y="509"/>
                </a:lnTo>
                <a:lnTo>
                  <a:pt x="397" y="509"/>
                </a:lnTo>
                <a:lnTo>
                  <a:pt x="457" y="423"/>
                </a:lnTo>
                <a:lnTo>
                  <a:pt x="457" y="423"/>
                </a:lnTo>
                <a:lnTo>
                  <a:pt x="580" y="245"/>
                </a:lnTo>
                <a:cubicBezTo>
                  <a:pt x="591" y="229"/>
                  <a:pt x="613" y="225"/>
                  <a:pt x="629" y="236"/>
                </a:cubicBezTo>
                <a:lnTo>
                  <a:pt x="657" y="256"/>
                </a:lnTo>
                <a:cubicBezTo>
                  <a:pt x="665" y="261"/>
                  <a:pt x="670" y="270"/>
                  <a:pt x="672" y="279"/>
                </a:cubicBezTo>
                <a:cubicBezTo>
                  <a:pt x="673" y="288"/>
                  <a:pt x="671" y="297"/>
                  <a:pt x="666" y="305"/>
                </a:cubicBezTo>
                <a:lnTo>
                  <a:pt x="543" y="4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180114" y="1642305"/>
            <a:ext cx="779159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Чувашской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очистных сооружений, из них биологической очистки 73. Степень очистки многих очистных сооружений не удовлетворяет нормативным требованиям, что обуславливает большой объем сточных вод, требующих очистки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Предприятиями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осуществляющими основной сброс сточных вод в бассейн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Волга, являются МБУ «Управление ЖКХ и благоустройства» и ГУП «Биологические очистные сооружения» г. Новочебоксарска. </a:t>
            </a:r>
          </a:p>
          <a:p>
            <a:pPr marL="285750" indent="-285750" algn="just"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45" y="1789858"/>
            <a:ext cx="2747784" cy="20608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6" y="4232902"/>
            <a:ext cx="2990522" cy="224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8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Группа 345"/>
          <p:cNvGrpSpPr/>
          <p:nvPr/>
        </p:nvGrpSpPr>
        <p:grpSpPr>
          <a:xfrm>
            <a:off x="209550" y="125550"/>
            <a:ext cx="719893" cy="893626"/>
            <a:chOff x="1546225" y="-3938587"/>
            <a:chExt cx="2335213" cy="2898774"/>
          </a:xfrm>
        </p:grpSpPr>
        <p:grpSp>
          <p:nvGrpSpPr>
            <p:cNvPr id="347" name="Группа 346"/>
            <p:cNvGrpSpPr/>
            <p:nvPr/>
          </p:nvGrpSpPr>
          <p:grpSpPr>
            <a:xfrm>
              <a:off x="1922463" y="-3897313"/>
              <a:ext cx="1582738" cy="2266950"/>
              <a:chOff x="1922463" y="-3897313"/>
              <a:chExt cx="1582738" cy="2266950"/>
            </a:xfrm>
          </p:grpSpPr>
          <p:sp>
            <p:nvSpPr>
              <p:cNvPr id="352" name="Freeform 173"/>
              <p:cNvSpPr>
                <a:spLocks noEditPoints="1"/>
              </p:cNvSpPr>
              <p:nvPr/>
            </p:nvSpPr>
            <p:spPr bwMode="auto">
              <a:xfrm>
                <a:off x="2427288" y="-2719388"/>
                <a:ext cx="576263" cy="801687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" name="Freeform 174"/>
              <p:cNvSpPr>
                <a:spLocks/>
              </p:cNvSpPr>
              <p:nvPr/>
            </p:nvSpPr>
            <p:spPr bwMode="auto">
              <a:xfrm>
                <a:off x="2430463" y="-1928813"/>
                <a:ext cx="573088" cy="298450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" name="Freeform 175"/>
              <p:cNvSpPr>
                <a:spLocks/>
              </p:cNvSpPr>
              <p:nvPr/>
            </p:nvSpPr>
            <p:spPr bwMode="auto">
              <a:xfrm>
                <a:off x="3294063" y="-2840038"/>
                <a:ext cx="211138" cy="222250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" name="Freeform 176"/>
              <p:cNvSpPr>
                <a:spLocks/>
              </p:cNvSpPr>
              <p:nvPr/>
            </p:nvSpPr>
            <p:spPr bwMode="auto">
              <a:xfrm>
                <a:off x="1922463" y="-2840038"/>
                <a:ext cx="219075" cy="222250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7" name="Freeform 177"/>
              <p:cNvSpPr>
                <a:spLocks/>
              </p:cNvSpPr>
              <p:nvPr/>
            </p:nvSpPr>
            <p:spPr bwMode="auto">
              <a:xfrm>
                <a:off x="3290888" y="-2659063"/>
                <a:ext cx="214313" cy="139700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" name="Freeform 178"/>
              <p:cNvSpPr>
                <a:spLocks/>
              </p:cNvSpPr>
              <p:nvPr/>
            </p:nvSpPr>
            <p:spPr bwMode="auto">
              <a:xfrm>
                <a:off x="1922463" y="-2659063"/>
                <a:ext cx="219075" cy="136525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" name="Freeform 179"/>
              <p:cNvSpPr>
                <a:spLocks/>
              </p:cNvSpPr>
              <p:nvPr/>
            </p:nvSpPr>
            <p:spPr bwMode="auto">
              <a:xfrm>
                <a:off x="3019425" y="-2865438"/>
                <a:ext cx="319088" cy="557212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0" name="Freeform 180"/>
              <p:cNvSpPr>
                <a:spLocks/>
              </p:cNvSpPr>
              <p:nvPr/>
            </p:nvSpPr>
            <p:spPr bwMode="auto">
              <a:xfrm>
                <a:off x="2087563" y="-2865438"/>
                <a:ext cx="320675" cy="557212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" name="Freeform 181"/>
              <p:cNvSpPr>
                <a:spLocks/>
              </p:cNvSpPr>
              <p:nvPr/>
            </p:nvSpPr>
            <p:spPr bwMode="auto">
              <a:xfrm>
                <a:off x="2212975" y="-2774950"/>
                <a:ext cx="195263" cy="406400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" name="Freeform 182"/>
              <p:cNvSpPr>
                <a:spLocks/>
              </p:cNvSpPr>
              <p:nvPr/>
            </p:nvSpPr>
            <p:spPr bwMode="auto">
              <a:xfrm>
                <a:off x="3019425" y="-2774950"/>
                <a:ext cx="200025" cy="406400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3" name="Freeform 183"/>
              <p:cNvSpPr>
                <a:spLocks noEditPoints="1"/>
              </p:cNvSpPr>
              <p:nvPr/>
            </p:nvSpPr>
            <p:spPr bwMode="auto">
              <a:xfrm>
                <a:off x="2747963" y="-2960688"/>
                <a:ext cx="255588" cy="158750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4" name="Freeform 184"/>
              <p:cNvSpPr>
                <a:spLocks noEditPoints="1"/>
              </p:cNvSpPr>
              <p:nvPr/>
            </p:nvSpPr>
            <p:spPr bwMode="auto">
              <a:xfrm>
                <a:off x="2430463" y="-2960688"/>
                <a:ext cx="249238" cy="158750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5" name="Freeform 185"/>
              <p:cNvSpPr>
                <a:spLocks/>
              </p:cNvSpPr>
              <p:nvPr/>
            </p:nvSpPr>
            <p:spPr bwMode="auto">
              <a:xfrm>
                <a:off x="3294063" y="-3024188"/>
                <a:ext cx="165100" cy="301625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6" name="Freeform 186"/>
              <p:cNvSpPr>
                <a:spLocks/>
              </p:cNvSpPr>
              <p:nvPr/>
            </p:nvSpPr>
            <p:spPr bwMode="auto">
              <a:xfrm>
                <a:off x="1971675" y="-3024188"/>
                <a:ext cx="169863" cy="304800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7" name="Freeform 187"/>
              <p:cNvSpPr>
                <a:spLocks/>
              </p:cNvSpPr>
              <p:nvPr/>
            </p:nvSpPr>
            <p:spPr bwMode="auto">
              <a:xfrm>
                <a:off x="2597150" y="-3241675"/>
                <a:ext cx="241300" cy="134937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8" name="Freeform 188"/>
              <p:cNvSpPr>
                <a:spLocks/>
              </p:cNvSpPr>
              <p:nvPr/>
            </p:nvSpPr>
            <p:spPr bwMode="auto">
              <a:xfrm>
                <a:off x="2416175" y="-3076575"/>
                <a:ext cx="161925" cy="98425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9" name="Freeform 189"/>
              <p:cNvSpPr>
                <a:spLocks/>
              </p:cNvSpPr>
              <p:nvPr/>
            </p:nvSpPr>
            <p:spPr bwMode="auto">
              <a:xfrm>
                <a:off x="2857500" y="-3084513"/>
                <a:ext cx="161925" cy="106362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0" name="Freeform 190"/>
              <p:cNvSpPr>
                <a:spLocks/>
              </p:cNvSpPr>
              <p:nvPr/>
            </p:nvSpPr>
            <p:spPr bwMode="auto">
              <a:xfrm>
                <a:off x="3252788" y="-2516188"/>
                <a:ext cx="206375" cy="95250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1" name="Freeform 191"/>
              <p:cNvSpPr>
                <a:spLocks/>
              </p:cNvSpPr>
              <p:nvPr/>
            </p:nvSpPr>
            <p:spPr bwMode="auto">
              <a:xfrm>
                <a:off x="1971675" y="-2516188"/>
                <a:ext cx="211138" cy="95250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2" name="Freeform 192"/>
              <p:cNvSpPr>
                <a:spLocks/>
              </p:cNvSpPr>
              <p:nvPr/>
            </p:nvSpPr>
            <p:spPr bwMode="auto">
              <a:xfrm>
                <a:off x="3189288" y="-2439988"/>
                <a:ext cx="206375" cy="101600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" name="Freeform 193"/>
              <p:cNvSpPr>
                <a:spLocks/>
              </p:cNvSpPr>
              <p:nvPr/>
            </p:nvSpPr>
            <p:spPr bwMode="auto">
              <a:xfrm>
                <a:off x="2035175" y="-2439988"/>
                <a:ext cx="203200" cy="101600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" name="Freeform 194"/>
              <p:cNvSpPr>
                <a:spLocks/>
              </p:cNvSpPr>
              <p:nvPr/>
            </p:nvSpPr>
            <p:spPr bwMode="auto">
              <a:xfrm>
                <a:off x="2555875" y="-2816225"/>
                <a:ext cx="134938" cy="134937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" name="Freeform 195"/>
              <p:cNvSpPr>
                <a:spLocks/>
              </p:cNvSpPr>
              <p:nvPr/>
            </p:nvSpPr>
            <p:spPr bwMode="auto">
              <a:xfrm>
                <a:off x="2732088" y="-2816225"/>
                <a:ext cx="147638" cy="134937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" name="Freeform 196"/>
              <p:cNvSpPr>
                <a:spLocks/>
              </p:cNvSpPr>
              <p:nvPr/>
            </p:nvSpPr>
            <p:spPr bwMode="auto">
              <a:xfrm>
                <a:off x="2130425" y="-2376488"/>
                <a:ext cx="179388" cy="112712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" name="Freeform 197"/>
              <p:cNvSpPr>
                <a:spLocks/>
              </p:cNvSpPr>
              <p:nvPr/>
            </p:nvSpPr>
            <p:spPr bwMode="auto">
              <a:xfrm>
                <a:off x="3124200" y="-2376488"/>
                <a:ext cx="180975" cy="112712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8" name="Freeform 198"/>
              <p:cNvSpPr>
                <a:spLocks noEditPoints="1"/>
              </p:cNvSpPr>
              <p:nvPr/>
            </p:nvSpPr>
            <p:spPr bwMode="auto">
              <a:xfrm>
                <a:off x="2325688" y="-2917825"/>
                <a:ext cx="139700" cy="93662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9" name="Freeform 199"/>
              <p:cNvSpPr>
                <a:spLocks noEditPoints="1"/>
              </p:cNvSpPr>
              <p:nvPr/>
            </p:nvSpPr>
            <p:spPr bwMode="auto">
              <a:xfrm>
                <a:off x="2962275" y="-2917825"/>
                <a:ext cx="139700" cy="93662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0" name="Freeform 200"/>
              <p:cNvSpPr>
                <a:spLocks/>
              </p:cNvSpPr>
              <p:nvPr/>
            </p:nvSpPr>
            <p:spPr bwMode="auto">
              <a:xfrm>
                <a:off x="2178050" y="-3043238"/>
                <a:ext cx="84138" cy="158750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1" name="Freeform 201"/>
              <p:cNvSpPr>
                <a:spLocks/>
              </p:cNvSpPr>
              <p:nvPr/>
            </p:nvSpPr>
            <p:spPr bwMode="auto">
              <a:xfrm>
                <a:off x="2679700" y="-3260725"/>
                <a:ext cx="68263" cy="123825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2" name="Freeform 202"/>
              <p:cNvSpPr>
                <a:spLocks/>
              </p:cNvSpPr>
              <p:nvPr/>
            </p:nvSpPr>
            <p:spPr bwMode="auto">
              <a:xfrm>
                <a:off x="3170238" y="-3043238"/>
                <a:ext cx="82550" cy="158750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3" name="Freeform 203"/>
              <p:cNvSpPr>
                <a:spLocks/>
              </p:cNvSpPr>
              <p:nvPr/>
            </p:nvSpPr>
            <p:spPr bwMode="auto">
              <a:xfrm>
                <a:off x="2262188" y="-2332038"/>
                <a:ext cx="120650" cy="98425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4" name="Freeform 204"/>
              <p:cNvSpPr>
                <a:spLocks/>
              </p:cNvSpPr>
              <p:nvPr/>
            </p:nvSpPr>
            <p:spPr bwMode="auto">
              <a:xfrm>
                <a:off x="3052763" y="-2332038"/>
                <a:ext cx="120650" cy="98425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5" name="Freeform 205"/>
              <p:cNvSpPr>
                <a:spLocks/>
              </p:cNvSpPr>
              <p:nvPr/>
            </p:nvSpPr>
            <p:spPr bwMode="auto">
              <a:xfrm>
                <a:off x="3008313" y="-3106738"/>
                <a:ext cx="120650" cy="153987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6" name="Freeform 206"/>
              <p:cNvSpPr>
                <a:spLocks/>
              </p:cNvSpPr>
              <p:nvPr/>
            </p:nvSpPr>
            <p:spPr bwMode="auto">
              <a:xfrm>
                <a:off x="2298700" y="-3098800"/>
                <a:ext cx="128588" cy="146050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7" name="Freeform 207"/>
              <p:cNvSpPr>
                <a:spLocks/>
              </p:cNvSpPr>
              <p:nvPr/>
            </p:nvSpPr>
            <p:spPr bwMode="auto">
              <a:xfrm>
                <a:off x="2924175" y="-2840038"/>
                <a:ext cx="177800" cy="84137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8" name="Freeform 208"/>
              <p:cNvSpPr>
                <a:spLocks/>
              </p:cNvSpPr>
              <p:nvPr/>
            </p:nvSpPr>
            <p:spPr bwMode="auto">
              <a:xfrm>
                <a:off x="2333625" y="-2835275"/>
                <a:ext cx="169863" cy="71437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9" name="Freeform 209"/>
              <p:cNvSpPr>
                <a:spLocks/>
              </p:cNvSpPr>
              <p:nvPr/>
            </p:nvSpPr>
            <p:spPr bwMode="auto">
              <a:xfrm>
                <a:off x="2743200" y="-3043238"/>
                <a:ext cx="125413" cy="9048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0" name="Freeform 210"/>
              <p:cNvSpPr>
                <a:spLocks/>
              </p:cNvSpPr>
              <p:nvPr/>
            </p:nvSpPr>
            <p:spPr bwMode="auto">
              <a:xfrm>
                <a:off x="2559050" y="-3043238"/>
                <a:ext cx="139700" cy="101600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" name="Freeform 211"/>
              <p:cNvSpPr>
                <a:spLocks/>
              </p:cNvSpPr>
              <p:nvPr/>
            </p:nvSpPr>
            <p:spPr bwMode="auto">
              <a:xfrm>
                <a:off x="2182813" y="-3122613"/>
                <a:ext cx="161925" cy="7937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" name="Freeform 212"/>
              <p:cNvSpPr>
                <a:spLocks/>
              </p:cNvSpPr>
              <p:nvPr/>
            </p:nvSpPr>
            <p:spPr bwMode="auto">
              <a:xfrm>
                <a:off x="3090863" y="-3128963"/>
                <a:ext cx="161925" cy="85725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" name="Freeform 213"/>
              <p:cNvSpPr>
                <a:spLocks/>
              </p:cNvSpPr>
              <p:nvPr/>
            </p:nvSpPr>
            <p:spPr bwMode="auto">
              <a:xfrm>
                <a:off x="2430463" y="-2967038"/>
                <a:ext cx="125413" cy="14287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4" name="Freeform 214"/>
              <p:cNvSpPr>
                <a:spLocks/>
              </p:cNvSpPr>
              <p:nvPr/>
            </p:nvSpPr>
            <p:spPr bwMode="auto">
              <a:xfrm>
                <a:off x="2879725" y="-2967038"/>
                <a:ext cx="123825" cy="14287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5" name="Freeform 215"/>
              <p:cNvSpPr>
                <a:spLocks/>
              </p:cNvSpPr>
              <p:nvPr/>
            </p:nvSpPr>
            <p:spPr bwMode="auto">
              <a:xfrm>
                <a:off x="2630488" y="-3065463"/>
                <a:ext cx="173038" cy="1111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6" name="Freeform 216"/>
              <p:cNvSpPr>
                <a:spLocks/>
              </p:cNvSpPr>
              <p:nvPr/>
            </p:nvSpPr>
            <p:spPr bwMode="auto">
              <a:xfrm>
                <a:off x="2687638" y="-3381375"/>
                <a:ext cx="55563" cy="55562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7" name="Freeform 217"/>
              <p:cNvSpPr>
                <a:spLocks/>
              </p:cNvSpPr>
              <p:nvPr/>
            </p:nvSpPr>
            <p:spPr bwMode="auto">
              <a:xfrm>
                <a:off x="2924175" y="-3087688"/>
                <a:ext cx="26988" cy="74612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8" name="Freeform 218"/>
              <p:cNvSpPr>
                <a:spLocks/>
              </p:cNvSpPr>
              <p:nvPr/>
            </p:nvSpPr>
            <p:spPr bwMode="auto">
              <a:xfrm>
                <a:off x="2476500" y="-3087688"/>
                <a:ext cx="33338" cy="74612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9" name="Freeform 219"/>
              <p:cNvSpPr>
                <a:spLocks/>
              </p:cNvSpPr>
              <p:nvPr/>
            </p:nvSpPr>
            <p:spPr bwMode="auto">
              <a:xfrm>
                <a:off x="2465388" y="-3189288"/>
                <a:ext cx="49213" cy="52387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0" name="Freeform 220"/>
              <p:cNvSpPr>
                <a:spLocks/>
              </p:cNvSpPr>
              <p:nvPr/>
            </p:nvSpPr>
            <p:spPr bwMode="auto">
              <a:xfrm>
                <a:off x="2913063" y="-3189288"/>
                <a:ext cx="49213" cy="52387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1" name="Oval 221"/>
              <p:cNvSpPr>
                <a:spLocks noChangeArrowheads="1"/>
              </p:cNvSpPr>
              <p:nvPr/>
            </p:nvSpPr>
            <p:spPr bwMode="auto">
              <a:xfrm>
                <a:off x="2701925" y="-3302000"/>
                <a:ext cx="30163" cy="25400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2" name="Freeform 222"/>
              <p:cNvSpPr>
                <a:spLocks/>
              </p:cNvSpPr>
              <p:nvPr/>
            </p:nvSpPr>
            <p:spPr bwMode="auto">
              <a:xfrm>
                <a:off x="2484438" y="-3122613"/>
                <a:ext cx="19050" cy="23812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3" name="Freeform 223"/>
              <p:cNvSpPr>
                <a:spLocks/>
              </p:cNvSpPr>
              <p:nvPr/>
            </p:nvSpPr>
            <p:spPr bwMode="auto">
              <a:xfrm>
                <a:off x="2928938" y="-3122613"/>
                <a:ext cx="22225" cy="23812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4" name="Freeform 224"/>
              <p:cNvSpPr>
                <a:spLocks/>
              </p:cNvSpPr>
              <p:nvPr/>
            </p:nvSpPr>
            <p:spPr bwMode="auto">
              <a:xfrm>
                <a:off x="2786063" y="-3098800"/>
                <a:ext cx="11113" cy="22225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5" name="Freeform 225"/>
              <p:cNvSpPr>
                <a:spLocks/>
              </p:cNvSpPr>
              <p:nvPr/>
            </p:nvSpPr>
            <p:spPr bwMode="auto">
              <a:xfrm>
                <a:off x="2668588" y="-3098800"/>
                <a:ext cx="11113" cy="22225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6" name="Freeform 226"/>
              <p:cNvSpPr>
                <a:spLocks/>
              </p:cNvSpPr>
              <p:nvPr/>
            </p:nvSpPr>
            <p:spPr bwMode="auto">
              <a:xfrm>
                <a:off x="2709863" y="-3098800"/>
                <a:ext cx="15875" cy="22225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7" name="Freeform 227"/>
              <p:cNvSpPr>
                <a:spLocks/>
              </p:cNvSpPr>
              <p:nvPr/>
            </p:nvSpPr>
            <p:spPr bwMode="auto">
              <a:xfrm>
                <a:off x="2747963" y="-3095625"/>
                <a:ext cx="11113" cy="19050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8" name="Freeform 228"/>
              <p:cNvSpPr>
                <a:spLocks/>
              </p:cNvSpPr>
              <p:nvPr/>
            </p:nvSpPr>
            <p:spPr bwMode="auto">
              <a:xfrm>
                <a:off x="2630488" y="-3095625"/>
                <a:ext cx="19050" cy="19050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9" name="Freeform 229"/>
              <p:cNvSpPr>
                <a:spLocks/>
              </p:cNvSpPr>
              <p:nvPr/>
            </p:nvSpPr>
            <p:spPr bwMode="auto">
              <a:xfrm>
                <a:off x="2605088" y="-1951038"/>
                <a:ext cx="222250" cy="68262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0" name="Freeform 230"/>
              <p:cNvSpPr>
                <a:spLocks/>
              </p:cNvSpPr>
              <p:nvPr/>
            </p:nvSpPr>
            <p:spPr bwMode="auto">
              <a:xfrm>
                <a:off x="2698750" y="-2414588"/>
                <a:ext cx="26988" cy="38100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1" name="Freeform 231"/>
              <p:cNvSpPr>
                <a:spLocks/>
              </p:cNvSpPr>
              <p:nvPr/>
            </p:nvSpPr>
            <p:spPr bwMode="auto">
              <a:xfrm>
                <a:off x="2762250" y="-2414588"/>
                <a:ext cx="30163" cy="38100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2" name="Freeform 232"/>
              <p:cNvSpPr>
                <a:spLocks noEditPoints="1"/>
              </p:cNvSpPr>
              <p:nvPr/>
            </p:nvSpPr>
            <p:spPr bwMode="auto">
              <a:xfrm>
                <a:off x="2616200" y="-2459038"/>
                <a:ext cx="200025" cy="349250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3" name="Freeform 233"/>
              <p:cNvSpPr>
                <a:spLocks/>
              </p:cNvSpPr>
              <p:nvPr/>
            </p:nvSpPr>
            <p:spPr bwMode="auto">
              <a:xfrm>
                <a:off x="2638425" y="-2428875"/>
                <a:ext cx="30163" cy="52387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4" name="Freeform 234"/>
              <p:cNvSpPr>
                <a:spLocks/>
              </p:cNvSpPr>
              <p:nvPr/>
            </p:nvSpPr>
            <p:spPr bwMode="auto">
              <a:xfrm>
                <a:off x="2676525" y="-2497138"/>
                <a:ext cx="74613" cy="3175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5" name="Freeform 235"/>
              <p:cNvSpPr>
                <a:spLocks/>
              </p:cNvSpPr>
              <p:nvPr/>
            </p:nvSpPr>
            <p:spPr bwMode="auto">
              <a:xfrm>
                <a:off x="2709863" y="-2587625"/>
                <a:ext cx="11113" cy="1111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6" name="Oval 236"/>
              <p:cNvSpPr>
                <a:spLocks noChangeArrowheads="1"/>
              </p:cNvSpPr>
              <p:nvPr/>
            </p:nvSpPr>
            <p:spPr bwMode="auto">
              <a:xfrm>
                <a:off x="2709863" y="-2565400"/>
                <a:ext cx="11113" cy="7937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7" name="Freeform 237"/>
              <p:cNvSpPr>
                <a:spLocks/>
              </p:cNvSpPr>
              <p:nvPr/>
            </p:nvSpPr>
            <p:spPr bwMode="auto">
              <a:xfrm>
                <a:off x="2747963" y="-2535238"/>
                <a:ext cx="3175" cy="476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8" name="Freeform 238"/>
              <p:cNvSpPr>
                <a:spLocks/>
              </p:cNvSpPr>
              <p:nvPr/>
            </p:nvSpPr>
            <p:spPr bwMode="auto">
              <a:xfrm>
                <a:off x="2736850" y="-2530475"/>
                <a:ext cx="11113" cy="7937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9" name="Freeform 239"/>
              <p:cNvSpPr>
                <a:spLocks/>
              </p:cNvSpPr>
              <p:nvPr/>
            </p:nvSpPr>
            <p:spPr bwMode="auto">
              <a:xfrm>
                <a:off x="2743200" y="-2546350"/>
                <a:ext cx="4763" cy="1111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0" name="Freeform 240"/>
              <p:cNvSpPr>
                <a:spLocks/>
              </p:cNvSpPr>
              <p:nvPr/>
            </p:nvSpPr>
            <p:spPr bwMode="auto">
              <a:xfrm>
                <a:off x="2732088" y="-2535238"/>
                <a:ext cx="11113" cy="4762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1" name="Freeform 241"/>
              <p:cNvSpPr>
                <a:spLocks/>
              </p:cNvSpPr>
              <p:nvPr/>
            </p:nvSpPr>
            <p:spPr bwMode="auto">
              <a:xfrm>
                <a:off x="2732088" y="-2530475"/>
                <a:ext cx="11113" cy="1111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" name="Freeform 242"/>
              <p:cNvSpPr>
                <a:spLocks/>
              </p:cNvSpPr>
              <p:nvPr/>
            </p:nvSpPr>
            <p:spPr bwMode="auto">
              <a:xfrm>
                <a:off x="2720975" y="-2516188"/>
                <a:ext cx="22225" cy="7937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" name="Freeform 243"/>
              <p:cNvSpPr>
                <a:spLocks/>
              </p:cNvSpPr>
              <p:nvPr/>
            </p:nvSpPr>
            <p:spPr bwMode="auto">
              <a:xfrm>
                <a:off x="2736850" y="-2519363"/>
                <a:ext cx="11113" cy="3175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" name="Freeform 244"/>
              <p:cNvSpPr>
                <a:spLocks/>
              </p:cNvSpPr>
              <p:nvPr/>
            </p:nvSpPr>
            <p:spPr bwMode="auto">
              <a:xfrm>
                <a:off x="2747963" y="-2522538"/>
                <a:ext cx="3175" cy="3175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" name="Freeform 245"/>
              <p:cNvSpPr>
                <a:spLocks/>
              </p:cNvSpPr>
              <p:nvPr/>
            </p:nvSpPr>
            <p:spPr bwMode="auto">
              <a:xfrm>
                <a:off x="2751138" y="-2530475"/>
                <a:ext cx="7938" cy="7937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" name="Freeform 246"/>
              <p:cNvSpPr>
                <a:spLocks/>
              </p:cNvSpPr>
              <p:nvPr/>
            </p:nvSpPr>
            <p:spPr bwMode="auto">
              <a:xfrm>
                <a:off x="2759075" y="-2535238"/>
                <a:ext cx="11113" cy="12700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" name="Freeform 247"/>
              <p:cNvSpPr>
                <a:spLocks/>
              </p:cNvSpPr>
              <p:nvPr/>
            </p:nvSpPr>
            <p:spPr bwMode="auto">
              <a:xfrm>
                <a:off x="2759075" y="-2552700"/>
                <a:ext cx="11113" cy="1111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" name="Freeform 248"/>
              <p:cNvSpPr>
                <a:spLocks/>
              </p:cNvSpPr>
              <p:nvPr/>
            </p:nvSpPr>
            <p:spPr bwMode="auto">
              <a:xfrm>
                <a:off x="2751138" y="-2546350"/>
                <a:ext cx="7938" cy="1111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" name="Freeform 249"/>
              <p:cNvSpPr>
                <a:spLocks/>
              </p:cNvSpPr>
              <p:nvPr/>
            </p:nvSpPr>
            <p:spPr bwMode="auto">
              <a:xfrm>
                <a:off x="2747963" y="-2552700"/>
                <a:ext cx="3175" cy="1111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" name="Freeform 250"/>
              <p:cNvSpPr>
                <a:spLocks/>
              </p:cNvSpPr>
              <p:nvPr/>
            </p:nvSpPr>
            <p:spPr bwMode="auto">
              <a:xfrm>
                <a:off x="2736850" y="-2557463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" name="Freeform 251"/>
              <p:cNvSpPr>
                <a:spLocks/>
              </p:cNvSpPr>
              <p:nvPr/>
            </p:nvSpPr>
            <p:spPr bwMode="auto">
              <a:xfrm>
                <a:off x="2736850" y="-2552700"/>
                <a:ext cx="6350" cy="1111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" name="Freeform 252"/>
              <p:cNvSpPr>
                <a:spLocks/>
              </p:cNvSpPr>
              <p:nvPr/>
            </p:nvSpPr>
            <p:spPr bwMode="auto">
              <a:xfrm>
                <a:off x="2732088" y="-2546350"/>
                <a:ext cx="4763" cy="1111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3" name="Freeform 253"/>
              <p:cNvSpPr>
                <a:spLocks/>
              </p:cNvSpPr>
              <p:nvPr/>
            </p:nvSpPr>
            <p:spPr bwMode="auto">
              <a:xfrm>
                <a:off x="2732088" y="-2535238"/>
                <a:ext cx="4763" cy="12700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4" name="Freeform 254"/>
              <p:cNvSpPr>
                <a:spLocks/>
              </p:cNvSpPr>
              <p:nvPr/>
            </p:nvSpPr>
            <p:spPr bwMode="auto">
              <a:xfrm>
                <a:off x="2725738" y="-2522538"/>
                <a:ext cx="6350" cy="3175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5" name="Freeform 255"/>
              <p:cNvSpPr>
                <a:spLocks/>
              </p:cNvSpPr>
              <p:nvPr/>
            </p:nvSpPr>
            <p:spPr bwMode="auto">
              <a:xfrm>
                <a:off x="2713038" y="-2519363"/>
                <a:ext cx="23813" cy="1111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6" name="Oval 256"/>
              <p:cNvSpPr>
                <a:spLocks noChangeArrowheads="1"/>
              </p:cNvSpPr>
              <p:nvPr/>
            </p:nvSpPr>
            <p:spPr bwMode="auto">
              <a:xfrm>
                <a:off x="2709863" y="-2535238"/>
                <a:ext cx="3175" cy="4762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7" name="Freeform 257"/>
              <p:cNvSpPr>
                <a:spLocks/>
              </p:cNvSpPr>
              <p:nvPr/>
            </p:nvSpPr>
            <p:spPr bwMode="auto">
              <a:xfrm>
                <a:off x="2709863" y="-2530475"/>
                <a:ext cx="3175" cy="14287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8" name="Oval 258"/>
              <p:cNvSpPr>
                <a:spLocks noChangeArrowheads="1"/>
              </p:cNvSpPr>
              <p:nvPr/>
            </p:nvSpPr>
            <p:spPr bwMode="auto">
              <a:xfrm>
                <a:off x="2709863" y="-2546350"/>
                <a:ext cx="11113" cy="11112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9" name="Oval 259"/>
              <p:cNvSpPr>
                <a:spLocks noChangeArrowheads="1"/>
              </p:cNvSpPr>
              <p:nvPr/>
            </p:nvSpPr>
            <p:spPr bwMode="auto">
              <a:xfrm>
                <a:off x="2709863" y="-2552700"/>
                <a:ext cx="11113" cy="6350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0" name="Freeform 260"/>
              <p:cNvSpPr>
                <a:spLocks/>
              </p:cNvSpPr>
              <p:nvPr/>
            </p:nvSpPr>
            <p:spPr bwMode="auto">
              <a:xfrm>
                <a:off x="2720975" y="-2530475"/>
                <a:ext cx="4763" cy="14287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1" name="Freeform 261"/>
              <p:cNvSpPr>
                <a:spLocks/>
              </p:cNvSpPr>
              <p:nvPr/>
            </p:nvSpPr>
            <p:spPr bwMode="auto">
              <a:xfrm>
                <a:off x="2701925" y="-2530475"/>
                <a:ext cx="7938" cy="14287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2" name="Freeform 262"/>
              <p:cNvSpPr>
                <a:spLocks/>
              </p:cNvSpPr>
              <p:nvPr/>
            </p:nvSpPr>
            <p:spPr bwMode="auto">
              <a:xfrm>
                <a:off x="2690813" y="-2519363"/>
                <a:ext cx="19050" cy="1111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3" name="Freeform 263"/>
              <p:cNvSpPr>
                <a:spLocks/>
              </p:cNvSpPr>
              <p:nvPr/>
            </p:nvSpPr>
            <p:spPr bwMode="auto">
              <a:xfrm>
                <a:off x="2687638" y="-2519363"/>
                <a:ext cx="3175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4" name="Freeform 264"/>
              <p:cNvSpPr>
                <a:spLocks/>
              </p:cNvSpPr>
              <p:nvPr/>
            </p:nvSpPr>
            <p:spPr bwMode="auto">
              <a:xfrm>
                <a:off x="2679700" y="-2530475"/>
                <a:ext cx="11113" cy="1111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5" name="Freeform 265"/>
              <p:cNvSpPr>
                <a:spLocks/>
              </p:cNvSpPr>
              <p:nvPr/>
            </p:nvSpPr>
            <p:spPr bwMode="auto">
              <a:xfrm>
                <a:off x="2676525" y="-2530475"/>
                <a:ext cx="11113" cy="7937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6" name="Freeform 266"/>
              <p:cNvSpPr>
                <a:spLocks/>
              </p:cNvSpPr>
              <p:nvPr/>
            </p:nvSpPr>
            <p:spPr bwMode="auto">
              <a:xfrm>
                <a:off x="2679700" y="-2535238"/>
                <a:ext cx="11113" cy="4762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7" name="Freeform 267"/>
              <p:cNvSpPr>
                <a:spLocks/>
              </p:cNvSpPr>
              <p:nvPr/>
            </p:nvSpPr>
            <p:spPr bwMode="auto">
              <a:xfrm>
                <a:off x="2676525" y="-2546350"/>
                <a:ext cx="11113" cy="1111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8" name="Freeform 268"/>
              <p:cNvSpPr>
                <a:spLocks/>
              </p:cNvSpPr>
              <p:nvPr/>
            </p:nvSpPr>
            <p:spPr bwMode="auto">
              <a:xfrm>
                <a:off x="2668588" y="-2535238"/>
                <a:ext cx="11113" cy="4762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9" name="Freeform 269"/>
              <p:cNvSpPr>
                <a:spLocks/>
              </p:cNvSpPr>
              <p:nvPr/>
            </p:nvSpPr>
            <p:spPr bwMode="auto">
              <a:xfrm>
                <a:off x="2665413" y="-2530475"/>
                <a:ext cx="11113" cy="7937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0" name="Freeform 270"/>
              <p:cNvSpPr>
                <a:spLocks/>
              </p:cNvSpPr>
              <p:nvPr/>
            </p:nvSpPr>
            <p:spPr bwMode="auto">
              <a:xfrm>
                <a:off x="2668588" y="-2522538"/>
                <a:ext cx="11113" cy="3175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1" name="Freeform 271"/>
              <p:cNvSpPr>
                <a:spLocks/>
              </p:cNvSpPr>
              <p:nvPr/>
            </p:nvSpPr>
            <p:spPr bwMode="auto">
              <a:xfrm>
                <a:off x="2679700" y="-2519363"/>
                <a:ext cx="7938" cy="3175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2" name="Freeform 272"/>
              <p:cNvSpPr>
                <a:spLocks/>
              </p:cNvSpPr>
              <p:nvPr/>
            </p:nvSpPr>
            <p:spPr bwMode="auto">
              <a:xfrm>
                <a:off x="2679700" y="-2516188"/>
                <a:ext cx="22225" cy="7937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" name="Freeform 273"/>
              <p:cNvSpPr>
                <a:spLocks/>
              </p:cNvSpPr>
              <p:nvPr/>
            </p:nvSpPr>
            <p:spPr bwMode="auto">
              <a:xfrm>
                <a:off x="2690813" y="-2522538"/>
                <a:ext cx="7938" cy="3175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4" name="Freeform 274"/>
              <p:cNvSpPr>
                <a:spLocks/>
              </p:cNvSpPr>
              <p:nvPr/>
            </p:nvSpPr>
            <p:spPr bwMode="auto">
              <a:xfrm>
                <a:off x="2687638" y="-2535238"/>
                <a:ext cx="11113" cy="12700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5" name="Freeform 275"/>
              <p:cNvSpPr>
                <a:spLocks/>
              </p:cNvSpPr>
              <p:nvPr/>
            </p:nvSpPr>
            <p:spPr bwMode="auto">
              <a:xfrm>
                <a:off x="2687638" y="-2546350"/>
                <a:ext cx="3175" cy="1111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6" name="Freeform 276"/>
              <p:cNvSpPr>
                <a:spLocks/>
              </p:cNvSpPr>
              <p:nvPr/>
            </p:nvSpPr>
            <p:spPr bwMode="auto">
              <a:xfrm>
                <a:off x="2679700" y="-2552700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7" name="Freeform 277"/>
              <p:cNvSpPr>
                <a:spLocks/>
              </p:cNvSpPr>
              <p:nvPr/>
            </p:nvSpPr>
            <p:spPr bwMode="auto">
              <a:xfrm>
                <a:off x="2676525" y="-2557463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8" name="Freeform 278"/>
              <p:cNvSpPr>
                <a:spLocks/>
              </p:cNvSpPr>
              <p:nvPr/>
            </p:nvSpPr>
            <p:spPr bwMode="auto">
              <a:xfrm>
                <a:off x="2668588" y="-2552700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9" name="Freeform 279"/>
              <p:cNvSpPr>
                <a:spLocks/>
              </p:cNvSpPr>
              <p:nvPr/>
            </p:nvSpPr>
            <p:spPr bwMode="auto">
              <a:xfrm>
                <a:off x="2665413" y="-2546350"/>
                <a:ext cx="11113" cy="1111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0" name="Freeform 280"/>
              <p:cNvSpPr>
                <a:spLocks/>
              </p:cNvSpPr>
              <p:nvPr/>
            </p:nvSpPr>
            <p:spPr bwMode="auto">
              <a:xfrm>
                <a:off x="2660650" y="-2552700"/>
                <a:ext cx="7938" cy="1111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1" name="Freeform 281"/>
              <p:cNvSpPr>
                <a:spLocks/>
              </p:cNvSpPr>
              <p:nvPr/>
            </p:nvSpPr>
            <p:spPr bwMode="auto">
              <a:xfrm>
                <a:off x="2660650" y="-2535238"/>
                <a:ext cx="7938" cy="12700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2" name="Freeform 282"/>
              <p:cNvSpPr>
                <a:spLocks/>
              </p:cNvSpPr>
              <p:nvPr/>
            </p:nvSpPr>
            <p:spPr bwMode="auto">
              <a:xfrm>
                <a:off x="2660650" y="-2530475"/>
                <a:ext cx="4763" cy="7937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3" name="Freeform 283"/>
              <p:cNvSpPr>
                <a:spLocks/>
              </p:cNvSpPr>
              <p:nvPr/>
            </p:nvSpPr>
            <p:spPr bwMode="auto">
              <a:xfrm>
                <a:off x="2665413" y="-2522538"/>
                <a:ext cx="3175" cy="6350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4" name="Freeform 284"/>
              <p:cNvSpPr>
                <a:spLocks/>
              </p:cNvSpPr>
              <p:nvPr/>
            </p:nvSpPr>
            <p:spPr bwMode="auto">
              <a:xfrm>
                <a:off x="2668588" y="-2519363"/>
                <a:ext cx="7938" cy="1111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5" name="Freeform 285"/>
              <p:cNvSpPr>
                <a:spLocks/>
              </p:cNvSpPr>
              <p:nvPr/>
            </p:nvSpPr>
            <p:spPr bwMode="auto">
              <a:xfrm>
                <a:off x="2668588" y="-2516188"/>
                <a:ext cx="11113" cy="7937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6" name="Freeform 286"/>
              <p:cNvSpPr>
                <a:spLocks/>
              </p:cNvSpPr>
              <p:nvPr/>
            </p:nvSpPr>
            <p:spPr bwMode="auto">
              <a:xfrm>
                <a:off x="2676525" y="-2505075"/>
                <a:ext cx="74613" cy="7937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7" name="Freeform 287"/>
              <p:cNvSpPr>
                <a:spLocks/>
              </p:cNvSpPr>
              <p:nvPr/>
            </p:nvSpPr>
            <p:spPr bwMode="auto">
              <a:xfrm>
                <a:off x="2743200" y="-2516188"/>
                <a:ext cx="7938" cy="7937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8" name="Freeform 288"/>
              <p:cNvSpPr>
                <a:spLocks/>
              </p:cNvSpPr>
              <p:nvPr/>
            </p:nvSpPr>
            <p:spPr bwMode="auto">
              <a:xfrm>
                <a:off x="2747963" y="-2519363"/>
                <a:ext cx="11113" cy="1111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9" name="Freeform 289"/>
              <p:cNvSpPr>
                <a:spLocks/>
              </p:cNvSpPr>
              <p:nvPr/>
            </p:nvSpPr>
            <p:spPr bwMode="auto">
              <a:xfrm>
                <a:off x="2759075" y="-2522538"/>
                <a:ext cx="3175" cy="6350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0" name="Freeform 290"/>
              <p:cNvSpPr>
                <a:spLocks/>
              </p:cNvSpPr>
              <p:nvPr/>
            </p:nvSpPr>
            <p:spPr bwMode="auto">
              <a:xfrm>
                <a:off x="2762250" y="-2530475"/>
                <a:ext cx="7938" cy="7937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1" name="Freeform 291"/>
              <p:cNvSpPr>
                <a:spLocks/>
              </p:cNvSpPr>
              <p:nvPr/>
            </p:nvSpPr>
            <p:spPr bwMode="auto">
              <a:xfrm>
                <a:off x="2762250" y="-2546350"/>
                <a:ext cx="7938" cy="15875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2" name="Freeform 292"/>
              <p:cNvSpPr>
                <a:spLocks/>
              </p:cNvSpPr>
              <p:nvPr/>
            </p:nvSpPr>
            <p:spPr bwMode="auto">
              <a:xfrm>
                <a:off x="2762250" y="-2557463"/>
                <a:ext cx="7938" cy="1111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3" name="Freeform 293"/>
              <p:cNvSpPr>
                <a:spLocks/>
              </p:cNvSpPr>
              <p:nvPr/>
            </p:nvSpPr>
            <p:spPr bwMode="auto">
              <a:xfrm>
                <a:off x="2759075" y="-2565400"/>
                <a:ext cx="3175" cy="7937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4" name="Freeform 294"/>
              <p:cNvSpPr>
                <a:spLocks/>
              </p:cNvSpPr>
              <p:nvPr/>
            </p:nvSpPr>
            <p:spPr bwMode="auto">
              <a:xfrm>
                <a:off x="2751138" y="-2557463"/>
                <a:ext cx="7938" cy="1111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5" name="Freeform 295"/>
              <p:cNvSpPr>
                <a:spLocks/>
              </p:cNvSpPr>
              <p:nvPr/>
            </p:nvSpPr>
            <p:spPr bwMode="auto">
              <a:xfrm>
                <a:off x="2747963" y="-2565400"/>
                <a:ext cx="3175" cy="12700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6" name="Freeform 296"/>
              <p:cNvSpPr>
                <a:spLocks/>
              </p:cNvSpPr>
              <p:nvPr/>
            </p:nvSpPr>
            <p:spPr bwMode="auto">
              <a:xfrm>
                <a:off x="2736850" y="-2565400"/>
                <a:ext cx="6350" cy="12700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7" name="Freeform 297"/>
              <p:cNvSpPr>
                <a:spLocks/>
              </p:cNvSpPr>
              <p:nvPr/>
            </p:nvSpPr>
            <p:spPr bwMode="auto">
              <a:xfrm>
                <a:off x="2725738" y="-2568575"/>
                <a:ext cx="11113" cy="38100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8" name="Freeform 298"/>
              <p:cNvSpPr>
                <a:spLocks/>
              </p:cNvSpPr>
              <p:nvPr/>
            </p:nvSpPr>
            <p:spPr bwMode="auto">
              <a:xfrm>
                <a:off x="2720975" y="-2565400"/>
                <a:ext cx="4763" cy="34925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9" name="Freeform 299"/>
              <p:cNvSpPr>
                <a:spLocks/>
              </p:cNvSpPr>
              <p:nvPr/>
            </p:nvSpPr>
            <p:spPr bwMode="auto">
              <a:xfrm>
                <a:off x="2701925" y="-2613025"/>
                <a:ext cx="23813" cy="22225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0" name="Freeform 300"/>
              <p:cNvSpPr>
                <a:spLocks/>
              </p:cNvSpPr>
              <p:nvPr/>
            </p:nvSpPr>
            <p:spPr bwMode="auto">
              <a:xfrm>
                <a:off x="2698750" y="-2565400"/>
                <a:ext cx="11113" cy="34925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1" name="Freeform 301"/>
              <p:cNvSpPr>
                <a:spLocks/>
              </p:cNvSpPr>
              <p:nvPr/>
            </p:nvSpPr>
            <p:spPr bwMode="auto">
              <a:xfrm>
                <a:off x="2690813" y="-2568575"/>
                <a:ext cx="11113" cy="38100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2" name="Freeform 302"/>
              <p:cNvSpPr>
                <a:spLocks/>
              </p:cNvSpPr>
              <p:nvPr/>
            </p:nvSpPr>
            <p:spPr bwMode="auto">
              <a:xfrm>
                <a:off x="2679700" y="-2565400"/>
                <a:ext cx="7938" cy="12700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3" name="Freeform 303"/>
              <p:cNvSpPr>
                <a:spLocks/>
              </p:cNvSpPr>
              <p:nvPr/>
            </p:nvSpPr>
            <p:spPr bwMode="auto">
              <a:xfrm>
                <a:off x="2668588" y="-2565400"/>
                <a:ext cx="11113" cy="12700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4" name="Freeform 304"/>
              <p:cNvSpPr>
                <a:spLocks/>
              </p:cNvSpPr>
              <p:nvPr/>
            </p:nvSpPr>
            <p:spPr bwMode="auto">
              <a:xfrm>
                <a:off x="2665413" y="-2557463"/>
                <a:ext cx="11113" cy="1111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5" name="Freeform 305"/>
              <p:cNvSpPr>
                <a:spLocks/>
              </p:cNvSpPr>
              <p:nvPr/>
            </p:nvSpPr>
            <p:spPr bwMode="auto">
              <a:xfrm>
                <a:off x="2665413" y="-2565400"/>
                <a:ext cx="3175" cy="7937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3" name="Freeform 306"/>
              <p:cNvSpPr>
                <a:spLocks/>
              </p:cNvSpPr>
              <p:nvPr/>
            </p:nvSpPr>
            <p:spPr bwMode="auto">
              <a:xfrm>
                <a:off x="2660650" y="-2557463"/>
                <a:ext cx="4763" cy="1111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0" name="Freeform 307"/>
              <p:cNvSpPr>
                <a:spLocks/>
              </p:cNvSpPr>
              <p:nvPr/>
            </p:nvSpPr>
            <p:spPr bwMode="auto">
              <a:xfrm>
                <a:off x="2652713" y="-2546350"/>
                <a:ext cx="12700" cy="15875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1" name="Freeform 308"/>
              <p:cNvSpPr>
                <a:spLocks/>
              </p:cNvSpPr>
              <p:nvPr/>
            </p:nvSpPr>
            <p:spPr bwMode="auto">
              <a:xfrm>
                <a:off x="2641600" y="-2486025"/>
                <a:ext cx="139700" cy="1111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2" name="Freeform 309"/>
              <p:cNvSpPr>
                <a:spLocks/>
              </p:cNvSpPr>
              <p:nvPr/>
            </p:nvSpPr>
            <p:spPr bwMode="auto">
              <a:xfrm>
                <a:off x="2649538" y="-2470150"/>
                <a:ext cx="123825" cy="6350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4" name="Freeform 310"/>
              <p:cNvSpPr>
                <a:spLocks/>
              </p:cNvSpPr>
              <p:nvPr/>
            </p:nvSpPr>
            <p:spPr bwMode="auto">
              <a:xfrm>
                <a:off x="2638425" y="-2085975"/>
                <a:ext cx="147638" cy="3175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5" name="Freeform 311"/>
              <p:cNvSpPr>
                <a:spLocks/>
              </p:cNvSpPr>
              <p:nvPr/>
            </p:nvSpPr>
            <p:spPr bwMode="auto">
              <a:xfrm>
                <a:off x="2619375" y="-2071688"/>
                <a:ext cx="184150" cy="3175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8" name="Freeform 312"/>
              <p:cNvSpPr>
                <a:spLocks/>
              </p:cNvSpPr>
              <p:nvPr/>
            </p:nvSpPr>
            <p:spPr bwMode="auto">
              <a:xfrm>
                <a:off x="2649538" y="-2098675"/>
                <a:ext cx="131763" cy="4762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9" name="Freeform 313"/>
              <p:cNvSpPr>
                <a:spLocks/>
              </p:cNvSpPr>
              <p:nvPr/>
            </p:nvSpPr>
            <p:spPr bwMode="auto">
              <a:xfrm>
                <a:off x="2605088" y="-2055813"/>
                <a:ext cx="214313" cy="6350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0" name="Freeform 314"/>
              <p:cNvSpPr>
                <a:spLocks/>
              </p:cNvSpPr>
              <p:nvPr/>
            </p:nvSpPr>
            <p:spPr bwMode="auto">
              <a:xfrm>
                <a:off x="2473325" y="-2409825"/>
                <a:ext cx="176213" cy="330200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1" name="Freeform 315"/>
              <p:cNvSpPr>
                <a:spLocks/>
              </p:cNvSpPr>
              <p:nvPr/>
            </p:nvSpPr>
            <p:spPr bwMode="auto">
              <a:xfrm>
                <a:off x="2660650" y="-2014538"/>
                <a:ext cx="49213" cy="2540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2" name="Freeform 316"/>
              <p:cNvSpPr>
                <a:spLocks/>
              </p:cNvSpPr>
              <p:nvPr/>
            </p:nvSpPr>
            <p:spPr bwMode="auto">
              <a:xfrm>
                <a:off x="2679700" y="-2044700"/>
                <a:ext cx="52388" cy="41275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3" name="Freeform 317"/>
              <p:cNvSpPr>
                <a:spLocks/>
              </p:cNvSpPr>
              <p:nvPr/>
            </p:nvSpPr>
            <p:spPr bwMode="auto">
              <a:xfrm>
                <a:off x="2690813" y="-2044700"/>
                <a:ext cx="19050" cy="6350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4" name="Freeform 318"/>
              <p:cNvSpPr>
                <a:spLocks/>
              </p:cNvSpPr>
              <p:nvPr/>
            </p:nvSpPr>
            <p:spPr bwMode="auto">
              <a:xfrm>
                <a:off x="2713038" y="-2025650"/>
                <a:ext cx="30163" cy="22225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5" name="Freeform 319"/>
              <p:cNvSpPr>
                <a:spLocks/>
              </p:cNvSpPr>
              <p:nvPr/>
            </p:nvSpPr>
            <p:spPr bwMode="auto">
              <a:xfrm>
                <a:off x="2720975" y="-2014538"/>
                <a:ext cx="41275" cy="2540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6" name="Freeform 320"/>
              <p:cNvSpPr>
                <a:spLocks/>
              </p:cNvSpPr>
              <p:nvPr/>
            </p:nvSpPr>
            <p:spPr bwMode="auto">
              <a:xfrm>
                <a:off x="2781300" y="-2409825"/>
                <a:ext cx="169863" cy="330200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7" name="Freeform 321"/>
              <p:cNvSpPr>
                <a:spLocks noEditPoints="1"/>
              </p:cNvSpPr>
              <p:nvPr/>
            </p:nvSpPr>
            <p:spPr bwMode="auto">
              <a:xfrm>
                <a:off x="2665413" y="-2414588"/>
                <a:ext cx="25400" cy="38100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8" name="Freeform 322"/>
              <p:cNvSpPr>
                <a:spLocks noEditPoints="1"/>
              </p:cNvSpPr>
              <p:nvPr/>
            </p:nvSpPr>
            <p:spPr bwMode="auto">
              <a:xfrm>
                <a:off x="2725738" y="-2425700"/>
                <a:ext cx="33338" cy="57150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9" name="Line 324"/>
              <p:cNvSpPr>
                <a:spLocks noChangeShapeType="1"/>
              </p:cNvSpPr>
              <p:nvPr/>
            </p:nvSpPr>
            <p:spPr bwMode="auto">
              <a:xfrm>
                <a:off x="2871788" y="-38973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0" name="Line 325"/>
              <p:cNvSpPr>
                <a:spLocks noChangeShapeType="1"/>
              </p:cNvSpPr>
              <p:nvPr/>
            </p:nvSpPr>
            <p:spPr bwMode="auto">
              <a:xfrm>
                <a:off x="2871788" y="-38973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48" name="Группа 347"/>
            <p:cNvGrpSpPr/>
            <p:nvPr/>
          </p:nvGrpSpPr>
          <p:grpSpPr>
            <a:xfrm>
              <a:off x="1546225" y="-3938587"/>
              <a:ext cx="2335213" cy="2898774"/>
              <a:chOff x="1546225" y="-3938587"/>
              <a:chExt cx="2335213" cy="2898774"/>
            </a:xfrm>
          </p:grpSpPr>
          <p:sp>
            <p:nvSpPr>
              <p:cNvPr id="349" name="Freeform 323"/>
              <p:cNvSpPr>
                <a:spLocks/>
              </p:cNvSpPr>
              <p:nvPr/>
            </p:nvSpPr>
            <p:spPr bwMode="auto">
              <a:xfrm>
                <a:off x="2725738" y="-3622675"/>
                <a:ext cx="1155700" cy="2454275"/>
              </a:xfrm>
              <a:custGeom>
                <a:avLst/>
                <a:gdLst>
                  <a:gd name="T0" fmla="*/ 307 w 307"/>
                  <a:gd name="T1" fmla="*/ 76 h 652"/>
                  <a:gd name="T2" fmla="*/ 307 w 307"/>
                  <a:gd name="T3" fmla="*/ 57 h 652"/>
                  <a:gd name="T4" fmla="*/ 269 w 307"/>
                  <a:gd name="T5" fmla="*/ 14 h 652"/>
                  <a:gd name="T6" fmla="*/ 236 w 307"/>
                  <a:gd name="T7" fmla="*/ 1 h 652"/>
                  <a:gd name="T8" fmla="*/ 236 w 307"/>
                  <a:gd name="T9" fmla="*/ 1 h 652"/>
                  <a:gd name="T10" fmla="*/ 235 w 307"/>
                  <a:gd name="T11" fmla="*/ 0 h 652"/>
                  <a:gd name="T12" fmla="*/ 235 w 307"/>
                  <a:gd name="T13" fmla="*/ 129 h 652"/>
                  <a:gd name="T14" fmla="*/ 235 w 307"/>
                  <a:gd name="T15" fmla="*/ 173 h 652"/>
                  <a:gd name="T16" fmla="*/ 235 w 307"/>
                  <a:gd name="T17" fmla="*/ 342 h 652"/>
                  <a:gd name="T18" fmla="*/ 235 w 307"/>
                  <a:gd name="T19" fmla="*/ 387 h 652"/>
                  <a:gd name="T20" fmla="*/ 235 w 307"/>
                  <a:gd name="T21" fmla="*/ 454 h 652"/>
                  <a:gd name="T22" fmla="*/ 216 w 307"/>
                  <a:gd name="T23" fmla="*/ 487 h 652"/>
                  <a:gd name="T24" fmla="*/ 0 w 307"/>
                  <a:gd name="T25" fmla="*/ 614 h 652"/>
                  <a:gd name="T26" fmla="*/ 67 w 307"/>
                  <a:gd name="T27" fmla="*/ 652 h 652"/>
                  <a:gd name="T28" fmla="*/ 262 w 307"/>
                  <a:gd name="T29" fmla="*/ 542 h 652"/>
                  <a:gd name="T30" fmla="*/ 307 w 307"/>
                  <a:gd name="T31" fmla="*/ 464 h 652"/>
                  <a:gd name="T32" fmla="*/ 307 w 307"/>
                  <a:gd name="T33" fmla="*/ 387 h 652"/>
                  <a:gd name="T34" fmla="*/ 307 w 307"/>
                  <a:gd name="T35" fmla="*/ 387 h 652"/>
                  <a:gd name="T36" fmla="*/ 307 w 307"/>
                  <a:gd name="T37" fmla="*/ 173 h 652"/>
                  <a:gd name="T38" fmla="*/ 307 w 307"/>
                  <a:gd name="T39" fmla="*/ 173 h 652"/>
                  <a:gd name="T40" fmla="*/ 307 w 307"/>
                  <a:gd name="T41" fmla="*/ 85 h 652"/>
                  <a:gd name="T42" fmla="*/ 307 w 307"/>
                  <a:gd name="T43" fmla="*/ 85 h 652"/>
                  <a:gd name="T44" fmla="*/ 307 w 307"/>
                  <a:gd name="T45" fmla="*/ 76 h 652"/>
                  <a:gd name="T46" fmla="*/ 307 w 307"/>
                  <a:gd name="T47" fmla="*/ 76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7" h="652">
                    <a:moveTo>
                      <a:pt x="307" y="76"/>
                    </a:moveTo>
                    <a:cubicBezTo>
                      <a:pt x="307" y="57"/>
                      <a:pt x="307" y="57"/>
                      <a:pt x="307" y="57"/>
                    </a:cubicBezTo>
                    <a:cubicBezTo>
                      <a:pt x="307" y="39"/>
                      <a:pt x="293" y="22"/>
                      <a:pt x="269" y="14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5" y="129"/>
                      <a:pt x="235" y="129"/>
                      <a:pt x="235" y="129"/>
                    </a:cubicBezTo>
                    <a:cubicBezTo>
                      <a:pt x="235" y="173"/>
                      <a:pt x="235" y="173"/>
                      <a:pt x="235" y="173"/>
                    </a:cubicBezTo>
                    <a:cubicBezTo>
                      <a:pt x="235" y="342"/>
                      <a:pt x="235" y="342"/>
                      <a:pt x="235" y="342"/>
                    </a:cubicBezTo>
                    <a:cubicBezTo>
                      <a:pt x="235" y="387"/>
                      <a:pt x="235" y="387"/>
                      <a:pt x="235" y="387"/>
                    </a:cubicBezTo>
                    <a:cubicBezTo>
                      <a:pt x="235" y="454"/>
                      <a:pt x="235" y="454"/>
                      <a:pt x="235" y="454"/>
                    </a:cubicBezTo>
                    <a:cubicBezTo>
                      <a:pt x="235" y="468"/>
                      <a:pt x="228" y="481"/>
                      <a:pt x="216" y="487"/>
                    </a:cubicBezTo>
                    <a:cubicBezTo>
                      <a:pt x="0" y="614"/>
                      <a:pt x="0" y="614"/>
                      <a:pt x="0" y="614"/>
                    </a:cubicBezTo>
                    <a:cubicBezTo>
                      <a:pt x="67" y="652"/>
                      <a:pt x="67" y="652"/>
                      <a:pt x="67" y="652"/>
                    </a:cubicBezTo>
                    <a:cubicBezTo>
                      <a:pt x="262" y="542"/>
                      <a:pt x="262" y="542"/>
                      <a:pt x="262" y="542"/>
                    </a:cubicBezTo>
                    <a:cubicBezTo>
                      <a:pt x="290" y="526"/>
                      <a:pt x="307" y="496"/>
                      <a:pt x="307" y="464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76"/>
                      <a:pt x="307" y="76"/>
                      <a:pt x="307" y="76"/>
                    </a:cubicBezTo>
                    <a:cubicBezTo>
                      <a:pt x="307" y="76"/>
                      <a:pt x="307" y="76"/>
                      <a:pt x="307" y="76"/>
                    </a:cubicBezTo>
                    <a:close/>
                  </a:path>
                </a:pathLst>
              </a:custGeom>
              <a:solidFill>
                <a:srgbClr val="3583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" name="Freeform 326"/>
              <p:cNvSpPr>
                <a:spLocks/>
              </p:cNvSpPr>
              <p:nvPr/>
            </p:nvSpPr>
            <p:spPr bwMode="auto">
              <a:xfrm>
                <a:off x="1549400" y="-3938587"/>
                <a:ext cx="2065338" cy="700087"/>
              </a:xfrm>
              <a:custGeom>
                <a:avLst/>
                <a:gdLst>
                  <a:gd name="T0" fmla="*/ 353 w 548"/>
                  <a:gd name="T1" fmla="*/ 11 h 186"/>
                  <a:gd name="T2" fmla="*/ 264 w 548"/>
                  <a:gd name="T3" fmla="*/ 11 h 186"/>
                  <a:gd name="T4" fmla="*/ 37 w 548"/>
                  <a:gd name="T5" fmla="*/ 98 h 186"/>
                  <a:gd name="T6" fmla="*/ 0 w 548"/>
                  <a:gd name="T7" fmla="*/ 141 h 186"/>
                  <a:gd name="T8" fmla="*/ 0 w 548"/>
                  <a:gd name="T9" fmla="*/ 160 h 186"/>
                  <a:gd name="T10" fmla="*/ 0 w 548"/>
                  <a:gd name="T11" fmla="*/ 160 h 186"/>
                  <a:gd name="T12" fmla="*/ 0 w 548"/>
                  <a:gd name="T13" fmla="*/ 186 h 186"/>
                  <a:gd name="T14" fmla="*/ 290 w 548"/>
                  <a:gd name="T15" fmla="*/ 75 h 186"/>
                  <a:gd name="T16" fmla="*/ 329 w 548"/>
                  <a:gd name="T17" fmla="*/ 75 h 186"/>
                  <a:gd name="T18" fmla="*/ 548 w 548"/>
                  <a:gd name="T19" fmla="*/ 158 h 186"/>
                  <a:gd name="T20" fmla="*/ 548 w 548"/>
                  <a:gd name="T21" fmla="*/ 138 h 186"/>
                  <a:gd name="T22" fmla="*/ 548 w 548"/>
                  <a:gd name="T23" fmla="*/ 105 h 186"/>
                  <a:gd name="T24" fmla="*/ 548 w 548"/>
                  <a:gd name="T25" fmla="*/ 85 h 186"/>
                  <a:gd name="T26" fmla="*/ 353 w 548"/>
                  <a:gd name="T27" fmla="*/ 1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8" h="186">
                    <a:moveTo>
                      <a:pt x="353" y="11"/>
                    </a:moveTo>
                    <a:cubicBezTo>
                      <a:pt x="325" y="0"/>
                      <a:pt x="291" y="1"/>
                      <a:pt x="264" y="11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14" y="106"/>
                      <a:pt x="0" y="123"/>
                      <a:pt x="0" y="14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90" y="75"/>
                      <a:pt x="290" y="75"/>
                      <a:pt x="290" y="75"/>
                    </a:cubicBezTo>
                    <a:cubicBezTo>
                      <a:pt x="302" y="71"/>
                      <a:pt x="317" y="71"/>
                      <a:pt x="329" y="75"/>
                    </a:cubicBezTo>
                    <a:cubicBezTo>
                      <a:pt x="548" y="158"/>
                      <a:pt x="548" y="158"/>
                      <a:pt x="548" y="158"/>
                    </a:cubicBezTo>
                    <a:cubicBezTo>
                      <a:pt x="548" y="138"/>
                      <a:pt x="548" y="138"/>
                      <a:pt x="548" y="138"/>
                    </a:cubicBezTo>
                    <a:cubicBezTo>
                      <a:pt x="548" y="105"/>
                      <a:pt x="548" y="105"/>
                      <a:pt x="548" y="105"/>
                    </a:cubicBezTo>
                    <a:cubicBezTo>
                      <a:pt x="548" y="85"/>
                      <a:pt x="548" y="85"/>
                      <a:pt x="548" y="85"/>
                    </a:cubicBezTo>
                    <a:lnTo>
                      <a:pt x="353" y="11"/>
                    </a:lnTo>
                    <a:close/>
                  </a:path>
                </a:pathLst>
              </a:custGeom>
              <a:solidFill>
                <a:srgbClr val="2149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" name="Freeform 327"/>
              <p:cNvSpPr>
                <a:spLocks/>
              </p:cNvSpPr>
              <p:nvPr/>
            </p:nvSpPr>
            <p:spPr bwMode="auto">
              <a:xfrm>
                <a:off x="1546225" y="-3336925"/>
                <a:ext cx="1435100" cy="2297112"/>
              </a:xfrm>
              <a:custGeom>
                <a:avLst/>
                <a:gdLst>
                  <a:gd name="T0" fmla="*/ 90 w 381"/>
                  <a:gd name="T1" fmla="*/ 409 h 610"/>
                  <a:gd name="T2" fmla="*/ 71 w 381"/>
                  <a:gd name="T3" fmla="*/ 376 h 610"/>
                  <a:gd name="T4" fmla="*/ 70 w 381"/>
                  <a:gd name="T5" fmla="*/ 0 h 610"/>
                  <a:gd name="T6" fmla="*/ 1 w 381"/>
                  <a:gd name="T7" fmla="*/ 26 h 610"/>
                  <a:gd name="T8" fmla="*/ 1 w 381"/>
                  <a:gd name="T9" fmla="*/ 49 h 610"/>
                  <a:gd name="T10" fmla="*/ 1 w 381"/>
                  <a:gd name="T11" fmla="*/ 49 h 610"/>
                  <a:gd name="T12" fmla="*/ 0 w 381"/>
                  <a:gd name="T13" fmla="*/ 96 h 610"/>
                  <a:gd name="T14" fmla="*/ 1 w 381"/>
                  <a:gd name="T15" fmla="*/ 96 h 610"/>
                  <a:gd name="T16" fmla="*/ 0 w 381"/>
                  <a:gd name="T17" fmla="*/ 388 h 610"/>
                  <a:gd name="T18" fmla="*/ 45 w 381"/>
                  <a:gd name="T19" fmla="*/ 466 h 610"/>
                  <a:gd name="T20" fmla="*/ 271 w 381"/>
                  <a:gd name="T21" fmla="*/ 596 h 610"/>
                  <a:gd name="T22" fmla="*/ 347 w 381"/>
                  <a:gd name="T23" fmla="*/ 596 h 610"/>
                  <a:gd name="T24" fmla="*/ 381 w 381"/>
                  <a:gd name="T25" fmla="*/ 577 h 610"/>
                  <a:gd name="T26" fmla="*/ 90 w 381"/>
                  <a:gd name="T27" fmla="*/ 409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1" h="610">
                    <a:moveTo>
                      <a:pt x="90" y="409"/>
                    </a:moveTo>
                    <a:cubicBezTo>
                      <a:pt x="78" y="402"/>
                      <a:pt x="71" y="389"/>
                      <a:pt x="71" y="37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420"/>
                      <a:pt x="17" y="450"/>
                      <a:pt x="45" y="466"/>
                    </a:cubicBezTo>
                    <a:cubicBezTo>
                      <a:pt x="271" y="596"/>
                      <a:pt x="271" y="596"/>
                      <a:pt x="271" y="596"/>
                    </a:cubicBezTo>
                    <a:cubicBezTo>
                      <a:pt x="295" y="610"/>
                      <a:pt x="323" y="610"/>
                      <a:pt x="347" y="596"/>
                    </a:cubicBezTo>
                    <a:cubicBezTo>
                      <a:pt x="381" y="577"/>
                      <a:pt x="381" y="577"/>
                      <a:pt x="381" y="577"/>
                    </a:cubicBezTo>
                    <a:lnTo>
                      <a:pt x="90" y="409"/>
                    </a:lnTo>
                    <a:close/>
                  </a:path>
                </a:pathLst>
              </a:custGeom>
              <a:solidFill>
                <a:srgbClr val="52A6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33" name="Freeform 169"/>
          <p:cNvSpPr>
            <a:spLocks/>
          </p:cNvSpPr>
          <p:nvPr/>
        </p:nvSpPr>
        <p:spPr bwMode="auto">
          <a:xfrm rot="1046995">
            <a:off x="11433779" y="-641777"/>
            <a:ext cx="1075863" cy="1011193"/>
          </a:xfrm>
          <a:custGeom>
            <a:avLst/>
            <a:gdLst>
              <a:gd name="T0" fmla="*/ 1143 w 1217"/>
              <a:gd name="T1" fmla="*/ 289 h 1365"/>
              <a:gd name="T2" fmla="*/ 1076 w 1217"/>
              <a:gd name="T3" fmla="*/ 251 h 1365"/>
              <a:gd name="T4" fmla="*/ 1076 w 1217"/>
              <a:gd name="T5" fmla="*/ 251 h 1365"/>
              <a:gd name="T6" fmla="*/ 695 w 1217"/>
              <a:gd name="T7" fmla="*/ 32 h 1365"/>
              <a:gd name="T8" fmla="*/ 519 w 1217"/>
              <a:gd name="T9" fmla="*/ 32 h 1365"/>
              <a:gd name="T10" fmla="*/ 75 w 1217"/>
              <a:gd name="T11" fmla="*/ 289 h 1365"/>
              <a:gd name="T12" fmla="*/ 1 w 1217"/>
              <a:gd name="T13" fmla="*/ 417 h 1365"/>
              <a:gd name="T14" fmla="*/ 1 w 1217"/>
              <a:gd name="T15" fmla="*/ 494 h 1365"/>
              <a:gd name="T16" fmla="*/ 1 w 1217"/>
              <a:gd name="T17" fmla="*/ 495 h 1365"/>
              <a:gd name="T18" fmla="*/ 0 w 1217"/>
              <a:gd name="T19" fmla="*/ 930 h 1365"/>
              <a:gd name="T20" fmla="*/ 88 w 1217"/>
              <a:gd name="T21" fmla="*/ 1082 h 1365"/>
              <a:gd name="T22" fmla="*/ 533 w 1217"/>
              <a:gd name="T23" fmla="*/ 1338 h 1365"/>
              <a:gd name="T24" fmla="*/ 681 w 1217"/>
              <a:gd name="T25" fmla="*/ 1338 h 1365"/>
              <a:gd name="T26" fmla="*/ 748 w 1217"/>
              <a:gd name="T27" fmla="*/ 1300 h 1365"/>
              <a:gd name="T28" fmla="*/ 746 w 1217"/>
              <a:gd name="T29" fmla="*/ 1299 h 1365"/>
              <a:gd name="T30" fmla="*/ 1128 w 1217"/>
              <a:gd name="T31" fmla="*/ 1083 h 1365"/>
              <a:gd name="T32" fmla="*/ 1217 w 1217"/>
              <a:gd name="T33" fmla="*/ 930 h 1365"/>
              <a:gd name="T34" fmla="*/ 1217 w 1217"/>
              <a:gd name="T35" fmla="*/ 418 h 1365"/>
              <a:gd name="T36" fmla="*/ 1143 w 1217"/>
              <a:gd name="T37" fmla="*/ 289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17" h="1365">
                <a:moveTo>
                  <a:pt x="1143" y="289"/>
                </a:moveTo>
                <a:cubicBezTo>
                  <a:pt x="1076" y="251"/>
                  <a:pt x="1076" y="251"/>
                  <a:pt x="1076" y="251"/>
                </a:cubicBezTo>
                <a:cubicBezTo>
                  <a:pt x="1076" y="251"/>
                  <a:pt x="1076" y="251"/>
                  <a:pt x="1076" y="251"/>
                </a:cubicBezTo>
                <a:cubicBezTo>
                  <a:pt x="695" y="32"/>
                  <a:pt x="695" y="32"/>
                  <a:pt x="695" y="32"/>
                </a:cubicBezTo>
                <a:cubicBezTo>
                  <a:pt x="640" y="0"/>
                  <a:pt x="574" y="1"/>
                  <a:pt x="519" y="32"/>
                </a:cubicBezTo>
                <a:cubicBezTo>
                  <a:pt x="75" y="289"/>
                  <a:pt x="75" y="289"/>
                  <a:pt x="75" y="289"/>
                </a:cubicBezTo>
                <a:cubicBezTo>
                  <a:pt x="29" y="315"/>
                  <a:pt x="1" y="364"/>
                  <a:pt x="1" y="417"/>
                </a:cubicBezTo>
                <a:cubicBezTo>
                  <a:pt x="1" y="494"/>
                  <a:pt x="1" y="494"/>
                  <a:pt x="1" y="494"/>
                </a:cubicBezTo>
                <a:cubicBezTo>
                  <a:pt x="1" y="495"/>
                  <a:pt x="1" y="495"/>
                  <a:pt x="1" y="495"/>
                </a:cubicBezTo>
                <a:cubicBezTo>
                  <a:pt x="0" y="930"/>
                  <a:pt x="0" y="930"/>
                  <a:pt x="0" y="930"/>
                </a:cubicBezTo>
                <a:cubicBezTo>
                  <a:pt x="0" y="992"/>
                  <a:pt x="34" y="1050"/>
                  <a:pt x="88" y="1082"/>
                </a:cubicBezTo>
                <a:cubicBezTo>
                  <a:pt x="533" y="1338"/>
                  <a:pt x="533" y="1338"/>
                  <a:pt x="533" y="1338"/>
                </a:cubicBezTo>
                <a:cubicBezTo>
                  <a:pt x="578" y="1365"/>
                  <a:pt x="635" y="1365"/>
                  <a:pt x="681" y="1338"/>
                </a:cubicBezTo>
                <a:cubicBezTo>
                  <a:pt x="748" y="1300"/>
                  <a:pt x="748" y="1300"/>
                  <a:pt x="748" y="1300"/>
                </a:cubicBezTo>
                <a:cubicBezTo>
                  <a:pt x="746" y="1299"/>
                  <a:pt x="746" y="1299"/>
                  <a:pt x="746" y="1299"/>
                </a:cubicBezTo>
                <a:cubicBezTo>
                  <a:pt x="1128" y="1083"/>
                  <a:pt x="1128" y="1083"/>
                  <a:pt x="1128" y="1083"/>
                </a:cubicBezTo>
                <a:cubicBezTo>
                  <a:pt x="1183" y="1051"/>
                  <a:pt x="1217" y="993"/>
                  <a:pt x="1217" y="930"/>
                </a:cubicBezTo>
                <a:cubicBezTo>
                  <a:pt x="1217" y="418"/>
                  <a:pt x="1217" y="418"/>
                  <a:pt x="1217" y="418"/>
                </a:cubicBezTo>
                <a:cubicBezTo>
                  <a:pt x="1217" y="365"/>
                  <a:pt x="1189" y="316"/>
                  <a:pt x="1143" y="289"/>
                </a:cubicBezTo>
                <a:close/>
              </a:path>
            </a:pathLst>
          </a:custGeom>
          <a:solidFill>
            <a:srgbClr val="D1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C3C9D3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Номер слайда 123"/>
          <p:cNvSpPr>
            <a:spLocks noGrp="1"/>
          </p:cNvSpPr>
          <p:nvPr>
            <p:ph type="sldNum" sz="quarter" idx="7"/>
          </p:nvPr>
        </p:nvSpPr>
        <p:spPr>
          <a:xfrm>
            <a:off x="9182102" y="0"/>
            <a:ext cx="2844801" cy="365125"/>
          </a:xfrm>
        </p:spPr>
        <p:txBody>
          <a:bodyPr/>
          <a:lstStyle/>
          <a:p>
            <a:pPr marL="25399">
              <a:spcBef>
                <a:spcPts val="245"/>
              </a:spcBef>
            </a:pPr>
            <a:fld id="{81D60167-4931-47E6-BA6A-407CBD079E47}" type="slidenum">
              <a:rPr lang="ru-RU" sz="1100" b="0" smtClean="0">
                <a:solidFill>
                  <a:srgbClr val="8E9EB0"/>
                </a:solidFill>
                <a:latin typeface="Arial Narrow" panose="020B0606020202030204" pitchFamily="34" charset="0"/>
              </a:rPr>
              <a:pPr marL="25399">
                <a:spcBef>
                  <a:spcPts val="245"/>
                </a:spcBef>
              </a:pPr>
              <a:t>3</a:t>
            </a:fld>
            <a:endParaRPr lang="ru-RU" sz="1100" b="0" dirty="0">
              <a:solidFill>
                <a:srgbClr val="8E9EB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27" name="Группа 126"/>
          <p:cNvGrpSpPr/>
          <p:nvPr/>
        </p:nvGrpSpPr>
        <p:grpSpPr>
          <a:xfrm>
            <a:off x="-154974" y="839386"/>
            <a:ext cx="12126684" cy="597219"/>
            <a:chOff x="274866" y="742950"/>
            <a:chExt cx="11699421" cy="597219"/>
          </a:xfrm>
        </p:grpSpPr>
        <p:sp>
          <p:nvSpPr>
            <p:cNvPr id="125" name="Прямоугольник 124"/>
            <p:cNvSpPr/>
            <p:nvPr/>
          </p:nvSpPr>
          <p:spPr>
            <a:xfrm>
              <a:off x="274866" y="742950"/>
              <a:ext cx="11699421" cy="361950"/>
            </a:xfrm>
            <a:prstGeom prst="rect">
              <a:avLst/>
            </a:prstGeom>
            <a:gradFill flip="none" rotWithShape="1">
              <a:gsLst>
                <a:gs pos="69100">
                  <a:srgbClr val="CCD5DD"/>
                </a:gs>
                <a:gs pos="30400">
                  <a:srgbClr val="CDD5DD"/>
                </a:gs>
                <a:gs pos="50000">
                  <a:srgbClr val="C1CBD5"/>
                </a:gs>
                <a:gs pos="100000">
                  <a:srgbClr val="DFE4E9">
                    <a:alpha val="0"/>
                  </a:srgbClr>
                </a:gs>
                <a:gs pos="0">
                  <a:srgbClr val="DFE4E9">
                    <a:alpha val="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3C9D3"/>
                </a:solidFill>
              </a:endParaRPr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1603375" y="786171"/>
              <a:ext cx="1002256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2000" b="1" spc="400" dirty="0" smtClean="0">
                  <a:ln w="3175">
                    <a:noFill/>
                  </a:ln>
                  <a:solidFill>
                    <a:srgbClr val="358364"/>
                  </a:solidFill>
                  <a:latin typeface="Times New Roman" panose="02020603050405020304" pitchFamily="18" charset="0"/>
                  <a:ea typeface="Adobe Fan Heiti Std B" panose="020B0700000000000000" pitchFamily="34" charset="-128"/>
                  <a:cs typeface="Times New Roman" panose="02020603050405020304" pitchFamily="18" charset="0"/>
                </a:rPr>
                <a:t>Контрольно-надзорные мероприятия в 1 полугодии 2020 года</a:t>
              </a:r>
              <a:endParaRPr lang="ru-RU" sz="2000" b="1" spc="400" dirty="0">
                <a:ln w="3175">
                  <a:noFill/>
                </a:ln>
                <a:solidFill>
                  <a:srgbClr val="358364"/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34" name="Группа 933"/>
          <p:cNvGrpSpPr/>
          <p:nvPr/>
        </p:nvGrpSpPr>
        <p:grpSpPr>
          <a:xfrm>
            <a:off x="710197" y="5425510"/>
            <a:ext cx="903382" cy="988204"/>
            <a:chOff x="5936256" y="5851341"/>
            <a:chExt cx="647654" cy="724842"/>
          </a:xfrm>
        </p:grpSpPr>
        <p:grpSp>
          <p:nvGrpSpPr>
            <p:cNvPr id="624" name="Группа 623"/>
            <p:cNvGrpSpPr/>
            <p:nvPr/>
          </p:nvGrpSpPr>
          <p:grpSpPr>
            <a:xfrm>
              <a:off x="5936256" y="5851341"/>
              <a:ext cx="647654" cy="724842"/>
              <a:chOff x="4811713" y="1992313"/>
              <a:chExt cx="2557462" cy="2862263"/>
            </a:xfrm>
          </p:grpSpPr>
          <p:sp>
            <p:nvSpPr>
              <p:cNvPr id="631" name="Freeform 169"/>
              <p:cNvSpPr>
                <a:spLocks/>
              </p:cNvSpPr>
              <p:nvPr/>
            </p:nvSpPr>
            <p:spPr bwMode="auto">
              <a:xfrm>
                <a:off x="4870913" y="2056283"/>
                <a:ext cx="2439063" cy="2734322"/>
              </a:xfrm>
              <a:custGeom>
                <a:avLst/>
                <a:gdLst>
                  <a:gd name="T0" fmla="*/ 1143 w 1217"/>
                  <a:gd name="T1" fmla="*/ 289 h 1365"/>
                  <a:gd name="T2" fmla="*/ 1076 w 1217"/>
                  <a:gd name="T3" fmla="*/ 251 h 1365"/>
                  <a:gd name="T4" fmla="*/ 1076 w 1217"/>
                  <a:gd name="T5" fmla="*/ 251 h 1365"/>
                  <a:gd name="T6" fmla="*/ 695 w 1217"/>
                  <a:gd name="T7" fmla="*/ 32 h 1365"/>
                  <a:gd name="T8" fmla="*/ 519 w 1217"/>
                  <a:gd name="T9" fmla="*/ 32 h 1365"/>
                  <a:gd name="T10" fmla="*/ 75 w 1217"/>
                  <a:gd name="T11" fmla="*/ 289 h 1365"/>
                  <a:gd name="T12" fmla="*/ 1 w 1217"/>
                  <a:gd name="T13" fmla="*/ 417 h 1365"/>
                  <a:gd name="T14" fmla="*/ 1 w 1217"/>
                  <a:gd name="T15" fmla="*/ 494 h 1365"/>
                  <a:gd name="T16" fmla="*/ 1 w 1217"/>
                  <a:gd name="T17" fmla="*/ 495 h 1365"/>
                  <a:gd name="T18" fmla="*/ 0 w 1217"/>
                  <a:gd name="T19" fmla="*/ 930 h 1365"/>
                  <a:gd name="T20" fmla="*/ 88 w 1217"/>
                  <a:gd name="T21" fmla="*/ 1082 h 1365"/>
                  <a:gd name="T22" fmla="*/ 533 w 1217"/>
                  <a:gd name="T23" fmla="*/ 1338 h 1365"/>
                  <a:gd name="T24" fmla="*/ 681 w 1217"/>
                  <a:gd name="T25" fmla="*/ 1338 h 1365"/>
                  <a:gd name="T26" fmla="*/ 748 w 1217"/>
                  <a:gd name="T27" fmla="*/ 1300 h 1365"/>
                  <a:gd name="T28" fmla="*/ 746 w 1217"/>
                  <a:gd name="T29" fmla="*/ 1299 h 1365"/>
                  <a:gd name="T30" fmla="*/ 1128 w 1217"/>
                  <a:gd name="T31" fmla="*/ 1083 h 1365"/>
                  <a:gd name="T32" fmla="*/ 1217 w 1217"/>
                  <a:gd name="T33" fmla="*/ 930 h 1365"/>
                  <a:gd name="T34" fmla="*/ 1217 w 1217"/>
                  <a:gd name="T35" fmla="*/ 418 h 1365"/>
                  <a:gd name="T36" fmla="*/ 1143 w 1217"/>
                  <a:gd name="T37" fmla="*/ 289 h 1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17" h="1365">
                    <a:moveTo>
                      <a:pt x="1143" y="289"/>
                    </a:moveTo>
                    <a:cubicBezTo>
                      <a:pt x="1076" y="251"/>
                      <a:pt x="1076" y="251"/>
                      <a:pt x="1076" y="251"/>
                    </a:cubicBezTo>
                    <a:cubicBezTo>
                      <a:pt x="1076" y="251"/>
                      <a:pt x="1076" y="251"/>
                      <a:pt x="1076" y="251"/>
                    </a:cubicBezTo>
                    <a:cubicBezTo>
                      <a:pt x="695" y="32"/>
                      <a:pt x="695" y="32"/>
                      <a:pt x="695" y="32"/>
                    </a:cubicBezTo>
                    <a:cubicBezTo>
                      <a:pt x="640" y="0"/>
                      <a:pt x="574" y="1"/>
                      <a:pt x="519" y="32"/>
                    </a:cubicBezTo>
                    <a:cubicBezTo>
                      <a:pt x="75" y="289"/>
                      <a:pt x="75" y="289"/>
                      <a:pt x="75" y="289"/>
                    </a:cubicBezTo>
                    <a:cubicBezTo>
                      <a:pt x="29" y="315"/>
                      <a:pt x="1" y="364"/>
                      <a:pt x="1" y="417"/>
                    </a:cubicBezTo>
                    <a:cubicBezTo>
                      <a:pt x="1" y="494"/>
                      <a:pt x="1" y="494"/>
                      <a:pt x="1" y="494"/>
                    </a:cubicBezTo>
                    <a:cubicBezTo>
                      <a:pt x="1" y="495"/>
                      <a:pt x="1" y="495"/>
                      <a:pt x="1" y="495"/>
                    </a:cubicBezTo>
                    <a:cubicBezTo>
                      <a:pt x="0" y="930"/>
                      <a:pt x="0" y="930"/>
                      <a:pt x="0" y="930"/>
                    </a:cubicBezTo>
                    <a:cubicBezTo>
                      <a:pt x="0" y="992"/>
                      <a:pt x="34" y="1050"/>
                      <a:pt x="88" y="1082"/>
                    </a:cubicBezTo>
                    <a:cubicBezTo>
                      <a:pt x="533" y="1338"/>
                      <a:pt x="533" y="1338"/>
                      <a:pt x="533" y="1338"/>
                    </a:cubicBezTo>
                    <a:cubicBezTo>
                      <a:pt x="578" y="1365"/>
                      <a:pt x="635" y="1365"/>
                      <a:pt x="681" y="1338"/>
                    </a:cubicBezTo>
                    <a:cubicBezTo>
                      <a:pt x="748" y="1300"/>
                      <a:pt x="748" y="1300"/>
                      <a:pt x="748" y="1300"/>
                    </a:cubicBezTo>
                    <a:cubicBezTo>
                      <a:pt x="746" y="1299"/>
                      <a:pt x="746" y="1299"/>
                      <a:pt x="746" y="1299"/>
                    </a:cubicBezTo>
                    <a:cubicBezTo>
                      <a:pt x="1128" y="1083"/>
                      <a:pt x="1128" y="1083"/>
                      <a:pt x="1128" y="1083"/>
                    </a:cubicBezTo>
                    <a:cubicBezTo>
                      <a:pt x="1183" y="1051"/>
                      <a:pt x="1217" y="993"/>
                      <a:pt x="1217" y="930"/>
                    </a:cubicBezTo>
                    <a:cubicBezTo>
                      <a:pt x="1217" y="418"/>
                      <a:pt x="1217" y="418"/>
                      <a:pt x="1217" y="418"/>
                    </a:cubicBezTo>
                    <a:cubicBezTo>
                      <a:pt x="1217" y="365"/>
                      <a:pt x="1189" y="316"/>
                      <a:pt x="1143" y="28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632" name="Группа 631"/>
              <p:cNvGrpSpPr/>
              <p:nvPr/>
            </p:nvGrpSpPr>
            <p:grpSpPr>
              <a:xfrm>
                <a:off x="4811713" y="1992313"/>
                <a:ext cx="2557462" cy="2862263"/>
                <a:chOff x="4811713" y="1992313"/>
                <a:chExt cx="2557462" cy="2862263"/>
              </a:xfrm>
            </p:grpSpPr>
            <p:sp>
              <p:nvSpPr>
                <p:cNvPr id="633" name="Freeform 163"/>
                <p:cNvSpPr>
                  <a:spLocks/>
                </p:cNvSpPr>
                <p:nvPr/>
              </p:nvSpPr>
              <p:spPr bwMode="auto">
                <a:xfrm>
                  <a:off x="6219825" y="2519363"/>
                  <a:ext cx="1149350" cy="2198688"/>
                </a:xfrm>
                <a:custGeom>
                  <a:avLst/>
                  <a:gdLst>
                    <a:gd name="T0" fmla="*/ 263 w 305"/>
                    <a:gd name="T1" fmla="*/ 21 h 584"/>
                    <a:gd name="T2" fmla="*/ 226 w 305"/>
                    <a:gd name="T3" fmla="*/ 0 h 584"/>
                    <a:gd name="T4" fmla="*/ 226 w 305"/>
                    <a:gd name="T5" fmla="*/ 49 h 584"/>
                    <a:gd name="T6" fmla="*/ 262 w 305"/>
                    <a:gd name="T7" fmla="*/ 111 h 584"/>
                    <a:gd name="T8" fmla="*/ 262 w 305"/>
                    <a:gd name="T9" fmla="*/ 361 h 584"/>
                    <a:gd name="T10" fmla="*/ 219 w 305"/>
                    <a:gd name="T11" fmla="*/ 435 h 584"/>
                    <a:gd name="T12" fmla="*/ 33 w 305"/>
                    <a:gd name="T13" fmla="*/ 541 h 584"/>
                    <a:gd name="T14" fmla="*/ 33 w 305"/>
                    <a:gd name="T15" fmla="*/ 541 h 584"/>
                    <a:gd name="T16" fmla="*/ 1 w 305"/>
                    <a:gd name="T17" fmla="*/ 560 h 584"/>
                    <a:gd name="T18" fmla="*/ 0 w 305"/>
                    <a:gd name="T19" fmla="*/ 560 h 584"/>
                    <a:gd name="T20" fmla="*/ 42 w 305"/>
                    <a:gd name="T21" fmla="*/ 584 h 584"/>
                    <a:gd name="T22" fmla="*/ 255 w 305"/>
                    <a:gd name="T23" fmla="*/ 463 h 584"/>
                    <a:gd name="T24" fmla="*/ 304 w 305"/>
                    <a:gd name="T25" fmla="*/ 378 h 584"/>
                    <a:gd name="T26" fmla="*/ 305 w 305"/>
                    <a:gd name="T27" fmla="*/ 93 h 584"/>
                    <a:gd name="T28" fmla="*/ 263 w 305"/>
                    <a:gd name="T29" fmla="*/ 21 h 5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05" h="584">
                      <a:moveTo>
                        <a:pt x="263" y="21"/>
                      </a:moveTo>
                      <a:cubicBezTo>
                        <a:pt x="226" y="0"/>
                        <a:pt x="226" y="0"/>
                        <a:pt x="226" y="0"/>
                      </a:cubicBezTo>
                      <a:cubicBezTo>
                        <a:pt x="226" y="49"/>
                        <a:pt x="226" y="49"/>
                        <a:pt x="226" y="49"/>
                      </a:cubicBezTo>
                      <a:cubicBezTo>
                        <a:pt x="248" y="62"/>
                        <a:pt x="262" y="85"/>
                        <a:pt x="262" y="111"/>
                      </a:cubicBezTo>
                      <a:cubicBezTo>
                        <a:pt x="262" y="361"/>
                        <a:pt x="262" y="361"/>
                        <a:pt x="262" y="361"/>
                      </a:cubicBezTo>
                      <a:cubicBezTo>
                        <a:pt x="262" y="392"/>
                        <a:pt x="245" y="420"/>
                        <a:pt x="219" y="435"/>
                      </a:cubicBezTo>
                      <a:cubicBezTo>
                        <a:pt x="33" y="541"/>
                        <a:pt x="33" y="541"/>
                        <a:pt x="33" y="541"/>
                      </a:cubicBezTo>
                      <a:cubicBezTo>
                        <a:pt x="33" y="541"/>
                        <a:pt x="33" y="541"/>
                        <a:pt x="33" y="541"/>
                      </a:cubicBezTo>
                      <a:cubicBezTo>
                        <a:pt x="1" y="560"/>
                        <a:pt x="1" y="560"/>
                        <a:pt x="1" y="560"/>
                      </a:cubicBezTo>
                      <a:cubicBezTo>
                        <a:pt x="1" y="560"/>
                        <a:pt x="1" y="560"/>
                        <a:pt x="0" y="560"/>
                      </a:cubicBezTo>
                      <a:cubicBezTo>
                        <a:pt x="42" y="584"/>
                        <a:pt x="42" y="584"/>
                        <a:pt x="42" y="584"/>
                      </a:cubicBezTo>
                      <a:cubicBezTo>
                        <a:pt x="255" y="463"/>
                        <a:pt x="255" y="463"/>
                        <a:pt x="255" y="463"/>
                      </a:cubicBezTo>
                      <a:cubicBezTo>
                        <a:pt x="285" y="446"/>
                        <a:pt x="304" y="413"/>
                        <a:pt x="304" y="378"/>
                      </a:cubicBezTo>
                      <a:cubicBezTo>
                        <a:pt x="305" y="93"/>
                        <a:pt x="305" y="93"/>
                        <a:pt x="305" y="93"/>
                      </a:cubicBezTo>
                      <a:cubicBezTo>
                        <a:pt x="305" y="63"/>
                        <a:pt x="289" y="36"/>
                        <a:pt x="263" y="21"/>
                      </a:cubicBezTo>
                      <a:close/>
                    </a:path>
                  </a:pathLst>
                </a:custGeom>
                <a:solidFill>
                  <a:srgbClr val="3583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34" name="Freeform 164"/>
                <p:cNvSpPr>
                  <a:spLocks/>
                </p:cNvSpPr>
                <p:nvPr/>
              </p:nvSpPr>
              <p:spPr bwMode="auto">
                <a:xfrm>
                  <a:off x="4811713" y="2936876"/>
                  <a:ext cx="1570038" cy="1917700"/>
                </a:xfrm>
                <a:custGeom>
                  <a:avLst/>
                  <a:gdLst>
                    <a:gd name="T0" fmla="*/ 375 w 417"/>
                    <a:gd name="T1" fmla="*/ 449 h 509"/>
                    <a:gd name="T2" fmla="*/ 302 w 417"/>
                    <a:gd name="T3" fmla="*/ 449 h 509"/>
                    <a:gd name="T4" fmla="*/ 86 w 417"/>
                    <a:gd name="T5" fmla="*/ 324 h 509"/>
                    <a:gd name="T6" fmla="*/ 43 w 417"/>
                    <a:gd name="T7" fmla="*/ 250 h 509"/>
                    <a:gd name="T8" fmla="*/ 43 w 417"/>
                    <a:gd name="T9" fmla="*/ 38 h 509"/>
                    <a:gd name="T10" fmla="*/ 43 w 417"/>
                    <a:gd name="T11" fmla="*/ 38 h 509"/>
                    <a:gd name="T12" fmla="*/ 43 w 417"/>
                    <a:gd name="T13" fmla="*/ 0 h 509"/>
                    <a:gd name="T14" fmla="*/ 43 w 417"/>
                    <a:gd name="T15" fmla="*/ 0 h 509"/>
                    <a:gd name="T16" fmla="*/ 1 w 417"/>
                    <a:gd name="T17" fmla="*/ 25 h 509"/>
                    <a:gd name="T18" fmla="*/ 1 w 417"/>
                    <a:gd name="T19" fmla="*/ 267 h 509"/>
                    <a:gd name="T20" fmla="*/ 49 w 417"/>
                    <a:gd name="T21" fmla="*/ 352 h 509"/>
                    <a:gd name="T22" fmla="*/ 297 w 417"/>
                    <a:gd name="T23" fmla="*/ 495 h 509"/>
                    <a:gd name="T24" fmla="*/ 380 w 417"/>
                    <a:gd name="T25" fmla="*/ 495 h 509"/>
                    <a:gd name="T26" fmla="*/ 417 w 417"/>
                    <a:gd name="T27" fmla="*/ 473 h 509"/>
                    <a:gd name="T28" fmla="*/ 375 w 417"/>
                    <a:gd name="T29" fmla="*/ 449 h 5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17" h="509">
                      <a:moveTo>
                        <a:pt x="375" y="449"/>
                      </a:moveTo>
                      <a:cubicBezTo>
                        <a:pt x="352" y="462"/>
                        <a:pt x="325" y="462"/>
                        <a:pt x="302" y="449"/>
                      </a:cubicBezTo>
                      <a:cubicBezTo>
                        <a:pt x="86" y="324"/>
                        <a:pt x="86" y="324"/>
                        <a:pt x="86" y="324"/>
                      </a:cubicBezTo>
                      <a:cubicBezTo>
                        <a:pt x="59" y="309"/>
                        <a:pt x="43" y="280"/>
                        <a:pt x="43" y="250"/>
                      </a:cubicBezTo>
                      <a:cubicBezTo>
                        <a:pt x="43" y="38"/>
                        <a:pt x="43" y="38"/>
                        <a:pt x="43" y="38"/>
                      </a:cubicBezTo>
                      <a:cubicBezTo>
                        <a:pt x="43" y="38"/>
                        <a:pt x="43" y="38"/>
                        <a:pt x="43" y="38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67"/>
                        <a:pt x="1" y="267"/>
                        <a:pt x="1" y="267"/>
                      </a:cubicBezTo>
                      <a:cubicBezTo>
                        <a:pt x="0" y="302"/>
                        <a:pt x="19" y="334"/>
                        <a:pt x="49" y="352"/>
                      </a:cubicBezTo>
                      <a:cubicBezTo>
                        <a:pt x="297" y="495"/>
                        <a:pt x="297" y="495"/>
                        <a:pt x="297" y="495"/>
                      </a:cubicBezTo>
                      <a:cubicBezTo>
                        <a:pt x="323" y="509"/>
                        <a:pt x="354" y="509"/>
                        <a:pt x="380" y="495"/>
                      </a:cubicBezTo>
                      <a:cubicBezTo>
                        <a:pt x="417" y="473"/>
                        <a:pt x="417" y="473"/>
                        <a:pt x="417" y="473"/>
                      </a:cubicBezTo>
                      <a:cubicBezTo>
                        <a:pt x="375" y="449"/>
                        <a:pt x="375" y="449"/>
                        <a:pt x="375" y="449"/>
                      </a:cubicBezTo>
                      <a:close/>
                    </a:path>
                  </a:pathLst>
                </a:custGeom>
                <a:solidFill>
                  <a:srgbClr val="52A6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35" name="Freeform 165"/>
                <p:cNvSpPr>
                  <a:spLocks/>
                </p:cNvSpPr>
                <p:nvPr/>
              </p:nvSpPr>
              <p:spPr bwMode="auto">
                <a:xfrm>
                  <a:off x="4816475" y="1992313"/>
                  <a:ext cx="2259013" cy="1035050"/>
                </a:xfrm>
                <a:custGeom>
                  <a:avLst/>
                  <a:gdLst>
                    <a:gd name="T0" fmla="*/ 78 w 600"/>
                    <a:gd name="T1" fmla="*/ 188 h 275"/>
                    <a:gd name="T2" fmla="*/ 295 w 600"/>
                    <a:gd name="T3" fmla="*/ 63 h 275"/>
                    <a:gd name="T4" fmla="*/ 380 w 600"/>
                    <a:gd name="T5" fmla="*/ 63 h 275"/>
                    <a:gd name="T6" fmla="*/ 566 w 600"/>
                    <a:gd name="T7" fmla="*/ 170 h 275"/>
                    <a:gd name="T8" fmla="*/ 566 w 600"/>
                    <a:gd name="T9" fmla="*/ 170 h 275"/>
                    <a:gd name="T10" fmla="*/ 599 w 600"/>
                    <a:gd name="T11" fmla="*/ 189 h 275"/>
                    <a:gd name="T12" fmla="*/ 600 w 600"/>
                    <a:gd name="T13" fmla="*/ 189 h 275"/>
                    <a:gd name="T14" fmla="*/ 600 w 600"/>
                    <a:gd name="T15" fmla="*/ 140 h 275"/>
                    <a:gd name="T16" fmla="*/ 386 w 600"/>
                    <a:gd name="T17" fmla="*/ 18 h 275"/>
                    <a:gd name="T18" fmla="*/ 289 w 600"/>
                    <a:gd name="T19" fmla="*/ 18 h 275"/>
                    <a:gd name="T20" fmla="*/ 41 w 600"/>
                    <a:gd name="T21" fmla="*/ 161 h 275"/>
                    <a:gd name="T22" fmla="*/ 0 w 600"/>
                    <a:gd name="T23" fmla="*/ 232 h 275"/>
                    <a:gd name="T24" fmla="*/ 0 w 600"/>
                    <a:gd name="T25" fmla="*/ 275 h 275"/>
                    <a:gd name="T26" fmla="*/ 42 w 600"/>
                    <a:gd name="T27" fmla="*/ 251 h 275"/>
                    <a:gd name="T28" fmla="*/ 78 w 600"/>
                    <a:gd name="T29" fmla="*/ 188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00" h="275">
                      <a:moveTo>
                        <a:pt x="78" y="188"/>
                      </a:moveTo>
                      <a:cubicBezTo>
                        <a:pt x="295" y="63"/>
                        <a:pt x="295" y="63"/>
                        <a:pt x="295" y="63"/>
                      </a:cubicBezTo>
                      <a:cubicBezTo>
                        <a:pt x="321" y="48"/>
                        <a:pt x="354" y="48"/>
                        <a:pt x="380" y="63"/>
                      </a:cubicBezTo>
                      <a:cubicBezTo>
                        <a:pt x="566" y="170"/>
                        <a:pt x="566" y="170"/>
                        <a:pt x="566" y="170"/>
                      </a:cubicBezTo>
                      <a:cubicBezTo>
                        <a:pt x="566" y="170"/>
                        <a:pt x="566" y="170"/>
                        <a:pt x="566" y="170"/>
                      </a:cubicBezTo>
                      <a:cubicBezTo>
                        <a:pt x="599" y="189"/>
                        <a:pt x="599" y="189"/>
                        <a:pt x="599" y="189"/>
                      </a:cubicBezTo>
                      <a:cubicBezTo>
                        <a:pt x="599" y="189"/>
                        <a:pt x="599" y="189"/>
                        <a:pt x="600" y="189"/>
                      </a:cubicBezTo>
                      <a:cubicBezTo>
                        <a:pt x="600" y="140"/>
                        <a:pt x="600" y="140"/>
                        <a:pt x="600" y="140"/>
                      </a:cubicBezTo>
                      <a:cubicBezTo>
                        <a:pt x="386" y="18"/>
                        <a:pt x="386" y="18"/>
                        <a:pt x="386" y="18"/>
                      </a:cubicBezTo>
                      <a:cubicBezTo>
                        <a:pt x="356" y="0"/>
                        <a:pt x="319" y="0"/>
                        <a:pt x="289" y="18"/>
                      </a:cubicBezTo>
                      <a:cubicBezTo>
                        <a:pt x="41" y="161"/>
                        <a:pt x="41" y="161"/>
                        <a:pt x="41" y="161"/>
                      </a:cubicBezTo>
                      <a:cubicBezTo>
                        <a:pt x="15" y="176"/>
                        <a:pt x="0" y="203"/>
                        <a:pt x="0" y="232"/>
                      </a:cubicBezTo>
                      <a:cubicBezTo>
                        <a:pt x="0" y="275"/>
                        <a:pt x="0" y="275"/>
                        <a:pt x="0" y="275"/>
                      </a:cubicBezTo>
                      <a:cubicBezTo>
                        <a:pt x="42" y="251"/>
                        <a:pt x="42" y="251"/>
                        <a:pt x="42" y="251"/>
                      </a:cubicBezTo>
                      <a:cubicBezTo>
                        <a:pt x="42" y="225"/>
                        <a:pt x="56" y="201"/>
                        <a:pt x="78" y="188"/>
                      </a:cubicBezTo>
                      <a:close/>
                    </a:path>
                  </a:pathLst>
                </a:custGeom>
                <a:solidFill>
                  <a:srgbClr val="2149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924" name="Группа 923"/>
            <p:cNvGrpSpPr/>
            <p:nvPr/>
          </p:nvGrpSpPr>
          <p:grpSpPr>
            <a:xfrm>
              <a:off x="6071152" y="6023429"/>
              <a:ext cx="377863" cy="322049"/>
              <a:chOff x="1464170" y="1575720"/>
              <a:chExt cx="423875" cy="361265"/>
            </a:xfrm>
            <a:solidFill>
              <a:schemeClr val="bg1"/>
            </a:solidFill>
          </p:grpSpPr>
          <p:sp>
            <p:nvSpPr>
              <p:cNvPr id="925" name="Freeform 6"/>
              <p:cNvSpPr>
                <a:spLocks/>
              </p:cNvSpPr>
              <p:nvPr/>
            </p:nvSpPr>
            <p:spPr bwMode="auto">
              <a:xfrm>
                <a:off x="1694179" y="1908508"/>
                <a:ext cx="193866" cy="28477"/>
              </a:xfrm>
              <a:custGeom>
                <a:avLst/>
                <a:gdLst/>
                <a:ahLst/>
                <a:cxnLst>
                  <a:cxn ang="0">
                    <a:pos x="107" y="16"/>
                  </a:cxn>
                  <a:cxn ang="0">
                    <a:pos x="107" y="9"/>
                  </a:cxn>
                  <a:cxn ang="0">
                    <a:pos x="98" y="0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16"/>
                  </a:cxn>
                  <a:cxn ang="0">
                    <a:pos x="107" y="16"/>
                  </a:cxn>
                </a:cxnLst>
                <a:rect l="0" t="0" r="r" b="b"/>
                <a:pathLst>
                  <a:path w="107" h="16">
                    <a:moveTo>
                      <a:pt x="107" y="16"/>
                    </a:moveTo>
                    <a:cubicBezTo>
                      <a:pt x="107" y="9"/>
                      <a:pt x="107" y="9"/>
                      <a:pt x="107" y="9"/>
                    </a:cubicBezTo>
                    <a:cubicBezTo>
                      <a:pt x="107" y="4"/>
                      <a:pt x="103" y="0"/>
                      <a:pt x="9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6"/>
                      <a:pt x="0" y="16"/>
                      <a:pt x="0" y="16"/>
                    </a:cubicBezTo>
                    <a:lnTo>
                      <a:pt x="107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926" name="Группа 925"/>
              <p:cNvGrpSpPr/>
              <p:nvPr/>
            </p:nvGrpSpPr>
            <p:grpSpPr>
              <a:xfrm>
                <a:off x="1464170" y="1575720"/>
                <a:ext cx="412922" cy="339538"/>
                <a:chOff x="1464170" y="1575720"/>
                <a:chExt cx="412922" cy="339538"/>
              </a:xfrm>
              <a:grpFill/>
            </p:grpSpPr>
            <p:sp>
              <p:nvSpPr>
                <p:cNvPr id="927" name="Freeform 7"/>
                <p:cNvSpPr>
                  <a:spLocks/>
                </p:cNvSpPr>
                <p:nvPr/>
              </p:nvSpPr>
              <p:spPr bwMode="auto">
                <a:xfrm>
                  <a:off x="1464170" y="1614055"/>
                  <a:ext cx="381159" cy="301203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114" y="37"/>
                    </a:cxn>
                    <a:cxn ang="0">
                      <a:pos x="122" y="63"/>
                    </a:cxn>
                    <a:cxn ang="0">
                      <a:pos x="10" y="133"/>
                    </a:cxn>
                    <a:cxn ang="0">
                      <a:pos x="5" y="153"/>
                    </a:cxn>
                    <a:cxn ang="0">
                      <a:pos x="6" y="155"/>
                    </a:cxn>
                    <a:cxn ang="0">
                      <a:pos x="7" y="157"/>
                    </a:cxn>
                    <a:cxn ang="0">
                      <a:pos x="28" y="160"/>
                    </a:cxn>
                    <a:cxn ang="0">
                      <a:pos x="135" y="82"/>
                    </a:cxn>
                    <a:cxn ang="0">
                      <a:pos x="156" y="98"/>
                    </a:cxn>
                    <a:cxn ang="0">
                      <a:pos x="210" y="62"/>
                    </a:cxn>
                    <a:cxn ang="0">
                      <a:pos x="196" y="26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210" h="166">
                      <a:moveTo>
                        <a:pt x="168" y="0"/>
                      </a:moveTo>
                      <a:cubicBezTo>
                        <a:pt x="114" y="37"/>
                        <a:pt x="114" y="37"/>
                        <a:pt x="114" y="37"/>
                      </a:cubicBezTo>
                      <a:cubicBezTo>
                        <a:pt x="115" y="45"/>
                        <a:pt x="117" y="54"/>
                        <a:pt x="122" y="63"/>
                      </a:cubicBezTo>
                      <a:cubicBezTo>
                        <a:pt x="10" y="133"/>
                        <a:pt x="10" y="133"/>
                        <a:pt x="10" y="133"/>
                      </a:cubicBezTo>
                      <a:cubicBezTo>
                        <a:pt x="10" y="133"/>
                        <a:pt x="0" y="143"/>
                        <a:pt x="5" y="153"/>
                      </a:cubicBezTo>
                      <a:cubicBezTo>
                        <a:pt x="5" y="154"/>
                        <a:pt x="6" y="155"/>
                        <a:pt x="6" y="155"/>
                      </a:cubicBezTo>
                      <a:cubicBezTo>
                        <a:pt x="7" y="156"/>
                        <a:pt x="7" y="156"/>
                        <a:pt x="7" y="157"/>
                      </a:cubicBezTo>
                      <a:cubicBezTo>
                        <a:pt x="15" y="166"/>
                        <a:pt x="28" y="160"/>
                        <a:pt x="28" y="160"/>
                      </a:cubicBezTo>
                      <a:cubicBezTo>
                        <a:pt x="135" y="82"/>
                        <a:pt x="135" y="82"/>
                        <a:pt x="135" y="82"/>
                      </a:cubicBezTo>
                      <a:cubicBezTo>
                        <a:pt x="141" y="89"/>
                        <a:pt x="148" y="95"/>
                        <a:pt x="156" y="98"/>
                      </a:cubicBezTo>
                      <a:cubicBezTo>
                        <a:pt x="210" y="62"/>
                        <a:pt x="210" y="62"/>
                        <a:pt x="210" y="62"/>
                      </a:cubicBezTo>
                      <a:cubicBezTo>
                        <a:pt x="209" y="50"/>
                        <a:pt x="204" y="38"/>
                        <a:pt x="196" y="26"/>
                      </a:cubicBezTo>
                      <a:cubicBezTo>
                        <a:pt x="188" y="15"/>
                        <a:pt x="178" y="6"/>
                        <a:pt x="16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28" name="Freeform 8"/>
                <p:cNvSpPr>
                  <a:spLocks/>
                </p:cNvSpPr>
                <p:nvPr/>
              </p:nvSpPr>
              <p:spPr bwMode="auto">
                <a:xfrm>
                  <a:off x="1635034" y="1575720"/>
                  <a:ext cx="128149" cy="96385"/>
                </a:xfrm>
                <a:custGeom>
                  <a:avLst/>
                  <a:gdLst/>
                  <a:ahLst/>
                  <a:cxnLst>
                    <a:cxn ang="0">
                      <a:pos x="69" y="4"/>
                    </a:cxn>
                    <a:cxn ang="0">
                      <a:pos x="58" y="2"/>
                    </a:cxn>
                    <a:cxn ang="0">
                      <a:pos x="5" y="38"/>
                    </a:cxn>
                    <a:cxn ang="0">
                      <a:pos x="2" y="49"/>
                    </a:cxn>
                    <a:cxn ang="0">
                      <a:pos x="13" y="51"/>
                    </a:cxn>
                    <a:cxn ang="0">
                      <a:pos x="66" y="15"/>
                    </a:cxn>
                    <a:cxn ang="0">
                      <a:pos x="69" y="4"/>
                    </a:cxn>
                  </a:cxnLst>
                  <a:rect l="0" t="0" r="r" b="b"/>
                  <a:pathLst>
                    <a:path w="71" h="53">
                      <a:moveTo>
                        <a:pt x="69" y="4"/>
                      </a:moveTo>
                      <a:cubicBezTo>
                        <a:pt x="67" y="1"/>
                        <a:pt x="62" y="0"/>
                        <a:pt x="58" y="2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1" y="41"/>
                        <a:pt x="0" y="46"/>
                        <a:pt x="2" y="49"/>
                      </a:cubicBezTo>
                      <a:cubicBezTo>
                        <a:pt x="5" y="52"/>
                        <a:pt x="10" y="53"/>
                        <a:pt x="13" y="51"/>
                      </a:cubicBezTo>
                      <a:cubicBezTo>
                        <a:pt x="66" y="15"/>
                        <a:pt x="66" y="15"/>
                        <a:pt x="66" y="15"/>
                      </a:cubicBezTo>
                      <a:cubicBezTo>
                        <a:pt x="70" y="12"/>
                        <a:pt x="71" y="7"/>
                        <a:pt x="69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29" name="Freeform 9"/>
                <p:cNvSpPr>
                  <a:spLocks/>
                </p:cNvSpPr>
                <p:nvPr/>
              </p:nvSpPr>
              <p:spPr bwMode="auto">
                <a:xfrm>
                  <a:off x="1748943" y="1736727"/>
                  <a:ext cx="128149" cy="98576"/>
                </a:xfrm>
                <a:custGeom>
                  <a:avLst/>
                  <a:gdLst/>
                  <a:ahLst/>
                  <a:cxnLst>
                    <a:cxn ang="0">
                      <a:pos x="69" y="4"/>
                    </a:cxn>
                    <a:cxn ang="0">
                      <a:pos x="58" y="3"/>
                    </a:cxn>
                    <a:cxn ang="0">
                      <a:pos x="5" y="39"/>
                    </a:cxn>
                    <a:cxn ang="0">
                      <a:pos x="2" y="49"/>
                    </a:cxn>
                    <a:cxn ang="0">
                      <a:pos x="13" y="51"/>
                    </a:cxn>
                    <a:cxn ang="0">
                      <a:pos x="66" y="15"/>
                    </a:cxn>
                    <a:cxn ang="0">
                      <a:pos x="69" y="4"/>
                    </a:cxn>
                  </a:cxnLst>
                  <a:rect l="0" t="0" r="r" b="b"/>
                  <a:pathLst>
                    <a:path w="71" h="54">
                      <a:moveTo>
                        <a:pt x="69" y="4"/>
                      </a:moveTo>
                      <a:cubicBezTo>
                        <a:pt x="67" y="1"/>
                        <a:pt x="62" y="0"/>
                        <a:pt x="58" y="3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1" y="41"/>
                        <a:pt x="0" y="46"/>
                        <a:pt x="2" y="49"/>
                      </a:cubicBezTo>
                      <a:cubicBezTo>
                        <a:pt x="5" y="53"/>
                        <a:pt x="10" y="54"/>
                        <a:pt x="13" y="51"/>
                      </a:cubicBezTo>
                      <a:cubicBezTo>
                        <a:pt x="66" y="15"/>
                        <a:pt x="66" y="15"/>
                        <a:pt x="66" y="15"/>
                      </a:cubicBezTo>
                      <a:cubicBezTo>
                        <a:pt x="70" y="13"/>
                        <a:pt x="71" y="8"/>
                        <a:pt x="69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54" name="TextBox 353"/>
          <p:cNvSpPr txBox="1"/>
          <p:nvPr/>
        </p:nvSpPr>
        <p:spPr>
          <a:xfrm>
            <a:off x="1352552" y="265966"/>
            <a:ext cx="8676775" cy="330858"/>
          </a:xfrm>
          <a:prstGeom prst="rect">
            <a:avLst/>
          </a:prstGeom>
          <a:noFill/>
        </p:spPr>
        <p:txBody>
          <a:bodyPr wrap="square" lIns="99058" tIns="49529" rIns="99058" bIns="4952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 defTabSz="709106" fontAlgn="b"/>
            <a:r>
              <a:rPr lang="ru-RU" sz="2400" dirty="0" smtClean="0">
                <a:solidFill>
                  <a:srgbClr val="3A8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 в </a:t>
            </a:r>
            <a:r>
              <a:rPr lang="ru-RU" sz="2400" dirty="0">
                <a:solidFill>
                  <a:srgbClr val="3A8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использования и охраны водных объектов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7" name="Группа 356"/>
          <p:cNvGrpSpPr/>
          <p:nvPr/>
        </p:nvGrpSpPr>
        <p:grpSpPr>
          <a:xfrm>
            <a:off x="696108" y="1517689"/>
            <a:ext cx="901853" cy="862606"/>
            <a:chOff x="1915798" y="-1391288"/>
            <a:chExt cx="647654" cy="724842"/>
          </a:xfrm>
        </p:grpSpPr>
        <p:sp>
          <p:nvSpPr>
            <p:cNvPr id="358" name="Freeform 169"/>
            <p:cNvSpPr>
              <a:spLocks/>
            </p:cNvSpPr>
            <p:nvPr/>
          </p:nvSpPr>
          <p:spPr bwMode="auto">
            <a:xfrm>
              <a:off x="1930790" y="-1375088"/>
              <a:ext cx="617671" cy="692442"/>
            </a:xfrm>
            <a:custGeom>
              <a:avLst/>
              <a:gdLst>
                <a:gd name="T0" fmla="*/ 1143 w 1217"/>
                <a:gd name="T1" fmla="*/ 289 h 1365"/>
                <a:gd name="T2" fmla="*/ 1076 w 1217"/>
                <a:gd name="T3" fmla="*/ 251 h 1365"/>
                <a:gd name="T4" fmla="*/ 1076 w 1217"/>
                <a:gd name="T5" fmla="*/ 251 h 1365"/>
                <a:gd name="T6" fmla="*/ 695 w 1217"/>
                <a:gd name="T7" fmla="*/ 32 h 1365"/>
                <a:gd name="T8" fmla="*/ 519 w 1217"/>
                <a:gd name="T9" fmla="*/ 32 h 1365"/>
                <a:gd name="T10" fmla="*/ 75 w 1217"/>
                <a:gd name="T11" fmla="*/ 289 h 1365"/>
                <a:gd name="T12" fmla="*/ 1 w 1217"/>
                <a:gd name="T13" fmla="*/ 417 h 1365"/>
                <a:gd name="T14" fmla="*/ 1 w 1217"/>
                <a:gd name="T15" fmla="*/ 494 h 1365"/>
                <a:gd name="T16" fmla="*/ 1 w 1217"/>
                <a:gd name="T17" fmla="*/ 495 h 1365"/>
                <a:gd name="T18" fmla="*/ 0 w 1217"/>
                <a:gd name="T19" fmla="*/ 930 h 1365"/>
                <a:gd name="T20" fmla="*/ 88 w 1217"/>
                <a:gd name="T21" fmla="*/ 1082 h 1365"/>
                <a:gd name="T22" fmla="*/ 533 w 1217"/>
                <a:gd name="T23" fmla="*/ 1338 h 1365"/>
                <a:gd name="T24" fmla="*/ 681 w 1217"/>
                <a:gd name="T25" fmla="*/ 1338 h 1365"/>
                <a:gd name="T26" fmla="*/ 748 w 1217"/>
                <a:gd name="T27" fmla="*/ 1300 h 1365"/>
                <a:gd name="T28" fmla="*/ 746 w 1217"/>
                <a:gd name="T29" fmla="*/ 1299 h 1365"/>
                <a:gd name="T30" fmla="*/ 1128 w 1217"/>
                <a:gd name="T31" fmla="*/ 1083 h 1365"/>
                <a:gd name="T32" fmla="*/ 1217 w 1217"/>
                <a:gd name="T33" fmla="*/ 930 h 1365"/>
                <a:gd name="T34" fmla="*/ 1217 w 1217"/>
                <a:gd name="T35" fmla="*/ 418 h 1365"/>
                <a:gd name="T36" fmla="*/ 1143 w 1217"/>
                <a:gd name="T37" fmla="*/ 289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17" h="1365">
                  <a:moveTo>
                    <a:pt x="1143" y="289"/>
                  </a:moveTo>
                  <a:cubicBezTo>
                    <a:pt x="1076" y="251"/>
                    <a:pt x="1076" y="251"/>
                    <a:pt x="1076" y="251"/>
                  </a:cubicBezTo>
                  <a:cubicBezTo>
                    <a:pt x="1076" y="251"/>
                    <a:pt x="1076" y="251"/>
                    <a:pt x="1076" y="251"/>
                  </a:cubicBezTo>
                  <a:cubicBezTo>
                    <a:pt x="695" y="32"/>
                    <a:pt x="695" y="32"/>
                    <a:pt x="695" y="32"/>
                  </a:cubicBezTo>
                  <a:cubicBezTo>
                    <a:pt x="640" y="0"/>
                    <a:pt x="574" y="1"/>
                    <a:pt x="519" y="32"/>
                  </a:cubicBezTo>
                  <a:cubicBezTo>
                    <a:pt x="75" y="289"/>
                    <a:pt x="75" y="289"/>
                    <a:pt x="75" y="289"/>
                  </a:cubicBezTo>
                  <a:cubicBezTo>
                    <a:pt x="29" y="315"/>
                    <a:pt x="1" y="364"/>
                    <a:pt x="1" y="417"/>
                  </a:cubicBezTo>
                  <a:cubicBezTo>
                    <a:pt x="1" y="494"/>
                    <a:pt x="1" y="494"/>
                    <a:pt x="1" y="494"/>
                  </a:cubicBezTo>
                  <a:cubicBezTo>
                    <a:pt x="1" y="495"/>
                    <a:pt x="1" y="495"/>
                    <a:pt x="1" y="495"/>
                  </a:cubicBezTo>
                  <a:cubicBezTo>
                    <a:pt x="0" y="930"/>
                    <a:pt x="0" y="930"/>
                    <a:pt x="0" y="930"/>
                  </a:cubicBezTo>
                  <a:cubicBezTo>
                    <a:pt x="0" y="992"/>
                    <a:pt x="34" y="1050"/>
                    <a:pt x="88" y="1082"/>
                  </a:cubicBezTo>
                  <a:cubicBezTo>
                    <a:pt x="533" y="1338"/>
                    <a:pt x="533" y="1338"/>
                    <a:pt x="533" y="1338"/>
                  </a:cubicBezTo>
                  <a:cubicBezTo>
                    <a:pt x="578" y="1365"/>
                    <a:pt x="635" y="1365"/>
                    <a:pt x="681" y="1338"/>
                  </a:cubicBezTo>
                  <a:cubicBezTo>
                    <a:pt x="748" y="1300"/>
                    <a:pt x="748" y="1300"/>
                    <a:pt x="748" y="1300"/>
                  </a:cubicBezTo>
                  <a:cubicBezTo>
                    <a:pt x="746" y="1299"/>
                    <a:pt x="746" y="1299"/>
                    <a:pt x="746" y="1299"/>
                  </a:cubicBezTo>
                  <a:cubicBezTo>
                    <a:pt x="1128" y="1083"/>
                    <a:pt x="1128" y="1083"/>
                    <a:pt x="1128" y="1083"/>
                  </a:cubicBezTo>
                  <a:cubicBezTo>
                    <a:pt x="1183" y="1051"/>
                    <a:pt x="1217" y="993"/>
                    <a:pt x="1217" y="930"/>
                  </a:cubicBezTo>
                  <a:cubicBezTo>
                    <a:pt x="1217" y="418"/>
                    <a:pt x="1217" y="418"/>
                    <a:pt x="1217" y="418"/>
                  </a:cubicBezTo>
                  <a:cubicBezTo>
                    <a:pt x="1217" y="365"/>
                    <a:pt x="1189" y="316"/>
                    <a:pt x="1143" y="289"/>
                  </a:cubicBezTo>
                  <a:close/>
                </a:path>
              </a:pathLst>
            </a:custGeom>
            <a:gradFill>
              <a:gsLst>
                <a:gs pos="41643">
                  <a:srgbClr val="5C8FA3"/>
                </a:gs>
                <a:gs pos="0">
                  <a:srgbClr val="7AA3B4"/>
                </a:gs>
                <a:gs pos="63000">
                  <a:srgbClr val="457CA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59" name="Группа 358"/>
            <p:cNvGrpSpPr/>
            <p:nvPr/>
          </p:nvGrpSpPr>
          <p:grpSpPr>
            <a:xfrm>
              <a:off x="1915798" y="-1391288"/>
              <a:ext cx="647654" cy="724842"/>
              <a:chOff x="4811713" y="1992313"/>
              <a:chExt cx="2557462" cy="2862263"/>
            </a:xfrm>
          </p:grpSpPr>
          <p:sp>
            <p:nvSpPr>
              <p:cNvPr id="360" name="Freeform 163"/>
              <p:cNvSpPr>
                <a:spLocks/>
              </p:cNvSpPr>
              <p:nvPr/>
            </p:nvSpPr>
            <p:spPr bwMode="auto">
              <a:xfrm>
                <a:off x="6219825" y="2519363"/>
                <a:ext cx="1149350" cy="2198688"/>
              </a:xfrm>
              <a:custGeom>
                <a:avLst/>
                <a:gdLst>
                  <a:gd name="T0" fmla="*/ 263 w 305"/>
                  <a:gd name="T1" fmla="*/ 21 h 584"/>
                  <a:gd name="T2" fmla="*/ 226 w 305"/>
                  <a:gd name="T3" fmla="*/ 0 h 584"/>
                  <a:gd name="T4" fmla="*/ 226 w 305"/>
                  <a:gd name="T5" fmla="*/ 49 h 584"/>
                  <a:gd name="T6" fmla="*/ 262 w 305"/>
                  <a:gd name="T7" fmla="*/ 111 h 584"/>
                  <a:gd name="T8" fmla="*/ 262 w 305"/>
                  <a:gd name="T9" fmla="*/ 361 h 584"/>
                  <a:gd name="T10" fmla="*/ 219 w 305"/>
                  <a:gd name="T11" fmla="*/ 435 h 584"/>
                  <a:gd name="T12" fmla="*/ 33 w 305"/>
                  <a:gd name="T13" fmla="*/ 541 h 584"/>
                  <a:gd name="T14" fmla="*/ 33 w 305"/>
                  <a:gd name="T15" fmla="*/ 541 h 584"/>
                  <a:gd name="T16" fmla="*/ 1 w 305"/>
                  <a:gd name="T17" fmla="*/ 560 h 584"/>
                  <a:gd name="T18" fmla="*/ 0 w 305"/>
                  <a:gd name="T19" fmla="*/ 560 h 584"/>
                  <a:gd name="T20" fmla="*/ 42 w 305"/>
                  <a:gd name="T21" fmla="*/ 584 h 584"/>
                  <a:gd name="T22" fmla="*/ 255 w 305"/>
                  <a:gd name="T23" fmla="*/ 463 h 584"/>
                  <a:gd name="T24" fmla="*/ 304 w 305"/>
                  <a:gd name="T25" fmla="*/ 378 h 584"/>
                  <a:gd name="T26" fmla="*/ 305 w 305"/>
                  <a:gd name="T27" fmla="*/ 93 h 584"/>
                  <a:gd name="T28" fmla="*/ 263 w 305"/>
                  <a:gd name="T29" fmla="*/ 21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5" h="584">
                    <a:moveTo>
                      <a:pt x="263" y="21"/>
                    </a:moveTo>
                    <a:cubicBezTo>
                      <a:pt x="226" y="0"/>
                      <a:pt x="226" y="0"/>
                      <a:pt x="226" y="0"/>
                    </a:cubicBezTo>
                    <a:cubicBezTo>
                      <a:pt x="226" y="49"/>
                      <a:pt x="226" y="49"/>
                      <a:pt x="226" y="49"/>
                    </a:cubicBezTo>
                    <a:cubicBezTo>
                      <a:pt x="248" y="62"/>
                      <a:pt x="262" y="85"/>
                      <a:pt x="262" y="111"/>
                    </a:cubicBezTo>
                    <a:cubicBezTo>
                      <a:pt x="262" y="361"/>
                      <a:pt x="262" y="361"/>
                      <a:pt x="262" y="361"/>
                    </a:cubicBezTo>
                    <a:cubicBezTo>
                      <a:pt x="262" y="392"/>
                      <a:pt x="245" y="420"/>
                      <a:pt x="219" y="435"/>
                    </a:cubicBezTo>
                    <a:cubicBezTo>
                      <a:pt x="33" y="541"/>
                      <a:pt x="33" y="541"/>
                      <a:pt x="33" y="541"/>
                    </a:cubicBezTo>
                    <a:cubicBezTo>
                      <a:pt x="33" y="541"/>
                      <a:pt x="33" y="541"/>
                      <a:pt x="33" y="541"/>
                    </a:cubicBezTo>
                    <a:cubicBezTo>
                      <a:pt x="1" y="560"/>
                      <a:pt x="1" y="560"/>
                      <a:pt x="1" y="560"/>
                    </a:cubicBezTo>
                    <a:cubicBezTo>
                      <a:pt x="1" y="560"/>
                      <a:pt x="1" y="560"/>
                      <a:pt x="0" y="560"/>
                    </a:cubicBezTo>
                    <a:cubicBezTo>
                      <a:pt x="42" y="584"/>
                      <a:pt x="42" y="584"/>
                      <a:pt x="42" y="584"/>
                    </a:cubicBezTo>
                    <a:cubicBezTo>
                      <a:pt x="255" y="463"/>
                      <a:pt x="255" y="463"/>
                      <a:pt x="255" y="463"/>
                    </a:cubicBezTo>
                    <a:cubicBezTo>
                      <a:pt x="285" y="446"/>
                      <a:pt x="304" y="413"/>
                      <a:pt x="304" y="378"/>
                    </a:cubicBezTo>
                    <a:cubicBezTo>
                      <a:pt x="305" y="93"/>
                      <a:pt x="305" y="93"/>
                      <a:pt x="305" y="93"/>
                    </a:cubicBezTo>
                    <a:cubicBezTo>
                      <a:pt x="305" y="63"/>
                      <a:pt x="289" y="36"/>
                      <a:pt x="263" y="21"/>
                    </a:cubicBezTo>
                    <a:close/>
                  </a:path>
                </a:pathLst>
              </a:custGeom>
              <a:solidFill>
                <a:srgbClr val="308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" name="Freeform 164"/>
              <p:cNvSpPr>
                <a:spLocks/>
              </p:cNvSpPr>
              <p:nvPr/>
            </p:nvSpPr>
            <p:spPr bwMode="auto">
              <a:xfrm>
                <a:off x="4811713" y="2936876"/>
                <a:ext cx="1570038" cy="1917700"/>
              </a:xfrm>
              <a:custGeom>
                <a:avLst/>
                <a:gdLst>
                  <a:gd name="T0" fmla="*/ 375 w 417"/>
                  <a:gd name="T1" fmla="*/ 449 h 509"/>
                  <a:gd name="T2" fmla="*/ 302 w 417"/>
                  <a:gd name="T3" fmla="*/ 449 h 509"/>
                  <a:gd name="T4" fmla="*/ 86 w 417"/>
                  <a:gd name="T5" fmla="*/ 324 h 509"/>
                  <a:gd name="T6" fmla="*/ 43 w 417"/>
                  <a:gd name="T7" fmla="*/ 250 h 509"/>
                  <a:gd name="T8" fmla="*/ 43 w 417"/>
                  <a:gd name="T9" fmla="*/ 38 h 509"/>
                  <a:gd name="T10" fmla="*/ 43 w 417"/>
                  <a:gd name="T11" fmla="*/ 38 h 509"/>
                  <a:gd name="T12" fmla="*/ 43 w 417"/>
                  <a:gd name="T13" fmla="*/ 0 h 509"/>
                  <a:gd name="T14" fmla="*/ 43 w 417"/>
                  <a:gd name="T15" fmla="*/ 0 h 509"/>
                  <a:gd name="T16" fmla="*/ 1 w 417"/>
                  <a:gd name="T17" fmla="*/ 25 h 509"/>
                  <a:gd name="T18" fmla="*/ 1 w 417"/>
                  <a:gd name="T19" fmla="*/ 267 h 509"/>
                  <a:gd name="T20" fmla="*/ 49 w 417"/>
                  <a:gd name="T21" fmla="*/ 352 h 509"/>
                  <a:gd name="T22" fmla="*/ 297 w 417"/>
                  <a:gd name="T23" fmla="*/ 495 h 509"/>
                  <a:gd name="T24" fmla="*/ 380 w 417"/>
                  <a:gd name="T25" fmla="*/ 495 h 509"/>
                  <a:gd name="T26" fmla="*/ 417 w 417"/>
                  <a:gd name="T27" fmla="*/ 473 h 509"/>
                  <a:gd name="T28" fmla="*/ 375 w 417"/>
                  <a:gd name="T29" fmla="*/ 449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7" h="509">
                    <a:moveTo>
                      <a:pt x="375" y="449"/>
                    </a:moveTo>
                    <a:cubicBezTo>
                      <a:pt x="352" y="462"/>
                      <a:pt x="325" y="462"/>
                      <a:pt x="302" y="449"/>
                    </a:cubicBezTo>
                    <a:cubicBezTo>
                      <a:pt x="86" y="324"/>
                      <a:pt x="86" y="324"/>
                      <a:pt x="86" y="324"/>
                    </a:cubicBezTo>
                    <a:cubicBezTo>
                      <a:pt x="59" y="309"/>
                      <a:pt x="43" y="280"/>
                      <a:pt x="43" y="25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67"/>
                      <a:pt x="1" y="267"/>
                      <a:pt x="1" y="267"/>
                    </a:cubicBezTo>
                    <a:cubicBezTo>
                      <a:pt x="0" y="302"/>
                      <a:pt x="19" y="334"/>
                      <a:pt x="49" y="352"/>
                    </a:cubicBezTo>
                    <a:cubicBezTo>
                      <a:pt x="297" y="495"/>
                      <a:pt x="297" y="495"/>
                      <a:pt x="297" y="495"/>
                    </a:cubicBezTo>
                    <a:cubicBezTo>
                      <a:pt x="323" y="509"/>
                      <a:pt x="354" y="509"/>
                      <a:pt x="380" y="495"/>
                    </a:cubicBezTo>
                    <a:cubicBezTo>
                      <a:pt x="417" y="473"/>
                      <a:pt x="417" y="473"/>
                      <a:pt x="417" y="473"/>
                    </a:cubicBezTo>
                    <a:cubicBezTo>
                      <a:pt x="375" y="449"/>
                      <a:pt x="375" y="449"/>
                      <a:pt x="375" y="449"/>
                    </a:cubicBezTo>
                    <a:close/>
                  </a:path>
                </a:pathLst>
              </a:custGeom>
              <a:solidFill>
                <a:srgbClr val="47B1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" name="Freeform 165"/>
              <p:cNvSpPr>
                <a:spLocks/>
              </p:cNvSpPr>
              <p:nvPr/>
            </p:nvSpPr>
            <p:spPr bwMode="auto">
              <a:xfrm>
                <a:off x="4816475" y="1992313"/>
                <a:ext cx="2259013" cy="1035050"/>
              </a:xfrm>
              <a:custGeom>
                <a:avLst/>
                <a:gdLst>
                  <a:gd name="T0" fmla="*/ 78 w 600"/>
                  <a:gd name="T1" fmla="*/ 188 h 275"/>
                  <a:gd name="T2" fmla="*/ 295 w 600"/>
                  <a:gd name="T3" fmla="*/ 63 h 275"/>
                  <a:gd name="T4" fmla="*/ 380 w 600"/>
                  <a:gd name="T5" fmla="*/ 63 h 275"/>
                  <a:gd name="T6" fmla="*/ 566 w 600"/>
                  <a:gd name="T7" fmla="*/ 170 h 275"/>
                  <a:gd name="T8" fmla="*/ 566 w 600"/>
                  <a:gd name="T9" fmla="*/ 170 h 275"/>
                  <a:gd name="T10" fmla="*/ 599 w 600"/>
                  <a:gd name="T11" fmla="*/ 189 h 275"/>
                  <a:gd name="T12" fmla="*/ 600 w 600"/>
                  <a:gd name="T13" fmla="*/ 189 h 275"/>
                  <a:gd name="T14" fmla="*/ 600 w 600"/>
                  <a:gd name="T15" fmla="*/ 140 h 275"/>
                  <a:gd name="T16" fmla="*/ 386 w 600"/>
                  <a:gd name="T17" fmla="*/ 18 h 275"/>
                  <a:gd name="T18" fmla="*/ 289 w 600"/>
                  <a:gd name="T19" fmla="*/ 18 h 275"/>
                  <a:gd name="T20" fmla="*/ 41 w 600"/>
                  <a:gd name="T21" fmla="*/ 161 h 275"/>
                  <a:gd name="T22" fmla="*/ 0 w 600"/>
                  <a:gd name="T23" fmla="*/ 232 h 275"/>
                  <a:gd name="T24" fmla="*/ 0 w 600"/>
                  <a:gd name="T25" fmla="*/ 275 h 275"/>
                  <a:gd name="T26" fmla="*/ 42 w 600"/>
                  <a:gd name="T27" fmla="*/ 251 h 275"/>
                  <a:gd name="T28" fmla="*/ 78 w 600"/>
                  <a:gd name="T29" fmla="*/ 188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0" h="275">
                    <a:moveTo>
                      <a:pt x="78" y="188"/>
                    </a:moveTo>
                    <a:cubicBezTo>
                      <a:pt x="295" y="63"/>
                      <a:pt x="295" y="63"/>
                      <a:pt x="295" y="63"/>
                    </a:cubicBezTo>
                    <a:cubicBezTo>
                      <a:pt x="321" y="48"/>
                      <a:pt x="354" y="48"/>
                      <a:pt x="380" y="63"/>
                    </a:cubicBezTo>
                    <a:cubicBezTo>
                      <a:pt x="566" y="170"/>
                      <a:pt x="566" y="170"/>
                      <a:pt x="566" y="170"/>
                    </a:cubicBezTo>
                    <a:cubicBezTo>
                      <a:pt x="566" y="170"/>
                      <a:pt x="566" y="170"/>
                      <a:pt x="566" y="170"/>
                    </a:cubicBezTo>
                    <a:cubicBezTo>
                      <a:pt x="599" y="189"/>
                      <a:pt x="599" y="189"/>
                      <a:pt x="599" y="189"/>
                    </a:cubicBezTo>
                    <a:cubicBezTo>
                      <a:pt x="599" y="189"/>
                      <a:pt x="599" y="189"/>
                      <a:pt x="600" y="189"/>
                    </a:cubicBezTo>
                    <a:cubicBezTo>
                      <a:pt x="600" y="140"/>
                      <a:pt x="600" y="140"/>
                      <a:pt x="600" y="140"/>
                    </a:cubicBezTo>
                    <a:cubicBezTo>
                      <a:pt x="386" y="18"/>
                      <a:pt x="386" y="18"/>
                      <a:pt x="386" y="18"/>
                    </a:cubicBezTo>
                    <a:cubicBezTo>
                      <a:pt x="356" y="0"/>
                      <a:pt x="319" y="0"/>
                      <a:pt x="289" y="18"/>
                    </a:cubicBezTo>
                    <a:cubicBezTo>
                      <a:pt x="41" y="161"/>
                      <a:pt x="41" y="161"/>
                      <a:pt x="41" y="161"/>
                    </a:cubicBezTo>
                    <a:cubicBezTo>
                      <a:pt x="15" y="176"/>
                      <a:pt x="0" y="203"/>
                      <a:pt x="0" y="232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42" y="251"/>
                      <a:pt x="42" y="251"/>
                      <a:pt x="42" y="251"/>
                    </a:cubicBezTo>
                    <a:cubicBezTo>
                      <a:pt x="42" y="225"/>
                      <a:pt x="56" y="201"/>
                      <a:pt x="78" y="188"/>
                    </a:cubicBezTo>
                    <a:close/>
                  </a:path>
                </a:pathLst>
              </a:custGeom>
              <a:solidFill>
                <a:srgbClr val="1B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64" name="Группа 363"/>
          <p:cNvGrpSpPr/>
          <p:nvPr/>
        </p:nvGrpSpPr>
        <p:grpSpPr>
          <a:xfrm>
            <a:off x="628658" y="2775519"/>
            <a:ext cx="852791" cy="925883"/>
            <a:chOff x="1915798" y="-1391288"/>
            <a:chExt cx="647654" cy="724842"/>
          </a:xfrm>
        </p:grpSpPr>
        <p:sp>
          <p:nvSpPr>
            <p:cNvPr id="365" name="Freeform 169"/>
            <p:cNvSpPr>
              <a:spLocks/>
            </p:cNvSpPr>
            <p:nvPr/>
          </p:nvSpPr>
          <p:spPr bwMode="auto">
            <a:xfrm>
              <a:off x="1930790" y="-1375088"/>
              <a:ext cx="617671" cy="692442"/>
            </a:xfrm>
            <a:custGeom>
              <a:avLst/>
              <a:gdLst>
                <a:gd name="T0" fmla="*/ 1143 w 1217"/>
                <a:gd name="T1" fmla="*/ 289 h 1365"/>
                <a:gd name="T2" fmla="*/ 1076 w 1217"/>
                <a:gd name="T3" fmla="*/ 251 h 1365"/>
                <a:gd name="T4" fmla="*/ 1076 w 1217"/>
                <a:gd name="T5" fmla="*/ 251 h 1365"/>
                <a:gd name="T6" fmla="*/ 695 w 1217"/>
                <a:gd name="T7" fmla="*/ 32 h 1365"/>
                <a:gd name="T8" fmla="*/ 519 w 1217"/>
                <a:gd name="T9" fmla="*/ 32 h 1365"/>
                <a:gd name="T10" fmla="*/ 75 w 1217"/>
                <a:gd name="T11" fmla="*/ 289 h 1365"/>
                <a:gd name="T12" fmla="*/ 1 w 1217"/>
                <a:gd name="T13" fmla="*/ 417 h 1365"/>
                <a:gd name="T14" fmla="*/ 1 w 1217"/>
                <a:gd name="T15" fmla="*/ 494 h 1365"/>
                <a:gd name="T16" fmla="*/ 1 w 1217"/>
                <a:gd name="T17" fmla="*/ 495 h 1365"/>
                <a:gd name="T18" fmla="*/ 0 w 1217"/>
                <a:gd name="T19" fmla="*/ 930 h 1365"/>
                <a:gd name="T20" fmla="*/ 88 w 1217"/>
                <a:gd name="T21" fmla="*/ 1082 h 1365"/>
                <a:gd name="T22" fmla="*/ 533 w 1217"/>
                <a:gd name="T23" fmla="*/ 1338 h 1365"/>
                <a:gd name="T24" fmla="*/ 681 w 1217"/>
                <a:gd name="T25" fmla="*/ 1338 h 1365"/>
                <a:gd name="T26" fmla="*/ 748 w 1217"/>
                <a:gd name="T27" fmla="*/ 1300 h 1365"/>
                <a:gd name="T28" fmla="*/ 746 w 1217"/>
                <a:gd name="T29" fmla="*/ 1299 h 1365"/>
                <a:gd name="T30" fmla="*/ 1128 w 1217"/>
                <a:gd name="T31" fmla="*/ 1083 h 1365"/>
                <a:gd name="T32" fmla="*/ 1217 w 1217"/>
                <a:gd name="T33" fmla="*/ 930 h 1365"/>
                <a:gd name="T34" fmla="*/ 1217 w 1217"/>
                <a:gd name="T35" fmla="*/ 418 h 1365"/>
                <a:gd name="T36" fmla="*/ 1143 w 1217"/>
                <a:gd name="T37" fmla="*/ 289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17" h="1365">
                  <a:moveTo>
                    <a:pt x="1143" y="289"/>
                  </a:moveTo>
                  <a:cubicBezTo>
                    <a:pt x="1076" y="251"/>
                    <a:pt x="1076" y="251"/>
                    <a:pt x="1076" y="251"/>
                  </a:cubicBezTo>
                  <a:cubicBezTo>
                    <a:pt x="1076" y="251"/>
                    <a:pt x="1076" y="251"/>
                    <a:pt x="1076" y="251"/>
                  </a:cubicBezTo>
                  <a:cubicBezTo>
                    <a:pt x="695" y="32"/>
                    <a:pt x="695" y="32"/>
                    <a:pt x="695" y="32"/>
                  </a:cubicBezTo>
                  <a:cubicBezTo>
                    <a:pt x="640" y="0"/>
                    <a:pt x="574" y="1"/>
                    <a:pt x="519" y="32"/>
                  </a:cubicBezTo>
                  <a:cubicBezTo>
                    <a:pt x="75" y="289"/>
                    <a:pt x="75" y="289"/>
                    <a:pt x="75" y="289"/>
                  </a:cubicBezTo>
                  <a:cubicBezTo>
                    <a:pt x="29" y="315"/>
                    <a:pt x="1" y="364"/>
                    <a:pt x="1" y="417"/>
                  </a:cubicBezTo>
                  <a:cubicBezTo>
                    <a:pt x="1" y="494"/>
                    <a:pt x="1" y="494"/>
                    <a:pt x="1" y="494"/>
                  </a:cubicBezTo>
                  <a:cubicBezTo>
                    <a:pt x="1" y="495"/>
                    <a:pt x="1" y="495"/>
                    <a:pt x="1" y="495"/>
                  </a:cubicBezTo>
                  <a:cubicBezTo>
                    <a:pt x="0" y="930"/>
                    <a:pt x="0" y="930"/>
                    <a:pt x="0" y="930"/>
                  </a:cubicBezTo>
                  <a:cubicBezTo>
                    <a:pt x="0" y="992"/>
                    <a:pt x="34" y="1050"/>
                    <a:pt x="88" y="1082"/>
                  </a:cubicBezTo>
                  <a:cubicBezTo>
                    <a:pt x="533" y="1338"/>
                    <a:pt x="533" y="1338"/>
                    <a:pt x="533" y="1338"/>
                  </a:cubicBezTo>
                  <a:cubicBezTo>
                    <a:pt x="578" y="1365"/>
                    <a:pt x="635" y="1365"/>
                    <a:pt x="681" y="1338"/>
                  </a:cubicBezTo>
                  <a:cubicBezTo>
                    <a:pt x="748" y="1300"/>
                    <a:pt x="748" y="1300"/>
                    <a:pt x="748" y="1300"/>
                  </a:cubicBezTo>
                  <a:cubicBezTo>
                    <a:pt x="746" y="1299"/>
                    <a:pt x="746" y="1299"/>
                    <a:pt x="746" y="1299"/>
                  </a:cubicBezTo>
                  <a:cubicBezTo>
                    <a:pt x="1128" y="1083"/>
                    <a:pt x="1128" y="1083"/>
                    <a:pt x="1128" y="1083"/>
                  </a:cubicBezTo>
                  <a:cubicBezTo>
                    <a:pt x="1183" y="1051"/>
                    <a:pt x="1217" y="993"/>
                    <a:pt x="1217" y="930"/>
                  </a:cubicBezTo>
                  <a:cubicBezTo>
                    <a:pt x="1217" y="418"/>
                    <a:pt x="1217" y="418"/>
                    <a:pt x="1217" y="418"/>
                  </a:cubicBezTo>
                  <a:cubicBezTo>
                    <a:pt x="1217" y="365"/>
                    <a:pt x="1189" y="316"/>
                    <a:pt x="1143" y="289"/>
                  </a:cubicBezTo>
                  <a:close/>
                </a:path>
              </a:pathLst>
            </a:custGeom>
            <a:gradFill>
              <a:gsLst>
                <a:gs pos="41643">
                  <a:srgbClr val="5C8FA3"/>
                </a:gs>
                <a:gs pos="0">
                  <a:srgbClr val="7AA3B4"/>
                </a:gs>
                <a:gs pos="63000">
                  <a:srgbClr val="457CA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66" name="Группа 365"/>
            <p:cNvGrpSpPr/>
            <p:nvPr/>
          </p:nvGrpSpPr>
          <p:grpSpPr>
            <a:xfrm>
              <a:off x="1915798" y="-1391288"/>
              <a:ext cx="647654" cy="724842"/>
              <a:chOff x="4811713" y="1992313"/>
              <a:chExt cx="2557462" cy="2862263"/>
            </a:xfrm>
          </p:grpSpPr>
          <p:sp>
            <p:nvSpPr>
              <p:cNvPr id="367" name="Freeform 163"/>
              <p:cNvSpPr>
                <a:spLocks/>
              </p:cNvSpPr>
              <p:nvPr/>
            </p:nvSpPr>
            <p:spPr bwMode="auto">
              <a:xfrm>
                <a:off x="6219825" y="2519363"/>
                <a:ext cx="1149350" cy="2198688"/>
              </a:xfrm>
              <a:custGeom>
                <a:avLst/>
                <a:gdLst>
                  <a:gd name="T0" fmla="*/ 263 w 305"/>
                  <a:gd name="T1" fmla="*/ 21 h 584"/>
                  <a:gd name="T2" fmla="*/ 226 w 305"/>
                  <a:gd name="T3" fmla="*/ 0 h 584"/>
                  <a:gd name="T4" fmla="*/ 226 w 305"/>
                  <a:gd name="T5" fmla="*/ 49 h 584"/>
                  <a:gd name="T6" fmla="*/ 262 w 305"/>
                  <a:gd name="T7" fmla="*/ 111 h 584"/>
                  <a:gd name="T8" fmla="*/ 262 w 305"/>
                  <a:gd name="T9" fmla="*/ 361 h 584"/>
                  <a:gd name="T10" fmla="*/ 219 w 305"/>
                  <a:gd name="T11" fmla="*/ 435 h 584"/>
                  <a:gd name="T12" fmla="*/ 33 w 305"/>
                  <a:gd name="T13" fmla="*/ 541 h 584"/>
                  <a:gd name="T14" fmla="*/ 33 w 305"/>
                  <a:gd name="T15" fmla="*/ 541 h 584"/>
                  <a:gd name="T16" fmla="*/ 1 w 305"/>
                  <a:gd name="T17" fmla="*/ 560 h 584"/>
                  <a:gd name="T18" fmla="*/ 0 w 305"/>
                  <a:gd name="T19" fmla="*/ 560 h 584"/>
                  <a:gd name="T20" fmla="*/ 42 w 305"/>
                  <a:gd name="T21" fmla="*/ 584 h 584"/>
                  <a:gd name="T22" fmla="*/ 255 w 305"/>
                  <a:gd name="T23" fmla="*/ 463 h 584"/>
                  <a:gd name="T24" fmla="*/ 304 w 305"/>
                  <a:gd name="T25" fmla="*/ 378 h 584"/>
                  <a:gd name="T26" fmla="*/ 305 w 305"/>
                  <a:gd name="T27" fmla="*/ 93 h 584"/>
                  <a:gd name="T28" fmla="*/ 263 w 305"/>
                  <a:gd name="T29" fmla="*/ 21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5" h="584">
                    <a:moveTo>
                      <a:pt x="263" y="21"/>
                    </a:moveTo>
                    <a:cubicBezTo>
                      <a:pt x="226" y="0"/>
                      <a:pt x="226" y="0"/>
                      <a:pt x="226" y="0"/>
                    </a:cubicBezTo>
                    <a:cubicBezTo>
                      <a:pt x="226" y="49"/>
                      <a:pt x="226" y="49"/>
                      <a:pt x="226" y="49"/>
                    </a:cubicBezTo>
                    <a:cubicBezTo>
                      <a:pt x="248" y="62"/>
                      <a:pt x="262" y="85"/>
                      <a:pt x="262" y="111"/>
                    </a:cubicBezTo>
                    <a:cubicBezTo>
                      <a:pt x="262" y="361"/>
                      <a:pt x="262" y="361"/>
                      <a:pt x="262" y="361"/>
                    </a:cubicBezTo>
                    <a:cubicBezTo>
                      <a:pt x="262" y="392"/>
                      <a:pt x="245" y="420"/>
                      <a:pt x="219" y="435"/>
                    </a:cubicBezTo>
                    <a:cubicBezTo>
                      <a:pt x="33" y="541"/>
                      <a:pt x="33" y="541"/>
                      <a:pt x="33" y="541"/>
                    </a:cubicBezTo>
                    <a:cubicBezTo>
                      <a:pt x="33" y="541"/>
                      <a:pt x="33" y="541"/>
                      <a:pt x="33" y="541"/>
                    </a:cubicBezTo>
                    <a:cubicBezTo>
                      <a:pt x="1" y="560"/>
                      <a:pt x="1" y="560"/>
                      <a:pt x="1" y="560"/>
                    </a:cubicBezTo>
                    <a:cubicBezTo>
                      <a:pt x="1" y="560"/>
                      <a:pt x="1" y="560"/>
                      <a:pt x="0" y="560"/>
                    </a:cubicBezTo>
                    <a:cubicBezTo>
                      <a:pt x="42" y="584"/>
                      <a:pt x="42" y="584"/>
                      <a:pt x="42" y="584"/>
                    </a:cubicBezTo>
                    <a:cubicBezTo>
                      <a:pt x="255" y="463"/>
                      <a:pt x="255" y="463"/>
                      <a:pt x="255" y="463"/>
                    </a:cubicBezTo>
                    <a:cubicBezTo>
                      <a:pt x="285" y="446"/>
                      <a:pt x="304" y="413"/>
                      <a:pt x="304" y="378"/>
                    </a:cubicBezTo>
                    <a:cubicBezTo>
                      <a:pt x="305" y="93"/>
                      <a:pt x="305" y="93"/>
                      <a:pt x="305" y="93"/>
                    </a:cubicBezTo>
                    <a:cubicBezTo>
                      <a:pt x="305" y="63"/>
                      <a:pt x="289" y="36"/>
                      <a:pt x="263" y="21"/>
                    </a:cubicBezTo>
                    <a:close/>
                  </a:path>
                </a:pathLst>
              </a:custGeom>
              <a:solidFill>
                <a:srgbClr val="308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" name="Freeform 164"/>
              <p:cNvSpPr>
                <a:spLocks/>
              </p:cNvSpPr>
              <p:nvPr/>
            </p:nvSpPr>
            <p:spPr bwMode="auto">
              <a:xfrm>
                <a:off x="4811713" y="2936876"/>
                <a:ext cx="1570038" cy="1917700"/>
              </a:xfrm>
              <a:custGeom>
                <a:avLst/>
                <a:gdLst>
                  <a:gd name="T0" fmla="*/ 375 w 417"/>
                  <a:gd name="T1" fmla="*/ 449 h 509"/>
                  <a:gd name="T2" fmla="*/ 302 w 417"/>
                  <a:gd name="T3" fmla="*/ 449 h 509"/>
                  <a:gd name="T4" fmla="*/ 86 w 417"/>
                  <a:gd name="T5" fmla="*/ 324 h 509"/>
                  <a:gd name="T6" fmla="*/ 43 w 417"/>
                  <a:gd name="T7" fmla="*/ 250 h 509"/>
                  <a:gd name="T8" fmla="*/ 43 w 417"/>
                  <a:gd name="T9" fmla="*/ 38 h 509"/>
                  <a:gd name="T10" fmla="*/ 43 w 417"/>
                  <a:gd name="T11" fmla="*/ 38 h 509"/>
                  <a:gd name="T12" fmla="*/ 43 w 417"/>
                  <a:gd name="T13" fmla="*/ 0 h 509"/>
                  <a:gd name="T14" fmla="*/ 43 w 417"/>
                  <a:gd name="T15" fmla="*/ 0 h 509"/>
                  <a:gd name="T16" fmla="*/ 1 w 417"/>
                  <a:gd name="T17" fmla="*/ 25 h 509"/>
                  <a:gd name="T18" fmla="*/ 1 w 417"/>
                  <a:gd name="T19" fmla="*/ 267 h 509"/>
                  <a:gd name="T20" fmla="*/ 49 w 417"/>
                  <a:gd name="T21" fmla="*/ 352 h 509"/>
                  <a:gd name="T22" fmla="*/ 297 w 417"/>
                  <a:gd name="T23" fmla="*/ 495 h 509"/>
                  <a:gd name="T24" fmla="*/ 380 w 417"/>
                  <a:gd name="T25" fmla="*/ 495 h 509"/>
                  <a:gd name="T26" fmla="*/ 417 w 417"/>
                  <a:gd name="T27" fmla="*/ 473 h 509"/>
                  <a:gd name="T28" fmla="*/ 375 w 417"/>
                  <a:gd name="T29" fmla="*/ 449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7" h="509">
                    <a:moveTo>
                      <a:pt x="375" y="449"/>
                    </a:moveTo>
                    <a:cubicBezTo>
                      <a:pt x="352" y="462"/>
                      <a:pt x="325" y="462"/>
                      <a:pt x="302" y="449"/>
                    </a:cubicBezTo>
                    <a:cubicBezTo>
                      <a:pt x="86" y="324"/>
                      <a:pt x="86" y="324"/>
                      <a:pt x="86" y="324"/>
                    </a:cubicBezTo>
                    <a:cubicBezTo>
                      <a:pt x="59" y="309"/>
                      <a:pt x="43" y="280"/>
                      <a:pt x="43" y="25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67"/>
                      <a:pt x="1" y="267"/>
                      <a:pt x="1" y="267"/>
                    </a:cubicBezTo>
                    <a:cubicBezTo>
                      <a:pt x="0" y="302"/>
                      <a:pt x="19" y="334"/>
                      <a:pt x="49" y="352"/>
                    </a:cubicBezTo>
                    <a:cubicBezTo>
                      <a:pt x="297" y="495"/>
                      <a:pt x="297" y="495"/>
                      <a:pt x="297" y="495"/>
                    </a:cubicBezTo>
                    <a:cubicBezTo>
                      <a:pt x="323" y="509"/>
                      <a:pt x="354" y="509"/>
                      <a:pt x="380" y="495"/>
                    </a:cubicBezTo>
                    <a:cubicBezTo>
                      <a:pt x="417" y="473"/>
                      <a:pt x="417" y="473"/>
                      <a:pt x="417" y="473"/>
                    </a:cubicBezTo>
                    <a:cubicBezTo>
                      <a:pt x="375" y="449"/>
                      <a:pt x="375" y="449"/>
                      <a:pt x="375" y="449"/>
                    </a:cubicBezTo>
                    <a:close/>
                  </a:path>
                </a:pathLst>
              </a:custGeom>
              <a:solidFill>
                <a:srgbClr val="47B1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" name="Freeform 165"/>
              <p:cNvSpPr>
                <a:spLocks/>
              </p:cNvSpPr>
              <p:nvPr/>
            </p:nvSpPr>
            <p:spPr bwMode="auto">
              <a:xfrm>
                <a:off x="4816475" y="1992313"/>
                <a:ext cx="2259013" cy="1035050"/>
              </a:xfrm>
              <a:custGeom>
                <a:avLst/>
                <a:gdLst>
                  <a:gd name="T0" fmla="*/ 78 w 600"/>
                  <a:gd name="T1" fmla="*/ 188 h 275"/>
                  <a:gd name="T2" fmla="*/ 295 w 600"/>
                  <a:gd name="T3" fmla="*/ 63 h 275"/>
                  <a:gd name="T4" fmla="*/ 380 w 600"/>
                  <a:gd name="T5" fmla="*/ 63 h 275"/>
                  <a:gd name="T6" fmla="*/ 566 w 600"/>
                  <a:gd name="T7" fmla="*/ 170 h 275"/>
                  <a:gd name="T8" fmla="*/ 566 w 600"/>
                  <a:gd name="T9" fmla="*/ 170 h 275"/>
                  <a:gd name="T10" fmla="*/ 599 w 600"/>
                  <a:gd name="T11" fmla="*/ 189 h 275"/>
                  <a:gd name="T12" fmla="*/ 600 w 600"/>
                  <a:gd name="T13" fmla="*/ 189 h 275"/>
                  <a:gd name="T14" fmla="*/ 600 w 600"/>
                  <a:gd name="T15" fmla="*/ 140 h 275"/>
                  <a:gd name="T16" fmla="*/ 386 w 600"/>
                  <a:gd name="T17" fmla="*/ 18 h 275"/>
                  <a:gd name="T18" fmla="*/ 289 w 600"/>
                  <a:gd name="T19" fmla="*/ 18 h 275"/>
                  <a:gd name="T20" fmla="*/ 41 w 600"/>
                  <a:gd name="T21" fmla="*/ 161 h 275"/>
                  <a:gd name="T22" fmla="*/ 0 w 600"/>
                  <a:gd name="T23" fmla="*/ 232 h 275"/>
                  <a:gd name="T24" fmla="*/ 0 w 600"/>
                  <a:gd name="T25" fmla="*/ 275 h 275"/>
                  <a:gd name="T26" fmla="*/ 42 w 600"/>
                  <a:gd name="T27" fmla="*/ 251 h 275"/>
                  <a:gd name="T28" fmla="*/ 78 w 600"/>
                  <a:gd name="T29" fmla="*/ 188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0" h="275">
                    <a:moveTo>
                      <a:pt x="78" y="188"/>
                    </a:moveTo>
                    <a:cubicBezTo>
                      <a:pt x="295" y="63"/>
                      <a:pt x="295" y="63"/>
                      <a:pt x="295" y="63"/>
                    </a:cubicBezTo>
                    <a:cubicBezTo>
                      <a:pt x="321" y="48"/>
                      <a:pt x="354" y="48"/>
                      <a:pt x="380" y="63"/>
                    </a:cubicBezTo>
                    <a:cubicBezTo>
                      <a:pt x="566" y="170"/>
                      <a:pt x="566" y="170"/>
                      <a:pt x="566" y="170"/>
                    </a:cubicBezTo>
                    <a:cubicBezTo>
                      <a:pt x="566" y="170"/>
                      <a:pt x="566" y="170"/>
                      <a:pt x="566" y="170"/>
                    </a:cubicBezTo>
                    <a:cubicBezTo>
                      <a:pt x="599" y="189"/>
                      <a:pt x="599" y="189"/>
                      <a:pt x="599" y="189"/>
                    </a:cubicBezTo>
                    <a:cubicBezTo>
                      <a:pt x="599" y="189"/>
                      <a:pt x="599" y="189"/>
                      <a:pt x="600" y="189"/>
                    </a:cubicBezTo>
                    <a:cubicBezTo>
                      <a:pt x="600" y="140"/>
                      <a:pt x="600" y="140"/>
                      <a:pt x="600" y="140"/>
                    </a:cubicBezTo>
                    <a:cubicBezTo>
                      <a:pt x="386" y="18"/>
                      <a:pt x="386" y="18"/>
                      <a:pt x="386" y="18"/>
                    </a:cubicBezTo>
                    <a:cubicBezTo>
                      <a:pt x="356" y="0"/>
                      <a:pt x="319" y="0"/>
                      <a:pt x="289" y="18"/>
                    </a:cubicBezTo>
                    <a:cubicBezTo>
                      <a:pt x="41" y="161"/>
                      <a:pt x="41" y="161"/>
                      <a:pt x="41" y="161"/>
                    </a:cubicBezTo>
                    <a:cubicBezTo>
                      <a:pt x="15" y="176"/>
                      <a:pt x="0" y="203"/>
                      <a:pt x="0" y="232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42" y="251"/>
                      <a:pt x="42" y="251"/>
                      <a:pt x="42" y="251"/>
                    </a:cubicBezTo>
                    <a:cubicBezTo>
                      <a:pt x="42" y="225"/>
                      <a:pt x="56" y="201"/>
                      <a:pt x="78" y="188"/>
                    </a:cubicBezTo>
                    <a:close/>
                  </a:path>
                </a:pathLst>
              </a:custGeom>
              <a:solidFill>
                <a:srgbClr val="1B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70" name="Группа 369"/>
          <p:cNvGrpSpPr/>
          <p:nvPr/>
        </p:nvGrpSpPr>
        <p:grpSpPr>
          <a:xfrm>
            <a:off x="645713" y="4101451"/>
            <a:ext cx="924788" cy="948578"/>
            <a:chOff x="1915798" y="-1391288"/>
            <a:chExt cx="647654" cy="724842"/>
          </a:xfrm>
        </p:grpSpPr>
        <p:sp>
          <p:nvSpPr>
            <p:cNvPr id="371" name="Freeform 169"/>
            <p:cNvSpPr>
              <a:spLocks/>
            </p:cNvSpPr>
            <p:nvPr/>
          </p:nvSpPr>
          <p:spPr bwMode="auto">
            <a:xfrm>
              <a:off x="1930790" y="-1375088"/>
              <a:ext cx="617671" cy="692442"/>
            </a:xfrm>
            <a:custGeom>
              <a:avLst/>
              <a:gdLst>
                <a:gd name="T0" fmla="*/ 1143 w 1217"/>
                <a:gd name="T1" fmla="*/ 289 h 1365"/>
                <a:gd name="T2" fmla="*/ 1076 w 1217"/>
                <a:gd name="T3" fmla="*/ 251 h 1365"/>
                <a:gd name="T4" fmla="*/ 1076 w 1217"/>
                <a:gd name="T5" fmla="*/ 251 h 1365"/>
                <a:gd name="T6" fmla="*/ 695 w 1217"/>
                <a:gd name="T7" fmla="*/ 32 h 1365"/>
                <a:gd name="T8" fmla="*/ 519 w 1217"/>
                <a:gd name="T9" fmla="*/ 32 h 1365"/>
                <a:gd name="T10" fmla="*/ 75 w 1217"/>
                <a:gd name="T11" fmla="*/ 289 h 1365"/>
                <a:gd name="T12" fmla="*/ 1 w 1217"/>
                <a:gd name="T13" fmla="*/ 417 h 1365"/>
                <a:gd name="T14" fmla="*/ 1 w 1217"/>
                <a:gd name="T15" fmla="*/ 494 h 1365"/>
                <a:gd name="T16" fmla="*/ 1 w 1217"/>
                <a:gd name="T17" fmla="*/ 495 h 1365"/>
                <a:gd name="T18" fmla="*/ 0 w 1217"/>
                <a:gd name="T19" fmla="*/ 930 h 1365"/>
                <a:gd name="T20" fmla="*/ 88 w 1217"/>
                <a:gd name="T21" fmla="*/ 1082 h 1365"/>
                <a:gd name="T22" fmla="*/ 533 w 1217"/>
                <a:gd name="T23" fmla="*/ 1338 h 1365"/>
                <a:gd name="T24" fmla="*/ 681 w 1217"/>
                <a:gd name="T25" fmla="*/ 1338 h 1365"/>
                <a:gd name="T26" fmla="*/ 748 w 1217"/>
                <a:gd name="T27" fmla="*/ 1300 h 1365"/>
                <a:gd name="T28" fmla="*/ 746 w 1217"/>
                <a:gd name="T29" fmla="*/ 1299 h 1365"/>
                <a:gd name="T30" fmla="*/ 1128 w 1217"/>
                <a:gd name="T31" fmla="*/ 1083 h 1365"/>
                <a:gd name="T32" fmla="*/ 1217 w 1217"/>
                <a:gd name="T33" fmla="*/ 930 h 1365"/>
                <a:gd name="T34" fmla="*/ 1217 w 1217"/>
                <a:gd name="T35" fmla="*/ 418 h 1365"/>
                <a:gd name="T36" fmla="*/ 1143 w 1217"/>
                <a:gd name="T37" fmla="*/ 289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17" h="1365">
                  <a:moveTo>
                    <a:pt x="1143" y="289"/>
                  </a:moveTo>
                  <a:cubicBezTo>
                    <a:pt x="1076" y="251"/>
                    <a:pt x="1076" y="251"/>
                    <a:pt x="1076" y="251"/>
                  </a:cubicBezTo>
                  <a:cubicBezTo>
                    <a:pt x="1076" y="251"/>
                    <a:pt x="1076" y="251"/>
                    <a:pt x="1076" y="251"/>
                  </a:cubicBezTo>
                  <a:cubicBezTo>
                    <a:pt x="695" y="32"/>
                    <a:pt x="695" y="32"/>
                    <a:pt x="695" y="32"/>
                  </a:cubicBezTo>
                  <a:cubicBezTo>
                    <a:pt x="640" y="0"/>
                    <a:pt x="574" y="1"/>
                    <a:pt x="519" y="32"/>
                  </a:cubicBezTo>
                  <a:cubicBezTo>
                    <a:pt x="75" y="289"/>
                    <a:pt x="75" y="289"/>
                    <a:pt x="75" y="289"/>
                  </a:cubicBezTo>
                  <a:cubicBezTo>
                    <a:pt x="29" y="315"/>
                    <a:pt x="1" y="364"/>
                    <a:pt x="1" y="417"/>
                  </a:cubicBezTo>
                  <a:cubicBezTo>
                    <a:pt x="1" y="494"/>
                    <a:pt x="1" y="494"/>
                    <a:pt x="1" y="494"/>
                  </a:cubicBezTo>
                  <a:cubicBezTo>
                    <a:pt x="1" y="495"/>
                    <a:pt x="1" y="495"/>
                    <a:pt x="1" y="495"/>
                  </a:cubicBezTo>
                  <a:cubicBezTo>
                    <a:pt x="0" y="930"/>
                    <a:pt x="0" y="930"/>
                    <a:pt x="0" y="930"/>
                  </a:cubicBezTo>
                  <a:cubicBezTo>
                    <a:pt x="0" y="992"/>
                    <a:pt x="34" y="1050"/>
                    <a:pt x="88" y="1082"/>
                  </a:cubicBezTo>
                  <a:cubicBezTo>
                    <a:pt x="533" y="1338"/>
                    <a:pt x="533" y="1338"/>
                    <a:pt x="533" y="1338"/>
                  </a:cubicBezTo>
                  <a:cubicBezTo>
                    <a:pt x="578" y="1365"/>
                    <a:pt x="635" y="1365"/>
                    <a:pt x="681" y="1338"/>
                  </a:cubicBezTo>
                  <a:cubicBezTo>
                    <a:pt x="748" y="1300"/>
                    <a:pt x="748" y="1300"/>
                    <a:pt x="748" y="1300"/>
                  </a:cubicBezTo>
                  <a:cubicBezTo>
                    <a:pt x="746" y="1299"/>
                    <a:pt x="746" y="1299"/>
                    <a:pt x="746" y="1299"/>
                  </a:cubicBezTo>
                  <a:cubicBezTo>
                    <a:pt x="1128" y="1083"/>
                    <a:pt x="1128" y="1083"/>
                    <a:pt x="1128" y="1083"/>
                  </a:cubicBezTo>
                  <a:cubicBezTo>
                    <a:pt x="1183" y="1051"/>
                    <a:pt x="1217" y="993"/>
                    <a:pt x="1217" y="930"/>
                  </a:cubicBezTo>
                  <a:cubicBezTo>
                    <a:pt x="1217" y="418"/>
                    <a:pt x="1217" y="418"/>
                    <a:pt x="1217" y="418"/>
                  </a:cubicBezTo>
                  <a:cubicBezTo>
                    <a:pt x="1217" y="365"/>
                    <a:pt x="1189" y="316"/>
                    <a:pt x="1143" y="289"/>
                  </a:cubicBezTo>
                  <a:close/>
                </a:path>
              </a:pathLst>
            </a:custGeom>
            <a:gradFill>
              <a:gsLst>
                <a:gs pos="41643">
                  <a:srgbClr val="5C8FA3"/>
                </a:gs>
                <a:gs pos="0">
                  <a:srgbClr val="7AA3B4"/>
                </a:gs>
                <a:gs pos="63000">
                  <a:srgbClr val="457CA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72" name="Группа 371"/>
            <p:cNvGrpSpPr/>
            <p:nvPr/>
          </p:nvGrpSpPr>
          <p:grpSpPr>
            <a:xfrm>
              <a:off x="1915798" y="-1391288"/>
              <a:ext cx="647654" cy="724842"/>
              <a:chOff x="4811713" y="1992313"/>
              <a:chExt cx="2557462" cy="2862263"/>
            </a:xfrm>
          </p:grpSpPr>
          <p:sp>
            <p:nvSpPr>
              <p:cNvPr id="373" name="Freeform 163"/>
              <p:cNvSpPr>
                <a:spLocks/>
              </p:cNvSpPr>
              <p:nvPr/>
            </p:nvSpPr>
            <p:spPr bwMode="auto">
              <a:xfrm>
                <a:off x="6219825" y="2519363"/>
                <a:ext cx="1149350" cy="2198688"/>
              </a:xfrm>
              <a:custGeom>
                <a:avLst/>
                <a:gdLst>
                  <a:gd name="T0" fmla="*/ 263 w 305"/>
                  <a:gd name="T1" fmla="*/ 21 h 584"/>
                  <a:gd name="T2" fmla="*/ 226 w 305"/>
                  <a:gd name="T3" fmla="*/ 0 h 584"/>
                  <a:gd name="T4" fmla="*/ 226 w 305"/>
                  <a:gd name="T5" fmla="*/ 49 h 584"/>
                  <a:gd name="T6" fmla="*/ 262 w 305"/>
                  <a:gd name="T7" fmla="*/ 111 h 584"/>
                  <a:gd name="T8" fmla="*/ 262 w 305"/>
                  <a:gd name="T9" fmla="*/ 361 h 584"/>
                  <a:gd name="T10" fmla="*/ 219 w 305"/>
                  <a:gd name="T11" fmla="*/ 435 h 584"/>
                  <a:gd name="T12" fmla="*/ 33 w 305"/>
                  <a:gd name="T13" fmla="*/ 541 h 584"/>
                  <a:gd name="T14" fmla="*/ 33 w 305"/>
                  <a:gd name="T15" fmla="*/ 541 h 584"/>
                  <a:gd name="T16" fmla="*/ 1 w 305"/>
                  <a:gd name="T17" fmla="*/ 560 h 584"/>
                  <a:gd name="T18" fmla="*/ 0 w 305"/>
                  <a:gd name="T19" fmla="*/ 560 h 584"/>
                  <a:gd name="T20" fmla="*/ 42 w 305"/>
                  <a:gd name="T21" fmla="*/ 584 h 584"/>
                  <a:gd name="T22" fmla="*/ 255 w 305"/>
                  <a:gd name="T23" fmla="*/ 463 h 584"/>
                  <a:gd name="T24" fmla="*/ 304 w 305"/>
                  <a:gd name="T25" fmla="*/ 378 h 584"/>
                  <a:gd name="T26" fmla="*/ 305 w 305"/>
                  <a:gd name="T27" fmla="*/ 93 h 584"/>
                  <a:gd name="T28" fmla="*/ 263 w 305"/>
                  <a:gd name="T29" fmla="*/ 21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5" h="584">
                    <a:moveTo>
                      <a:pt x="263" y="21"/>
                    </a:moveTo>
                    <a:cubicBezTo>
                      <a:pt x="226" y="0"/>
                      <a:pt x="226" y="0"/>
                      <a:pt x="226" y="0"/>
                    </a:cubicBezTo>
                    <a:cubicBezTo>
                      <a:pt x="226" y="49"/>
                      <a:pt x="226" y="49"/>
                      <a:pt x="226" y="49"/>
                    </a:cubicBezTo>
                    <a:cubicBezTo>
                      <a:pt x="248" y="62"/>
                      <a:pt x="262" y="85"/>
                      <a:pt x="262" y="111"/>
                    </a:cubicBezTo>
                    <a:cubicBezTo>
                      <a:pt x="262" y="361"/>
                      <a:pt x="262" y="361"/>
                      <a:pt x="262" y="361"/>
                    </a:cubicBezTo>
                    <a:cubicBezTo>
                      <a:pt x="262" y="392"/>
                      <a:pt x="245" y="420"/>
                      <a:pt x="219" y="435"/>
                    </a:cubicBezTo>
                    <a:cubicBezTo>
                      <a:pt x="33" y="541"/>
                      <a:pt x="33" y="541"/>
                      <a:pt x="33" y="541"/>
                    </a:cubicBezTo>
                    <a:cubicBezTo>
                      <a:pt x="33" y="541"/>
                      <a:pt x="33" y="541"/>
                      <a:pt x="33" y="541"/>
                    </a:cubicBezTo>
                    <a:cubicBezTo>
                      <a:pt x="1" y="560"/>
                      <a:pt x="1" y="560"/>
                      <a:pt x="1" y="560"/>
                    </a:cubicBezTo>
                    <a:cubicBezTo>
                      <a:pt x="1" y="560"/>
                      <a:pt x="1" y="560"/>
                      <a:pt x="0" y="560"/>
                    </a:cubicBezTo>
                    <a:cubicBezTo>
                      <a:pt x="42" y="584"/>
                      <a:pt x="42" y="584"/>
                      <a:pt x="42" y="584"/>
                    </a:cubicBezTo>
                    <a:cubicBezTo>
                      <a:pt x="255" y="463"/>
                      <a:pt x="255" y="463"/>
                      <a:pt x="255" y="463"/>
                    </a:cubicBezTo>
                    <a:cubicBezTo>
                      <a:pt x="285" y="446"/>
                      <a:pt x="304" y="413"/>
                      <a:pt x="304" y="378"/>
                    </a:cubicBezTo>
                    <a:cubicBezTo>
                      <a:pt x="305" y="93"/>
                      <a:pt x="305" y="93"/>
                      <a:pt x="305" y="93"/>
                    </a:cubicBezTo>
                    <a:cubicBezTo>
                      <a:pt x="305" y="63"/>
                      <a:pt x="289" y="36"/>
                      <a:pt x="263" y="21"/>
                    </a:cubicBezTo>
                    <a:close/>
                  </a:path>
                </a:pathLst>
              </a:custGeom>
              <a:solidFill>
                <a:srgbClr val="308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" name="Freeform 164"/>
              <p:cNvSpPr>
                <a:spLocks/>
              </p:cNvSpPr>
              <p:nvPr/>
            </p:nvSpPr>
            <p:spPr bwMode="auto">
              <a:xfrm>
                <a:off x="4811713" y="2936876"/>
                <a:ext cx="1570038" cy="1917700"/>
              </a:xfrm>
              <a:custGeom>
                <a:avLst/>
                <a:gdLst>
                  <a:gd name="T0" fmla="*/ 375 w 417"/>
                  <a:gd name="T1" fmla="*/ 449 h 509"/>
                  <a:gd name="T2" fmla="*/ 302 w 417"/>
                  <a:gd name="T3" fmla="*/ 449 h 509"/>
                  <a:gd name="T4" fmla="*/ 86 w 417"/>
                  <a:gd name="T5" fmla="*/ 324 h 509"/>
                  <a:gd name="T6" fmla="*/ 43 w 417"/>
                  <a:gd name="T7" fmla="*/ 250 h 509"/>
                  <a:gd name="T8" fmla="*/ 43 w 417"/>
                  <a:gd name="T9" fmla="*/ 38 h 509"/>
                  <a:gd name="T10" fmla="*/ 43 w 417"/>
                  <a:gd name="T11" fmla="*/ 38 h 509"/>
                  <a:gd name="T12" fmla="*/ 43 w 417"/>
                  <a:gd name="T13" fmla="*/ 0 h 509"/>
                  <a:gd name="T14" fmla="*/ 43 w 417"/>
                  <a:gd name="T15" fmla="*/ 0 h 509"/>
                  <a:gd name="T16" fmla="*/ 1 w 417"/>
                  <a:gd name="T17" fmla="*/ 25 h 509"/>
                  <a:gd name="T18" fmla="*/ 1 w 417"/>
                  <a:gd name="T19" fmla="*/ 267 h 509"/>
                  <a:gd name="T20" fmla="*/ 49 w 417"/>
                  <a:gd name="T21" fmla="*/ 352 h 509"/>
                  <a:gd name="T22" fmla="*/ 297 w 417"/>
                  <a:gd name="T23" fmla="*/ 495 h 509"/>
                  <a:gd name="T24" fmla="*/ 380 w 417"/>
                  <a:gd name="T25" fmla="*/ 495 h 509"/>
                  <a:gd name="T26" fmla="*/ 417 w 417"/>
                  <a:gd name="T27" fmla="*/ 473 h 509"/>
                  <a:gd name="T28" fmla="*/ 375 w 417"/>
                  <a:gd name="T29" fmla="*/ 449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7" h="509">
                    <a:moveTo>
                      <a:pt x="375" y="449"/>
                    </a:moveTo>
                    <a:cubicBezTo>
                      <a:pt x="352" y="462"/>
                      <a:pt x="325" y="462"/>
                      <a:pt x="302" y="449"/>
                    </a:cubicBezTo>
                    <a:cubicBezTo>
                      <a:pt x="86" y="324"/>
                      <a:pt x="86" y="324"/>
                      <a:pt x="86" y="324"/>
                    </a:cubicBezTo>
                    <a:cubicBezTo>
                      <a:pt x="59" y="309"/>
                      <a:pt x="43" y="280"/>
                      <a:pt x="43" y="25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67"/>
                      <a:pt x="1" y="267"/>
                      <a:pt x="1" y="267"/>
                    </a:cubicBezTo>
                    <a:cubicBezTo>
                      <a:pt x="0" y="302"/>
                      <a:pt x="19" y="334"/>
                      <a:pt x="49" y="352"/>
                    </a:cubicBezTo>
                    <a:cubicBezTo>
                      <a:pt x="297" y="495"/>
                      <a:pt x="297" y="495"/>
                      <a:pt x="297" y="495"/>
                    </a:cubicBezTo>
                    <a:cubicBezTo>
                      <a:pt x="323" y="509"/>
                      <a:pt x="354" y="509"/>
                      <a:pt x="380" y="495"/>
                    </a:cubicBezTo>
                    <a:cubicBezTo>
                      <a:pt x="417" y="473"/>
                      <a:pt x="417" y="473"/>
                      <a:pt x="417" y="473"/>
                    </a:cubicBezTo>
                    <a:cubicBezTo>
                      <a:pt x="375" y="449"/>
                      <a:pt x="375" y="449"/>
                      <a:pt x="375" y="449"/>
                    </a:cubicBezTo>
                    <a:close/>
                  </a:path>
                </a:pathLst>
              </a:custGeom>
              <a:solidFill>
                <a:srgbClr val="47B1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" name="Freeform 165"/>
              <p:cNvSpPr>
                <a:spLocks/>
              </p:cNvSpPr>
              <p:nvPr/>
            </p:nvSpPr>
            <p:spPr bwMode="auto">
              <a:xfrm>
                <a:off x="4816475" y="1992313"/>
                <a:ext cx="2259013" cy="1035050"/>
              </a:xfrm>
              <a:custGeom>
                <a:avLst/>
                <a:gdLst>
                  <a:gd name="T0" fmla="*/ 78 w 600"/>
                  <a:gd name="T1" fmla="*/ 188 h 275"/>
                  <a:gd name="T2" fmla="*/ 295 w 600"/>
                  <a:gd name="T3" fmla="*/ 63 h 275"/>
                  <a:gd name="T4" fmla="*/ 380 w 600"/>
                  <a:gd name="T5" fmla="*/ 63 h 275"/>
                  <a:gd name="T6" fmla="*/ 566 w 600"/>
                  <a:gd name="T7" fmla="*/ 170 h 275"/>
                  <a:gd name="T8" fmla="*/ 566 w 600"/>
                  <a:gd name="T9" fmla="*/ 170 h 275"/>
                  <a:gd name="T10" fmla="*/ 599 w 600"/>
                  <a:gd name="T11" fmla="*/ 189 h 275"/>
                  <a:gd name="T12" fmla="*/ 600 w 600"/>
                  <a:gd name="T13" fmla="*/ 189 h 275"/>
                  <a:gd name="T14" fmla="*/ 600 w 600"/>
                  <a:gd name="T15" fmla="*/ 140 h 275"/>
                  <a:gd name="T16" fmla="*/ 386 w 600"/>
                  <a:gd name="T17" fmla="*/ 18 h 275"/>
                  <a:gd name="T18" fmla="*/ 289 w 600"/>
                  <a:gd name="T19" fmla="*/ 18 h 275"/>
                  <a:gd name="T20" fmla="*/ 41 w 600"/>
                  <a:gd name="T21" fmla="*/ 161 h 275"/>
                  <a:gd name="T22" fmla="*/ 0 w 600"/>
                  <a:gd name="T23" fmla="*/ 232 h 275"/>
                  <a:gd name="T24" fmla="*/ 0 w 600"/>
                  <a:gd name="T25" fmla="*/ 275 h 275"/>
                  <a:gd name="T26" fmla="*/ 42 w 600"/>
                  <a:gd name="T27" fmla="*/ 251 h 275"/>
                  <a:gd name="T28" fmla="*/ 78 w 600"/>
                  <a:gd name="T29" fmla="*/ 188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0" h="275">
                    <a:moveTo>
                      <a:pt x="78" y="188"/>
                    </a:moveTo>
                    <a:cubicBezTo>
                      <a:pt x="295" y="63"/>
                      <a:pt x="295" y="63"/>
                      <a:pt x="295" y="63"/>
                    </a:cubicBezTo>
                    <a:cubicBezTo>
                      <a:pt x="321" y="48"/>
                      <a:pt x="354" y="48"/>
                      <a:pt x="380" y="63"/>
                    </a:cubicBezTo>
                    <a:cubicBezTo>
                      <a:pt x="566" y="170"/>
                      <a:pt x="566" y="170"/>
                      <a:pt x="566" y="170"/>
                    </a:cubicBezTo>
                    <a:cubicBezTo>
                      <a:pt x="566" y="170"/>
                      <a:pt x="566" y="170"/>
                      <a:pt x="566" y="170"/>
                    </a:cubicBezTo>
                    <a:cubicBezTo>
                      <a:pt x="599" y="189"/>
                      <a:pt x="599" y="189"/>
                      <a:pt x="599" y="189"/>
                    </a:cubicBezTo>
                    <a:cubicBezTo>
                      <a:pt x="599" y="189"/>
                      <a:pt x="599" y="189"/>
                      <a:pt x="600" y="189"/>
                    </a:cubicBezTo>
                    <a:cubicBezTo>
                      <a:pt x="600" y="140"/>
                      <a:pt x="600" y="140"/>
                      <a:pt x="600" y="140"/>
                    </a:cubicBezTo>
                    <a:cubicBezTo>
                      <a:pt x="386" y="18"/>
                      <a:pt x="386" y="18"/>
                      <a:pt x="386" y="18"/>
                    </a:cubicBezTo>
                    <a:cubicBezTo>
                      <a:pt x="356" y="0"/>
                      <a:pt x="319" y="0"/>
                      <a:pt x="289" y="18"/>
                    </a:cubicBezTo>
                    <a:cubicBezTo>
                      <a:pt x="41" y="161"/>
                      <a:pt x="41" y="161"/>
                      <a:pt x="41" y="161"/>
                    </a:cubicBezTo>
                    <a:cubicBezTo>
                      <a:pt x="15" y="176"/>
                      <a:pt x="0" y="203"/>
                      <a:pt x="0" y="232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42" y="251"/>
                      <a:pt x="42" y="251"/>
                      <a:pt x="42" y="251"/>
                    </a:cubicBezTo>
                    <a:cubicBezTo>
                      <a:pt x="42" y="225"/>
                      <a:pt x="56" y="201"/>
                      <a:pt x="78" y="188"/>
                    </a:cubicBezTo>
                    <a:close/>
                  </a:path>
                </a:pathLst>
              </a:custGeom>
              <a:solidFill>
                <a:srgbClr val="1B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359699"/>
              </p:ext>
            </p:extLst>
          </p:nvPr>
        </p:nvGraphicFramePr>
        <p:xfrm>
          <a:off x="2094324" y="1476091"/>
          <a:ext cx="9379218" cy="5229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2047"/>
                <a:gridCol w="1317171"/>
              </a:tblGrid>
              <a:tr h="6269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проверок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них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865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-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внеплановые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162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роведено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рейдовых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осмотров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69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административных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расследований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69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Выдано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предписаний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69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предписаний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69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Привлечено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административной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ответственности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69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Наложено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штрафов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198,5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0" name="Freeform 1287"/>
          <p:cNvSpPr>
            <a:spLocks noEditPoints="1"/>
          </p:cNvSpPr>
          <p:nvPr/>
        </p:nvSpPr>
        <p:spPr bwMode="auto">
          <a:xfrm>
            <a:off x="911612" y="3086658"/>
            <a:ext cx="289388" cy="379075"/>
          </a:xfrm>
          <a:custGeom>
            <a:avLst/>
            <a:gdLst>
              <a:gd name="T0" fmla="*/ 636 w 1068"/>
              <a:gd name="T1" fmla="*/ 268 h 1396"/>
              <a:gd name="T2" fmla="*/ 0 w 1068"/>
              <a:gd name="T3" fmla="*/ 1099 h 1396"/>
              <a:gd name="T4" fmla="*/ 95 w 1068"/>
              <a:gd name="T5" fmla="*/ 1396 h 1396"/>
              <a:gd name="T6" fmla="*/ 1068 w 1068"/>
              <a:gd name="T7" fmla="*/ 1276 h 1396"/>
              <a:gd name="T8" fmla="*/ 1068 w 1068"/>
              <a:gd name="T9" fmla="*/ 1245 h 1396"/>
              <a:gd name="T10" fmla="*/ 1068 w 1068"/>
              <a:gd name="T11" fmla="*/ 441 h 1396"/>
              <a:gd name="T12" fmla="*/ 972 w 1068"/>
              <a:gd name="T13" fmla="*/ 0 h 1396"/>
              <a:gd name="T14" fmla="*/ 838 w 1068"/>
              <a:gd name="T15" fmla="*/ 829 h 1396"/>
              <a:gd name="T16" fmla="*/ 820 w 1068"/>
              <a:gd name="T17" fmla="*/ 834 h 1396"/>
              <a:gd name="T18" fmla="*/ 816 w 1068"/>
              <a:gd name="T19" fmla="*/ 846 h 1396"/>
              <a:gd name="T20" fmla="*/ 795 w 1068"/>
              <a:gd name="T21" fmla="*/ 840 h 1396"/>
              <a:gd name="T22" fmla="*/ 775 w 1068"/>
              <a:gd name="T23" fmla="*/ 846 h 1396"/>
              <a:gd name="T24" fmla="*/ 770 w 1068"/>
              <a:gd name="T25" fmla="*/ 834 h 1396"/>
              <a:gd name="T26" fmla="*/ 752 w 1068"/>
              <a:gd name="T27" fmla="*/ 829 h 1396"/>
              <a:gd name="T28" fmla="*/ 752 w 1068"/>
              <a:gd name="T29" fmla="*/ 815 h 1396"/>
              <a:gd name="T30" fmla="*/ 747 w 1068"/>
              <a:gd name="T31" fmla="*/ 799 h 1396"/>
              <a:gd name="T32" fmla="*/ 741 w 1068"/>
              <a:gd name="T33" fmla="*/ 788 h 1396"/>
              <a:gd name="T34" fmla="*/ 752 w 1068"/>
              <a:gd name="T35" fmla="*/ 775 h 1396"/>
              <a:gd name="T36" fmla="*/ 752 w 1068"/>
              <a:gd name="T37" fmla="*/ 762 h 1396"/>
              <a:gd name="T38" fmla="*/ 770 w 1068"/>
              <a:gd name="T39" fmla="*/ 757 h 1396"/>
              <a:gd name="T40" fmla="*/ 775 w 1068"/>
              <a:gd name="T41" fmla="*/ 745 h 1396"/>
              <a:gd name="T42" fmla="*/ 793 w 1068"/>
              <a:gd name="T43" fmla="*/ 749 h 1396"/>
              <a:gd name="T44" fmla="*/ 803 w 1068"/>
              <a:gd name="T45" fmla="*/ 741 h 1396"/>
              <a:gd name="T46" fmla="*/ 817 w 1068"/>
              <a:gd name="T47" fmla="*/ 755 h 1396"/>
              <a:gd name="T48" fmla="*/ 829 w 1068"/>
              <a:gd name="T49" fmla="*/ 752 h 1396"/>
              <a:gd name="T50" fmla="*/ 834 w 1068"/>
              <a:gd name="T51" fmla="*/ 773 h 1396"/>
              <a:gd name="T52" fmla="*/ 849 w 1068"/>
              <a:gd name="T53" fmla="*/ 788 h 1396"/>
              <a:gd name="T54" fmla="*/ 843 w 1068"/>
              <a:gd name="T55" fmla="*/ 799 h 1396"/>
              <a:gd name="T56" fmla="*/ 839 w 1068"/>
              <a:gd name="T57" fmla="*/ 815 h 1396"/>
              <a:gd name="T58" fmla="*/ 835 w 1068"/>
              <a:gd name="T59" fmla="*/ 823 h 1396"/>
              <a:gd name="T60" fmla="*/ 855 w 1068"/>
              <a:gd name="T61" fmla="*/ 831 h 1396"/>
              <a:gd name="T62" fmla="*/ 861 w 1068"/>
              <a:gd name="T63" fmla="*/ 821 h 1396"/>
              <a:gd name="T64" fmla="*/ 867 w 1068"/>
              <a:gd name="T65" fmla="*/ 801 h 1396"/>
              <a:gd name="T66" fmla="*/ 867 w 1068"/>
              <a:gd name="T67" fmla="*/ 789 h 1396"/>
              <a:gd name="T68" fmla="*/ 861 w 1068"/>
              <a:gd name="T69" fmla="*/ 769 h 1396"/>
              <a:gd name="T70" fmla="*/ 855 w 1068"/>
              <a:gd name="T71" fmla="*/ 759 h 1396"/>
              <a:gd name="T72" fmla="*/ 911 w 1068"/>
              <a:gd name="T73" fmla="*/ 751 h 1396"/>
              <a:gd name="T74" fmla="*/ 854 w 1068"/>
              <a:gd name="T75" fmla="*/ 834 h 1396"/>
              <a:gd name="T76" fmla="*/ 827 w 1068"/>
              <a:gd name="T77" fmla="*/ 638 h 1396"/>
              <a:gd name="T78" fmla="*/ 827 w 1068"/>
              <a:gd name="T79" fmla="*/ 738 h 1396"/>
              <a:gd name="T80" fmla="*/ 907 w 1068"/>
              <a:gd name="T81" fmla="*/ 375 h 1396"/>
              <a:gd name="T82" fmla="*/ 710 w 1068"/>
              <a:gd name="T83" fmla="*/ 375 h 1396"/>
              <a:gd name="T84" fmla="*/ 764 w 1068"/>
              <a:gd name="T85" fmla="*/ 637 h 1396"/>
              <a:gd name="T86" fmla="*/ 680 w 1068"/>
              <a:gd name="T87" fmla="*/ 637 h 1396"/>
              <a:gd name="T88" fmla="*/ 742 w 1068"/>
              <a:gd name="T89" fmla="*/ 751 h 1396"/>
              <a:gd name="T90" fmla="*/ 741 w 1068"/>
              <a:gd name="T91" fmla="*/ 768 h 1396"/>
              <a:gd name="T92" fmla="*/ 728 w 1068"/>
              <a:gd name="T93" fmla="*/ 772 h 1396"/>
              <a:gd name="T94" fmla="*/ 733 w 1068"/>
              <a:gd name="T95" fmla="*/ 795 h 1396"/>
              <a:gd name="T96" fmla="*/ 725 w 1068"/>
              <a:gd name="T97" fmla="*/ 804 h 1396"/>
              <a:gd name="T98" fmla="*/ 740 w 1068"/>
              <a:gd name="T99" fmla="*/ 821 h 1396"/>
              <a:gd name="T100" fmla="*/ 737 w 1068"/>
              <a:gd name="T101" fmla="*/ 834 h 1396"/>
              <a:gd name="T102" fmla="*/ 680 w 1068"/>
              <a:gd name="T103" fmla="*/ 751 h 1396"/>
              <a:gd name="T104" fmla="*/ 580 w 1068"/>
              <a:gd name="T105" fmla="*/ 760 h 1396"/>
              <a:gd name="T106" fmla="*/ 201 w 1068"/>
              <a:gd name="T107" fmla="*/ 760 h 1396"/>
              <a:gd name="T108" fmla="*/ 153 w 1068"/>
              <a:gd name="T109" fmla="*/ 1286 h 1396"/>
              <a:gd name="T110" fmla="*/ 168 w 1068"/>
              <a:gd name="T111" fmla="*/ 956 h 1396"/>
              <a:gd name="T112" fmla="*/ 680 w 1068"/>
              <a:gd name="T113" fmla="*/ 1223 h 1396"/>
              <a:gd name="T114" fmla="*/ 764 w 1068"/>
              <a:gd name="T115" fmla="*/ 1223 h 1396"/>
              <a:gd name="T116" fmla="*/ 911 w 1068"/>
              <a:gd name="T117" fmla="*/ 852 h 1396"/>
              <a:gd name="T118" fmla="*/ 940 w 1068"/>
              <a:gd name="T119" fmla="*/ 1286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68" h="1396">
                <a:moveTo>
                  <a:pt x="972" y="0"/>
                </a:moveTo>
                <a:lnTo>
                  <a:pt x="530" y="0"/>
                </a:lnTo>
                <a:cubicBezTo>
                  <a:pt x="596" y="70"/>
                  <a:pt x="636" y="164"/>
                  <a:pt x="636" y="268"/>
                </a:cubicBezTo>
                <a:cubicBezTo>
                  <a:pt x="636" y="484"/>
                  <a:pt x="461" y="659"/>
                  <a:pt x="245" y="659"/>
                </a:cubicBezTo>
                <a:cubicBezTo>
                  <a:pt x="152" y="659"/>
                  <a:pt x="67" y="626"/>
                  <a:pt x="0" y="572"/>
                </a:cubicBezTo>
                <a:lnTo>
                  <a:pt x="0" y="1099"/>
                </a:lnTo>
                <a:lnTo>
                  <a:pt x="0" y="1241"/>
                </a:lnTo>
                <a:lnTo>
                  <a:pt x="0" y="1299"/>
                </a:lnTo>
                <a:cubicBezTo>
                  <a:pt x="0" y="1352"/>
                  <a:pt x="42" y="1396"/>
                  <a:pt x="95" y="1396"/>
                </a:cubicBezTo>
                <a:lnTo>
                  <a:pt x="972" y="1396"/>
                </a:lnTo>
                <a:cubicBezTo>
                  <a:pt x="1023" y="1396"/>
                  <a:pt x="1064" y="1356"/>
                  <a:pt x="1067" y="1306"/>
                </a:cubicBezTo>
                <a:lnTo>
                  <a:pt x="1068" y="1276"/>
                </a:lnTo>
                <a:lnTo>
                  <a:pt x="1068" y="1276"/>
                </a:lnTo>
                <a:lnTo>
                  <a:pt x="1068" y="1273"/>
                </a:lnTo>
                <a:lnTo>
                  <a:pt x="1068" y="1245"/>
                </a:lnTo>
                <a:lnTo>
                  <a:pt x="1068" y="493"/>
                </a:lnTo>
                <a:lnTo>
                  <a:pt x="1068" y="463"/>
                </a:lnTo>
                <a:lnTo>
                  <a:pt x="1068" y="441"/>
                </a:lnTo>
                <a:lnTo>
                  <a:pt x="1068" y="397"/>
                </a:lnTo>
                <a:lnTo>
                  <a:pt x="1068" y="97"/>
                </a:lnTo>
                <a:cubicBezTo>
                  <a:pt x="1068" y="44"/>
                  <a:pt x="1025" y="0"/>
                  <a:pt x="972" y="0"/>
                </a:cubicBezTo>
                <a:close/>
                <a:moveTo>
                  <a:pt x="835" y="823"/>
                </a:moveTo>
                <a:lnTo>
                  <a:pt x="835" y="823"/>
                </a:lnTo>
                <a:lnTo>
                  <a:pt x="838" y="829"/>
                </a:lnTo>
                <a:cubicBezTo>
                  <a:pt x="836" y="832"/>
                  <a:pt x="832" y="835"/>
                  <a:pt x="829" y="838"/>
                </a:cubicBezTo>
                <a:lnTo>
                  <a:pt x="823" y="834"/>
                </a:lnTo>
                <a:cubicBezTo>
                  <a:pt x="822" y="834"/>
                  <a:pt x="821" y="834"/>
                  <a:pt x="820" y="834"/>
                </a:cubicBezTo>
                <a:cubicBezTo>
                  <a:pt x="819" y="834"/>
                  <a:pt x="818" y="834"/>
                  <a:pt x="817" y="835"/>
                </a:cubicBezTo>
                <a:cubicBezTo>
                  <a:pt x="816" y="836"/>
                  <a:pt x="815" y="837"/>
                  <a:pt x="815" y="839"/>
                </a:cubicBezTo>
                <a:lnTo>
                  <a:pt x="816" y="846"/>
                </a:lnTo>
                <a:cubicBezTo>
                  <a:pt x="812" y="847"/>
                  <a:pt x="807" y="848"/>
                  <a:pt x="803" y="849"/>
                </a:cubicBezTo>
                <a:lnTo>
                  <a:pt x="799" y="843"/>
                </a:lnTo>
                <a:cubicBezTo>
                  <a:pt x="799" y="841"/>
                  <a:pt x="797" y="840"/>
                  <a:pt x="795" y="840"/>
                </a:cubicBezTo>
                <a:cubicBezTo>
                  <a:pt x="793" y="840"/>
                  <a:pt x="792" y="841"/>
                  <a:pt x="791" y="843"/>
                </a:cubicBezTo>
                <a:lnTo>
                  <a:pt x="788" y="849"/>
                </a:lnTo>
                <a:cubicBezTo>
                  <a:pt x="783" y="848"/>
                  <a:pt x="779" y="847"/>
                  <a:pt x="775" y="846"/>
                </a:cubicBezTo>
                <a:lnTo>
                  <a:pt x="775" y="839"/>
                </a:lnTo>
                <a:cubicBezTo>
                  <a:pt x="775" y="837"/>
                  <a:pt x="774" y="836"/>
                  <a:pt x="774" y="835"/>
                </a:cubicBezTo>
                <a:cubicBezTo>
                  <a:pt x="773" y="834"/>
                  <a:pt x="771" y="834"/>
                  <a:pt x="770" y="834"/>
                </a:cubicBezTo>
                <a:cubicBezTo>
                  <a:pt x="769" y="834"/>
                  <a:pt x="768" y="834"/>
                  <a:pt x="768" y="834"/>
                </a:cubicBezTo>
                <a:lnTo>
                  <a:pt x="762" y="838"/>
                </a:lnTo>
                <a:cubicBezTo>
                  <a:pt x="758" y="835"/>
                  <a:pt x="755" y="832"/>
                  <a:pt x="752" y="829"/>
                </a:cubicBezTo>
                <a:lnTo>
                  <a:pt x="756" y="823"/>
                </a:lnTo>
                <a:cubicBezTo>
                  <a:pt x="757" y="821"/>
                  <a:pt x="757" y="819"/>
                  <a:pt x="756" y="818"/>
                </a:cubicBezTo>
                <a:cubicBezTo>
                  <a:pt x="755" y="816"/>
                  <a:pt x="753" y="815"/>
                  <a:pt x="752" y="815"/>
                </a:cubicBezTo>
                <a:lnTo>
                  <a:pt x="745" y="816"/>
                </a:lnTo>
                <a:cubicBezTo>
                  <a:pt x="743" y="811"/>
                  <a:pt x="742" y="807"/>
                  <a:pt x="741" y="803"/>
                </a:cubicBezTo>
                <a:lnTo>
                  <a:pt x="747" y="799"/>
                </a:lnTo>
                <a:cubicBezTo>
                  <a:pt x="749" y="799"/>
                  <a:pt x="750" y="797"/>
                  <a:pt x="750" y="795"/>
                </a:cubicBezTo>
                <a:cubicBezTo>
                  <a:pt x="750" y="793"/>
                  <a:pt x="749" y="792"/>
                  <a:pt x="747" y="791"/>
                </a:cubicBezTo>
                <a:lnTo>
                  <a:pt x="741" y="788"/>
                </a:lnTo>
                <a:cubicBezTo>
                  <a:pt x="742" y="783"/>
                  <a:pt x="743" y="779"/>
                  <a:pt x="745" y="775"/>
                </a:cubicBezTo>
                <a:lnTo>
                  <a:pt x="752" y="775"/>
                </a:lnTo>
                <a:lnTo>
                  <a:pt x="752" y="775"/>
                </a:lnTo>
                <a:cubicBezTo>
                  <a:pt x="753" y="775"/>
                  <a:pt x="755" y="774"/>
                  <a:pt x="756" y="773"/>
                </a:cubicBezTo>
                <a:cubicBezTo>
                  <a:pt x="757" y="771"/>
                  <a:pt x="757" y="769"/>
                  <a:pt x="756" y="768"/>
                </a:cubicBezTo>
                <a:lnTo>
                  <a:pt x="752" y="762"/>
                </a:lnTo>
                <a:cubicBezTo>
                  <a:pt x="755" y="758"/>
                  <a:pt x="758" y="755"/>
                  <a:pt x="762" y="752"/>
                </a:cubicBezTo>
                <a:lnTo>
                  <a:pt x="768" y="756"/>
                </a:lnTo>
                <a:cubicBezTo>
                  <a:pt x="768" y="756"/>
                  <a:pt x="769" y="757"/>
                  <a:pt x="770" y="757"/>
                </a:cubicBezTo>
                <a:cubicBezTo>
                  <a:pt x="771" y="757"/>
                  <a:pt x="773" y="756"/>
                  <a:pt x="774" y="755"/>
                </a:cubicBezTo>
                <a:cubicBezTo>
                  <a:pt x="774" y="754"/>
                  <a:pt x="775" y="753"/>
                  <a:pt x="775" y="752"/>
                </a:cubicBezTo>
                <a:lnTo>
                  <a:pt x="775" y="745"/>
                </a:lnTo>
                <a:cubicBezTo>
                  <a:pt x="779" y="743"/>
                  <a:pt x="783" y="742"/>
                  <a:pt x="787" y="741"/>
                </a:cubicBezTo>
                <a:lnTo>
                  <a:pt x="791" y="747"/>
                </a:lnTo>
                <a:cubicBezTo>
                  <a:pt x="791" y="748"/>
                  <a:pt x="792" y="749"/>
                  <a:pt x="793" y="749"/>
                </a:cubicBezTo>
                <a:cubicBezTo>
                  <a:pt x="794" y="750"/>
                  <a:pt x="794" y="750"/>
                  <a:pt x="795" y="750"/>
                </a:cubicBezTo>
                <a:cubicBezTo>
                  <a:pt x="797" y="750"/>
                  <a:pt x="799" y="749"/>
                  <a:pt x="799" y="747"/>
                </a:cubicBezTo>
                <a:lnTo>
                  <a:pt x="803" y="741"/>
                </a:lnTo>
                <a:cubicBezTo>
                  <a:pt x="807" y="742"/>
                  <a:pt x="812" y="743"/>
                  <a:pt x="816" y="745"/>
                </a:cubicBezTo>
                <a:lnTo>
                  <a:pt x="815" y="752"/>
                </a:lnTo>
                <a:cubicBezTo>
                  <a:pt x="815" y="753"/>
                  <a:pt x="816" y="754"/>
                  <a:pt x="817" y="755"/>
                </a:cubicBezTo>
                <a:cubicBezTo>
                  <a:pt x="818" y="756"/>
                  <a:pt x="819" y="757"/>
                  <a:pt x="820" y="757"/>
                </a:cubicBezTo>
                <a:cubicBezTo>
                  <a:pt x="821" y="757"/>
                  <a:pt x="822" y="756"/>
                  <a:pt x="823" y="756"/>
                </a:cubicBezTo>
                <a:lnTo>
                  <a:pt x="829" y="752"/>
                </a:lnTo>
                <a:cubicBezTo>
                  <a:pt x="832" y="755"/>
                  <a:pt x="835" y="758"/>
                  <a:pt x="838" y="762"/>
                </a:cubicBezTo>
                <a:lnTo>
                  <a:pt x="835" y="768"/>
                </a:lnTo>
                <a:cubicBezTo>
                  <a:pt x="834" y="769"/>
                  <a:pt x="834" y="771"/>
                  <a:pt x="834" y="773"/>
                </a:cubicBezTo>
                <a:cubicBezTo>
                  <a:pt x="835" y="774"/>
                  <a:pt x="837" y="775"/>
                  <a:pt x="839" y="775"/>
                </a:cubicBezTo>
                <a:lnTo>
                  <a:pt x="846" y="775"/>
                </a:lnTo>
                <a:cubicBezTo>
                  <a:pt x="847" y="779"/>
                  <a:pt x="849" y="783"/>
                  <a:pt x="849" y="788"/>
                </a:cubicBezTo>
                <a:lnTo>
                  <a:pt x="843" y="791"/>
                </a:lnTo>
                <a:cubicBezTo>
                  <a:pt x="842" y="792"/>
                  <a:pt x="841" y="793"/>
                  <a:pt x="841" y="795"/>
                </a:cubicBezTo>
                <a:cubicBezTo>
                  <a:pt x="841" y="797"/>
                  <a:pt x="842" y="799"/>
                  <a:pt x="843" y="799"/>
                </a:cubicBezTo>
                <a:lnTo>
                  <a:pt x="849" y="803"/>
                </a:lnTo>
                <a:cubicBezTo>
                  <a:pt x="849" y="807"/>
                  <a:pt x="847" y="811"/>
                  <a:pt x="846" y="815"/>
                </a:cubicBezTo>
                <a:lnTo>
                  <a:pt x="839" y="815"/>
                </a:lnTo>
                <a:lnTo>
                  <a:pt x="839" y="815"/>
                </a:lnTo>
                <a:cubicBezTo>
                  <a:pt x="837" y="815"/>
                  <a:pt x="835" y="816"/>
                  <a:pt x="835" y="818"/>
                </a:cubicBezTo>
                <a:cubicBezTo>
                  <a:pt x="834" y="819"/>
                  <a:pt x="834" y="821"/>
                  <a:pt x="835" y="823"/>
                </a:cubicBezTo>
                <a:close/>
                <a:moveTo>
                  <a:pt x="854" y="834"/>
                </a:moveTo>
                <a:lnTo>
                  <a:pt x="854" y="834"/>
                </a:lnTo>
                <a:lnTo>
                  <a:pt x="855" y="831"/>
                </a:lnTo>
                <a:lnTo>
                  <a:pt x="850" y="822"/>
                </a:lnTo>
                <a:lnTo>
                  <a:pt x="851" y="821"/>
                </a:lnTo>
                <a:lnTo>
                  <a:pt x="861" y="821"/>
                </a:lnTo>
                <a:lnTo>
                  <a:pt x="862" y="818"/>
                </a:lnTo>
                <a:cubicBezTo>
                  <a:pt x="864" y="814"/>
                  <a:pt x="866" y="809"/>
                  <a:pt x="866" y="804"/>
                </a:cubicBezTo>
                <a:lnTo>
                  <a:pt x="867" y="801"/>
                </a:lnTo>
                <a:lnTo>
                  <a:pt x="857" y="796"/>
                </a:lnTo>
                <a:lnTo>
                  <a:pt x="857" y="795"/>
                </a:lnTo>
                <a:lnTo>
                  <a:pt x="867" y="789"/>
                </a:lnTo>
                <a:lnTo>
                  <a:pt x="866" y="786"/>
                </a:lnTo>
                <a:cubicBezTo>
                  <a:pt x="866" y="782"/>
                  <a:pt x="864" y="777"/>
                  <a:pt x="862" y="772"/>
                </a:cubicBezTo>
                <a:lnTo>
                  <a:pt x="861" y="769"/>
                </a:lnTo>
                <a:lnTo>
                  <a:pt x="851" y="769"/>
                </a:lnTo>
                <a:lnTo>
                  <a:pt x="850" y="768"/>
                </a:lnTo>
                <a:lnTo>
                  <a:pt x="855" y="759"/>
                </a:lnTo>
                <a:lnTo>
                  <a:pt x="854" y="757"/>
                </a:lnTo>
                <a:cubicBezTo>
                  <a:pt x="852" y="755"/>
                  <a:pt x="850" y="753"/>
                  <a:pt x="849" y="751"/>
                </a:cubicBezTo>
                <a:lnTo>
                  <a:pt x="911" y="751"/>
                </a:lnTo>
                <a:lnTo>
                  <a:pt x="911" y="839"/>
                </a:lnTo>
                <a:lnTo>
                  <a:pt x="848" y="839"/>
                </a:lnTo>
                <a:cubicBezTo>
                  <a:pt x="850" y="838"/>
                  <a:pt x="852" y="836"/>
                  <a:pt x="854" y="834"/>
                </a:cubicBezTo>
                <a:close/>
                <a:moveTo>
                  <a:pt x="827" y="738"/>
                </a:moveTo>
                <a:lnTo>
                  <a:pt x="827" y="738"/>
                </a:lnTo>
                <a:lnTo>
                  <a:pt x="827" y="638"/>
                </a:lnTo>
                <a:lnTo>
                  <a:pt x="911" y="638"/>
                </a:lnTo>
                <a:lnTo>
                  <a:pt x="911" y="738"/>
                </a:lnTo>
                <a:lnTo>
                  <a:pt x="827" y="738"/>
                </a:lnTo>
                <a:close/>
                <a:moveTo>
                  <a:pt x="710" y="375"/>
                </a:moveTo>
                <a:lnTo>
                  <a:pt x="710" y="375"/>
                </a:lnTo>
                <a:lnTo>
                  <a:pt x="907" y="375"/>
                </a:lnTo>
                <a:lnTo>
                  <a:pt x="907" y="436"/>
                </a:lnTo>
                <a:lnTo>
                  <a:pt x="710" y="436"/>
                </a:lnTo>
                <a:lnTo>
                  <a:pt x="710" y="375"/>
                </a:lnTo>
                <a:close/>
                <a:moveTo>
                  <a:pt x="680" y="637"/>
                </a:moveTo>
                <a:lnTo>
                  <a:pt x="680" y="637"/>
                </a:lnTo>
                <a:lnTo>
                  <a:pt x="764" y="637"/>
                </a:lnTo>
                <a:lnTo>
                  <a:pt x="764" y="737"/>
                </a:lnTo>
                <a:lnTo>
                  <a:pt x="680" y="737"/>
                </a:lnTo>
                <a:lnTo>
                  <a:pt x="680" y="637"/>
                </a:lnTo>
                <a:close/>
                <a:moveTo>
                  <a:pt x="680" y="751"/>
                </a:moveTo>
                <a:lnTo>
                  <a:pt x="680" y="751"/>
                </a:lnTo>
                <a:lnTo>
                  <a:pt x="742" y="751"/>
                </a:lnTo>
                <a:cubicBezTo>
                  <a:pt x="740" y="753"/>
                  <a:pt x="739" y="755"/>
                  <a:pt x="737" y="757"/>
                </a:cubicBezTo>
                <a:lnTo>
                  <a:pt x="735" y="759"/>
                </a:lnTo>
                <a:lnTo>
                  <a:pt x="741" y="768"/>
                </a:lnTo>
                <a:lnTo>
                  <a:pt x="740" y="769"/>
                </a:lnTo>
                <a:lnTo>
                  <a:pt x="730" y="769"/>
                </a:lnTo>
                <a:lnTo>
                  <a:pt x="728" y="772"/>
                </a:lnTo>
                <a:cubicBezTo>
                  <a:pt x="727" y="777"/>
                  <a:pt x="725" y="782"/>
                  <a:pt x="725" y="786"/>
                </a:cubicBezTo>
                <a:lnTo>
                  <a:pt x="724" y="789"/>
                </a:lnTo>
                <a:lnTo>
                  <a:pt x="733" y="795"/>
                </a:lnTo>
                <a:lnTo>
                  <a:pt x="733" y="796"/>
                </a:lnTo>
                <a:lnTo>
                  <a:pt x="724" y="801"/>
                </a:lnTo>
                <a:lnTo>
                  <a:pt x="725" y="804"/>
                </a:lnTo>
                <a:cubicBezTo>
                  <a:pt x="725" y="809"/>
                  <a:pt x="727" y="814"/>
                  <a:pt x="728" y="818"/>
                </a:cubicBezTo>
                <a:lnTo>
                  <a:pt x="730" y="821"/>
                </a:lnTo>
                <a:lnTo>
                  <a:pt x="740" y="821"/>
                </a:lnTo>
                <a:lnTo>
                  <a:pt x="741" y="822"/>
                </a:lnTo>
                <a:lnTo>
                  <a:pt x="735" y="831"/>
                </a:lnTo>
                <a:lnTo>
                  <a:pt x="737" y="834"/>
                </a:lnTo>
                <a:cubicBezTo>
                  <a:pt x="739" y="836"/>
                  <a:pt x="741" y="838"/>
                  <a:pt x="742" y="839"/>
                </a:cubicBezTo>
                <a:lnTo>
                  <a:pt x="680" y="839"/>
                </a:lnTo>
                <a:lnTo>
                  <a:pt x="680" y="751"/>
                </a:lnTo>
                <a:close/>
                <a:moveTo>
                  <a:pt x="201" y="760"/>
                </a:moveTo>
                <a:lnTo>
                  <a:pt x="201" y="760"/>
                </a:lnTo>
                <a:lnTo>
                  <a:pt x="580" y="760"/>
                </a:lnTo>
                <a:lnTo>
                  <a:pt x="580" y="822"/>
                </a:lnTo>
                <a:lnTo>
                  <a:pt x="201" y="822"/>
                </a:lnTo>
                <a:lnTo>
                  <a:pt x="201" y="760"/>
                </a:lnTo>
                <a:close/>
                <a:moveTo>
                  <a:pt x="940" y="1286"/>
                </a:moveTo>
                <a:lnTo>
                  <a:pt x="940" y="1286"/>
                </a:lnTo>
                <a:lnTo>
                  <a:pt x="153" y="1286"/>
                </a:lnTo>
                <a:lnTo>
                  <a:pt x="96" y="1223"/>
                </a:lnTo>
                <a:lnTo>
                  <a:pt x="168" y="1223"/>
                </a:lnTo>
                <a:lnTo>
                  <a:pt x="168" y="956"/>
                </a:lnTo>
                <a:lnTo>
                  <a:pt x="613" y="956"/>
                </a:lnTo>
                <a:lnTo>
                  <a:pt x="613" y="1223"/>
                </a:lnTo>
                <a:lnTo>
                  <a:pt x="680" y="1223"/>
                </a:lnTo>
                <a:lnTo>
                  <a:pt x="680" y="851"/>
                </a:lnTo>
                <a:lnTo>
                  <a:pt x="764" y="851"/>
                </a:lnTo>
                <a:lnTo>
                  <a:pt x="764" y="1223"/>
                </a:lnTo>
                <a:lnTo>
                  <a:pt x="827" y="1223"/>
                </a:lnTo>
                <a:lnTo>
                  <a:pt x="827" y="852"/>
                </a:lnTo>
                <a:lnTo>
                  <a:pt x="911" y="852"/>
                </a:lnTo>
                <a:lnTo>
                  <a:pt x="911" y="1223"/>
                </a:lnTo>
                <a:lnTo>
                  <a:pt x="940" y="1223"/>
                </a:lnTo>
                <a:lnTo>
                  <a:pt x="940" y="12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6" name="Freeform 1290"/>
          <p:cNvSpPr>
            <a:spLocks noEditPoints="1"/>
          </p:cNvSpPr>
          <p:nvPr/>
        </p:nvSpPr>
        <p:spPr bwMode="auto">
          <a:xfrm>
            <a:off x="949570" y="4359109"/>
            <a:ext cx="293041" cy="383860"/>
          </a:xfrm>
          <a:custGeom>
            <a:avLst/>
            <a:gdLst>
              <a:gd name="T0" fmla="*/ 636 w 1068"/>
              <a:gd name="T1" fmla="*/ 268 h 1396"/>
              <a:gd name="T2" fmla="*/ 0 w 1068"/>
              <a:gd name="T3" fmla="*/ 1099 h 1396"/>
              <a:gd name="T4" fmla="*/ 95 w 1068"/>
              <a:gd name="T5" fmla="*/ 1396 h 1396"/>
              <a:gd name="T6" fmla="*/ 1068 w 1068"/>
              <a:gd name="T7" fmla="*/ 1276 h 1396"/>
              <a:gd name="T8" fmla="*/ 1068 w 1068"/>
              <a:gd name="T9" fmla="*/ 1245 h 1396"/>
              <a:gd name="T10" fmla="*/ 1068 w 1068"/>
              <a:gd name="T11" fmla="*/ 441 h 1396"/>
              <a:gd name="T12" fmla="*/ 972 w 1068"/>
              <a:gd name="T13" fmla="*/ 0 h 1396"/>
              <a:gd name="T14" fmla="*/ 838 w 1068"/>
              <a:gd name="T15" fmla="*/ 829 h 1396"/>
              <a:gd name="T16" fmla="*/ 820 w 1068"/>
              <a:gd name="T17" fmla="*/ 834 h 1396"/>
              <a:gd name="T18" fmla="*/ 816 w 1068"/>
              <a:gd name="T19" fmla="*/ 846 h 1396"/>
              <a:gd name="T20" fmla="*/ 795 w 1068"/>
              <a:gd name="T21" fmla="*/ 840 h 1396"/>
              <a:gd name="T22" fmla="*/ 775 w 1068"/>
              <a:gd name="T23" fmla="*/ 846 h 1396"/>
              <a:gd name="T24" fmla="*/ 770 w 1068"/>
              <a:gd name="T25" fmla="*/ 834 h 1396"/>
              <a:gd name="T26" fmla="*/ 752 w 1068"/>
              <a:gd name="T27" fmla="*/ 829 h 1396"/>
              <a:gd name="T28" fmla="*/ 752 w 1068"/>
              <a:gd name="T29" fmla="*/ 815 h 1396"/>
              <a:gd name="T30" fmla="*/ 747 w 1068"/>
              <a:gd name="T31" fmla="*/ 799 h 1396"/>
              <a:gd name="T32" fmla="*/ 741 w 1068"/>
              <a:gd name="T33" fmla="*/ 788 h 1396"/>
              <a:gd name="T34" fmla="*/ 752 w 1068"/>
              <a:gd name="T35" fmla="*/ 775 h 1396"/>
              <a:gd name="T36" fmla="*/ 752 w 1068"/>
              <a:gd name="T37" fmla="*/ 762 h 1396"/>
              <a:gd name="T38" fmla="*/ 770 w 1068"/>
              <a:gd name="T39" fmla="*/ 757 h 1396"/>
              <a:gd name="T40" fmla="*/ 775 w 1068"/>
              <a:gd name="T41" fmla="*/ 745 h 1396"/>
              <a:gd name="T42" fmla="*/ 793 w 1068"/>
              <a:gd name="T43" fmla="*/ 749 h 1396"/>
              <a:gd name="T44" fmla="*/ 803 w 1068"/>
              <a:gd name="T45" fmla="*/ 741 h 1396"/>
              <a:gd name="T46" fmla="*/ 817 w 1068"/>
              <a:gd name="T47" fmla="*/ 755 h 1396"/>
              <a:gd name="T48" fmla="*/ 829 w 1068"/>
              <a:gd name="T49" fmla="*/ 752 h 1396"/>
              <a:gd name="T50" fmla="*/ 834 w 1068"/>
              <a:gd name="T51" fmla="*/ 772 h 1396"/>
              <a:gd name="T52" fmla="*/ 849 w 1068"/>
              <a:gd name="T53" fmla="*/ 787 h 1396"/>
              <a:gd name="T54" fmla="*/ 843 w 1068"/>
              <a:gd name="T55" fmla="*/ 799 h 1396"/>
              <a:gd name="T56" fmla="*/ 839 w 1068"/>
              <a:gd name="T57" fmla="*/ 815 h 1396"/>
              <a:gd name="T58" fmla="*/ 835 w 1068"/>
              <a:gd name="T59" fmla="*/ 823 h 1396"/>
              <a:gd name="T60" fmla="*/ 856 w 1068"/>
              <a:gd name="T61" fmla="*/ 831 h 1396"/>
              <a:gd name="T62" fmla="*/ 861 w 1068"/>
              <a:gd name="T63" fmla="*/ 821 h 1396"/>
              <a:gd name="T64" fmla="*/ 867 w 1068"/>
              <a:gd name="T65" fmla="*/ 801 h 1396"/>
              <a:gd name="T66" fmla="*/ 867 w 1068"/>
              <a:gd name="T67" fmla="*/ 789 h 1396"/>
              <a:gd name="T68" fmla="*/ 861 w 1068"/>
              <a:gd name="T69" fmla="*/ 769 h 1396"/>
              <a:gd name="T70" fmla="*/ 855 w 1068"/>
              <a:gd name="T71" fmla="*/ 759 h 1396"/>
              <a:gd name="T72" fmla="*/ 911 w 1068"/>
              <a:gd name="T73" fmla="*/ 751 h 1396"/>
              <a:gd name="T74" fmla="*/ 854 w 1068"/>
              <a:gd name="T75" fmla="*/ 834 h 1396"/>
              <a:gd name="T76" fmla="*/ 827 w 1068"/>
              <a:gd name="T77" fmla="*/ 638 h 1396"/>
              <a:gd name="T78" fmla="*/ 827 w 1068"/>
              <a:gd name="T79" fmla="*/ 738 h 1396"/>
              <a:gd name="T80" fmla="*/ 907 w 1068"/>
              <a:gd name="T81" fmla="*/ 375 h 1396"/>
              <a:gd name="T82" fmla="*/ 710 w 1068"/>
              <a:gd name="T83" fmla="*/ 375 h 1396"/>
              <a:gd name="T84" fmla="*/ 764 w 1068"/>
              <a:gd name="T85" fmla="*/ 637 h 1396"/>
              <a:gd name="T86" fmla="*/ 680 w 1068"/>
              <a:gd name="T87" fmla="*/ 637 h 1396"/>
              <a:gd name="T88" fmla="*/ 742 w 1068"/>
              <a:gd name="T89" fmla="*/ 751 h 1396"/>
              <a:gd name="T90" fmla="*/ 741 w 1068"/>
              <a:gd name="T91" fmla="*/ 768 h 1396"/>
              <a:gd name="T92" fmla="*/ 729 w 1068"/>
              <a:gd name="T93" fmla="*/ 772 h 1396"/>
              <a:gd name="T94" fmla="*/ 733 w 1068"/>
              <a:gd name="T95" fmla="*/ 795 h 1396"/>
              <a:gd name="T96" fmla="*/ 725 w 1068"/>
              <a:gd name="T97" fmla="*/ 804 h 1396"/>
              <a:gd name="T98" fmla="*/ 740 w 1068"/>
              <a:gd name="T99" fmla="*/ 821 h 1396"/>
              <a:gd name="T100" fmla="*/ 737 w 1068"/>
              <a:gd name="T101" fmla="*/ 834 h 1396"/>
              <a:gd name="T102" fmla="*/ 680 w 1068"/>
              <a:gd name="T103" fmla="*/ 751 h 1396"/>
              <a:gd name="T104" fmla="*/ 580 w 1068"/>
              <a:gd name="T105" fmla="*/ 760 h 1396"/>
              <a:gd name="T106" fmla="*/ 201 w 1068"/>
              <a:gd name="T107" fmla="*/ 760 h 1396"/>
              <a:gd name="T108" fmla="*/ 153 w 1068"/>
              <a:gd name="T109" fmla="*/ 1286 h 1396"/>
              <a:gd name="T110" fmla="*/ 168 w 1068"/>
              <a:gd name="T111" fmla="*/ 956 h 1396"/>
              <a:gd name="T112" fmla="*/ 680 w 1068"/>
              <a:gd name="T113" fmla="*/ 1223 h 1396"/>
              <a:gd name="T114" fmla="*/ 764 w 1068"/>
              <a:gd name="T115" fmla="*/ 1223 h 1396"/>
              <a:gd name="T116" fmla="*/ 911 w 1068"/>
              <a:gd name="T117" fmla="*/ 852 h 1396"/>
              <a:gd name="T118" fmla="*/ 940 w 1068"/>
              <a:gd name="T119" fmla="*/ 1286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68" h="1396">
                <a:moveTo>
                  <a:pt x="972" y="0"/>
                </a:moveTo>
                <a:lnTo>
                  <a:pt x="530" y="0"/>
                </a:lnTo>
                <a:cubicBezTo>
                  <a:pt x="596" y="70"/>
                  <a:pt x="636" y="164"/>
                  <a:pt x="636" y="268"/>
                </a:cubicBezTo>
                <a:cubicBezTo>
                  <a:pt x="636" y="484"/>
                  <a:pt x="461" y="659"/>
                  <a:pt x="245" y="659"/>
                </a:cubicBezTo>
                <a:cubicBezTo>
                  <a:pt x="152" y="659"/>
                  <a:pt x="67" y="626"/>
                  <a:pt x="0" y="572"/>
                </a:cubicBezTo>
                <a:lnTo>
                  <a:pt x="0" y="1099"/>
                </a:lnTo>
                <a:lnTo>
                  <a:pt x="0" y="1241"/>
                </a:lnTo>
                <a:lnTo>
                  <a:pt x="0" y="1299"/>
                </a:lnTo>
                <a:cubicBezTo>
                  <a:pt x="0" y="1352"/>
                  <a:pt x="42" y="1396"/>
                  <a:pt x="95" y="1396"/>
                </a:cubicBezTo>
                <a:lnTo>
                  <a:pt x="972" y="1396"/>
                </a:lnTo>
                <a:cubicBezTo>
                  <a:pt x="1023" y="1396"/>
                  <a:pt x="1064" y="1356"/>
                  <a:pt x="1067" y="1306"/>
                </a:cubicBezTo>
                <a:lnTo>
                  <a:pt x="1068" y="1276"/>
                </a:lnTo>
                <a:lnTo>
                  <a:pt x="1068" y="1276"/>
                </a:lnTo>
                <a:lnTo>
                  <a:pt x="1068" y="1273"/>
                </a:lnTo>
                <a:lnTo>
                  <a:pt x="1068" y="1245"/>
                </a:lnTo>
                <a:lnTo>
                  <a:pt x="1068" y="493"/>
                </a:lnTo>
                <a:lnTo>
                  <a:pt x="1068" y="463"/>
                </a:lnTo>
                <a:lnTo>
                  <a:pt x="1068" y="441"/>
                </a:lnTo>
                <a:lnTo>
                  <a:pt x="1068" y="397"/>
                </a:lnTo>
                <a:lnTo>
                  <a:pt x="1068" y="97"/>
                </a:lnTo>
                <a:cubicBezTo>
                  <a:pt x="1068" y="44"/>
                  <a:pt x="1025" y="0"/>
                  <a:pt x="972" y="0"/>
                </a:cubicBezTo>
                <a:close/>
                <a:moveTo>
                  <a:pt x="835" y="823"/>
                </a:moveTo>
                <a:lnTo>
                  <a:pt x="835" y="823"/>
                </a:lnTo>
                <a:lnTo>
                  <a:pt x="838" y="829"/>
                </a:lnTo>
                <a:cubicBezTo>
                  <a:pt x="836" y="832"/>
                  <a:pt x="832" y="835"/>
                  <a:pt x="829" y="838"/>
                </a:cubicBezTo>
                <a:lnTo>
                  <a:pt x="823" y="834"/>
                </a:lnTo>
                <a:cubicBezTo>
                  <a:pt x="822" y="834"/>
                  <a:pt x="821" y="834"/>
                  <a:pt x="820" y="834"/>
                </a:cubicBezTo>
                <a:cubicBezTo>
                  <a:pt x="819" y="834"/>
                  <a:pt x="818" y="834"/>
                  <a:pt x="817" y="835"/>
                </a:cubicBezTo>
                <a:cubicBezTo>
                  <a:pt x="816" y="836"/>
                  <a:pt x="815" y="837"/>
                  <a:pt x="815" y="839"/>
                </a:cubicBezTo>
                <a:lnTo>
                  <a:pt x="816" y="846"/>
                </a:lnTo>
                <a:cubicBezTo>
                  <a:pt x="812" y="847"/>
                  <a:pt x="807" y="848"/>
                  <a:pt x="803" y="849"/>
                </a:cubicBezTo>
                <a:lnTo>
                  <a:pt x="799" y="843"/>
                </a:lnTo>
                <a:cubicBezTo>
                  <a:pt x="799" y="841"/>
                  <a:pt x="797" y="840"/>
                  <a:pt x="795" y="840"/>
                </a:cubicBezTo>
                <a:cubicBezTo>
                  <a:pt x="793" y="840"/>
                  <a:pt x="792" y="841"/>
                  <a:pt x="791" y="843"/>
                </a:cubicBezTo>
                <a:lnTo>
                  <a:pt x="788" y="849"/>
                </a:lnTo>
                <a:cubicBezTo>
                  <a:pt x="783" y="848"/>
                  <a:pt x="779" y="847"/>
                  <a:pt x="775" y="846"/>
                </a:cubicBezTo>
                <a:lnTo>
                  <a:pt x="775" y="839"/>
                </a:lnTo>
                <a:cubicBezTo>
                  <a:pt x="775" y="837"/>
                  <a:pt x="775" y="836"/>
                  <a:pt x="774" y="835"/>
                </a:cubicBezTo>
                <a:cubicBezTo>
                  <a:pt x="773" y="834"/>
                  <a:pt x="771" y="834"/>
                  <a:pt x="770" y="834"/>
                </a:cubicBezTo>
                <a:cubicBezTo>
                  <a:pt x="769" y="834"/>
                  <a:pt x="768" y="834"/>
                  <a:pt x="768" y="834"/>
                </a:cubicBezTo>
                <a:lnTo>
                  <a:pt x="762" y="838"/>
                </a:lnTo>
                <a:cubicBezTo>
                  <a:pt x="758" y="835"/>
                  <a:pt x="755" y="832"/>
                  <a:pt x="752" y="829"/>
                </a:cubicBezTo>
                <a:lnTo>
                  <a:pt x="756" y="823"/>
                </a:lnTo>
                <a:cubicBezTo>
                  <a:pt x="757" y="821"/>
                  <a:pt x="757" y="819"/>
                  <a:pt x="756" y="818"/>
                </a:cubicBezTo>
                <a:cubicBezTo>
                  <a:pt x="755" y="816"/>
                  <a:pt x="754" y="815"/>
                  <a:pt x="752" y="815"/>
                </a:cubicBezTo>
                <a:lnTo>
                  <a:pt x="745" y="815"/>
                </a:lnTo>
                <a:cubicBezTo>
                  <a:pt x="743" y="811"/>
                  <a:pt x="742" y="807"/>
                  <a:pt x="741" y="803"/>
                </a:cubicBezTo>
                <a:lnTo>
                  <a:pt x="747" y="799"/>
                </a:lnTo>
                <a:cubicBezTo>
                  <a:pt x="749" y="799"/>
                  <a:pt x="750" y="797"/>
                  <a:pt x="750" y="795"/>
                </a:cubicBezTo>
                <a:cubicBezTo>
                  <a:pt x="750" y="793"/>
                  <a:pt x="749" y="792"/>
                  <a:pt x="747" y="791"/>
                </a:cubicBezTo>
                <a:lnTo>
                  <a:pt x="741" y="788"/>
                </a:lnTo>
                <a:cubicBezTo>
                  <a:pt x="742" y="783"/>
                  <a:pt x="743" y="779"/>
                  <a:pt x="745" y="775"/>
                </a:cubicBezTo>
                <a:lnTo>
                  <a:pt x="752" y="775"/>
                </a:lnTo>
                <a:lnTo>
                  <a:pt x="752" y="775"/>
                </a:lnTo>
                <a:cubicBezTo>
                  <a:pt x="753" y="775"/>
                  <a:pt x="755" y="774"/>
                  <a:pt x="756" y="772"/>
                </a:cubicBezTo>
                <a:cubicBezTo>
                  <a:pt x="757" y="771"/>
                  <a:pt x="757" y="769"/>
                  <a:pt x="756" y="768"/>
                </a:cubicBezTo>
                <a:lnTo>
                  <a:pt x="752" y="762"/>
                </a:lnTo>
                <a:cubicBezTo>
                  <a:pt x="755" y="758"/>
                  <a:pt x="758" y="755"/>
                  <a:pt x="762" y="752"/>
                </a:cubicBezTo>
                <a:lnTo>
                  <a:pt x="768" y="756"/>
                </a:lnTo>
                <a:cubicBezTo>
                  <a:pt x="768" y="756"/>
                  <a:pt x="769" y="757"/>
                  <a:pt x="770" y="757"/>
                </a:cubicBezTo>
                <a:cubicBezTo>
                  <a:pt x="771" y="757"/>
                  <a:pt x="773" y="756"/>
                  <a:pt x="774" y="755"/>
                </a:cubicBezTo>
                <a:cubicBezTo>
                  <a:pt x="775" y="754"/>
                  <a:pt x="775" y="753"/>
                  <a:pt x="775" y="752"/>
                </a:cubicBezTo>
                <a:lnTo>
                  <a:pt x="775" y="745"/>
                </a:lnTo>
                <a:cubicBezTo>
                  <a:pt x="779" y="743"/>
                  <a:pt x="783" y="742"/>
                  <a:pt x="788" y="741"/>
                </a:cubicBezTo>
                <a:lnTo>
                  <a:pt x="791" y="747"/>
                </a:lnTo>
                <a:cubicBezTo>
                  <a:pt x="791" y="748"/>
                  <a:pt x="792" y="749"/>
                  <a:pt x="793" y="749"/>
                </a:cubicBezTo>
                <a:cubicBezTo>
                  <a:pt x="794" y="750"/>
                  <a:pt x="794" y="750"/>
                  <a:pt x="795" y="750"/>
                </a:cubicBezTo>
                <a:cubicBezTo>
                  <a:pt x="797" y="750"/>
                  <a:pt x="799" y="749"/>
                  <a:pt x="799" y="747"/>
                </a:cubicBezTo>
                <a:lnTo>
                  <a:pt x="803" y="741"/>
                </a:lnTo>
                <a:cubicBezTo>
                  <a:pt x="807" y="742"/>
                  <a:pt x="812" y="743"/>
                  <a:pt x="816" y="745"/>
                </a:cubicBezTo>
                <a:lnTo>
                  <a:pt x="815" y="752"/>
                </a:lnTo>
                <a:cubicBezTo>
                  <a:pt x="815" y="753"/>
                  <a:pt x="816" y="754"/>
                  <a:pt x="817" y="755"/>
                </a:cubicBezTo>
                <a:cubicBezTo>
                  <a:pt x="818" y="756"/>
                  <a:pt x="819" y="757"/>
                  <a:pt x="820" y="757"/>
                </a:cubicBezTo>
                <a:cubicBezTo>
                  <a:pt x="821" y="757"/>
                  <a:pt x="822" y="756"/>
                  <a:pt x="823" y="756"/>
                </a:cubicBezTo>
                <a:lnTo>
                  <a:pt x="829" y="752"/>
                </a:lnTo>
                <a:cubicBezTo>
                  <a:pt x="832" y="755"/>
                  <a:pt x="835" y="758"/>
                  <a:pt x="838" y="762"/>
                </a:cubicBezTo>
                <a:lnTo>
                  <a:pt x="835" y="768"/>
                </a:lnTo>
                <a:cubicBezTo>
                  <a:pt x="834" y="769"/>
                  <a:pt x="834" y="771"/>
                  <a:pt x="834" y="772"/>
                </a:cubicBezTo>
                <a:cubicBezTo>
                  <a:pt x="835" y="774"/>
                  <a:pt x="837" y="775"/>
                  <a:pt x="839" y="775"/>
                </a:cubicBezTo>
                <a:lnTo>
                  <a:pt x="846" y="775"/>
                </a:lnTo>
                <a:cubicBezTo>
                  <a:pt x="848" y="779"/>
                  <a:pt x="849" y="783"/>
                  <a:pt x="849" y="787"/>
                </a:cubicBezTo>
                <a:lnTo>
                  <a:pt x="843" y="791"/>
                </a:lnTo>
                <a:cubicBezTo>
                  <a:pt x="842" y="792"/>
                  <a:pt x="841" y="793"/>
                  <a:pt x="841" y="795"/>
                </a:cubicBezTo>
                <a:cubicBezTo>
                  <a:pt x="841" y="797"/>
                  <a:pt x="842" y="799"/>
                  <a:pt x="843" y="799"/>
                </a:cubicBezTo>
                <a:lnTo>
                  <a:pt x="849" y="803"/>
                </a:lnTo>
                <a:cubicBezTo>
                  <a:pt x="849" y="807"/>
                  <a:pt x="848" y="811"/>
                  <a:pt x="846" y="815"/>
                </a:cubicBezTo>
                <a:lnTo>
                  <a:pt x="839" y="815"/>
                </a:lnTo>
                <a:lnTo>
                  <a:pt x="839" y="815"/>
                </a:lnTo>
                <a:cubicBezTo>
                  <a:pt x="837" y="815"/>
                  <a:pt x="835" y="816"/>
                  <a:pt x="835" y="818"/>
                </a:cubicBezTo>
                <a:cubicBezTo>
                  <a:pt x="834" y="819"/>
                  <a:pt x="834" y="821"/>
                  <a:pt x="835" y="823"/>
                </a:cubicBezTo>
                <a:close/>
                <a:moveTo>
                  <a:pt x="854" y="834"/>
                </a:moveTo>
                <a:lnTo>
                  <a:pt x="854" y="834"/>
                </a:lnTo>
                <a:lnTo>
                  <a:pt x="856" y="831"/>
                </a:lnTo>
                <a:lnTo>
                  <a:pt x="850" y="822"/>
                </a:lnTo>
                <a:lnTo>
                  <a:pt x="851" y="821"/>
                </a:lnTo>
                <a:lnTo>
                  <a:pt x="861" y="821"/>
                </a:lnTo>
                <a:lnTo>
                  <a:pt x="862" y="818"/>
                </a:lnTo>
                <a:cubicBezTo>
                  <a:pt x="864" y="814"/>
                  <a:pt x="866" y="809"/>
                  <a:pt x="866" y="804"/>
                </a:cubicBezTo>
                <a:lnTo>
                  <a:pt x="867" y="801"/>
                </a:lnTo>
                <a:lnTo>
                  <a:pt x="857" y="796"/>
                </a:lnTo>
                <a:lnTo>
                  <a:pt x="857" y="795"/>
                </a:lnTo>
                <a:lnTo>
                  <a:pt x="867" y="789"/>
                </a:lnTo>
                <a:lnTo>
                  <a:pt x="866" y="786"/>
                </a:lnTo>
                <a:cubicBezTo>
                  <a:pt x="866" y="781"/>
                  <a:pt x="864" y="777"/>
                  <a:pt x="862" y="772"/>
                </a:cubicBezTo>
                <a:lnTo>
                  <a:pt x="861" y="769"/>
                </a:lnTo>
                <a:lnTo>
                  <a:pt x="851" y="769"/>
                </a:lnTo>
                <a:lnTo>
                  <a:pt x="850" y="768"/>
                </a:lnTo>
                <a:lnTo>
                  <a:pt x="855" y="759"/>
                </a:lnTo>
                <a:lnTo>
                  <a:pt x="854" y="757"/>
                </a:lnTo>
                <a:cubicBezTo>
                  <a:pt x="852" y="755"/>
                  <a:pt x="850" y="753"/>
                  <a:pt x="849" y="751"/>
                </a:cubicBezTo>
                <a:lnTo>
                  <a:pt x="911" y="751"/>
                </a:lnTo>
                <a:lnTo>
                  <a:pt x="911" y="839"/>
                </a:lnTo>
                <a:lnTo>
                  <a:pt x="848" y="839"/>
                </a:lnTo>
                <a:cubicBezTo>
                  <a:pt x="850" y="838"/>
                  <a:pt x="852" y="836"/>
                  <a:pt x="854" y="834"/>
                </a:cubicBezTo>
                <a:close/>
                <a:moveTo>
                  <a:pt x="827" y="738"/>
                </a:moveTo>
                <a:lnTo>
                  <a:pt x="827" y="738"/>
                </a:lnTo>
                <a:lnTo>
                  <a:pt x="827" y="638"/>
                </a:lnTo>
                <a:lnTo>
                  <a:pt x="911" y="638"/>
                </a:lnTo>
                <a:lnTo>
                  <a:pt x="911" y="738"/>
                </a:lnTo>
                <a:lnTo>
                  <a:pt x="827" y="738"/>
                </a:lnTo>
                <a:close/>
                <a:moveTo>
                  <a:pt x="710" y="375"/>
                </a:moveTo>
                <a:lnTo>
                  <a:pt x="710" y="375"/>
                </a:lnTo>
                <a:lnTo>
                  <a:pt x="907" y="375"/>
                </a:lnTo>
                <a:lnTo>
                  <a:pt x="907" y="436"/>
                </a:lnTo>
                <a:lnTo>
                  <a:pt x="710" y="436"/>
                </a:lnTo>
                <a:lnTo>
                  <a:pt x="710" y="375"/>
                </a:lnTo>
                <a:close/>
                <a:moveTo>
                  <a:pt x="680" y="637"/>
                </a:moveTo>
                <a:lnTo>
                  <a:pt x="680" y="637"/>
                </a:lnTo>
                <a:lnTo>
                  <a:pt x="764" y="637"/>
                </a:lnTo>
                <a:lnTo>
                  <a:pt x="764" y="737"/>
                </a:lnTo>
                <a:lnTo>
                  <a:pt x="680" y="737"/>
                </a:lnTo>
                <a:lnTo>
                  <a:pt x="680" y="637"/>
                </a:lnTo>
                <a:close/>
                <a:moveTo>
                  <a:pt x="680" y="751"/>
                </a:moveTo>
                <a:lnTo>
                  <a:pt x="680" y="751"/>
                </a:lnTo>
                <a:lnTo>
                  <a:pt x="742" y="751"/>
                </a:lnTo>
                <a:cubicBezTo>
                  <a:pt x="740" y="753"/>
                  <a:pt x="739" y="755"/>
                  <a:pt x="737" y="757"/>
                </a:cubicBezTo>
                <a:lnTo>
                  <a:pt x="735" y="759"/>
                </a:lnTo>
                <a:lnTo>
                  <a:pt x="741" y="768"/>
                </a:lnTo>
                <a:lnTo>
                  <a:pt x="740" y="769"/>
                </a:lnTo>
                <a:lnTo>
                  <a:pt x="730" y="769"/>
                </a:lnTo>
                <a:lnTo>
                  <a:pt x="729" y="772"/>
                </a:lnTo>
                <a:cubicBezTo>
                  <a:pt x="727" y="777"/>
                  <a:pt x="725" y="781"/>
                  <a:pt x="725" y="786"/>
                </a:cubicBezTo>
                <a:lnTo>
                  <a:pt x="724" y="789"/>
                </a:lnTo>
                <a:lnTo>
                  <a:pt x="733" y="795"/>
                </a:lnTo>
                <a:lnTo>
                  <a:pt x="733" y="796"/>
                </a:lnTo>
                <a:lnTo>
                  <a:pt x="724" y="801"/>
                </a:lnTo>
                <a:lnTo>
                  <a:pt x="725" y="804"/>
                </a:lnTo>
                <a:cubicBezTo>
                  <a:pt x="725" y="809"/>
                  <a:pt x="727" y="814"/>
                  <a:pt x="728" y="818"/>
                </a:cubicBezTo>
                <a:lnTo>
                  <a:pt x="730" y="821"/>
                </a:lnTo>
                <a:lnTo>
                  <a:pt x="740" y="821"/>
                </a:lnTo>
                <a:lnTo>
                  <a:pt x="741" y="822"/>
                </a:lnTo>
                <a:lnTo>
                  <a:pt x="735" y="831"/>
                </a:lnTo>
                <a:lnTo>
                  <a:pt x="737" y="834"/>
                </a:lnTo>
                <a:cubicBezTo>
                  <a:pt x="739" y="836"/>
                  <a:pt x="741" y="838"/>
                  <a:pt x="743" y="839"/>
                </a:cubicBezTo>
                <a:lnTo>
                  <a:pt x="680" y="839"/>
                </a:lnTo>
                <a:lnTo>
                  <a:pt x="680" y="751"/>
                </a:lnTo>
                <a:close/>
                <a:moveTo>
                  <a:pt x="201" y="760"/>
                </a:moveTo>
                <a:lnTo>
                  <a:pt x="201" y="760"/>
                </a:lnTo>
                <a:lnTo>
                  <a:pt x="580" y="760"/>
                </a:lnTo>
                <a:lnTo>
                  <a:pt x="580" y="822"/>
                </a:lnTo>
                <a:lnTo>
                  <a:pt x="201" y="822"/>
                </a:lnTo>
                <a:lnTo>
                  <a:pt x="201" y="760"/>
                </a:lnTo>
                <a:close/>
                <a:moveTo>
                  <a:pt x="940" y="1286"/>
                </a:moveTo>
                <a:lnTo>
                  <a:pt x="940" y="1286"/>
                </a:lnTo>
                <a:lnTo>
                  <a:pt x="153" y="1286"/>
                </a:lnTo>
                <a:lnTo>
                  <a:pt x="96" y="1223"/>
                </a:lnTo>
                <a:lnTo>
                  <a:pt x="168" y="1223"/>
                </a:lnTo>
                <a:lnTo>
                  <a:pt x="168" y="956"/>
                </a:lnTo>
                <a:lnTo>
                  <a:pt x="613" y="956"/>
                </a:lnTo>
                <a:lnTo>
                  <a:pt x="613" y="1223"/>
                </a:lnTo>
                <a:lnTo>
                  <a:pt x="680" y="1223"/>
                </a:lnTo>
                <a:lnTo>
                  <a:pt x="680" y="850"/>
                </a:lnTo>
                <a:lnTo>
                  <a:pt x="764" y="850"/>
                </a:lnTo>
                <a:lnTo>
                  <a:pt x="764" y="1223"/>
                </a:lnTo>
                <a:lnTo>
                  <a:pt x="827" y="1223"/>
                </a:lnTo>
                <a:lnTo>
                  <a:pt x="827" y="852"/>
                </a:lnTo>
                <a:lnTo>
                  <a:pt x="911" y="852"/>
                </a:lnTo>
                <a:lnTo>
                  <a:pt x="911" y="1223"/>
                </a:lnTo>
                <a:lnTo>
                  <a:pt x="940" y="1223"/>
                </a:lnTo>
                <a:lnTo>
                  <a:pt x="940" y="12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27" name="Группа 1541"/>
          <p:cNvGrpSpPr/>
          <p:nvPr/>
        </p:nvGrpSpPr>
        <p:grpSpPr>
          <a:xfrm>
            <a:off x="908979" y="4310014"/>
            <a:ext cx="312144" cy="611739"/>
            <a:chOff x="5732819" y="5019376"/>
            <a:chExt cx="409219" cy="801987"/>
          </a:xfrm>
          <a:solidFill>
            <a:schemeClr val="bg1"/>
          </a:solidFill>
        </p:grpSpPr>
        <p:sp>
          <p:nvSpPr>
            <p:cNvPr id="428" name="Freeform 5"/>
            <p:cNvSpPr>
              <a:spLocks noEditPoints="1"/>
            </p:cNvSpPr>
            <p:nvPr/>
          </p:nvSpPr>
          <p:spPr bwMode="auto">
            <a:xfrm>
              <a:off x="5732819" y="5019376"/>
              <a:ext cx="258766" cy="258767"/>
            </a:xfrm>
            <a:custGeom>
              <a:avLst/>
              <a:gdLst>
                <a:gd name="T0" fmla="*/ 717 w 717"/>
                <a:gd name="T1" fmla="*/ 359 h 717"/>
                <a:gd name="T2" fmla="*/ 358 w 717"/>
                <a:gd name="T3" fmla="*/ 0 h 717"/>
                <a:gd name="T4" fmla="*/ 0 w 717"/>
                <a:gd name="T5" fmla="*/ 359 h 717"/>
                <a:gd name="T6" fmla="*/ 358 w 717"/>
                <a:gd name="T7" fmla="*/ 717 h 717"/>
                <a:gd name="T8" fmla="*/ 717 w 717"/>
                <a:gd name="T9" fmla="*/ 359 h 717"/>
                <a:gd name="T10" fmla="*/ 156 w 717"/>
                <a:gd name="T11" fmla="*/ 585 h 717"/>
                <a:gd name="T12" fmla="*/ 156 w 717"/>
                <a:gd name="T13" fmla="*/ 585 h 717"/>
                <a:gd name="T14" fmla="*/ 132 w 717"/>
                <a:gd name="T15" fmla="*/ 561 h 717"/>
                <a:gd name="T16" fmla="*/ 121 w 717"/>
                <a:gd name="T17" fmla="*/ 536 h 717"/>
                <a:gd name="T18" fmla="*/ 132 w 717"/>
                <a:gd name="T19" fmla="*/ 511 h 717"/>
                <a:gd name="T20" fmla="*/ 284 w 717"/>
                <a:gd name="T21" fmla="*/ 359 h 717"/>
                <a:gd name="T22" fmla="*/ 132 w 717"/>
                <a:gd name="T23" fmla="*/ 206 h 717"/>
                <a:gd name="T24" fmla="*/ 121 w 717"/>
                <a:gd name="T25" fmla="*/ 181 h 717"/>
                <a:gd name="T26" fmla="*/ 132 w 717"/>
                <a:gd name="T27" fmla="*/ 156 h 717"/>
                <a:gd name="T28" fmla="*/ 156 w 717"/>
                <a:gd name="T29" fmla="*/ 132 h 717"/>
                <a:gd name="T30" fmla="*/ 206 w 717"/>
                <a:gd name="T31" fmla="*/ 132 h 717"/>
                <a:gd name="T32" fmla="*/ 358 w 717"/>
                <a:gd name="T33" fmla="*/ 285 h 717"/>
                <a:gd name="T34" fmla="*/ 511 w 717"/>
                <a:gd name="T35" fmla="*/ 132 h 717"/>
                <a:gd name="T36" fmla="*/ 536 w 717"/>
                <a:gd name="T37" fmla="*/ 122 h 717"/>
                <a:gd name="T38" fmla="*/ 561 w 717"/>
                <a:gd name="T39" fmla="*/ 132 h 717"/>
                <a:gd name="T40" fmla="*/ 585 w 717"/>
                <a:gd name="T41" fmla="*/ 156 h 717"/>
                <a:gd name="T42" fmla="*/ 585 w 717"/>
                <a:gd name="T43" fmla="*/ 206 h 717"/>
                <a:gd name="T44" fmla="*/ 432 w 717"/>
                <a:gd name="T45" fmla="*/ 359 h 717"/>
                <a:gd name="T46" fmla="*/ 585 w 717"/>
                <a:gd name="T47" fmla="*/ 511 h 717"/>
                <a:gd name="T48" fmla="*/ 595 w 717"/>
                <a:gd name="T49" fmla="*/ 536 h 717"/>
                <a:gd name="T50" fmla="*/ 585 w 717"/>
                <a:gd name="T51" fmla="*/ 561 h 717"/>
                <a:gd name="T52" fmla="*/ 561 w 717"/>
                <a:gd name="T53" fmla="*/ 585 h 717"/>
                <a:gd name="T54" fmla="*/ 511 w 717"/>
                <a:gd name="T55" fmla="*/ 585 h 717"/>
                <a:gd name="T56" fmla="*/ 358 w 717"/>
                <a:gd name="T57" fmla="*/ 433 h 717"/>
                <a:gd name="T58" fmla="*/ 206 w 717"/>
                <a:gd name="T59" fmla="*/ 585 h 717"/>
                <a:gd name="T60" fmla="*/ 181 w 717"/>
                <a:gd name="T61" fmla="*/ 596 h 717"/>
                <a:gd name="T62" fmla="*/ 156 w 717"/>
                <a:gd name="T63" fmla="*/ 585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7" h="717">
                  <a:moveTo>
                    <a:pt x="717" y="359"/>
                  </a:moveTo>
                  <a:cubicBezTo>
                    <a:pt x="717" y="161"/>
                    <a:pt x="556" y="0"/>
                    <a:pt x="358" y="0"/>
                  </a:cubicBezTo>
                  <a:cubicBezTo>
                    <a:pt x="160" y="0"/>
                    <a:pt x="0" y="161"/>
                    <a:pt x="0" y="359"/>
                  </a:cubicBezTo>
                  <a:cubicBezTo>
                    <a:pt x="0" y="556"/>
                    <a:pt x="160" y="717"/>
                    <a:pt x="358" y="717"/>
                  </a:cubicBezTo>
                  <a:cubicBezTo>
                    <a:pt x="556" y="717"/>
                    <a:pt x="717" y="556"/>
                    <a:pt x="717" y="359"/>
                  </a:cubicBezTo>
                  <a:close/>
                  <a:moveTo>
                    <a:pt x="156" y="585"/>
                  </a:moveTo>
                  <a:lnTo>
                    <a:pt x="156" y="585"/>
                  </a:lnTo>
                  <a:lnTo>
                    <a:pt x="132" y="561"/>
                  </a:lnTo>
                  <a:cubicBezTo>
                    <a:pt x="125" y="554"/>
                    <a:pt x="121" y="545"/>
                    <a:pt x="121" y="536"/>
                  </a:cubicBezTo>
                  <a:cubicBezTo>
                    <a:pt x="121" y="527"/>
                    <a:pt x="125" y="518"/>
                    <a:pt x="132" y="511"/>
                  </a:cubicBezTo>
                  <a:lnTo>
                    <a:pt x="284" y="359"/>
                  </a:lnTo>
                  <a:lnTo>
                    <a:pt x="132" y="206"/>
                  </a:lnTo>
                  <a:cubicBezTo>
                    <a:pt x="125" y="199"/>
                    <a:pt x="121" y="190"/>
                    <a:pt x="121" y="181"/>
                  </a:cubicBezTo>
                  <a:cubicBezTo>
                    <a:pt x="121" y="172"/>
                    <a:pt x="125" y="163"/>
                    <a:pt x="132" y="156"/>
                  </a:cubicBezTo>
                  <a:lnTo>
                    <a:pt x="156" y="132"/>
                  </a:lnTo>
                  <a:cubicBezTo>
                    <a:pt x="170" y="118"/>
                    <a:pt x="192" y="118"/>
                    <a:pt x="206" y="132"/>
                  </a:cubicBezTo>
                  <a:lnTo>
                    <a:pt x="358" y="285"/>
                  </a:lnTo>
                  <a:lnTo>
                    <a:pt x="511" y="132"/>
                  </a:lnTo>
                  <a:cubicBezTo>
                    <a:pt x="518" y="125"/>
                    <a:pt x="526" y="122"/>
                    <a:pt x="536" y="122"/>
                  </a:cubicBezTo>
                  <a:cubicBezTo>
                    <a:pt x="545" y="122"/>
                    <a:pt x="554" y="125"/>
                    <a:pt x="561" y="132"/>
                  </a:cubicBezTo>
                  <a:lnTo>
                    <a:pt x="585" y="156"/>
                  </a:lnTo>
                  <a:cubicBezTo>
                    <a:pt x="599" y="170"/>
                    <a:pt x="599" y="192"/>
                    <a:pt x="585" y="206"/>
                  </a:cubicBezTo>
                  <a:lnTo>
                    <a:pt x="432" y="359"/>
                  </a:lnTo>
                  <a:lnTo>
                    <a:pt x="585" y="511"/>
                  </a:lnTo>
                  <a:cubicBezTo>
                    <a:pt x="592" y="518"/>
                    <a:pt x="595" y="527"/>
                    <a:pt x="595" y="536"/>
                  </a:cubicBezTo>
                  <a:cubicBezTo>
                    <a:pt x="595" y="545"/>
                    <a:pt x="592" y="554"/>
                    <a:pt x="585" y="561"/>
                  </a:cubicBezTo>
                  <a:lnTo>
                    <a:pt x="561" y="585"/>
                  </a:lnTo>
                  <a:cubicBezTo>
                    <a:pt x="547" y="599"/>
                    <a:pt x="525" y="599"/>
                    <a:pt x="511" y="585"/>
                  </a:cubicBezTo>
                  <a:lnTo>
                    <a:pt x="358" y="433"/>
                  </a:lnTo>
                  <a:lnTo>
                    <a:pt x="206" y="585"/>
                  </a:lnTo>
                  <a:cubicBezTo>
                    <a:pt x="199" y="592"/>
                    <a:pt x="190" y="596"/>
                    <a:pt x="181" y="596"/>
                  </a:cubicBezTo>
                  <a:cubicBezTo>
                    <a:pt x="172" y="596"/>
                    <a:pt x="163" y="592"/>
                    <a:pt x="156" y="5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" name="Oval 1289"/>
            <p:cNvSpPr>
              <a:spLocks noChangeArrowheads="1"/>
            </p:cNvSpPr>
            <p:nvPr/>
          </p:nvSpPr>
          <p:spPr bwMode="auto">
            <a:xfrm>
              <a:off x="6121400" y="5800725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30" name="Freeform 1284"/>
          <p:cNvSpPr>
            <a:spLocks noEditPoints="1"/>
          </p:cNvSpPr>
          <p:nvPr/>
        </p:nvSpPr>
        <p:spPr bwMode="auto">
          <a:xfrm>
            <a:off x="856221" y="3049658"/>
            <a:ext cx="214052" cy="212856"/>
          </a:xfrm>
          <a:custGeom>
            <a:avLst/>
            <a:gdLst>
              <a:gd name="T0" fmla="*/ 647 w 786"/>
              <a:gd name="T1" fmla="*/ 140 h 787"/>
              <a:gd name="T2" fmla="*/ 140 w 786"/>
              <a:gd name="T3" fmla="*/ 140 h 787"/>
              <a:gd name="T4" fmla="*/ 140 w 786"/>
              <a:gd name="T5" fmla="*/ 647 h 787"/>
              <a:gd name="T6" fmla="*/ 647 w 786"/>
              <a:gd name="T7" fmla="*/ 647 h 787"/>
              <a:gd name="T8" fmla="*/ 647 w 786"/>
              <a:gd name="T9" fmla="*/ 140 h 787"/>
              <a:gd name="T10" fmla="*/ 543 w 786"/>
              <a:gd name="T11" fmla="*/ 482 h 787"/>
              <a:gd name="T12" fmla="*/ 543 w 786"/>
              <a:gd name="T13" fmla="*/ 482 h 787"/>
              <a:gd name="T14" fmla="*/ 514 w 786"/>
              <a:gd name="T15" fmla="*/ 524 h 787"/>
              <a:gd name="T16" fmla="*/ 490 w 786"/>
              <a:gd name="T17" fmla="*/ 560 h 787"/>
              <a:gd name="T18" fmla="*/ 443 w 786"/>
              <a:gd name="T19" fmla="*/ 627 h 787"/>
              <a:gd name="T20" fmla="*/ 416 w 786"/>
              <a:gd name="T21" fmla="*/ 648 h 787"/>
              <a:gd name="T22" fmla="*/ 386 w 786"/>
              <a:gd name="T23" fmla="*/ 656 h 787"/>
              <a:gd name="T24" fmla="*/ 356 w 786"/>
              <a:gd name="T25" fmla="*/ 656 h 787"/>
              <a:gd name="T26" fmla="*/ 325 w 786"/>
              <a:gd name="T27" fmla="*/ 648 h 787"/>
              <a:gd name="T28" fmla="*/ 298 w 786"/>
              <a:gd name="T29" fmla="*/ 627 h 787"/>
              <a:gd name="T30" fmla="*/ 257 w 786"/>
              <a:gd name="T31" fmla="*/ 567 h 787"/>
              <a:gd name="T32" fmla="*/ 232 w 786"/>
              <a:gd name="T33" fmla="*/ 531 h 787"/>
              <a:gd name="T34" fmla="*/ 109 w 786"/>
              <a:gd name="T35" fmla="*/ 353 h 787"/>
              <a:gd name="T36" fmla="*/ 103 w 786"/>
              <a:gd name="T37" fmla="*/ 327 h 787"/>
              <a:gd name="T38" fmla="*/ 118 w 786"/>
              <a:gd name="T39" fmla="*/ 305 h 787"/>
              <a:gd name="T40" fmla="*/ 146 w 786"/>
              <a:gd name="T41" fmla="*/ 285 h 787"/>
              <a:gd name="T42" fmla="*/ 195 w 786"/>
              <a:gd name="T43" fmla="*/ 294 h 787"/>
              <a:gd name="T44" fmla="*/ 318 w 786"/>
              <a:gd name="T45" fmla="*/ 471 h 787"/>
              <a:gd name="T46" fmla="*/ 318 w 786"/>
              <a:gd name="T47" fmla="*/ 471 h 787"/>
              <a:gd name="T48" fmla="*/ 354 w 786"/>
              <a:gd name="T49" fmla="*/ 523 h 787"/>
              <a:gd name="T50" fmla="*/ 371 w 786"/>
              <a:gd name="T51" fmla="*/ 529 h 787"/>
              <a:gd name="T52" fmla="*/ 387 w 786"/>
              <a:gd name="T53" fmla="*/ 525 h 787"/>
              <a:gd name="T54" fmla="*/ 397 w 786"/>
              <a:gd name="T55" fmla="*/ 509 h 787"/>
              <a:gd name="T56" fmla="*/ 397 w 786"/>
              <a:gd name="T57" fmla="*/ 509 h 787"/>
              <a:gd name="T58" fmla="*/ 397 w 786"/>
              <a:gd name="T59" fmla="*/ 509 h 787"/>
              <a:gd name="T60" fmla="*/ 457 w 786"/>
              <a:gd name="T61" fmla="*/ 423 h 787"/>
              <a:gd name="T62" fmla="*/ 457 w 786"/>
              <a:gd name="T63" fmla="*/ 423 h 787"/>
              <a:gd name="T64" fmla="*/ 580 w 786"/>
              <a:gd name="T65" fmla="*/ 245 h 787"/>
              <a:gd name="T66" fmla="*/ 629 w 786"/>
              <a:gd name="T67" fmla="*/ 236 h 787"/>
              <a:gd name="T68" fmla="*/ 657 w 786"/>
              <a:gd name="T69" fmla="*/ 256 h 787"/>
              <a:gd name="T70" fmla="*/ 672 w 786"/>
              <a:gd name="T71" fmla="*/ 279 h 787"/>
              <a:gd name="T72" fmla="*/ 666 w 786"/>
              <a:gd name="T73" fmla="*/ 305 h 787"/>
              <a:gd name="T74" fmla="*/ 543 w 786"/>
              <a:gd name="T75" fmla="*/ 482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86" h="787">
                <a:moveTo>
                  <a:pt x="647" y="140"/>
                </a:moveTo>
                <a:cubicBezTo>
                  <a:pt x="507" y="1"/>
                  <a:pt x="280" y="0"/>
                  <a:pt x="140" y="140"/>
                </a:cubicBezTo>
                <a:cubicBezTo>
                  <a:pt x="0" y="280"/>
                  <a:pt x="0" y="507"/>
                  <a:pt x="140" y="647"/>
                </a:cubicBezTo>
                <a:cubicBezTo>
                  <a:pt x="280" y="787"/>
                  <a:pt x="507" y="787"/>
                  <a:pt x="647" y="647"/>
                </a:cubicBezTo>
                <a:cubicBezTo>
                  <a:pt x="786" y="507"/>
                  <a:pt x="786" y="280"/>
                  <a:pt x="647" y="140"/>
                </a:cubicBezTo>
                <a:close/>
                <a:moveTo>
                  <a:pt x="543" y="482"/>
                </a:moveTo>
                <a:lnTo>
                  <a:pt x="543" y="482"/>
                </a:lnTo>
                <a:lnTo>
                  <a:pt x="514" y="524"/>
                </a:lnTo>
                <a:lnTo>
                  <a:pt x="490" y="560"/>
                </a:lnTo>
                <a:lnTo>
                  <a:pt x="443" y="627"/>
                </a:lnTo>
                <a:cubicBezTo>
                  <a:pt x="437" y="635"/>
                  <a:pt x="428" y="642"/>
                  <a:pt x="416" y="648"/>
                </a:cubicBezTo>
                <a:cubicBezTo>
                  <a:pt x="406" y="653"/>
                  <a:pt x="395" y="655"/>
                  <a:pt x="386" y="656"/>
                </a:cubicBezTo>
                <a:lnTo>
                  <a:pt x="356" y="656"/>
                </a:lnTo>
                <a:cubicBezTo>
                  <a:pt x="346" y="655"/>
                  <a:pt x="335" y="653"/>
                  <a:pt x="325" y="648"/>
                </a:cubicBezTo>
                <a:cubicBezTo>
                  <a:pt x="313" y="642"/>
                  <a:pt x="304" y="635"/>
                  <a:pt x="298" y="627"/>
                </a:cubicBezTo>
                <a:lnTo>
                  <a:pt x="257" y="567"/>
                </a:lnTo>
                <a:lnTo>
                  <a:pt x="232" y="531"/>
                </a:lnTo>
                <a:lnTo>
                  <a:pt x="109" y="353"/>
                </a:lnTo>
                <a:cubicBezTo>
                  <a:pt x="103" y="346"/>
                  <a:pt x="101" y="336"/>
                  <a:pt x="103" y="327"/>
                </a:cubicBezTo>
                <a:cubicBezTo>
                  <a:pt x="105" y="318"/>
                  <a:pt x="110" y="310"/>
                  <a:pt x="118" y="305"/>
                </a:cubicBezTo>
                <a:lnTo>
                  <a:pt x="146" y="285"/>
                </a:lnTo>
                <a:cubicBezTo>
                  <a:pt x="162" y="274"/>
                  <a:pt x="184" y="278"/>
                  <a:pt x="195" y="294"/>
                </a:cubicBezTo>
                <a:lnTo>
                  <a:pt x="318" y="471"/>
                </a:lnTo>
                <a:lnTo>
                  <a:pt x="318" y="471"/>
                </a:lnTo>
                <a:lnTo>
                  <a:pt x="354" y="523"/>
                </a:lnTo>
                <a:cubicBezTo>
                  <a:pt x="356" y="525"/>
                  <a:pt x="361" y="528"/>
                  <a:pt x="371" y="529"/>
                </a:cubicBezTo>
                <a:cubicBezTo>
                  <a:pt x="379" y="528"/>
                  <a:pt x="384" y="526"/>
                  <a:pt x="387" y="525"/>
                </a:cubicBezTo>
                <a:lnTo>
                  <a:pt x="397" y="509"/>
                </a:lnTo>
                <a:lnTo>
                  <a:pt x="397" y="509"/>
                </a:lnTo>
                <a:lnTo>
                  <a:pt x="397" y="509"/>
                </a:lnTo>
                <a:lnTo>
                  <a:pt x="457" y="423"/>
                </a:lnTo>
                <a:lnTo>
                  <a:pt x="457" y="423"/>
                </a:lnTo>
                <a:lnTo>
                  <a:pt x="580" y="245"/>
                </a:lnTo>
                <a:cubicBezTo>
                  <a:pt x="591" y="229"/>
                  <a:pt x="613" y="225"/>
                  <a:pt x="629" y="236"/>
                </a:cubicBezTo>
                <a:lnTo>
                  <a:pt x="657" y="256"/>
                </a:lnTo>
                <a:cubicBezTo>
                  <a:pt x="665" y="261"/>
                  <a:pt x="670" y="270"/>
                  <a:pt x="672" y="279"/>
                </a:cubicBezTo>
                <a:cubicBezTo>
                  <a:pt x="673" y="288"/>
                  <a:pt x="671" y="297"/>
                  <a:pt x="666" y="305"/>
                </a:cubicBezTo>
                <a:lnTo>
                  <a:pt x="543" y="4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1" name="Freeform 1287"/>
          <p:cNvSpPr>
            <a:spLocks noEditPoints="1"/>
          </p:cNvSpPr>
          <p:nvPr/>
        </p:nvSpPr>
        <p:spPr bwMode="auto">
          <a:xfrm>
            <a:off x="1024089" y="1768781"/>
            <a:ext cx="289388" cy="379075"/>
          </a:xfrm>
          <a:custGeom>
            <a:avLst/>
            <a:gdLst>
              <a:gd name="T0" fmla="*/ 636 w 1068"/>
              <a:gd name="T1" fmla="*/ 268 h 1396"/>
              <a:gd name="T2" fmla="*/ 0 w 1068"/>
              <a:gd name="T3" fmla="*/ 1099 h 1396"/>
              <a:gd name="T4" fmla="*/ 95 w 1068"/>
              <a:gd name="T5" fmla="*/ 1396 h 1396"/>
              <a:gd name="T6" fmla="*/ 1068 w 1068"/>
              <a:gd name="T7" fmla="*/ 1276 h 1396"/>
              <a:gd name="T8" fmla="*/ 1068 w 1068"/>
              <a:gd name="T9" fmla="*/ 1245 h 1396"/>
              <a:gd name="T10" fmla="*/ 1068 w 1068"/>
              <a:gd name="T11" fmla="*/ 441 h 1396"/>
              <a:gd name="T12" fmla="*/ 972 w 1068"/>
              <a:gd name="T13" fmla="*/ 0 h 1396"/>
              <a:gd name="T14" fmla="*/ 838 w 1068"/>
              <a:gd name="T15" fmla="*/ 829 h 1396"/>
              <a:gd name="T16" fmla="*/ 820 w 1068"/>
              <a:gd name="T17" fmla="*/ 834 h 1396"/>
              <a:gd name="T18" fmla="*/ 816 w 1068"/>
              <a:gd name="T19" fmla="*/ 846 h 1396"/>
              <a:gd name="T20" fmla="*/ 795 w 1068"/>
              <a:gd name="T21" fmla="*/ 840 h 1396"/>
              <a:gd name="T22" fmla="*/ 775 w 1068"/>
              <a:gd name="T23" fmla="*/ 846 h 1396"/>
              <a:gd name="T24" fmla="*/ 770 w 1068"/>
              <a:gd name="T25" fmla="*/ 834 h 1396"/>
              <a:gd name="T26" fmla="*/ 752 w 1068"/>
              <a:gd name="T27" fmla="*/ 829 h 1396"/>
              <a:gd name="T28" fmla="*/ 752 w 1068"/>
              <a:gd name="T29" fmla="*/ 815 h 1396"/>
              <a:gd name="T30" fmla="*/ 747 w 1068"/>
              <a:gd name="T31" fmla="*/ 799 h 1396"/>
              <a:gd name="T32" fmla="*/ 741 w 1068"/>
              <a:gd name="T33" fmla="*/ 788 h 1396"/>
              <a:gd name="T34" fmla="*/ 752 w 1068"/>
              <a:gd name="T35" fmla="*/ 775 h 1396"/>
              <a:gd name="T36" fmla="*/ 752 w 1068"/>
              <a:gd name="T37" fmla="*/ 762 h 1396"/>
              <a:gd name="T38" fmla="*/ 770 w 1068"/>
              <a:gd name="T39" fmla="*/ 757 h 1396"/>
              <a:gd name="T40" fmla="*/ 775 w 1068"/>
              <a:gd name="T41" fmla="*/ 745 h 1396"/>
              <a:gd name="T42" fmla="*/ 793 w 1068"/>
              <a:gd name="T43" fmla="*/ 749 h 1396"/>
              <a:gd name="T44" fmla="*/ 803 w 1068"/>
              <a:gd name="T45" fmla="*/ 741 h 1396"/>
              <a:gd name="T46" fmla="*/ 817 w 1068"/>
              <a:gd name="T47" fmla="*/ 755 h 1396"/>
              <a:gd name="T48" fmla="*/ 829 w 1068"/>
              <a:gd name="T49" fmla="*/ 752 h 1396"/>
              <a:gd name="T50" fmla="*/ 834 w 1068"/>
              <a:gd name="T51" fmla="*/ 773 h 1396"/>
              <a:gd name="T52" fmla="*/ 849 w 1068"/>
              <a:gd name="T53" fmla="*/ 788 h 1396"/>
              <a:gd name="T54" fmla="*/ 843 w 1068"/>
              <a:gd name="T55" fmla="*/ 799 h 1396"/>
              <a:gd name="T56" fmla="*/ 839 w 1068"/>
              <a:gd name="T57" fmla="*/ 815 h 1396"/>
              <a:gd name="T58" fmla="*/ 835 w 1068"/>
              <a:gd name="T59" fmla="*/ 823 h 1396"/>
              <a:gd name="T60" fmla="*/ 855 w 1068"/>
              <a:gd name="T61" fmla="*/ 831 h 1396"/>
              <a:gd name="T62" fmla="*/ 861 w 1068"/>
              <a:gd name="T63" fmla="*/ 821 h 1396"/>
              <a:gd name="T64" fmla="*/ 867 w 1068"/>
              <a:gd name="T65" fmla="*/ 801 h 1396"/>
              <a:gd name="T66" fmla="*/ 867 w 1068"/>
              <a:gd name="T67" fmla="*/ 789 h 1396"/>
              <a:gd name="T68" fmla="*/ 861 w 1068"/>
              <a:gd name="T69" fmla="*/ 769 h 1396"/>
              <a:gd name="T70" fmla="*/ 855 w 1068"/>
              <a:gd name="T71" fmla="*/ 759 h 1396"/>
              <a:gd name="T72" fmla="*/ 911 w 1068"/>
              <a:gd name="T73" fmla="*/ 751 h 1396"/>
              <a:gd name="T74" fmla="*/ 854 w 1068"/>
              <a:gd name="T75" fmla="*/ 834 h 1396"/>
              <a:gd name="T76" fmla="*/ 827 w 1068"/>
              <a:gd name="T77" fmla="*/ 638 h 1396"/>
              <a:gd name="T78" fmla="*/ 827 w 1068"/>
              <a:gd name="T79" fmla="*/ 738 h 1396"/>
              <a:gd name="T80" fmla="*/ 907 w 1068"/>
              <a:gd name="T81" fmla="*/ 375 h 1396"/>
              <a:gd name="T82" fmla="*/ 710 w 1068"/>
              <a:gd name="T83" fmla="*/ 375 h 1396"/>
              <a:gd name="T84" fmla="*/ 764 w 1068"/>
              <a:gd name="T85" fmla="*/ 637 h 1396"/>
              <a:gd name="T86" fmla="*/ 680 w 1068"/>
              <a:gd name="T87" fmla="*/ 637 h 1396"/>
              <a:gd name="T88" fmla="*/ 742 w 1068"/>
              <a:gd name="T89" fmla="*/ 751 h 1396"/>
              <a:gd name="T90" fmla="*/ 741 w 1068"/>
              <a:gd name="T91" fmla="*/ 768 h 1396"/>
              <a:gd name="T92" fmla="*/ 728 w 1068"/>
              <a:gd name="T93" fmla="*/ 772 h 1396"/>
              <a:gd name="T94" fmla="*/ 733 w 1068"/>
              <a:gd name="T95" fmla="*/ 795 h 1396"/>
              <a:gd name="T96" fmla="*/ 725 w 1068"/>
              <a:gd name="T97" fmla="*/ 804 h 1396"/>
              <a:gd name="T98" fmla="*/ 740 w 1068"/>
              <a:gd name="T99" fmla="*/ 821 h 1396"/>
              <a:gd name="T100" fmla="*/ 737 w 1068"/>
              <a:gd name="T101" fmla="*/ 834 h 1396"/>
              <a:gd name="T102" fmla="*/ 680 w 1068"/>
              <a:gd name="T103" fmla="*/ 751 h 1396"/>
              <a:gd name="T104" fmla="*/ 580 w 1068"/>
              <a:gd name="T105" fmla="*/ 760 h 1396"/>
              <a:gd name="T106" fmla="*/ 201 w 1068"/>
              <a:gd name="T107" fmla="*/ 760 h 1396"/>
              <a:gd name="T108" fmla="*/ 153 w 1068"/>
              <a:gd name="T109" fmla="*/ 1286 h 1396"/>
              <a:gd name="T110" fmla="*/ 168 w 1068"/>
              <a:gd name="T111" fmla="*/ 956 h 1396"/>
              <a:gd name="T112" fmla="*/ 680 w 1068"/>
              <a:gd name="T113" fmla="*/ 1223 h 1396"/>
              <a:gd name="T114" fmla="*/ 764 w 1068"/>
              <a:gd name="T115" fmla="*/ 1223 h 1396"/>
              <a:gd name="T116" fmla="*/ 911 w 1068"/>
              <a:gd name="T117" fmla="*/ 852 h 1396"/>
              <a:gd name="T118" fmla="*/ 940 w 1068"/>
              <a:gd name="T119" fmla="*/ 1286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68" h="1396">
                <a:moveTo>
                  <a:pt x="972" y="0"/>
                </a:moveTo>
                <a:lnTo>
                  <a:pt x="530" y="0"/>
                </a:lnTo>
                <a:cubicBezTo>
                  <a:pt x="596" y="70"/>
                  <a:pt x="636" y="164"/>
                  <a:pt x="636" y="268"/>
                </a:cubicBezTo>
                <a:cubicBezTo>
                  <a:pt x="636" y="484"/>
                  <a:pt x="461" y="659"/>
                  <a:pt x="245" y="659"/>
                </a:cubicBezTo>
                <a:cubicBezTo>
                  <a:pt x="152" y="659"/>
                  <a:pt x="67" y="626"/>
                  <a:pt x="0" y="572"/>
                </a:cubicBezTo>
                <a:lnTo>
                  <a:pt x="0" y="1099"/>
                </a:lnTo>
                <a:lnTo>
                  <a:pt x="0" y="1241"/>
                </a:lnTo>
                <a:lnTo>
                  <a:pt x="0" y="1299"/>
                </a:lnTo>
                <a:cubicBezTo>
                  <a:pt x="0" y="1352"/>
                  <a:pt x="42" y="1396"/>
                  <a:pt x="95" y="1396"/>
                </a:cubicBezTo>
                <a:lnTo>
                  <a:pt x="972" y="1396"/>
                </a:lnTo>
                <a:cubicBezTo>
                  <a:pt x="1023" y="1396"/>
                  <a:pt x="1064" y="1356"/>
                  <a:pt x="1067" y="1306"/>
                </a:cubicBezTo>
                <a:lnTo>
                  <a:pt x="1068" y="1276"/>
                </a:lnTo>
                <a:lnTo>
                  <a:pt x="1068" y="1276"/>
                </a:lnTo>
                <a:lnTo>
                  <a:pt x="1068" y="1273"/>
                </a:lnTo>
                <a:lnTo>
                  <a:pt x="1068" y="1245"/>
                </a:lnTo>
                <a:lnTo>
                  <a:pt x="1068" y="493"/>
                </a:lnTo>
                <a:lnTo>
                  <a:pt x="1068" y="463"/>
                </a:lnTo>
                <a:lnTo>
                  <a:pt x="1068" y="441"/>
                </a:lnTo>
                <a:lnTo>
                  <a:pt x="1068" y="397"/>
                </a:lnTo>
                <a:lnTo>
                  <a:pt x="1068" y="97"/>
                </a:lnTo>
                <a:cubicBezTo>
                  <a:pt x="1068" y="44"/>
                  <a:pt x="1025" y="0"/>
                  <a:pt x="972" y="0"/>
                </a:cubicBezTo>
                <a:close/>
                <a:moveTo>
                  <a:pt x="835" y="823"/>
                </a:moveTo>
                <a:lnTo>
                  <a:pt x="835" y="823"/>
                </a:lnTo>
                <a:lnTo>
                  <a:pt x="838" y="829"/>
                </a:lnTo>
                <a:cubicBezTo>
                  <a:pt x="836" y="832"/>
                  <a:pt x="832" y="835"/>
                  <a:pt x="829" y="838"/>
                </a:cubicBezTo>
                <a:lnTo>
                  <a:pt x="823" y="834"/>
                </a:lnTo>
                <a:cubicBezTo>
                  <a:pt x="822" y="834"/>
                  <a:pt x="821" y="834"/>
                  <a:pt x="820" y="834"/>
                </a:cubicBezTo>
                <a:cubicBezTo>
                  <a:pt x="819" y="834"/>
                  <a:pt x="818" y="834"/>
                  <a:pt x="817" y="835"/>
                </a:cubicBezTo>
                <a:cubicBezTo>
                  <a:pt x="816" y="836"/>
                  <a:pt x="815" y="837"/>
                  <a:pt x="815" y="839"/>
                </a:cubicBezTo>
                <a:lnTo>
                  <a:pt x="816" y="846"/>
                </a:lnTo>
                <a:cubicBezTo>
                  <a:pt x="812" y="847"/>
                  <a:pt x="807" y="848"/>
                  <a:pt x="803" y="849"/>
                </a:cubicBezTo>
                <a:lnTo>
                  <a:pt x="799" y="843"/>
                </a:lnTo>
                <a:cubicBezTo>
                  <a:pt x="799" y="841"/>
                  <a:pt x="797" y="840"/>
                  <a:pt x="795" y="840"/>
                </a:cubicBezTo>
                <a:cubicBezTo>
                  <a:pt x="793" y="840"/>
                  <a:pt x="792" y="841"/>
                  <a:pt x="791" y="843"/>
                </a:cubicBezTo>
                <a:lnTo>
                  <a:pt x="788" y="849"/>
                </a:lnTo>
                <a:cubicBezTo>
                  <a:pt x="783" y="848"/>
                  <a:pt x="779" y="847"/>
                  <a:pt x="775" y="846"/>
                </a:cubicBezTo>
                <a:lnTo>
                  <a:pt x="775" y="839"/>
                </a:lnTo>
                <a:cubicBezTo>
                  <a:pt x="775" y="837"/>
                  <a:pt x="774" y="836"/>
                  <a:pt x="774" y="835"/>
                </a:cubicBezTo>
                <a:cubicBezTo>
                  <a:pt x="773" y="834"/>
                  <a:pt x="771" y="834"/>
                  <a:pt x="770" y="834"/>
                </a:cubicBezTo>
                <a:cubicBezTo>
                  <a:pt x="769" y="834"/>
                  <a:pt x="768" y="834"/>
                  <a:pt x="768" y="834"/>
                </a:cubicBezTo>
                <a:lnTo>
                  <a:pt x="762" y="838"/>
                </a:lnTo>
                <a:cubicBezTo>
                  <a:pt x="758" y="835"/>
                  <a:pt x="755" y="832"/>
                  <a:pt x="752" y="829"/>
                </a:cubicBezTo>
                <a:lnTo>
                  <a:pt x="756" y="823"/>
                </a:lnTo>
                <a:cubicBezTo>
                  <a:pt x="757" y="821"/>
                  <a:pt x="757" y="819"/>
                  <a:pt x="756" y="818"/>
                </a:cubicBezTo>
                <a:cubicBezTo>
                  <a:pt x="755" y="816"/>
                  <a:pt x="753" y="815"/>
                  <a:pt x="752" y="815"/>
                </a:cubicBezTo>
                <a:lnTo>
                  <a:pt x="745" y="816"/>
                </a:lnTo>
                <a:cubicBezTo>
                  <a:pt x="743" y="811"/>
                  <a:pt x="742" y="807"/>
                  <a:pt x="741" y="803"/>
                </a:cubicBezTo>
                <a:lnTo>
                  <a:pt x="747" y="799"/>
                </a:lnTo>
                <a:cubicBezTo>
                  <a:pt x="749" y="799"/>
                  <a:pt x="750" y="797"/>
                  <a:pt x="750" y="795"/>
                </a:cubicBezTo>
                <a:cubicBezTo>
                  <a:pt x="750" y="793"/>
                  <a:pt x="749" y="792"/>
                  <a:pt x="747" y="791"/>
                </a:cubicBezTo>
                <a:lnTo>
                  <a:pt x="741" y="788"/>
                </a:lnTo>
                <a:cubicBezTo>
                  <a:pt x="742" y="783"/>
                  <a:pt x="743" y="779"/>
                  <a:pt x="745" y="775"/>
                </a:cubicBezTo>
                <a:lnTo>
                  <a:pt x="752" y="775"/>
                </a:lnTo>
                <a:lnTo>
                  <a:pt x="752" y="775"/>
                </a:lnTo>
                <a:cubicBezTo>
                  <a:pt x="753" y="775"/>
                  <a:pt x="755" y="774"/>
                  <a:pt x="756" y="773"/>
                </a:cubicBezTo>
                <a:cubicBezTo>
                  <a:pt x="757" y="771"/>
                  <a:pt x="757" y="769"/>
                  <a:pt x="756" y="768"/>
                </a:cubicBezTo>
                <a:lnTo>
                  <a:pt x="752" y="762"/>
                </a:lnTo>
                <a:cubicBezTo>
                  <a:pt x="755" y="758"/>
                  <a:pt x="758" y="755"/>
                  <a:pt x="762" y="752"/>
                </a:cubicBezTo>
                <a:lnTo>
                  <a:pt x="768" y="756"/>
                </a:lnTo>
                <a:cubicBezTo>
                  <a:pt x="768" y="756"/>
                  <a:pt x="769" y="757"/>
                  <a:pt x="770" y="757"/>
                </a:cubicBezTo>
                <a:cubicBezTo>
                  <a:pt x="771" y="757"/>
                  <a:pt x="773" y="756"/>
                  <a:pt x="774" y="755"/>
                </a:cubicBezTo>
                <a:cubicBezTo>
                  <a:pt x="774" y="754"/>
                  <a:pt x="775" y="753"/>
                  <a:pt x="775" y="752"/>
                </a:cubicBezTo>
                <a:lnTo>
                  <a:pt x="775" y="745"/>
                </a:lnTo>
                <a:cubicBezTo>
                  <a:pt x="779" y="743"/>
                  <a:pt x="783" y="742"/>
                  <a:pt x="787" y="741"/>
                </a:cubicBezTo>
                <a:lnTo>
                  <a:pt x="791" y="747"/>
                </a:lnTo>
                <a:cubicBezTo>
                  <a:pt x="791" y="748"/>
                  <a:pt x="792" y="749"/>
                  <a:pt x="793" y="749"/>
                </a:cubicBezTo>
                <a:cubicBezTo>
                  <a:pt x="794" y="750"/>
                  <a:pt x="794" y="750"/>
                  <a:pt x="795" y="750"/>
                </a:cubicBezTo>
                <a:cubicBezTo>
                  <a:pt x="797" y="750"/>
                  <a:pt x="799" y="749"/>
                  <a:pt x="799" y="747"/>
                </a:cubicBezTo>
                <a:lnTo>
                  <a:pt x="803" y="741"/>
                </a:lnTo>
                <a:cubicBezTo>
                  <a:pt x="807" y="742"/>
                  <a:pt x="812" y="743"/>
                  <a:pt x="816" y="745"/>
                </a:cubicBezTo>
                <a:lnTo>
                  <a:pt x="815" y="752"/>
                </a:lnTo>
                <a:cubicBezTo>
                  <a:pt x="815" y="753"/>
                  <a:pt x="816" y="754"/>
                  <a:pt x="817" y="755"/>
                </a:cubicBezTo>
                <a:cubicBezTo>
                  <a:pt x="818" y="756"/>
                  <a:pt x="819" y="757"/>
                  <a:pt x="820" y="757"/>
                </a:cubicBezTo>
                <a:cubicBezTo>
                  <a:pt x="821" y="757"/>
                  <a:pt x="822" y="756"/>
                  <a:pt x="823" y="756"/>
                </a:cubicBezTo>
                <a:lnTo>
                  <a:pt x="829" y="752"/>
                </a:lnTo>
                <a:cubicBezTo>
                  <a:pt x="832" y="755"/>
                  <a:pt x="835" y="758"/>
                  <a:pt x="838" y="762"/>
                </a:cubicBezTo>
                <a:lnTo>
                  <a:pt x="835" y="768"/>
                </a:lnTo>
                <a:cubicBezTo>
                  <a:pt x="834" y="769"/>
                  <a:pt x="834" y="771"/>
                  <a:pt x="834" y="773"/>
                </a:cubicBezTo>
                <a:cubicBezTo>
                  <a:pt x="835" y="774"/>
                  <a:pt x="837" y="775"/>
                  <a:pt x="839" y="775"/>
                </a:cubicBezTo>
                <a:lnTo>
                  <a:pt x="846" y="775"/>
                </a:lnTo>
                <a:cubicBezTo>
                  <a:pt x="847" y="779"/>
                  <a:pt x="849" y="783"/>
                  <a:pt x="849" y="788"/>
                </a:cubicBezTo>
                <a:lnTo>
                  <a:pt x="843" y="791"/>
                </a:lnTo>
                <a:cubicBezTo>
                  <a:pt x="842" y="792"/>
                  <a:pt x="841" y="793"/>
                  <a:pt x="841" y="795"/>
                </a:cubicBezTo>
                <a:cubicBezTo>
                  <a:pt x="841" y="797"/>
                  <a:pt x="842" y="799"/>
                  <a:pt x="843" y="799"/>
                </a:cubicBezTo>
                <a:lnTo>
                  <a:pt x="849" y="803"/>
                </a:lnTo>
                <a:cubicBezTo>
                  <a:pt x="849" y="807"/>
                  <a:pt x="847" y="811"/>
                  <a:pt x="846" y="815"/>
                </a:cubicBezTo>
                <a:lnTo>
                  <a:pt x="839" y="815"/>
                </a:lnTo>
                <a:lnTo>
                  <a:pt x="839" y="815"/>
                </a:lnTo>
                <a:cubicBezTo>
                  <a:pt x="837" y="815"/>
                  <a:pt x="835" y="816"/>
                  <a:pt x="835" y="818"/>
                </a:cubicBezTo>
                <a:cubicBezTo>
                  <a:pt x="834" y="819"/>
                  <a:pt x="834" y="821"/>
                  <a:pt x="835" y="823"/>
                </a:cubicBezTo>
                <a:close/>
                <a:moveTo>
                  <a:pt x="854" y="834"/>
                </a:moveTo>
                <a:lnTo>
                  <a:pt x="854" y="834"/>
                </a:lnTo>
                <a:lnTo>
                  <a:pt x="855" y="831"/>
                </a:lnTo>
                <a:lnTo>
                  <a:pt x="850" y="822"/>
                </a:lnTo>
                <a:lnTo>
                  <a:pt x="851" y="821"/>
                </a:lnTo>
                <a:lnTo>
                  <a:pt x="861" y="821"/>
                </a:lnTo>
                <a:lnTo>
                  <a:pt x="862" y="818"/>
                </a:lnTo>
                <a:cubicBezTo>
                  <a:pt x="864" y="814"/>
                  <a:pt x="866" y="809"/>
                  <a:pt x="866" y="804"/>
                </a:cubicBezTo>
                <a:lnTo>
                  <a:pt x="867" y="801"/>
                </a:lnTo>
                <a:lnTo>
                  <a:pt x="857" y="796"/>
                </a:lnTo>
                <a:lnTo>
                  <a:pt x="857" y="795"/>
                </a:lnTo>
                <a:lnTo>
                  <a:pt x="867" y="789"/>
                </a:lnTo>
                <a:lnTo>
                  <a:pt x="866" y="786"/>
                </a:lnTo>
                <a:cubicBezTo>
                  <a:pt x="866" y="782"/>
                  <a:pt x="864" y="777"/>
                  <a:pt x="862" y="772"/>
                </a:cubicBezTo>
                <a:lnTo>
                  <a:pt x="861" y="769"/>
                </a:lnTo>
                <a:lnTo>
                  <a:pt x="851" y="769"/>
                </a:lnTo>
                <a:lnTo>
                  <a:pt x="850" y="768"/>
                </a:lnTo>
                <a:lnTo>
                  <a:pt x="855" y="759"/>
                </a:lnTo>
                <a:lnTo>
                  <a:pt x="854" y="757"/>
                </a:lnTo>
                <a:cubicBezTo>
                  <a:pt x="852" y="755"/>
                  <a:pt x="850" y="753"/>
                  <a:pt x="849" y="751"/>
                </a:cubicBezTo>
                <a:lnTo>
                  <a:pt x="911" y="751"/>
                </a:lnTo>
                <a:lnTo>
                  <a:pt x="911" y="839"/>
                </a:lnTo>
                <a:lnTo>
                  <a:pt x="848" y="839"/>
                </a:lnTo>
                <a:cubicBezTo>
                  <a:pt x="850" y="838"/>
                  <a:pt x="852" y="836"/>
                  <a:pt x="854" y="834"/>
                </a:cubicBezTo>
                <a:close/>
                <a:moveTo>
                  <a:pt x="827" y="738"/>
                </a:moveTo>
                <a:lnTo>
                  <a:pt x="827" y="738"/>
                </a:lnTo>
                <a:lnTo>
                  <a:pt x="827" y="638"/>
                </a:lnTo>
                <a:lnTo>
                  <a:pt x="911" y="638"/>
                </a:lnTo>
                <a:lnTo>
                  <a:pt x="911" y="738"/>
                </a:lnTo>
                <a:lnTo>
                  <a:pt x="827" y="738"/>
                </a:lnTo>
                <a:close/>
                <a:moveTo>
                  <a:pt x="710" y="375"/>
                </a:moveTo>
                <a:lnTo>
                  <a:pt x="710" y="375"/>
                </a:lnTo>
                <a:lnTo>
                  <a:pt x="907" y="375"/>
                </a:lnTo>
                <a:lnTo>
                  <a:pt x="907" y="436"/>
                </a:lnTo>
                <a:lnTo>
                  <a:pt x="710" y="436"/>
                </a:lnTo>
                <a:lnTo>
                  <a:pt x="710" y="375"/>
                </a:lnTo>
                <a:close/>
                <a:moveTo>
                  <a:pt x="680" y="637"/>
                </a:moveTo>
                <a:lnTo>
                  <a:pt x="680" y="637"/>
                </a:lnTo>
                <a:lnTo>
                  <a:pt x="764" y="637"/>
                </a:lnTo>
                <a:lnTo>
                  <a:pt x="764" y="737"/>
                </a:lnTo>
                <a:lnTo>
                  <a:pt x="680" y="737"/>
                </a:lnTo>
                <a:lnTo>
                  <a:pt x="680" y="637"/>
                </a:lnTo>
                <a:close/>
                <a:moveTo>
                  <a:pt x="680" y="751"/>
                </a:moveTo>
                <a:lnTo>
                  <a:pt x="680" y="751"/>
                </a:lnTo>
                <a:lnTo>
                  <a:pt x="742" y="751"/>
                </a:lnTo>
                <a:cubicBezTo>
                  <a:pt x="740" y="753"/>
                  <a:pt x="739" y="755"/>
                  <a:pt x="737" y="757"/>
                </a:cubicBezTo>
                <a:lnTo>
                  <a:pt x="735" y="759"/>
                </a:lnTo>
                <a:lnTo>
                  <a:pt x="741" y="768"/>
                </a:lnTo>
                <a:lnTo>
                  <a:pt x="740" y="769"/>
                </a:lnTo>
                <a:lnTo>
                  <a:pt x="730" y="769"/>
                </a:lnTo>
                <a:lnTo>
                  <a:pt x="728" y="772"/>
                </a:lnTo>
                <a:cubicBezTo>
                  <a:pt x="727" y="777"/>
                  <a:pt x="725" y="782"/>
                  <a:pt x="725" y="786"/>
                </a:cubicBezTo>
                <a:lnTo>
                  <a:pt x="724" y="789"/>
                </a:lnTo>
                <a:lnTo>
                  <a:pt x="733" y="795"/>
                </a:lnTo>
                <a:lnTo>
                  <a:pt x="733" y="796"/>
                </a:lnTo>
                <a:lnTo>
                  <a:pt x="724" y="801"/>
                </a:lnTo>
                <a:lnTo>
                  <a:pt x="725" y="804"/>
                </a:lnTo>
                <a:cubicBezTo>
                  <a:pt x="725" y="809"/>
                  <a:pt x="727" y="814"/>
                  <a:pt x="728" y="818"/>
                </a:cubicBezTo>
                <a:lnTo>
                  <a:pt x="730" y="821"/>
                </a:lnTo>
                <a:lnTo>
                  <a:pt x="740" y="821"/>
                </a:lnTo>
                <a:lnTo>
                  <a:pt x="741" y="822"/>
                </a:lnTo>
                <a:lnTo>
                  <a:pt x="735" y="831"/>
                </a:lnTo>
                <a:lnTo>
                  <a:pt x="737" y="834"/>
                </a:lnTo>
                <a:cubicBezTo>
                  <a:pt x="739" y="836"/>
                  <a:pt x="741" y="838"/>
                  <a:pt x="742" y="839"/>
                </a:cubicBezTo>
                <a:lnTo>
                  <a:pt x="680" y="839"/>
                </a:lnTo>
                <a:lnTo>
                  <a:pt x="680" y="751"/>
                </a:lnTo>
                <a:close/>
                <a:moveTo>
                  <a:pt x="201" y="760"/>
                </a:moveTo>
                <a:lnTo>
                  <a:pt x="201" y="760"/>
                </a:lnTo>
                <a:lnTo>
                  <a:pt x="580" y="760"/>
                </a:lnTo>
                <a:lnTo>
                  <a:pt x="580" y="822"/>
                </a:lnTo>
                <a:lnTo>
                  <a:pt x="201" y="822"/>
                </a:lnTo>
                <a:lnTo>
                  <a:pt x="201" y="760"/>
                </a:lnTo>
                <a:close/>
                <a:moveTo>
                  <a:pt x="940" y="1286"/>
                </a:moveTo>
                <a:lnTo>
                  <a:pt x="940" y="1286"/>
                </a:lnTo>
                <a:lnTo>
                  <a:pt x="153" y="1286"/>
                </a:lnTo>
                <a:lnTo>
                  <a:pt x="96" y="1223"/>
                </a:lnTo>
                <a:lnTo>
                  <a:pt x="168" y="1223"/>
                </a:lnTo>
                <a:lnTo>
                  <a:pt x="168" y="956"/>
                </a:lnTo>
                <a:lnTo>
                  <a:pt x="613" y="956"/>
                </a:lnTo>
                <a:lnTo>
                  <a:pt x="613" y="1223"/>
                </a:lnTo>
                <a:lnTo>
                  <a:pt x="680" y="1223"/>
                </a:lnTo>
                <a:lnTo>
                  <a:pt x="680" y="851"/>
                </a:lnTo>
                <a:lnTo>
                  <a:pt x="764" y="851"/>
                </a:lnTo>
                <a:lnTo>
                  <a:pt x="764" y="1223"/>
                </a:lnTo>
                <a:lnTo>
                  <a:pt x="827" y="1223"/>
                </a:lnTo>
                <a:lnTo>
                  <a:pt x="827" y="852"/>
                </a:lnTo>
                <a:lnTo>
                  <a:pt x="911" y="852"/>
                </a:lnTo>
                <a:lnTo>
                  <a:pt x="911" y="1223"/>
                </a:lnTo>
                <a:lnTo>
                  <a:pt x="940" y="1223"/>
                </a:lnTo>
                <a:lnTo>
                  <a:pt x="940" y="12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2" name="Freeform 1284"/>
          <p:cNvSpPr>
            <a:spLocks noEditPoints="1"/>
          </p:cNvSpPr>
          <p:nvPr/>
        </p:nvSpPr>
        <p:spPr bwMode="auto">
          <a:xfrm>
            <a:off x="964449" y="1721475"/>
            <a:ext cx="214052" cy="212856"/>
          </a:xfrm>
          <a:custGeom>
            <a:avLst/>
            <a:gdLst>
              <a:gd name="T0" fmla="*/ 647 w 786"/>
              <a:gd name="T1" fmla="*/ 140 h 787"/>
              <a:gd name="T2" fmla="*/ 140 w 786"/>
              <a:gd name="T3" fmla="*/ 140 h 787"/>
              <a:gd name="T4" fmla="*/ 140 w 786"/>
              <a:gd name="T5" fmla="*/ 647 h 787"/>
              <a:gd name="T6" fmla="*/ 647 w 786"/>
              <a:gd name="T7" fmla="*/ 647 h 787"/>
              <a:gd name="T8" fmla="*/ 647 w 786"/>
              <a:gd name="T9" fmla="*/ 140 h 787"/>
              <a:gd name="T10" fmla="*/ 543 w 786"/>
              <a:gd name="T11" fmla="*/ 482 h 787"/>
              <a:gd name="T12" fmla="*/ 543 w 786"/>
              <a:gd name="T13" fmla="*/ 482 h 787"/>
              <a:gd name="T14" fmla="*/ 514 w 786"/>
              <a:gd name="T15" fmla="*/ 524 h 787"/>
              <a:gd name="T16" fmla="*/ 490 w 786"/>
              <a:gd name="T17" fmla="*/ 560 h 787"/>
              <a:gd name="T18" fmla="*/ 443 w 786"/>
              <a:gd name="T19" fmla="*/ 627 h 787"/>
              <a:gd name="T20" fmla="*/ 416 w 786"/>
              <a:gd name="T21" fmla="*/ 648 h 787"/>
              <a:gd name="T22" fmla="*/ 386 w 786"/>
              <a:gd name="T23" fmla="*/ 656 h 787"/>
              <a:gd name="T24" fmla="*/ 356 w 786"/>
              <a:gd name="T25" fmla="*/ 656 h 787"/>
              <a:gd name="T26" fmla="*/ 325 w 786"/>
              <a:gd name="T27" fmla="*/ 648 h 787"/>
              <a:gd name="T28" fmla="*/ 298 w 786"/>
              <a:gd name="T29" fmla="*/ 627 h 787"/>
              <a:gd name="T30" fmla="*/ 257 w 786"/>
              <a:gd name="T31" fmla="*/ 567 h 787"/>
              <a:gd name="T32" fmla="*/ 232 w 786"/>
              <a:gd name="T33" fmla="*/ 531 h 787"/>
              <a:gd name="T34" fmla="*/ 109 w 786"/>
              <a:gd name="T35" fmla="*/ 353 h 787"/>
              <a:gd name="T36" fmla="*/ 103 w 786"/>
              <a:gd name="T37" fmla="*/ 327 h 787"/>
              <a:gd name="T38" fmla="*/ 118 w 786"/>
              <a:gd name="T39" fmla="*/ 305 h 787"/>
              <a:gd name="T40" fmla="*/ 146 w 786"/>
              <a:gd name="T41" fmla="*/ 285 h 787"/>
              <a:gd name="T42" fmla="*/ 195 w 786"/>
              <a:gd name="T43" fmla="*/ 294 h 787"/>
              <a:gd name="T44" fmla="*/ 318 w 786"/>
              <a:gd name="T45" fmla="*/ 471 h 787"/>
              <a:gd name="T46" fmla="*/ 318 w 786"/>
              <a:gd name="T47" fmla="*/ 471 h 787"/>
              <a:gd name="T48" fmla="*/ 354 w 786"/>
              <a:gd name="T49" fmla="*/ 523 h 787"/>
              <a:gd name="T50" fmla="*/ 371 w 786"/>
              <a:gd name="T51" fmla="*/ 529 h 787"/>
              <a:gd name="T52" fmla="*/ 387 w 786"/>
              <a:gd name="T53" fmla="*/ 525 h 787"/>
              <a:gd name="T54" fmla="*/ 397 w 786"/>
              <a:gd name="T55" fmla="*/ 509 h 787"/>
              <a:gd name="T56" fmla="*/ 397 w 786"/>
              <a:gd name="T57" fmla="*/ 509 h 787"/>
              <a:gd name="T58" fmla="*/ 397 w 786"/>
              <a:gd name="T59" fmla="*/ 509 h 787"/>
              <a:gd name="T60" fmla="*/ 457 w 786"/>
              <a:gd name="T61" fmla="*/ 423 h 787"/>
              <a:gd name="T62" fmla="*/ 457 w 786"/>
              <a:gd name="T63" fmla="*/ 423 h 787"/>
              <a:gd name="T64" fmla="*/ 580 w 786"/>
              <a:gd name="T65" fmla="*/ 245 h 787"/>
              <a:gd name="T66" fmla="*/ 629 w 786"/>
              <a:gd name="T67" fmla="*/ 236 h 787"/>
              <a:gd name="T68" fmla="*/ 657 w 786"/>
              <a:gd name="T69" fmla="*/ 256 h 787"/>
              <a:gd name="T70" fmla="*/ 672 w 786"/>
              <a:gd name="T71" fmla="*/ 279 h 787"/>
              <a:gd name="T72" fmla="*/ 666 w 786"/>
              <a:gd name="T73" fmla="*/ 305 h 787"/>
              <a:gd name="T74" fmla="*/ 543 w 786"/>
              <a:gd name="T75" fmla="*/ 482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86" h="787">
                <a:moveTo>
                  <a:pt x="647" y="140"/>
                </a:moveTo>
                <a:cubicBezTo>
                  <a:pt x="507" y="1"/>
                  <a:pt x="280" y="0"/>
                  <a:pt x="140" y="140"/>
                </a:cubicBezTo>
                <a:cubicBezTo>
                  <a:pt x="0" y="280"/>
                  <a:pt x="0" y="507"/>
                  <a:pt x="140" y="647"/>
                </a:cubicBezTo>
                <a:cubicBezTo>
                  <a:pt x="280" y="787"/>
                  <a:pt x="507" y="787"/>
                  <a:pt x="647" y="647"/>
                </a:cubicBezTo>
                <a:cubicBezTo>
                  <a:pt x="786" y="507"/>
                  <a:pt x="786" y="280"/>
                  <a:pt x="647" y="140"/>
                </a:cubicBezTo>
                <a:close/>
                <a:moveTo>
                  <a:pt x="543" y="482"/>
                </a:moveTo>
                <a:lnTo>
                  <a:pt x="543" y="482"/>
                </a:lnTo>
                <a:lnTo>
                  <a:pt x="514" y="524"/>
                </a:lnTo>
                <a:lnTo>
                  <a:pt x="490" y="560"/>
                </a:lnTo>
                <a:lnTo>
                  <a:pt x="443" y="627"/>
                </a:lnTo>
                <a:cubicBezTo>
                  <a:pt x="437" y="635"/>
                  <a:pt x="428" y="642"/>
                  <a:pt x="416" y="648"/>
                </a:cubicBezTo>
                <a:cubicBezTo>
                  <a:pt x="406" y="653"/>
                  <a:pt x="395" y="655"/>
                  <a:pt x="386" y="656"/>
                </a:cubicBezTo>
                <a:lnTo>
                  <a:pt x="356" y="656"/>
                </a:lnTo>
                <a:cubicBezTo>
                  <a:pt x="346" y="655"/>
                  <a:pt x="335" y="653"/>
                  <a:pt x="325" y="648"/>
                </a:cubicBezTo>
                <a:cubicBezTo>
                  <a:pt x="313" y="642"/>
                  <a:pt x="304" y="635"/>
                  <a:pt x="298" y="627"/>
                </a:cubicBezTo>
                <a:lnTo>
                  <a:pt x="257" y="567"/>
                </a:lnTo>
                <a:lnTo>
                  <a:pt x="232" y="531"/>
                </a:lnTo>
                <a:lnTo>
                  <a:pt x="109" y="353"/>
                </a:lnTo>
                <a:cubicBezTo>
                  <a:pt x="103" y="346"/>
                  <a:pt x="101" y="336"/>
                  <a:pt x="103" y="327"/>
                </a:cubicBezTo>
                <a:cubicBezTo>
                  <a:pt x="105" y="318"/>
                  <a:pt x="110" y="310"/>
                  <a:pt x="118" y="305"/>
                </a:cubicBezTo>
                <a:lnTo>
                  <a:pt x="146" y="285"/>
                </a:lnTo>
                <a:cubicBezTo>
                  <a:pt x="162" y="274"/>
                  <a:pt x="184" y="278"/>
                  <a:pt x="195" y="294"/>
                </a:cubicBezTo>
                <a:lnTo>
                  <a:pt x="318" y="471"/>
                </a:lnTo>
                <a:lnTo>
                  <a:pt x="318" y="471"/>
                </a:lnTo>
                <a:lnTo>
                  <a:pt x="354" y="523"/>
                </a:lnTo>
                <a:cubicBezTo>
                  <a:pt x="356" y="525"/>
                  <a:pt x="361" y="528"/>
                  <a:pt x="371" y="529"/>
                </a:cubicBezTo>
                <a:cubicBezTo>
                  <a:pt x="379" y="528"/>
                  <a:pt x="384" y="526"/>
                  <a:pt x="387" y="525"/>
                </a:cubicBezTo>
                <a:lnTo>
                  <a:pt x="397" y="509"/>
                </a:lnTo>
                <a:lnTo>
                  <a:pt x="397" y="509"/>
                </a:lnTo>
                <a:lnTo>
                  <a:pt x="397" y="509"/>
                </a:lnTo>
                <a:lnTo>
                  <a:pt x="457" y="423"/>
                </a:lnTo>
                <a:lnTo>
                  <a:pt x="457" y="423"/>
                </a:lnTo>
                <a:lnTo>
                  <a:pt x="580" y="245"/>
                </a:lnTo>
                <a:cubicBezTo>
                  <a:pt x="591" y="229"/>
                  <a:pt x="613" y="225"/>
                  <a:pt x="629" y="236"/>
                </a:cubicBezTo>
                <a:lnTo>
                  <a:pt x="657" y="256"/>
                </a:lnTo>
                <a:cubicBezTo>
                  <a:pt x="665" y="261"/>
                  <a:pt x="670" y="270"/>
                  <a:pt x="672" y="279"/>
                </a:cubicBezTo>
                <a:cubicBezTo>
                  <a:pt x="673" y="288"/>
                  <a:pt x="671" y="297"/>
                  <a:pt x="666" y="305"/>
                </a:cubicBezTo>
                <a:lnTo>
                  <a:pt x="543" y="4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75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Группа 345"/>
          <p:cNvGrpSpPr/>
          <p:nvPr/>
        </p:nvGrpSpPr>
        <p:grpSpPr>
          <a:xfrm>
            <a:off x="209550" y="125550"/>
            <a:ext cx="719893" cy="893626"/>
            <a:chOff x="1546225" y="-3938587"/>
            <a:chExt cx="2335213" cy="2898774"/>
          </a:xfrm>
        </p:grpSpPr>
        <p:grpSp>
          <p:nvGrpSpPr>
            <p:cNvPr id="347" name="Группа 346"/>
            <p:cNvGrpSpPr/>
            <p:nvPr/>
          </p:nvGrpSpPr>
          <p:grpSpPr>
            <a:xfrm>
              <a:off x="1922463" y="-3897313"/>
              <a:ext cx="1582738" cy="2266950"/>
              <a:chOff x="1922463" y="-3897313"/>
              <a:chExt cx="1582738" cy="2266950"/>
            </a:xfrm>
          </p:grpSpPr>
          <p:sp>
            <p:nvSpPr>
              <p:cNvPr id="352" name="Freeform 173"/>
              <p:cNvSpPr>
                <a:spLocks noEditPoints="1"/>
              </p:cNvSpPr>
              <p:nvPr/>
            </p:nvSpPr>
            <p:spPr bwMode="auto">
              <a:xfrm>
                <a:off x="2427288" y="-2719388"/>
                <a:ext cx="576263" cy="801687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" name="Freeform 174"/>
              <p:cNvSpPr>
                <a:spLocks/>
              </p:cNvSpPr>
              <p:nvPr/>
            </p:nvSpPr>
            <p:spPr bwMode="auto">
              <a:xfrm>
                <a:off x="2430463" y="-1928813"/>
                <a:ext cx="573088" cy="298450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" name="Freeform 175"/>
              <p:cNvSpPr>
                <a:spLocks/>
              </p:cNvSpPr>
              <p:nvPr/>
            </p:nvSpPr>
            <p:spPr bwMode="auto">
              <a:xfrm>
                <a:off x="3294063" y="-2840038"/>
                <a:ext cx="211138" cy="222250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" name="Freeform 176"/>
              <p:cNvSpPr>
                <a:spLocks/>
              </p:cNvSpPr>
              <p:nvPr/>
            </p:nvSpPr>
            <p:spPr bwMode="auto">
              <a:xfrm>
                <a:off x="1922463" y="-2840038"/>
                <a:ext cx="219075" cy="222250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7" name="Freeform 177"/>
              <p:cNvSpPr>
                <a:spLocks/>
              </p:cNvSpPr>
              <p:nvPr/>
            </p:nvSpPr>
            <p:spPr bwMode="auto">
              <a:xfrm>
                <a:off x="3290888" y="-2659063"/>
                <a:ext cx="214313" cy="139700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" name="Freeform 178"/>
              <p:cNvSpPr>
                <a:spLocks/>
              </p:cNvSpPr>
              <p:nvPr/>
            </p:nvSpPr>
            <p:spPr bwMode="auto">
              <a:xfrm>
                <a:off x="1922463" y="-2659063"/>
                <a:ext cx="219075" cy="136525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" name="Freeform 179"/>
              <p:cNvSpPr>
                <a:spLocks/>
              </p:cNvSpPr>
              <p:nvPr/>
            </p:nvSpPr>
            <p:spPr bwMode="auto">
              <a:xfrm>
                <a:off x="3019425" y="-2865438"/>
                <a:ext cx="319088" cy="557212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0" name="Freeform 180"/>
              <p:cNvSpPr>
                <a:spLocks/>
              </p:cNvSpPr>
              <p:nvPr/>
            </p:nvSpPr>
            <p:spPr bwMode="auto">
              <a:xfrm>
                <a:off x="2087563" y="-2865438"/>
                <a:ext cx="320675" cy="557212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" name="Freeform 181"/>
              <p:cNvSpPr>
                <a:spLocks/>
              </p:cNvSpPr>
              <p:nvPr/>
            </p:nvSpPr>
            <p:spPr bwMode="auto">
              <a:xfrm>
                <a:off x="2212975" y="-2774950"/>
                <a:ext cx="195263" cy="406400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" name="Freeform 182"/>
              <p:cNvSpPr>
                <a:spLocks/>
              </p:cNvSpPr>
              <p:nvPr/>
            </p:nvSpPr>
            <p:spPr bwMode="auto">
              <a:xfrm>
                <a:off x="3019425" y="-2774950"/>
                <a:ext cx="200025" cy="406400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3" name="Freeform 183"/>
              <p:cNvSpPr>
                <a:spLocks noEditPoints="1"/>
              </p:cNvSpPr>
              <p:nvPr/>
            </p:nvSpPr>
            <p:spPr bwMode="auto">
              <a:xfrm>
                <a:off x="2747963" y="-2960688"/>
                <a:ext cx="255588" cy="158750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4" name="Freeform 184"/>
              <p:cNvSpPr>
                <a:spLocks noEditPoints="1"/>
              </p:cNvSpPr>
              <p:nvPr/>
            </p:nvSpPr>
            <p:spPr bwMode="auto">
              <a:xfrm>
                <a:off x="2430463" y="-2960688"/>
                <a:ext cx="249238" cy="158750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5" name="Freeform 185"/>
              <p:cNvSpPr>
                <a:spLocks/>
              </p:cNvSpPr>
              <p:nvPr/>
            </p:nvSpPr>
            <p:spPr bwMode="auto">
              <a:xfrm>
                <a:off x="3294063" y="-3024188"/>
                <a:ext cx="165100" cy="301625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6" name="Freeform 186"/>
              <p:cNvSpPr>
                <a:spLocks/>
              </p:cNvSpPr>
              <p:nvPr/>
            </p:nvSpPr>
            <p:spPr bwMode="auto">
              <a:xfrm>
                <a:off x="1971675" y="-3024188"/>
                <a:ext cx="169863" cy="304800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7" name="Freeform 187"/>
              <p:cNvSpPr>
                <a:spLocks/>
              </p:cNvSpPr>
              <p:nvPr/>
            </p:nvSpPr>
            <p:spPr bwMode="auto">
              <a:xfrm>
                <a:off x="2597150" y="-3241675"/>
                <a:ext cx="241300" cy="134937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8" name="Freeform 188"/>
              <p:cNvSpPr>
                <a:spLocks/>
              </p:cNvSpPr>
              <p:nvPr/>
            </p:nvSpPr>
            <p:spPr bwMode="auto">
              <a:xfrm>
                <a:off x="2416175" y="-3076575"/>
                <a:ext cx="161925" cy="98425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9" name="Freeform 189"/>
              <p:cNvSpPr>
                <a:spLocks/>
              </p:cNvSpPr>
              <p:nvPr/>
            </p:nvSpPr>
            <p:spPr bwMode="auto">
              <a:xfrm>
                <a:off x="2857500" y="-3084513"/>
                <a:ext cx="161925" cy="106362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0" name="Freeform 190"/>
              <p:cNvSpPr>
                <a:spLocks/>
              </p:cNvSpPr>
              <p:nvPr/>
            </p:nvSpPr>
            <p:spPr bwMode="auto">
              <a:xfrm>
                <a:off x="3252788" y="-2516188"/>
                <a:ext cx="206375" cy="95250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1" name="Freeform 191"/>
              <p:cNvSpPr>
                <a:spLocks/>
              </p:cNvSpPr>
              <p:nvPr/>
            </p:nvSpPr>
            <p:spPr bwMode="auto">
              <a:xfrm>
                <a:off x="1971675" y="-2516188"/>
                <a:ext cx="211138" cy="95250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2" name="Freeform 192"/>
              <p:cNvSpPr>
                <a:spLocks/>
              </p:cNvSpPr>
              <p:nvPr/>
            </p:nvSpPr>
            <p:spPr bwMode="auto">
              <a:xfrm>
                <a:off x="3189288" y="-2439988"/>
                <a:ext cx="206375" cy="101600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" name="Freeform 193"/>
              <p:cNvSpPr>
                <a:spLocks/>
              </p:cNvSpPr>
              <p:nvPr/>
            </p:nvSpPr>
            <p:spPr bwMode="auto">
              <a:xfrm>
                <a:off x="2035175" y="-2439988"/>
                <a:ext cx="203200" cy="101600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" name="Freeform 194"/>
              <p:cNvSpPr>
                <a:spLocks/>
              </p:cNvSpPr>
              <p:nvPr/>
            </p:nvSpPr>
            <p:spPr bwMode="auto">
              <a:xfrm>
                <a:off x="2555875" y="-2816225"/>
                <a:ext cx="134938" cy="134937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" name="Freeform 195"/>
              <p:cNvSpPr>
                <a:spLocks/>
              </p:cNvSpPr>
              <p:nvPr/>
            </p:nvSpPr>
            <p:spPr bwMode="auto">
              <a:xfrm>
                <a:off x="2732088" y="-2816225"/>
                <a:ext cx="147638" cy="134937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" name="Freeform 196"/>
              <p:cNvSpPr>
                <a:spLocks/>
              </p:cNvSpPr>
              <p:nvPr/>
            </p:nvSpPr>
            <p:spPr bwMode="auto">
              <a:xfrm>
                <a:off x="2130425" y="-2376488"/>
                <a:ext cx="179388" cy="112712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" name="Freeform 197"/>
              <p:cNvSpPr>
                <a:spLocks/>
              </p:cNvSpPr>
              <p:nvPr/>
            </p:nvSpPr>
            <p:spPr bwMode="auto">
              <a:xfrm>
                <a:off x="3124200" y="-2376488"/>
                <a:ext cx="180975" cy="112712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8" name="Freeform 198"/>
              <p:cNvSpPr>
                <a:spLocks noEditPoints="1"/>
              </p:cNvSpPr>
              <p:nvPr/>
            </p:nvSpPr>
            <p:spPr bwMode="auto">
              <a:xfrm>
                <a:off x="2325688" y="-2917825"/>
                <a:ext cx="139700" cy="93662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9" name="Freeform 199"/>
              <p:cNvSpPr>
                <a:spLocks noEditPoints="1"/>
              </p:cNvSpPr>
              <p:nvPr/>
            </p:nvSpPr>
            <p:spPr bwMode="auto">
              <a:xfrm>
                <a:off x="2962275" y="-2917825"/>
                <a:ext cx="139700" cy="93662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0" name="Freeform 200"/>
              <p:cNvSpPr>
                <a:spLocks/>
              </p:cNvSpPr>
              <p:nvPr/>
            </p:nvSpPr>
            <p:spPr bwMode="auto">
              <a:xfrm>
                <a:off x="2178050" y="-3043238"/>
                <a:ext cx="84138" cy="158750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1" name="Freeform 201"/>
              <p:cNvSpPr>
                <a:spLocks/>
              </p:cNvSpPr>
              <p:nvPr/>
            </p:nvSpPr>
            <p:spPr bwMode="auto">
              <a:xfrm>
                <a:off x="2679700" y="-3260725"/>
                <a:ext cx="68263" cy="123825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2" name="Freeform 202"/>
              <p:cNvSpPr>
                <a:spLocks/>
              </p:cNvSpPr>
              <p:nvPr/>
            </p:nvSpPr>
            <p:spPr bwMode="auto">
              <a:xfrm>
                <a:off x="3170238" y="-3043238"/>
                <a:ext cx="82550" cy="158750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3" name="Freeform 203"/>
              <p:cNvSpPr>
                <a:spLocks/>
              </p:cNvSpPr>
              <p:nvPr/>
            </p:nvSpPr>
            <p:spPr bwMode="auto">
              <a:xfrm>
                <a:off x="2262188" y="-2332038"/>
                <a:ext cx="120650" cy="98425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4" name="Freeform 204"/>
              <p:cNvSpPr>
                <a:spLocks/>
              </p:cNvSpPr>
              <p:nvPr/>
            </p:nvSpPr>
            <p:spPr bwMode="auto">
              <a:xfrm>
                <a:off x="3052763" y="-2332038"/>
                <a:ext cx="120650" cy="98425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5" name="Freeform 205"/>
              <p:cNvSpPr>
                <a:spLocks/>
              </p:cNvSpPr>
              <p:nvPr/>
            </p:nvSpPr>
            <p:spPr bwMode="auto">
              <a:xfrm>
                <a:off x="3008313" y="-3106738"/>
                <a:ext cx="120650" cy="153987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6" name="Freeform 206"/>
              <p:cNvSpPr>
                <a:spLocks/>
              </p:cNvSpPr>
              <p:nvPr/>
            </p:nvSpPr>
            <p:spPr bwMode="auto">
              <a:xfrm>
                <a:off x="2298700" y="-3098800"/>
                <a:ext cx="128588" cy="146050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7" name="Freeform 207"/>
              <p:cNvSpPr>
                <a:spLocks/>
              </p:cNvSpPr>
              <p:nvPr/>
            </p:nvSpPr>
            <p:spPr bwMode="auto">
              <a:xfrm>
                <a:off x="2924175" y="-2840038"/>
                <a:ext cx="177800" cy="84137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8" name="Freeform 208"/>
              <p:cNvSpPr>
                <a:spLocks/>
              </p:cNvSpPr>
              <p:nvPr/>
            </p:nvSpPr>
            <p:spPr bwMode="auto">
              <a:xfrm>
                <a:off x="2333625" y="-2835275"/>
                <a:ext cx="169863" cy="71437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9" name="Freeform 209"/>
              <p:cNvSpPr>
                <a:spLocks/>
              </p:cNvSpPr>
              <p:nvPr/>
            </p:nvSpPr>
            <p:spPr bwMode="auto">
              <a:xfrm>
                <a:off x="2743200" y="-3043238"/>
                <a:ext cx="125413" cy="9048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0" name="Freeform 210"/>
              <p:cNvSpPr>
                <a:spLocks/>
              </p:cNvSpPr>
              <p:nvPr/>
            </p:nvSpPr>
            <p:spPr bwMode="auto">
              <a:xfrm>
                <a:off x="2559050" y="-3043238"/>
                <a:ext cx="139700" cy="101600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" name="Freeform 211"/>
              <p:cNvSpPr>
                <a:spLocks/>
              </p:cNvSpPr>
              <p:nvPr/>
            </p:nvSpPr>
            <p:spPr bwMode="auto">
              <a:xfrm>
                <a:off x="2182813" y="-3122613"/>
                <a:ext cx="161925" cy="7937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" name="Freeform 212"/>
              <p:cNvSpPr>
                <a:spLocks/>
              </p:cNvSpPr>
              <p:nvPr/>
            </p:nvSpPr>
            <p:spPr bwMode="auto">
              <a:xfrm>
                <a:off x="3090863" y="-3128963"/>
                <a:ext cx="161925" cy="85725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" name="Freeform 213"/>
              <p:cNvSpPr>
                <a:spLocks/>
              </p:cNvSpPr>
              <p:nvPr/>
            </p:nvSpPr>
            <p:spPr bwMode="auto">
              <a:xfrm>
                <a:off x="2430463" y="-2967038"/>
                <a:ext cx="125413" cy="14287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4" name="Freeform 214"/>
              <p:cNvSpPr>
                <a:spLocks/>
              </p:cNvSpPr>
              <p:nvPr/>
            </p:nvSpPr>
            <p:spPr bwMode="auto">
              <a:xfrm>
                <a:off x="2879725" y="-2967038"/>
                <a:ext cx="123825" cy="14287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5" name="Freeform 215"/>
              <p:cNvSpPr>
                <a:spLocks/>
              </p:cNvSpPr>
              <p:nvPr/>
            </p:nvSpPr>
            <p:spPr bwMode="auto">
              <a:xfrm>
                <a:off x="2630488" y="-3065463"/>
                <a:ext cx="173038" cy="1111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6" name="Freeform 216"/>
              <p:cNvSpPr>
                <a:spLocks/>
              </p:cNvSpPr>
              <p:nvPr/>
            </p:nvSpPr>
            <p:spPr bwMode="auto">
              <a:xfrm>
                <a:off x="2687638" y="-3381375"/>
                <a:ext cx="55563" cy="55562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7" name="Freeform 217"/>
              <p:cNvSpPr>
                <a:spLocks/>
              </p:cNvSpPr>
              <p:nvPr/>
            </p:nvSpPr>
            <p:spPr bwMode="auto">
              <a:xfrm>
                <a:off x="2924175" y="-3087688"/>
                <a:ext cx="26988" cy="74612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8" name="Freeform 218"/>
              <p:cNvSpPr>
                <a:spLocks/>
              </p:cNvSpPr>
              <p:nvPr/>
            </p:nvSpPr>
            <p:spPr bwMode="auto">
              <a:xfrm>
                <a:off x="2476500" y="-3087688"/>
                <a:ext cx="33338" cy="74612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9" name="Freeform 219"/>
              <p:cNvSpPr>
                <a:spLocks/>
              </p:cNvSpPr>
              <p:nvPr/>
            </p:nvSpPr>
            <p:spPr bwMode="auto">
              <a:xfrm>
                <a:off x="2465388" y="-3189288"/>
                <a:ext cx="49213" cy="52387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0" name="Freeform 220"/>
              <p:cNvSpPr>
                <a:spLocks/>
              </p:cNvSpPr>
              <p:nvPr/>
            </p:nvSpPr>
            <p:spPr bwMode="auto">
              <a:xfrm>
                <a:off x="2913063" y="-3189288"/>
                <a:ext cx="49213" cy="52387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1" name="Oval 221"/>
              <p:cNvSpPr>
                <a:spLocks noChangeArrowheads="1"/>
              </p:cNvSpPr>
              <p:nvPr/>
            </p:nvSpPr>
            <p:spPr bwMode="auto">
              <a:xfrm>
                <a:off x="2701925" y="-3302000"/>
                <a:ext cx="30163" cy="25400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2" name="Freeform 222"/>
              <p:cNvSpPr>
                <a:spLocks/>
              </p:cNvSpPr>
              <p:nvPr/>
            </p:nvSpPr>
            <p:spPr bwMode="auto">
              <a:xfrm>
                <a:off x="2484438" y="-3122613"/>
                <a:ext cx="19050" cy="23812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3" name="Freeform 223"/>
              <p:cNvSpPr>
                <a:spLocks/>
              </p:cNvSpPr>
              <p:nvPr/>
            </p:nvSpPr>
            <p:spPr bwMode="auto">
              <a:xfrm>
                <a:off x="2928938" y="-3122613"/>
                <a:ext cx="22225" cy="23812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4" name="Freeform 224"/>
              <p:cNvSpPr>
                <a:spLocks/>
              </p:cNvSpPr>
              <p:nvPr/>
            </p:nvSpPr>
            <p:spPr bwMode="auto">
              <a:xfrm>
                <a:off x="2786063" y="-3098800"/>
                <a:ext cx="11113" cy="22225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5" name="Freeform 225"/>
              <p:cNvSpPr>
                <a:spLocks/>
              </p:cNvSpPr>
              <p:nvPr/>
            </p:nvSpPr>
            <p:spPr bwMode="auto">
              <a:xfrm>
                <a:off x="2668588" y="-3098800"/>
                <a:ext cx="11113" cy="22225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6" name="Freeform 226"/>
              <p:cNvSpPr>
                <a:spLocks/>
              </p:cNvSpPr>
              <p:nvPr/>
            </p:nvSpPr>
            <p:spPr bwMode="auto">
              <a:xfrm>
                <a:off x="2709863" y="-3098800"/>
                <a:ext cx="15875" cy="22225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7" name="Freeform 227"/>
              <p:cNvSpPr>
                <a:spLocks/>
              </p:cNvSpPr>
              <p:nvPr/>
            </p:nvSpPr>
            <p:spPr bwMode="auto">
              <a:xfrm>
                <a:off x="2747963" y="-3095625"/>
                <a:ext cx="11113" cy="19050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8" name="Freeform 228"/>
              <p:cNvSpPr>
                <a:spLocks/>
              </p:cNvSpPr>
              <p:nvPr/>
            </p:nvSpPr>
            <p:spPr bwMode="auto">
              <a:xfrm>
                <a:off x="2630488" y="-3095625"/>
                <a:ext cx="19050" cy="19050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9" name="Freeform 229"/>
              <p:cNvSpPr>
                <a:spLocks/>
              </p:cNvSpPr>
              <p:nvPr/>
            </p:nvSpPr>
            <p:spPr bwMode="auto">
              <a:xfrm>
                <a:off x="2605088" y="-1951038"/>
                <a:ext cx="222250" cy="68262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0" name="Freeform 230"/>
              <p:cNvSpPr>
                <a:spLocks/>
              </p:cNvSpPr>
              <p:nvPr/>
            </p:nvSpPr>
            <p:spPr bwMode="auto">
              <a:xfrm>
                <a:off x="2698750" y="-2414588"/>
                <a:ext cx="26988" cy="38100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1" name="Freeform 231"/>
              <p:cNvSpPr>
                <a:spLocks/>
              </p:cNvSpPr>
              <p:nvPr/>
            </p:nvSpPr>
            <p:spPr bwMode="auto">
              <a:xfrm>
                <a:off x="2762250" y="-2414588"/>
                <a:ext cx="30163" cy="38100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2" name="Freeform 232"/>
              <p:cNvSpPr>
                <a:spLocks noEditPoints="1"/>
              </p:cNvSpPr>
              <p:nvPr/>
            </p:nvSpPr>
            <p:spPr bwMode="auto">
              <a:xfrm>
                <a:off x="2616200" y="-2459038"/>
                <a:ext cx="200025" cy="349250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3" name="Freeform 233"/>
              <p:cNvSpPr>
                <a:spLocks/>
              </p:cNvSpPr>
              <p:nvPr/>
            </p:nvSpPr>
            <p:spPr bwMode="auto">
              <a:xfrm>
                <a:off x="2638425" y="-2428875"/>
                <a:ext cx="30163" cy="52387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4" name="Freeform 234"/>
              <p:cNvSpPr>
                <a:spLocks/>
              </p:cNvSpPr>
              <p:nvPr/>
            </p:nvSpPr>
            <p:spPr bwMode="auto">
              <a:xfrm>
                <a:off x="2676525" y="-2497138"/>
                <a:ext cx="74613" cy="3175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5" name="Freeform 235"/>
              <p:cNvSpPr>
                <a:spLocks/>
              </p:cNvSpPr>
              <p:nvPr/>
            </p:nvSpPr>
            <p:spPr bwMode="auto">
              <a:xfrm>
                <a:off x="2709863" y="-2587625"/>
                <a:ext cx="11113" cy="1111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6" name="Oval 236"/>
              <p:cNvSpPr>
                <a:spLocks noChangeArrowheads="1"/>
              </p:cNvSpPr>
              <p:nvPr/>
            </p:nvSpPr>
            <p:spPr bwMode="auto">
              <a:xfrm>
                <a:off x="2709863" y="-2565400"/>
                <a:ext cx="11113" cy="7937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7" name="Freeform 237"/>
              <p:cNvSpPr>
                <a:spLocks/>
              </p:cNvSpPr>
              <p:nvPr/>
            </p:nvSpPr>
            <p:spPr bwMode="auto">
              <a:xfrm>
                <a:off x="2747963" y="-2535238"/>
                <a:ext cx="3175" cy="476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8" name="Freeform 238"/>
              <p:cNvSpPr>
                <a:spLocks/>
              </p:cNvSpPr>
              <p:nvPr/>
            </p:nvSpPr>
            <p:spPr bwMode="auto">
              <a:xfrm>
                <a:off x="2736850" y="-2530475"/>
                <a:ext cx="11113" cy="7937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9" name="Freeform 239"/>
              <p:cNvSpPr>
                <a:spLocks/>
              </p:cNvSpPr>
              <p:nvPr/>
            </p:nvSpPr>
            <p:spPr bwMode="auto">
              <a:xfrm>
                <a:off x="2743200" y="-2546350"/>
                <a:ext cx="4763" cy="1111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0" name="Freeform 240"/>
              <p:cNvSpPr>
                <a:spLocks/>
              </p:cNvSpPr>
              <p:nvPr/>
            </p:nvSpPr>
            <p:spPr bwMode="auto">
              <a:xfrm>
                <a:off x="2732088" y="-2535238"/>
                <a:ext cx="11113" cy="4762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1" name="Freeform 241"/>
              <p:cNvSpPr>
                <a:spLocks/>
              </p:cNvSpPr>
              <p:nvPr/>
            </p:nvSpPr>
            <p:spPr bwMode="auto">
              <a:xfrm>
                <a:off x="2732088" y="-2530475"/>
                <a:ext cx="11113" cy="1111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" name="Freeform 242"/>
              <p:cNvSpPr>
                <a:spLocks/>
              </p:cNvSpPr>
              <p:nvPr/>
            </p:nvSpPr>
            <p:spPr bwMode="auto">
              <a:xfrm>
                <a:off x="2720975" y="-2516188"/>
                <a:ext cx="22225" cy="7937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" name="Freeform 243"/>
              <p:cNvSpPr>
                <a:spLocks/>
              </p:cNvSpPr>
              <p:nvPr/>
            </p:nvSpPr>
            <p:spPr bwMode="auto">
              <a:xfrm>
                <a:off x="2736850" y="-2519363"/>
                <a:ext cx="11113" cy="3175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" name="Freeform 244"/>
              <p:cNvSpPr>
                <a:spLocks/>
              </p:cNvSpPr>
              <p:nvPr/>
            </p:nvSpPr>
            <p:spPr bwMode="auto">
              <a:xfrm>
                <a:off x="2747963" y="-2522538"/>
                <a:ext cx="3175" cy="3175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" name="Freeform 245"/>
              <p:cNvSpPr>
                <a:spLocks/>
              </p:cNvSpPr>
              <p:nvPr/>
            </p:nvSpPr>
            <p:spPr bwMode="auto">
              <a:xfrm>
                <a:off x="2751138" y="-2530475"/>
                <a:ext cx="7938" cy="7937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" name="Freeform 246"/>
              <p:cNvSpPr>
                <a:spLocks/>
              </p:cNvSpPr>
              <p:nvPr/>
            </p:nvSpPr>
            <p:spPr bwMode="auto">
              <a:xfrm>
                <a:off x="2759075" y="-2535238"/>
                <a:ext cx="11113" cy="12700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" name="Freeform 247"/>
              <p:cNvSpPr>
                <a:spLocks/>
              </p:cNvSpPr>
              <p:nvPr/>
            </p:nvSpPr>
            <p:spPr bwMode="auto">
              <a:xfrm>
                <a:off x="2759075" y="-2552700"/>
                <a:ext cx="11113" cy="1111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" name="Freeform 248"/>
              <p:cNvSpPr>
                <a:spLocks/>
              </p:cNvSpPr>
              <p:nvPr/>
            </p:nvSpPr>
            <p:spPr bwMode="auto">
              <a:xfrm>
                <a:off x="2751138" y="-2546350"/>
                <a:ext cx="7938" cy="1111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" name="Freeform 249"/>
              <p:cNvSpPr>
                <a:spLocks/>
              </p:cNvSpPr>
              <p:nvPr/>
            </p:nvSpPr>
            <p:spPr bwMode="auto">
              <a:xfrm>
                <a:off x="2747963" y="-2552700"/>
                <a:ext cx="3175" cy="1111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" name="Freeform 250"/>
              <p:cNvSpPr>
                <a:spLocks/>
              </p:cNvSpPr>
              <p:nvPr/>
            </p:nvSpPr>
            <p:spPr bwMode="auto">
              <a:xfrm>
                <a:off x="2736850" y="-2557463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" name="Freeform 251"/>
              <p:cNvSpPr>
                <a:spLocks/>
              </p:cNvSpPr>
              <p:nvPr/>
            </p:nvSpPr>
            <p:spPr bwMode="auto">
              <a:xfrm>
                <a:off x="2736850" y="-2552700"/>
                <a:ext cx="6350" cy="1111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" name="Freeform 252"/>
              <p:cNvSpPr>
                <a:spLocks/>
              </p:cNvSpPr>
              <p:nvPr/>
            </p:nvSpPr>
            <p:spPr bwMode="auto">
              <a:xfrm>
                <a:off x="2732088" y="-2546350"/>
                <a:ext cx="4763" cy="1111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3" name="Freeform 253"/>
              <p:cNvSpPr>
                <a:spLocks/>
              </p:cNvSpPr>
              <p:nvPr/>
            </p:nvSpPr>
            <p:spPr bwMode="auto">
              <a:xfrm>
                <a:off x="2732088" y="-2535238"/>
                <a:ext cx="4763" cy="12700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4" name="Freeform 254"/>
              <p:cNvSpPr>
                <a:spLocks/>
              </p:cNvSpPr>
              <p:nvPr/>
            </p:nvSpPr>
            <p:spPr bwMode="auto">
              <a:xfrm>
                <a:off x="2725738" y="-2522538"/>
                <a:ext cx="6350" cy="3175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5" name="Freeform 255"/>
              <p:cNvSpPr>
                <a:spLocks/>
              </p:cNvSpPr>
              <p:nvPr/>
            </p:nvSpPr>
            <p:spPr bwMode="auto">
              <a:xfrm>
                <a:off x="2713038" y="-2519363"/>
                <a:ext cx="23813" cy="1111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6" name="Oval 256"/>
              <p:cNvSpPr>
                <a:spLocks noChangeArrowheads="1"/>
              </p:cNvSpPr>
              <p:nvPr/>
            </p:nvSpPr>
            <p:spPr bwMode="auto">
              <a:xfrm>
                <a:off x="2709863" y="-2535238"/>
                <a:ext cx="3175" cy="4762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7" name="Freeform 257"/>
              <p:cNvSpPr>
                <a:spLocks/>
              </p:cNvSpPr>
              <p:nvPr/>
            </p:nvSpPr>
            <p:spPr bwMode="auto">
              <a:xfrm>
                <a:off x="2709863" y="-2530475"/>
                <a:ext cx="3175" cy="14287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8" name="Oval 258"/>
              <p:cNvSpPr>
                <a:spLocks noChangeArrowheads="1"/>
              </p:cNvSpPr>
              <p:nvPr/>
            </p:nvSpPr>
            <p:spPr bwMode="auto">
              <a:xfrm>
                <a:off x="2709863" y="-2546350"/>
                <a:ext cx="11113" cy="11112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9" name="Oval 259"/>
              <p:cNvSpPr>
                <a:spLocks noChangeArrowheads="1"/>
              </p:cNvSpPr>
              <p:nvPr/>
            </p:nvSpPr>
            <p:spPr bwMode="auto">
              <a:xfrm>
                <a:off x="2709863" y="-2552700"/>
                <a:ext cx="11113" cy="6350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0" name="Freeform 260"/>
              <p:cNvSpPr>
                <a:spLocks/>
              </p:cNvSpPr>
              <p:nvPr/>
            </p:nvSpPr>
            <p:spPr bwMode="auto">
              <a:xfrm>
                <a:off x="2720975" y="-2530475"/>
                <a:ext cx="4763" cy="14287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1" name="Freeform 261"/>
              <p:cNvSpPr>
                <a:spLocks/>
              </p:cNvSpPr>
              <p:nvPr/>
            </p:nvSpPr>
            <p:spPr bwMode="auto">
              <a:xfrm>
                <a:off x="2701925" y="-2530475"/>
                <a:ext cx="7938" cy="14287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2" name="Freeform 262"/>
              <p:cNvSpPr>
                <a:spLocks/>
              </p:cNvSpPr>
              <p:nvPr/>
            </p:nvSpPr>
            <p:spPr bwMode="auto">
              <a:xfrm>
                <a:off x="2690813" y="-2519363"/>
                <a:ext cx="19050" cy="1111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3" name="Freeform 263"/>
              <p:cNvSpPr>
                <a:spLocks/>
              </p:cNvSpPr>
              <p:nvPr/>
            </p:nvSpPr>
            <p:spPr bwMode="auto">
              <a:xfrm>
                <a:off x="2687638" y="-2519363"/>
                <a:ext cx="3175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4" name="Freeform 264"/>
              <p:cNvSpPr>
                <a:spLocks/>
              </p:cNvSpPr>
              <p:nvPr/>
            </p:nvSpPr>
            <p:spPr bwMode="auto">
              <a:xfrm>
                <a:off x="2679700" y="-2530475"/>
                <a:ext cx="11113" cy="1111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5" name="Freeform 265"/>
              <p:cNvSpPr>
                <a:spLocks/>
              </p:cNvSpPr>
              <p:nvPr/>
            </p:nvSpPr>
            <p:spPr bwMode="auto">
              <a:xfrm>
                <a:off x="2676525" y="-2530475"/>
                <a:ext cx="11113" cy="7937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6" name="Freeform 266"/>
              <p:cNvSpPr>
                <a:spLocks/>
              </p:cNvSpPr>
              <p:nvPr/>
            </p:nvSpPr>
            <p:spPr bwMode="auto">
              <a:xfrm>
                <a:off x="2679700" y="-2535238"/>
                <a:ext cx="11113" cy="4762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7" name="Freeform 267"/>
              <p:cNvSpPr>
                <a:spLocks/>
              </p:cNvSpPr>
              <p:nvPr/>
            </p:nvSpPr>
            <p:spPr bwMode="auto">
              <a:xfrm>
                <a:off x="2676525" y="-2546350"/>
                <a:ext cx="11113" cy="1111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8" name="Freeform 268"/>
              <p:cNvSpPr>
                <a:spLocks/>
              </p:cNvSpPr>
              <p:nvPr/>
            </p:nvSpPr>
            <p:spPr bwMode="auto">
              <a:xfrm>
                <a:off x="2668588" y="-2535238"/>
                <a:ext cx="11113" cy="4762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9" name="Freeform 269"/>
              <p:cNvSpPr>
                <a:spLocks/>
              </p:cNvSpPr>
              <p:nvPr/>
            </p:nvSpPr>
            <p:spPr bwMode="auto">
              <a:xfrm>
                <a:off x="2665413" y="-2530475"/>
                <a:ext cx="11113" cy="7937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0" name="Freeform 270"/>
              <p:cNvSpPr>
                <a:spLocks/>
              </p:cNvSpPr>
              <p:nvPr/>
            </p:nvSpPr>
            <p:spPr bwMode="auto">
              <a:xfrm>
                <a:off x="2668588" y="-2522538"/>
                <a:ext cx="11113" cy="3175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1" name="Freeform 271"/>
              <p:cNvSpPr>
                <a:spLocks/>
              </p:cNvSpPr>
              <p:nvPr/>
            </p:nvSpPr>
            <p:spPr bwMode="auto">
              <a:xfrm>
                <a:off x="2679700" y="-2519363"/>
                <a:ext cx="7938" cy="3175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2" name="Freeform 272"/>
              <p:cNvSpPr>
                <a:spLocks/>
              </p:cNvSpPr>
              <p:nvPr/>
            </p:nvSpPr>
            <p:spPr bwMode="auto">
              <a:xfrm>
                <a:off x="2679700" y="-2516188"/>
                <a:ext cx="22225" cy="7937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" name="Freeform 273"/>
              <p:cNvSpPr>
                <a:spLocks/>
              </p:cNvSpPr>
              <p:nvPr/>
            </p:nvSpPr>
            <p:spPr bwMode="auto">
              <a:xfrm>
                <a:off x="2690813" y="-2522538"/>
                <a:ext cx="7938" cy="3175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4" name="Freeform 274"/>
              <p:cNvSpPr>
                <a:spLocks/>
              </p:cNvSpPr>
              <p:nvPr/>
            </p:nvSpPr>
            <p:spPr bwMode="auto">
              <a:xfrm>
                <a:off x="2687638" y="-2535238"/>
                <a:ext cx="11113" cy="12700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5" name="Freeform 275"/>
              <p:cNvSpPr>
                <a:spLocks/>
              </p:cNvSpPr>
              <p:nvPr/>
            </p:nvSpPr>
            <p:spPr bwMode="auto">
              <a:xfrm>
                <a:off x="2687638" y="-2546350"/>
                <a:ext cx="3175" cy="1111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6" name="Freeform 276"/>
              <p:cNvSpPr>
                <a:spLocks/>
              </p:cNvSpPr>
              <p:nvPr/>
            </p:nvSpPr>
            <p:spPr bwMode="auto">
              <a:xfrm>
                <a:off x="2679700" y="-2552700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7" name="Freeform 277"/>
              <p:cNvSpPr>
                <a:spLocks/>
              </p:cNvSpPr>
              <p:nvPr/>
            </p:nvSpPr>
            <p:spPr bwMode="auto">
              <a:xfrm>
                <a:off x="2676525" y="-2557463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8" name="Freeform 278"/>
              <p:cNvSpPr>
                <a:spLocks/>
              </p:cNvSpPr>
              <p:nvPr/>
            </p:nvSpPr>
            <p:spPr bwMode="auto">
              <a:xfrm>
                <a:off x="2668588" y="-2552700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9" name="Freeform 279"/>
              <p:cNvSpPr>
                <a:spLocks/>
              </p:cNvSpPr>
              <p:nvPr/>
            </p:nvSpPr>
            <p:spPr bwMode="auto">
              <a:xfrm>
                <a:off x="2665413" y="-2546350"/>
                <a:ext cx="11113" cy="1111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0" name="Freeform 280"/>
              <p:cNvSpPr>
                <a:spLocks/>
              </p:cNvSpPr>
              <p:nvPr/>
            </p:nvSpPr>
            <p:spPr bwMode="auto">
              <a:xfrm>
                <a:off x="2660650" y="-2552700"/>
                <a:ext cx="7938" cy="1111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1" name="Freeform 281"/>
              <p:cNvSpPr>
                <a:spLocks/>
              </p:cNvSpPr>
              <p:nvPr/>
            </p:nvSpPr>
            <p:spPr bwMode="auto">
              <a:xfrm>
                <a:off x="2660650" y="-2535238"/>
                <a:ext cx="7938" cy="12700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2" name="Freeform 282"/>
              <p:cNvSpPr>
                <a:spLocks/>
              </p:cNvSpPr>
              <p:nvPr/>
            </p:nvSpPr>
            <p:spPr bwMode="auto">
              <a:xfrm>
                <a:off x="2660650" y="-2530475"/>
                <a:ext cx="4763" cy="7937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3" name="Freeform 283"/>
              <p:cNvSpPr>
                <a:spLocks/>
              </p:cNvSpPr>
              <p:nvPr/>
            </p:nvSpPr>
            <p:spPr bwMode="auto">
              <a:xfrm>
                <a:off x="2665413" y="-2522538"/>
                <a:ext cx="3175" cy="6350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4" name="Freeform 284"/>
              <p:cNvSpPr>
                <a:spLocks/>
              </p:cNvSpPr>
              <p:nvPr/>
            </p:nvSpPr>
            <p:spPr bwMode="auto">
              <a:xfrm>
                <a:off x="2668588" y="-2519363"/>
                <a:ext cx="7938" cy="1111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5" name="Freeform 285"/>
              <p:cNvSpPr>
                <a:spLocks/>
              </p:cNvSpPr>
              <p:nvPr/>
            </p:nvSpPr>
            <p:spPr bwMode="auto">
              <a:xfrm>
                <a:off x="2668588" y="-2516188"/>
                <a:ext cx="11113" cy="7937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6" name="Freeform 286"/>
              <p:cNvSpPr>
                <a:spLocks/>
              </p:cNvSpPr>
              <p:nvPr/>
            </p:nvSpPr>
            <p:spPr bwMode="auto">
              <a:xfrm>
                <a:off x="2676525" y="-2505075"/>
                <a:ext cx="74613" cy="7937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7" name="Freeform 287"/>
              <p:cNvSpPr>
                <a:spLocks/>
              </p:cNvSpPr>
              <p:nvPr/>
            </p:nvSpPr>
            <p:spPr bwMode="auto">
              <a:xfrm>
                <a:off x="2743200" y="-2516188"/>
                <a:ext cx="7938" cy="7937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8" name="Freeform 288"/>
              <p:cNvSpPr>
                <a:spLocks/>
              </p:cNvSpPr>
              <p:nvPr/>
            </p:nvSpPr>
            <p:spPr bwMode="auto">
              <a:xfrm>
                <a:off x="2747963" y="-2519363"/>
                <a:ext cx="11113" cy="1111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9" name="Freeform 289"/>
              <p:cNvSpPr>
                <a:spLocks/>
              </p:cNvSpPr>
              <p:nvPr/>
            </p:nvSpPr>
            <p:spPr bwMode="auto">
              <a:xfrm>
                <a:off x="2759075" y="-2522538"/>
                <a:ext cx="3175" cy="6350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0" name="Freeform 290"/>
              <p:cNvSpPr>
                <a:spLocks/>
              </p:cNvSpPr>
              <p:nvPr/>
            </p:nvSpPr>
            <p:spPr bwMode="auto">
              <a:xfrm>
                <a:off x="2762250" y="-2530475"/>
                <a:ext cx="7938" cy="7937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1" name="Freeform 291"/>
              <p:cNvSpPr>
                <a:spLocks/>
              </p:cNvSpPr>
              <p:nvPr/>
            </p:nvSpPr>
            <p:spPr bwMode="auto">
              <a:xfrm>
                <a:off x="2762250" y="-2546350"/>
                <a:ext cx="7938" cy="15875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2" name="Freeform 292"/>
              <p:cNvSpPr>
                <a:spLocks/>
              </p:cNvSpPr>
              <p:nvPr/>
            </p:nvSpPr>
            <p:spPr bwMode="auto">
              <a:xfrm>
                <a:off x="2762250" y="-2557463"/>
                <a:ext cx="7938" cy="1111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3" name="Freeform 293"/>
              <p:cNvSpPr>
                <a:spLocks/>
              </p:cNvSpPr>
              <p:nvPr/>
            </p:nvSpPr>
            <p:spPr bwMode="auto">
              <a:xfrm>
                <a:off x="2759075" y="-2565400"/>
                <a:ext cx="3175" cy="7937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4" name="Freeform 294"/>
              <p:cNvSpPr>
                <a:spLocks/>
              </p:cNvSpPr>
              <p:nvPr/>
            </p:nvSpPr>
            <p:spPr bwMode="auto">
              <a:xfrm>
                <a:off x="2751138" y="-2557463"/>
                <a:ext cx="7938" cy="1111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5" name="Freeform 295"/>
              <p:cNvSpPr>
                <a:spLocks/>
              </p:cNvSpPr>
              <p:nvPr/>
            </p:nvSpPr>
            <p:spPr bwMode="auto">
              <a:xfrm>
                <a:off x="2747963" y="-2565400"/>
                <a:ext cx="3175" cy="12700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6" name="Freeform 296"/>
              <p:cNvSpPr>
                <a:spLocks/>
              </p:cNvSpPr>
              <p:nvPr/>
            </p:nvSpPr>
            <p:spPr bwMode="auto">
              <a:xfrm>
                <a:off x="2736850" y="-2565400"/>
                <a:ext cx="6350" cy="12700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7" name="Freeform 297"/>
              <p:cNvSpPr>
                <a:spLocks/>
              </p:cNvSpPr>
              <p:nvPr/>
            </p:nvSpPr>
            <p:spPr bwMode="auto">
              <a:xfrm>
                <a:off x="2725738" y="-2568575"/>
                <a:ext cx="11113" cy="38100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8" name="Freeform 298"/>
              <p:cNvSpPr>
                <a:spLocks/>
              </p:cNvSpPr>
              <p:nvPr/>
            </p:nvSpPr>
            <p:spPr bwMode="auto">
              <a:xfrm>
                <a:off x="2720975" y="-2565400"/>
                <a:ext cx="4763" cy="34925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9" name="Freeform 299"/>
              <p:cNvSpPr>
                <a:spLocks/>
              </p:cNvSpPr>
              <p:nvPr/>
            </p:nvSpPr>
            <p:spPr bwMode="auto">
              <a:xfrm>
                <a:off x="2701925" y="-2613025"/>
                <a:ext cx="23813" cy="22225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0" name="Freeform 300"/>
              <p:cNvSpPr>
                <a:spLocks/>
              </p:cNvSpPr>
              <p:nvPr/>
            </p:nvSpPr>
            <p:spPr bwMode="auto">
              <a:xfrm>
                <a:off x="2698750" y="-2565400"/>
                <a:ext cx="11113" cy="34925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1" name="Freeform 301"/>
              <p:cNvSpPr>
                <a:spLocks/>
              </p:cNvSpPr>
              <p:nvPr/>
            </p:nvSpPr>
            <p:spPr bwMode="auto">
              <a:xfrm>
                <a:off x="2690813" y="-2568575"/>
                <a:ext cx="11113" cy="38100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2" name="Freeform 302"/>
              <p:cNvSpPr>
                <a:spLocks/>
              </p:cNvSpPr>
              <p:nvPr/>
            </p:nvSpPr>
            <p:spPr bwMode="auto">
              <a:xfrm>
                <a:off x="2679700" y="-2565400"/>
                <a:ext cx="7938" cy="12700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3" name="Freeform 303"/>
              <p:cNvSpPr>
                <a:spLocks/>
              </p:cNvSpPr>
              <p:nvPr/>
            </p:nvSpPr>
            <p:spPr bwMode="auto">
              <a:xfrm>
                <a:off x="2668588" y="-2565400"/>
                <a:ext cx="11113" cy="12700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4" name="Freeform 304"/>
              <p:cNvSpPr>
                <a:spLocks/>
              </p:cNvSpPr>
              <p:nvPr/>
            </p:nvSpPr>
            <p:spPr bwMode="auto">
              <a:xfrm>
                <a:off x="2665413" y="-2557463"/>
                <a:ext cx="11113" cy="1111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5" name="Freeform 305"/>
              <p:cNvSpPr>
                <a:spLocks/>
              </p:cNvSpPr>
              <p:nvPr/>
            </p:nvSpPr>
            <p:spPr bwMode="auto">
              <a:xfrm>
                <a:off x="2665413" y="-2565400"/>
                <a:ext cx="3175" cy="7937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3" name="Freeform 306"/>
              <p:cNvSpPr>
                <a:spLocks/>
              </p:cNvSpPr>
              <p:nvPr/>
            </p:nvSpPr>
            <p:spPr bwMode="auto">
              <a:xfrm>
                <a:off x="2660650" y="-2557463"/>
                <a:ext cx="4763" cy="1111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0" name="Freeform 307"/>
              <p:cNvSpPr>
                <a:spLocks/>
              </p:cNvSpPr>
              <p:nvPr/>
            </p:nvSpPr>
            <p:spPr bwMode="auto">
              <a:xfrm>
                <a:off x="2652713" y="-2546350"/>
                <a:ext cx="12700" cy="15875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1" name="Freeform 308"/>
              <p:cNvSpPr>
                <a:spLocks/>
              </p:cNvSpPr>
              <p:nvPr/>
            </p:nvSpPr>
            <p:spPr bwMode="auto">
              <a:xfrm>
                <a:off x="2641600" y="-2486025"/>
                <a:ext cx="139700" cy="1111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2" name="Freeform 309"/>
              <p:cNvSpPr>
                <a:spLocks/>
              </p:cNvSpPr>
              <p:nvPr/>
            </p:nvSpPr>
            <p:spPr bwMode="auto">
              <a:xfrm>
                <a:off x="2649538" y="-2470150"/>
                <a:ext cx="123825" cy="6350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4" name="Freeform 310"/>
              <p:cNvSpPr>
                <a:spLocks/>
              </p:cNvSpPr>
              <p:nvPr/>
            </p:nvSpPr>
            <p:spPr bwMode="auto">
              <a:xfrm>
                <a:off x="2638425" y="-2085975"/>
                <a:ext cx="147638" cy="3175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5" name="Freeform 311"/>
              <p:cNvSpPr>
                <a:spLocks/>
              </p:cNvSpPr>
              <p:nvPr/>
            </p:nvSpPr>
            <p:spPr bwMode="auto">
              <a:xfrm>
                <a:off x="2619375" y="-2071688"/>
                <a:ext cx="184150" cy="3175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8" name="Freeform 312"/>
              <p:cNvSpPr>
                <a:spLocks/>
              </p:cNvSpPr>
              <p:nvPr/>
            </p:nvSpPr>
            <p:spPr bwMode="auto">
              <a:xfrm>
                <a:off x="2649538" y="-2098675"/>
                <a:ext cx="131763" cy="4762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9" name="Freeform 313"/>
              <p:cNvSpPr>
                <a:spLocks/>
              </p:cNvSpPr>
              <p:nvPr/>
            </p:nvSpPr>
            <p:spPr bwMode="auto">
              <a:xfrm>
                <a:off x="2605088" y="-2055813"/>
                <a:ext cx="214313" cy="6350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0" name="Freeform 314"/>
              <p:cNvSpPr>
                <a:spLocks/>
              </p:cNvSpPr>
              <p:nvPr/>
            </p:nvSpPr>
            <p:spPr bwMode="auto">
              <a:xfrm>
                <a:off x="2473325" y="-2409825"/>
                <a:ext cx="176213" cy="330200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1" name="Freeform 315"/>
              <p:cNvSpPr>
                <a:spLocks/>
              </p:cNvSpPr>
              <p:nvPr/>
            </p:nvSpPr>
            <p:spPr bwMode="auto">
              <a:xfrm>
                <a:off x="2660650" y="-2014538"/>
                <a:ext cx="49213" cy="2540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2" name="Freeform 316"/>
              <p:cNvSpPr>
                <a:spLocks/>
              </p:cNvSpPr>
              <p:nvPr/>
            </p:nvSpPr>
            <p:spPr bwMode="auto">
              <a:xfrm>
                <a:off x="2679700" y="-2044700"/>
                <a:ext cx="52388" cy="41275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3" name="Freeform 317"/>
              <p:cNvSpPr>
                <a:spLocks/>
              </p:cNvSpPr>
              <p:nvPr/>
            </p:nvSpPr>
            <p:spPr bwMode="auto">
              <a:xfrm>
                <a:off x="2690813" y="-2044700"/>
                <a:ext cx="19050" cy="6350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4" name="Freeform 318"/>
              <p:cNvSpPr>
                <a:spLocks/>
              </p:cNvSpPr>
              <p:nvPr/>
            </p:nvSpPr>
            <p:spPr bwMode="auto">
              <a:xfrm>
                <a:off x="2713038" y="-2025650"/>
                <a:ext cx="30163" cy="22225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5" name="Freeform 319"/>
              <p:cNvSpPr>
                <a:spLocks/>
              </p:cNvSpPr>
              <p:nvPr/>
            </p:nvSpPr>
            <p:spPr bwMode="auto">
              <a:xfrm>
                <a:off x="2720975" y="-2014538"/>
                <a:ext cx="41275" cy="2540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6" name="Freeform 320"/>
              <p:cNvSpPr>
                <a:spLocks/>
              </p:cNvSpPr>
              <p:nvPr/>
            </p:nvSpPr>
            <p:spPr bwMode="auto">
              <a:xfrm>
                <a:off x="2781300" y="-2409825"/>
                <a:ext cx="169863" cy="330200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7" name="Freeform 321"/>
              <p:cNvSpPr>
                <a:spLocks noEditPoints="1"/>
              </p:cNvSpPr>
              <p:nvPr/>
            </p:nvSpPr>
            <p:spPr bwMode="auto">
              <a:xfrm>
                <a:off x="2665413" y="-2414588"/>
                <a:ext cx="25400" cy="38100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8" name="Freeform 322"/>
              <p:cNvSpPr>
                <a:spLocks noEditPoints="1"/>
              </p:cNvSpPr>
              <p:nvPr/>
            </p:nvSpPr>
            <p:spPr bwMode="auto">
              <a:xfrm>
                <a:off x="2725738" y="-2425700"/>
                <a:ext cx="33338" cy="57150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9" name="Line 324"/>
              <p:cNvSpPr>
                <a:spLocks noChangeShapeType="1"/>
              </p:cNvSpPr>
              <p:nvPr/>
            </p:nvSpPr>
            <p:spPr bwMode="auto">
              <a:xfrm>
                <a:off x="2871788" y="-38973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0" name="Line 325"/>
              <p:cNvSpPr>
                <a:spLocks noChangeShapeType="1"/>
              </p:cNvSpPr>
              <p:nvPr/>
            </p:nvSpPr>
            <p:spPr bwMode="auto">
              <a:xfrm>
                <a:off x="2871788" y="-38973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48" name="Группа 347"/>
            <p:cNvGrpSpPr/>
            <p:nvPr/>
          </p:nvGrpSpPr>
          <p:grpSpPr>
            <a:xfrm>
              <a:off x="1546225" y="-3938587"/>
              <a:ext cx="2335213" cy="2898774"/>
              <a:chOff x="1546225" y="-3938587"/>
              <a:chExt cx="2335213" cy="2898774"/>
            </a:xfrm>
          </p:grpSpPr>
          <p:sp>
            <p:nvSpPr>
              <p:cNvPr id="349" name="Freeform 323"/>
              <p:cNvSpPr>
                <a:spLocks/>
              </p:cNvSpPr>
              <p:nvPr/>
            </p:nvSpPr>
            <p:spPr bwMode="auto">
              <a:xfrm>
                <a:off x="2725738" y="-3622675"/>
                <a:ext cx="1155700" cy="2454275"/>
              </a:xfrm>
              <a:custGeom>
                <a:avLst/>
                <a:gdLst>
                  <a:gd name="T0" fmla="*/ 307 w 307"/>
                  <a:gd name="T1" fmla="*/ 76 h 652"/>
                  <a:gd name="T2" fmla="*/ 307 w 307"/>
                  <a:gd name="T3" fmla="*/ 57 h 652"/>
                  <a:gd name="T4" fmla="*/ 269 w 307"/>
                  <a:gd name="T5" fmla="*/ 14 h 652"/>
                  <a:gd name="T6" fmla="*/ 236 w 307"/>
                  <a:gd name="T7" fmla="*/ 1 h 652"/>
                  <a:gd name="T8" fmla="*/ 236 w 307"/>
                  <a:gd name="T9" fmla="*/ 1 h 652"/>
                  <a:gd name="T10" fmla="*/ 235 w 307"/>
                  <a:gd name="T11" fmla="*/ 0 h 652"/>
                  <a:gd name="T12" fmla="*/ 235 w 307"/>
                  <a:gd name="T13" fmla="*/ 129 h 652"/>
                  <a:gd name="T14" fmla="*/ 235 w 307"/>
                  <a:gd name="T15" fmla="*/ 173 h 652"/>
                  <a:gd name="T16" fmla="*/ 235 w 307"/>
                  <a:gd name="T17" fmla="*/ 342 h 652"/>
                  <a:gd name="T18" fmla="*/ 235 w 307"/>
                  <a:gd name="T19" fmla="*/ 387 h 652"/>
                  <a:gd name="T20" fmla="*/ 235 w 307"/>
                  <a:gd name="T21" fmla="*/ 454 h 652"/>
                  <a:gd name="T22" fmla="*/ 216 w 307"/>
                  <a:gd name="T23" fmla="*/ 487 h 652"/>
                  <a:gd name="T24" fmla="*/ 0 w 307"/>
                  <a:gd name="T25" fmla="*/ 614 h 652"/>
                  <a:gd name="T26" fmla="*/ 67 w 307"/>
                  <a:gd name="T27" fmla="*/ 652 h 652"/>
                  <a:gd name="T28" fmla="*/ 262 w 307"/>
                  <a:gd name="T29" fmla="*/ 542 h 652"/>
                  <a:gd name="T30" fmla="*/ 307 w 307"/>
                  <a:gd name="T31" fmla="*/ 464 h 652"/>
                  <a:gd name="T32" fmla="*/ 307 w 307"/>
                  <a:gd name="T33" fmla="*/ 387 h 652"/>
                  <a:gd name="T34" fmla="*/ 307 w 307"/>
                  <a:gd name="T35" fmla="*/ 387 h 652"/>
                  <a:gd name="T36" fmla="*/ 307 w 307"/>
                  <a:gd name="T37" fmla="*/ 173 h 652"/>
                  <a:gd name="T38" fmla="*/ 307 w 307"/>
                  <a:gd name="T39" fmla="*/ 173 h 652"/>
                  <a:gd name="T40" fmla="*/ 307 w 307"/>
                  <a:gd name="T41" fmla="*/ 85 h 652"/>
                  <a:gd name="T42" fmla="*/ 307 w 307"/>
                  <a:gd name="T43" fmla="*/ 85 h 652"/>
                  <a:gd name="T44" fmla="*/ 307 w 307"/>
                  <a:gd name="T45" fmla="*/ 76 h 652"/>
                  <a:gd name="T46" fmla="*/ 307 w 307"/>
                  <a:gd name="T47" fmla="*/ 76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7" h="652">
                    <a:moveTo>
                      <a:pt x="307" y="76"/>
                    </a:moveTo>
                    <a:cubicBezTo>
                      <a:pt x="307" y="57"/>
                      <a:pt x="307" y="57"/>
                      <a:pt x="307" y="57"/>
                    </a:cubicBezTo>
                    <a:cubicBezTo>
                      <a:pt x="307" y="39"/>
                      <a:pt x="293" y="22"/>
                      <a:pt x="269" y="14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5" y="129"/>
                      <a:pt x="235" y="129"/>
                      <a:pt x="235" y="129"/>
                    </a:cubicBezTo>
                    <a:cubicBezTo>
                      <a:pt x="235" y="173"/>
                      <a:pt x="235" y="173"/>
                      <a:pt x="235" y="173"/>
                    </a:cubicBezTo>
                    <a:cubicBezTo>
                      <a:pt x="235" y="342"/>
                      <a:pt x="235" y="342"/>
                      <a:pt x="235" y="342"/>
                    </a:cubicBezTo>
                    <a:cubicBezTo>
                      <a:pt x="235" y="387"/>
                      <a:pt x="235" y="387"/>
                      <a:pt x="235" y="387"/>
                    </a:cubicBezTo>
                    <a:cubicBezTo>
                      <a:pt x="235" y="454"/>
                      <a:pt x="235" y="454"/>
                      <a:pt x="235" y="454"/>
                    </a:cubicBezTo>
                    <a:cubicBezTo>
                      <a:pt x="235" y="468"/>
                      <a:pt x="228" y="481"/>
                      <a:pt x="216" y="487"/>
                    </a:cubicBezTo>
                    <a:cubicBezTo>
                      <a:pt x="0" y="614"/>
                      <a:pt x="0" y="614"/>
                      <a:pt x="0" y="614"/>
                    </a:cubicBezTo>
                    <a:cubicBezTo>
                      <a:pt x="67" y="652"/>
                      <a:pt x="67" y="652"/>
                      <a:pt x="67" y="652"/>
                    </a:cubicBezTo>
                    <a:cubicBezTo>
                      <a:pt x="262" y="542"/>
                      <a:pt x="262" y="542"/>
                      <a:pt x="262" y="542"/>
                    </a:cubicBezTo>
                    <a:cubicBezTo>
                      <a:pt x="290" y="526"/>
                      <a:pt x="307" y="496"/>
                      <a:pt x="307" y="464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76"/>
                      <a:pt x="307" y="76"/>
                      <a:pt x="307" y="76"/>
                    </a:cubicBezTo>
                    <a:cubicBezTo>
                      <a:pt x="307" y="76"/>
                      <a:pt x="307" y="76"/>
                      <a:pt x="307" y="76"/>
                    </a:cubicBezTo>
                    <a:close/>
                  </a:path>
                </a:pathLst>
              </a:custGeom>
              <a:solidFill>
                <a:srgbClr val="3583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" name="Freeform 326"/>
              <p:cNvSpPr>
                <a:spLocks/>
              </p:cNvSpPr>
              <p:nvPr/>
            </p:nvSpPr>
            <p:spPr bwMode="auto">
              <a:xfrm>
                <a:off x="1549400" y="-3938587"/>
                <a:ext cx="2065338" cy="700087"/>
              </a:xfrm>
              <a:custGeom>
                <a:avLst/>
                <a:gdLst>
                  <a:gd name="T0" fmla="*/ 353 w 548"/>
                  <a:gd name="T1" fmla="*/ 11 h 186"/>
                  <a:gd name="T2" fmla="*/ 264 w 548"/>
                  <a:gd name="T3" fmla="*/ 11 h 186"/>
                  <a:gd name="T4" fmla="*/ 37 w 548"/>
                  <a:gd name="T5" fmla="*/ 98 h 186"/>
                  <a:gd name="T6" fmla="*/ 0 w 548"/>
                  <a:gd name="T7" fmla="*/ 141 h 186"/>
                  <a:gd name="T8" fmla="*/ 0 w 548"/>
                  <a:gd name="T9" fmla="*/ 160 h 186"/>
                  <a:gd name="T10" fmla="*/ 0 w 548"/>
                  <a:gd name="T11" fmla="*/ 160 h 186"/>
                  <a:gd name="T12" fmla="*/ 0 w 548"/>
                  <a:gd name="T13" fmla="*/ 186 h 186"/>
                  <a:gd name="T14" fmla="*/ 290 w 548"/>
                  <a:gd name="T15" fmla="*/ 75 h 186"/>
                  <a:gd name="T16" fmla="*/ 329 w 548"/>
                  <a:gd name="T17" fmla="*/ 75 h 186"/>
                  <a:gd name="T18" fmla="*/ 548 w 548"/>
                  <a:gd name="T19" fmla="*/ 158 h 186"/>
                  <a:gd name="T20" fmla="*/ 548 w 548"/>
                  <a:gd name="T21" fmla="*/ 138 h 186"/>
                  <a:gd name="T22" fmla="*/ 548 w 548"/>
                  <a:gd name="T23" fmla="*/ 105 h 186"/>
                  <a:gd name="T24" fmla="*/ 548 w 548"/>
                  <a:gd name="T25" fmla="*/ 85 h 186"/>
                  <a:gd name="T26" fmla="*/ 353 w 548"/>
                  <a:gd name="T27" fmla="*/ 1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8" h="186">
                    <a:moveTo>
                      <a:pt x="353" y="11"/>
                    </a:moveTo>
                    <a:cubicBezTo>
                      <a:pt x="325" y="0"/>
                      <a:pt x="291" y="1"/>
                      <a:pt x="264" y="11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14" y="106"/>
                      <a:pt x="0" y="123"/>
                      <a:pt x="0" y="14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90" y="75"/>
                      <a:pt x="290" y="75"/>
                      <a:pt x="290" y="75"/>
                    </a:cubicBezTo>
                    <a:cubicBezTo>
                      <a:pt x="302" y="71"/>
                      <a:pt x="317" y="71"/>
                      <a:pt x="329" y="75"/>
                    </a:cubicBezTo>
                    <a:cubicBezTo>
                      <a:pt x="548" y="158"/>
                      <a:pt x="548" y="158"/>
                      <a:pt x="548" y="158"/>
                    </a:cubicBezTo>
                    <a:cubicBezTo>
                      <a:pt x="548" y="138"/>
                      <a:pt x="548" y="138"/>
                      <a:pt x="548" y="138"/>
                    </a:cubicBezTo>
                    <a:cubicBezTo>
                      <a:pt x="548" y="105"/>
                      <a:pt x="548" y="105"/>
                      <a:pt x="548" y="105"/>
                    </a:cubicBezTo>
                    <a:cubicBezTo>
                      <a:pt x="548" y="85"/>
                      <a:pt x="548" y="85"/>
                      <a:pt x="548" y="85"/>
                    </a:cubicBezTo>
                    <a:lnTo>
                      <a:pt x="353" y="11"/>
                    </a:lnTo>
                    <a:close/>
                  </a:path>
                </a:pathLst>
              </a:custGeom>
              <a:solidFill>
                <a:srgbClr val="2149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" name="Freeform 327"/>
              <p:cNvSpPr>
                <a:spLocks/>
              </p:cNvSpPr>
              <p:nvPr/>
            </p:nvSpPr>
            <p:spPr bwMode="auto">
              <a:xfrm>
                <a:off x="1546225" y="-3336925"/>
                <a:ext cx="1435100" cy="2297112"/>
              </a:xfrm>
              <a:custGeom>
                <a:avLst/>
                <a:gdLst>
                  <a:gd name="T0" fmla="*/ 90 w 381"/>
                  <a:gd name="T1" fmla="*/ 409 h 610"/>
                  <a:gd name="T2" fmla="*/ 71 w 381"/>
                  <a:gd name="T3" fmla="*/ 376 h 610"/>
                  <a:gd name="T4" fmla="*/ 70 w 381"/>
                  <a:gd name="T5" fmla="*/ 0 h 610"/>
                  <a:gd name="T6" fmla="*/ 1 w 381"/>
                  <a:gd name="T7" fmla="*/ 26 h 610"/>
                  <a:gd name="T8" fmla="*/ 1 w 381"/>
                  <a:gd name="T9" fmla="*/ 49 h 610"/>
                  <a:gd name="T10" fmla="*/ 1 w 381"/>
                  <a:gd name="T11" fmla="*/ 49 h 610"/>
                  <a:gd name="T12" fmla="*/ 0 w 381"/>
                  <a:gd name="T13" fmla="*/ 96 h 610"/>
                  <a:gd name="T14" fmla="*/ 1 w 381"/>
                  <a:gd name="T15" fmla="*/ 96 h 610"/>
                  <a:gd name="T16" fmla="*/ 0 w 381"/>
                  <a:gd name="T17" fmla="*/ 388 h 610"/>
                  <a:gd name="T18" fmla="*/ 45 w 381"/>
                  <a:gd name="T19" fmla="*/ 466 h 610"/>
                  <a:gd name="T20" fmla="*/ 271 w 381"/>
                  <a:gd name="T21" fmla="*/ 596 h 610"/>
                  <a:gd name="T22" fmla="*/ 347 w 381"/>
                  <a:gd name="T23" fmla="*/ 596 h 610"/>
                  <a:gd name="T24" fmla="*/ 381 w 381"/>
                  <a:gd name="T25" fmla="*/ 577 h 610"/>
                  <a:gd name="T26" fmla="*/ 90 w 381"/>
                  <a:gd name="T27" fmla="*/ 409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1" h="610">
                    <a:moveTo>
                      <a:pt x="90" y="409"/>
                    </a:moveTo>
                    <a:cubicBezTo>
                      <a:pt x="78" y="402"/>
                      <a:pt x="71" y="389"/>
                      <a:pt x="71" y="37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420"/>
                      <a:pt x="17" y="450"/>
                      <a:pt x="45" y="466"/>
                    </a:cubicBezTo>
                    <a:cubicBezTo>
                      <a:pt x="271" y="596"/>
                      <a:pt x="271" y="596"/>
                      <a:pt x="271" y="596"/>
                    </a:cubicBezTo>
                    <a:cubicBezTo>
                      <a:pt x="295" y="610"/>
                      <a:pt x="323" y="610"/>
                      <a:pt x="347" y="596"/>
                    </a:cubicBezTo>
                    <a:cubicBezTo>
                      <a:pt x="381" y="577"/>
                      <a:pt x="381" y="577"/>
                      <a:pt x="381" y="577"/>
                    </a:cubicBezTo>
                    <a:lnTo>
                      <a:pt x="90" y="409"/>
                    </a:lnTo>
                    <a:close/>
                  </a:path>
                </a:pathLst>
              </a:custGeom>
              <a:solidFill>
                <a:srgbClr val="52A6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33" name="Freeform 169"/>
          <p:cNvSpPr>
            <a:spLocks/>
          </p:cNvSpPr>
          <p:nvPr/>
        </p:nvSpPr>
        <p:spPr bwMode="auto">
          <a:xfrm rot="1046995">
            <a:off x="11433779" y="-641777"/>
            <a:ext cx="1075863" cy="1011193"/>
          </a:xfrm>
          <a:custGeom>
            <a:avLst/>
            <a:gdLst>
              <a:gd name="T0" fmla="*/ 1143 w 1217"/>
              <a:gd name="T1" fmla="*/ 289 h 1365"/>
              <a:gd name="T2" fmla="*/ 1076 w 1217"/>
              <a:gd name="T3" fmla="*/ 251 h 1365"/>
              <a:gd name="T4" fmla="*/ 1076 w 1217"/>
              <a:gd name="T5" fmla="*/ 251 h 1365"/>
              <a:gd name="T6" fmla="*/ 695 w 1217"/>
              <a:gd name="T7" fmla="*/ 32 h 1365"/>
              <a:gd name="T8" fmla="*/ 519 w 1217"/>
              <a:gd name="T9" fmla="*/ 32 h 1365"/>
              <a:gd name="T10" fmla="*/ 75 w 1217"/>
              <a:gd name="T11" fmla="*/ 289 h 1365"/>
              <a:gd name="T12" fmla="*/ 1 w 1217"/>
              <a:gd name="T13" fmla="*/ 417 h 1365"/>
              <a:gd name="T14" fmla="*/ 1 w 1217"/>
              <a:gd name="T15" fmla="*/ 494 h 1365"/>
              <a:gd name="T16" fmla="*/ 1 w 1217"/>
              <a:gd name="T17" fmla="*/ 495 h 1365"/>
              <a:gd name="T18" fmla="*/ 0 w 1217"/>
              <a:gd name="T19" fmla="*/ 930 h 1365"/>
              <a:gd name="T20" fmla="*/ 88 w 1217"/>
              <a:gd name="T21" fmla="*/ 1082 h 1365"/>
              <a:gd name="T22" fmla="*/ 533 w 1217"/>
              <a:gd name="T23" fmla="*/ 1338 h 1365"/>
              <a:gd name="T24" fmla="*/ 681 w 1217"/>
              <a:gd name="T25" fmla="*/ 1338 h 1365"/>
              <a:gd name="T26" fmla="*/ 748 w 1217"/>
              <a:gd name="T27" fmla="*/ 1300 h 1365"/>
              <a:gd name="T28" fmla="*/ 746 w 1217"/>
              <a:gd name="T29" fmla="*/ 1299 h 1365"/>
              <a:gd name="T30" fmla="*/ 1128 w 1217"/>
              <a:gd name="T31" fmla="*/ 1083 h 1365"/>
              <a:gd name="T32" fmla="*/ 1217 w 1217"/>
              <a:gd name="T33" fmla="*/ 930 h 1365"/>
              <a:gd name="T34" fmla="*/ 1217 w 1217"/>
              <a:gd name="T35" fmla="*/ 418 h 1365"/>
              <a:gd name="T36" fmla="*/ 1143 w 1217"/>
              <a:gd name="T37" fmla="*/ 289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17" h="1365">
                <a:moveTo>
                  <a:pt x="1143" y="289"/>
                </a:moveTo>
                <a:cubicBezTo>
                  <a:pt x="1076" y="251"/>
                  <a:pt x="1076" y="251"/>
                  <a:pt x="1076" y="251"/>
                </a:cubicBezTo>
                <a:cubicBezTo>
                  <a:pt x="1076" y="251"/>
                  <a:pt x="1076" y="251"/>
                  <a:pt x="1076" y="251"/>
                </a:cubicBezTo>
                <a:cubicBezTo>
                  <a:pt x="695" y="32"/>
                  <a:pt x="695" y="32"/>
                  <a:pt x="695" y="32"/>
                </a:cubicBezTo>
                <a:cubicBezTo>
                  <a:pt x="640" y="0"/>
                  <a:pt x="574" y="1"/>
                  <a:pt x="519" y="32"/>
                </a:cubicBezTo>
                <a:cubicBezTo>
                  <a:pt x="75" y="289"/>
                  <a:pt x="75" y="289"/>
                  <a:pt x="75" y="289"/>
                </a:cubicBezTo>
                <a:cubicBezTo>
                  <a:pt x="29" y="315"/>
                  <a:pt x="1" y="364"/>
                  <a:pt x="1" y="417"/>
                </a:cubicBezTo>
                <a:cubicBezTo>
                  <a:pt x="1" y="494"/>
                  <a:pt x="1" y="494"/>
                  <a:pt x="1" y="494"/>
                </a:cubicBezTo>
                <a:cubicBezTo>
                  <a:pt x="1" y="495"/>
                  <a:pt x="1" y="495"/>
                  <a:pt x="1" y="495"/>
                </a:cubicBezTo>
                <a:cubicBezTo>
                  <a:pt x="0" y="930"/>
                  <a:pt x="0" y="930"/>
                  <a:pt x="0" y="930"/>
                </a:cubicBezTo>
                <a:cubicBezTo>
                  <a:pt x="0" y="992"/>
                  <a:pt x="34" y="1050"/>
                  <a:pt x="88" y="1082"/>
                </a:cubicBezTo>
                <a:cubicBezTo>
                  <a:pt x="533" y="1338"/>
                  <a:pt x="533" y="1338"/>
                  <a:pt x="533" y="1338"/>
                </a:cubicBezTo>
                <a:cubicBezTo>
                  <a:pt x="578" y="1365"/>
                  <a:pt x="635" y="1365"/>
                  <a:pt x="681" y="1338"/>
                </a:cubicBezTo>
                <a:cubicBezTo>
                  <a:pt x="748" y="1300"/>
                  <a:pt x="748" y="1300"/>
                  <a:pt x="748" y="1300"/>
                </a:cubicBezTo>
                <a:cubicBezTo>
                  <a:pt x="746" y="1299"/>
                  <a:pt x="746" y="1299"/>
                  <a:pt x="746" y="1299"/>
                </a:cubicBezTo>
                <a:cubicBezTo>
                  <a:pt x="1128" y="1083"/>
                  <a:pt x="1128" y="1083"/>
                  <a:pt x="1128" y="1083"/>
                </a:cubicBezTo>
                <a:cubicBezTo>
                  <a:pt x="1183" y="1051"/>
                  <a:pt x="1217" y="993"/>
                  <a:pt x="1217" y="930"/>
                </a:cubicBezTo>
                <a:cubicBezTo>
                  <a:pt x="1217" y="418"/>
                  <a:pt x="1217" y="418"/>
                  <a:pt x="1217" y="418"/>
                </a:cubicBezTo>
                <a:cubicBezTo>
                  <a:pt x="1217" y="365"/>
                  <a:pt x="1189" y="316"/>
                  <a:pt x="1143" y="289"/>
                </a:cubicBezTo>
                <a:close/>
              </a:path>
            </a:pathLst>
          </a:custGeom>
          <a:solidFill>
            <a:srgbClr val="D1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C3C9D3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Номер слайда 123"/>
          <p:cNvSpPr>
            <a:spLocks noGrp="1"/>
          </p:cNvSpPr>
          <p:nvPr>
            <p:ph type="sldNum" sz="quarter" idx="7"/>
          </p:nvPr>
        </p:nvSpPr>
        <p:spPr>
          <a:xfrm>
            <a:off x="9182102" y="0"/>
            <a:ext cx="2844801" cy="365125"/>
          </a:xfrm>
        </p:spPr>
        <p:txBody>
          <a:bodyPr/>
          <a:lstStyle/>
          <a:p>
            <a:pPr marL="25399">
              <a:spcBef>
                <a:spcPts val="245"/>
              </a:spcBef>
            </a:pPr>
            <a:fld id="{81D60167-4931-47E6-BA6A-407CBD079E47}" type="slidenum">
              <a:rPr lang="ru-RU" sz="1100" b="0" smtClean="0">
                <a:solidFill>
                  <a:srgbClr val="8E9EB0"/>
                </a:solidFill>
                <a:latin typeface="Arial Narrow" panose="020B0606020202030204" pitchFamily="34" charset="0"/>
              </a:rPr>
              <a:pPr marL="25399">
                <a:spcBef>
                  <a:spcPts val="245"/>
                </a:spcBef>
              </a:pPr>
              <a:t>4</a:t>
            </a:fld>
            <a:endParaRPr lang="ru-RU" sz="1100" b="0" dirty="0">
              <a:solidFill>
                <a:srgbClr val="8E9EB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27" name="Группа 126"/>
          <p:cNvGrpSpPr/>
          <p:nvPr/>
        </p:nvGrpSpPr>
        <p:grpSpPr>
          <a:xfrm>
            <a:off x="-154974" y="839387"/>
            <a:ext cx="12126684" cy="776282"/>
            <a:chOff x="274866" y="742950"/>
            <a:chExt cx="11699421" cy="361950"/>
          </a:xfrm>
        </p:grpSpPr>
        <p:sp>
          <p:nvSpPr>
            <p:cNvPr id="125" name="Прямоугольник 124"/>
            <p:cNvSpPr/>
            <p:nvPr/>
          </p:nvSpPr>
          <p:spPr>
            <a:xfrm>
              <a:off x="274866" y="742950"/>
              <a:ext cx="11699421" cy="361950"/>
            </a:xfrm>
            <a:prstGeom prst="rect">
              <a:avLst/>
            </a:prstGeom>
            <a:gradFill flip="none" rotWithShape="1">
              <a:gsLst>
                <a:gs pos="69100">
                  <a:srgbClr val="CCD5DD"/>
                </a:gs>
                <a:gs pos="30400">
                  <a:srgbClr val="CDD5DD"/>
                </a:gs>
                <a:gs pos="50000">
                  <a:srgbClr val="C1CBD5"/>
                </a:gs>
                <a:gs pos="100000">
                  <a:srgbClr val="DFE4E9">
                    <a:alpha val="0"/>
                  </a:srgbClr>
                </a:gs>
                <a:gs pos="0">
                  <a:srgbClr val="DFE4E9">
                    <a:alpha val="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3C9D3"/>
                </a:solidFill>
              </a:endParaRPr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1603375" y="786171"/>
              <a:ext cx="10022567" cy="150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2400" b="1" spc="400" dirty="0" err="1" smtClean="0">
                  <a:ln w="3175">
                    <a:noFill/>
                  </a:ln>
                  <a:solidFill>
                    <a:srgbClr val="358364"/>
                  </a:solidFill>
                  <a:latin typeface="Times New Roman" panose="02020603050405020304" pitchFamily="18" charset="0"/>
                  <a:ea typeface="Adobe Fan Heiti Std B" panose="020B0700000000000000" pitchFamily="34" charset="-128"/>
                  <a:cs typeface="Times New Roman" panose="02020603050405020304" pitchFamily="18" charset="0"/>
                </a:rPr>
                <a:t>Ответсвенность</a:t>
              </a:r>
              <a:r>
                <a:rPr lang="en-US" sz="2400" b="1" spc="400" dirty="0" smtClean="0">
                  <a:ln w="3175">
                    <a:noFill/>
                  </a:ln>
                  <a:solidFill>
                    <a:srgbClr val="358364"/>
                  </a:solidFill>
                  <a:latin typeface="Times New Roman" panose="02020603050405020304" pitchFamily="18" charset="0"/>
                  <a:ea typeface="Adobe Fan Heiti Std B" panose="020B0700000000000000" pitchFamily="34" charset="-128"/>
                  <a:cs typeface="Times New Roman" panose="02020603050405020304" pitchFamily="18" charset="0"/>
                </a:rPr>
                <a:t> </a:t>
              </a:r>
              <a:r>
                <a:rPr lang="en-US" sz="2400" b="1" spc="400" dirty="0" err="1" smtClean="0">
                  <a:ln w="3175">
                    <a:noFill/>
                  </a:ln>
                  <a:solidFill>
                    <a:srgbClr val="358364"/>
                  </a:solidFill>
                  <a:latin typeface="Times New Roman" panose="02020603050405020304" pitchFamily="18" charset="0"/>
                  <a:ea typeface="Adobe Fan Heiti Std B" panose="020B0700000000000000" pitchFamily="34" charset="-128"/>
                  <a:cs typeface="Times New Roman" panose="02020603050405020304" pitchFamily="18" charset="0"/>
                </a:rPr>
                <a:t>за</a:t>
              </a:r>
              <a:r>
                <a:rPr lang="en-US" sz="2400" b="1" spc="400" dirty="0" smtClean="0">
                  <a:ln w="3175">
                    <a:noFill/>
                  </a:ln>
                  <a:solidFill>
                    <a:srgbClr val="358364"/>
                  </a:solidFill>
                  <a:latin typeface="Times New Roman" panose="02020603050405020304" pitchFamily="18" charset="0"/>
                  <a:ea typeface="Adobe Fan Heiti Std B" panose="020B0700000000000000" pitchFamily="34" charset="-128"/>
                  <a:cs typeface="Times New Roman" panose="02020603050405020304" pitchFamily="18" charset="0"/>
                </a:rPr>
                <a:t> </a:t>
              </a:r>
              <a:r>
                <a:rPr lang="en-US" sz="2400" b="1" spc="400" dirty="0" err="1" smtClean="0">
                  <a:ln w="3175">
                    <a:noFill/>
                  </a:ln>
                  <a:solidFill>
                    <a:srgbClr val="358364"/>
                  </a:solidFill>
                  <a:latin typeface="Times New Roman" panose="02020603050405020304" pitchFamily="18" charset="0"/>
                  <a:ea typeface="Adobe Fan Heiti Std B" panose="020B0700000000000000" pitchFamily="34" charset="-128"/>
                  <a:cs typeface="Times New Roman" panose="02020603050405020304" pitchFamily="18" charset="0"/>
                </a:rPr>
                <a:t>наиболее</a:t>
              </a:r>
              <a:r>
                <a:rPr lang="en-US" sz="2400" b="1" spc="400" dirty="0" smtClean="0">
                  <a:ln w="3175">
                    <a:noFill/>
                  </a:ln>
                  <a:solidFill>
                    <a:srgbClr val="358364"/>
                  </a:solidFill>
                  <a:latin typeface="Times New Roman" panose="02020603050405020304" pitchFamily="18" charset="0"/>
                  <a:ea typeface="Adobe Fan Heiti Std B" panose="020B0700000000000000" pitchFamily="34" charset="-128"/>
                  <a:cs typeface="Times New Roman" panose="02020603050405020304" pitchFamily="18" charset="0"/>
                </a:rPr>
                <a:t> </a:t>
              </a:r>
              <a:r>
                <a:rPr lang="en-US" sz="2400" b="1" spc="400" dirty="0" err="1" smtClean="0">
                  <a:ln w="3175">
                    <a:noFill/>
                  </a:ln>
                  <a:solidFill>
                    <a:srgbClr val="358364"/>
                  </a:solidFill>
                  <a:latin typeface="Times New Roman" panose="02020603050405020304" pitchFamily="18" charset="0"/>
                  <a:ea typeface="Adobe Fan Heiti Std B" panose="020B0700000000000000" pitchFamily="34" charset="-128"/>
                  <a:cs typeface="Times New Roman" panose="02020603050405020304" pitchFamily="18" charset="0"/>
                </a:rPr>
                <a:t>типичные</a:t>
              </a:r>
              <a:r>
                <a:rPr lang="en-US" sz="2400" b="1" spc="400" dirty="0" smtClean="0">
                  <a:ln w="3175">
                    <a:noFill/>
                  </a:ln>
                  <a:solidFill>
                    <a:srgbClr val="358364"/>
                  </a:solidFill>
                  <a:latin typeface="Times New Roman" panose="02020603050405020304" pitchFamily="18" charset="0"/>
                  <a:ea typeface="Adobe Fan Heiti Std B" panose="020B0700000000000000" pitchFamily="34" charset="-128"/>
                  <a:cs typeface="Times New Roman" panose="02020603050405020304" pitchFamily="18" charset="0"/>
                </a:rPr>
                <a:t> </a:t>
              </a:r>
              <a:r>
                <a:rPr lang="en-US" sz="2400" b="1" spc="400" dirty="0" err="1" smtClean="0">
                  <a:ln w="3175">
                    <a:noFill/>
                  </a:ln>
                  <a:solidFill>
                    <a:srgbClr val="358364"/>
                  </a:solidFill>
                  <a:latin typeface="Times New Roman" panose="02020603050405020304" pitchFamily="18" charset="0"/>
                  <a:ea typeface="Adobe Fan Heiti Std B" panose="020B0700000000000000" pitchFamily="34" charset="-128"/>
                  <a:cs typeface="Times New Roman" panose="02020603050405020304" pitchFamily="18" charset="0"/>
                </a:rPr>
                <a:t>нарушения</a:t>
              </a:r>
              <a:endParaRPr lang="ru-RU" sz="2400" b="1" spc="400" dirty="0">
                <a:ln w="3175">
                  <a:noFill/>
                </a:ln>
                <a:solidFill>
                  <a:srgbClr val="358364"/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34" name="Группа 933"/>
          <p:cNvGrpSpPr/>
          <p:nvPr/>
        </p:nvGrpSpPr>
        <p:grpSpPr>
          <a:xfrm>
            <a:off x="430265" y="1610606"/>
            <a:ext cx="1324888" cy="1406934"/>
            <a:chOff x="5936256" y="5851341"/>
            <a:chExt cx="647654" cy="724842"/>
          </a:xfrm>
        </p:grpSpPr>
        <p:grpSp>
          <p:nvGrpSpPr>
            <p:cNvPr id="624" name="Группа 623"/>
            <p:cNvGrpSpPr/>
            <p:nvPr/>
          </p:nvGrpSpPr>
          <p:grpSpPr>
            <a:xfrm>
              <a:off x="5936256" y="5851341"/>
              <a:ext cx="647654" cy="724842"/>
              <a:chOff x="4811713" y="1992313"/>
              <a:chExt cx="2557462" cy="2862263"/>
            </a:xfrm>
          </p:grpSpPr>
          <p:sp>
            <p:nvSpPr>
              <p:cNvPr id="631" name="Freeform 169"/>
              <p:cNvSpPr>
                <a:spLocks/>
              </p:cNvSpPr>
              <p:nvPr/>
            </p:nvSpPr>
            <p:spPr bwMode="auto">
              <a:xfrm>
                <a:off x="4870913" y="2056283"/>
                <a:ext cx="2439063" cy="2734322"/>
              </a:xfrm>
              <a:custGeom>
                <a:avLst/>
                <a:gdLst>
                  <a:gd name="T0" fmla="*/ 1143 w 1217"/>
                  <a:gd name="T1" fmla="*/ 289 h 1365"/>
                  <a:gd name="T2" fmla="*/ 1076 w 1217"/>
                  <a:gd name="T3" fmla="*/ 251 h 1365"/>
                  <a:gd name="T4" fmla="*/ 1076 w 1217"/>
                  <a:gd name="T5" fmla="*/ 251 h 1365"/>
                  <a:gd name="T6" fmla="*/ 695 w 1217"/>
                  <a:gd name="T7" fmla="*/ 32 h 1365"/>
                  <a:gd name="T8" fmla="*/ 519 w 1217"/>
                  <a:gd name="T9" fmla="*/ 32 h 1365"/>
                  <a:gd name="T10" fmla="*/ 75 w 1217"/>
                  <a:gd name="T11" fmla="*/ 289 h 1365"/>
                  <a:gd name="T12" fmla="*/ 1 w 1217"/>
                  <a:gd name="T13" fmla="*/ 417 h 1365"/>
                  <a:gd name="T14" fmla="*/ 1 w 1217"/>
                  <a:gd name="T15" fmla="*/ 494 h 1365"/>
                  <a:gd name="T16" fmla="*/ 1 w 1217"/>
                  <a:gd name="T17" fmla="*/ 495 h 1365"/>
                  <a:gd name="T18" fmla="*/ 0 w 1217"/>
                  <a:gd name="T19" fmla="*/ 930 h 1365"/>
                  <a:gd name="T20" fmla="*/ 88 w 1217"/>
                  <a:gd name="T21" fmla="*/ 1082 h 1365"/>
                  <a:gd name="T22" fmla="*/ 533 w 1217"/>
                  <a:gd name="T23" fmla="*/ 1338 h 1365"/>
                  <a:gd name="T24" fmla="*/ 681 w 1217"/>
                  <a:gd name="T25" fmla="*/ 1338 h 1365"/>
                  <a:gd name="T26" fmla="*/ 748 w 1217"/>
                  <a:gd name="T27" fmla="*/ 1300 h 1365"/>
                  <a:gd name="T28" fmla="*/ 746 w 1217"/>
                  <a:gd name="T29" fmla="*/ 1299 h 1365"/>
                  <a:gd name="T30" fmla="*/ 1128 w 1217"/>
                  <a:gd name="T31" fmla="*/ 1083 h 1365"/>
                  <a:gd name="T32" fmla="*/ 1217 w 1217"/>
                  <a:gd name="T33" fmla="*/ 930 h 1365"/>
                  <a:gd name="T34" fmla="*/ 1217 w 1217"/>
                  <a:gd name="T35" fmla="*/ 418 h 1365"/>
                  <a:gd name="T36" fmla="*/ 1143 w 1217"/>
                  <a:gd name="T37" fmla="*/ 289 h 1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17" h="1365">
                    <a:moveTo>
                      <a:pt x="1143" y="289"/>
                    </a:moveTo>
                    <a:cubicBezTo>
                      <a:pt x="1076" y="251"/>
                      <a:pt x="1076" y="251"/>
                      <a:pt x="1076" y="251"/>
                    </a:cubicBezTo>
                    <a:cubicBezTo>
                      <a:pt x="1076" y="251"/>
                      <a:pt x="1076" y="251"/>
                      <a:pt x="1076" y="251"/>
                    </a:cubicBezTo>
                    <a:cubicBezTo>
                      <a:pt x="695" y="32"/>
                      <a:pt x="695" y="32"/>
                      <a:pt x="695" y="32"/>
                    </a:cubicBezTo>
                    <a:cubicBezTo>
                      <a:pt x="640" y="0"/>
                      <a:pt x="574" y="1"/>
                      <a:pt x="519" y="32"/>
                    </a:cubicBezTo>
                    <a:cubicBezTo>
                      <a:pt x="75" y="289"/>
                      <a:pt x="75" y="289"/>
                      <a:pt x="75" y="289"/>
                    </a:cubicBezTo>
                    <a:cubicBezTo>
                      <a:pt x="29" y="315"/>
                      <a:pt x="1" y="364"/>
                      <a:pt x="1" y="417"/>
                    </a:cubicBezTo>
                    <a:cubicBezTo>
                      <a:pt x="1" y="494"/>
                      <a:pt x="1" y="494"/>
                      <a:pt x="1" y="494"/>
                    </a:cubicBezTo>
                    <a:cubicBezTo>
                      <a:pt x="1" y="495"/>
                      <a:pt x="1" y="495"/>
                      <a:pt x="1" y="495"/>
                    </a:cubicBezTo>
                    <a:cubicBezTo>
                      <a:pt x="0" y="930"/>
                      <a:pt x="0" y="930"/>
                      <a:pt x="0" y="930"/>
                    </a:cubicBezTo>
                    <a:cubicBezTo>
                      <a:pt x="0" y="992"/>
                      <a:pt x="34" y="1050"/>
                      <a:pt x="88" y="1082"/>
                    </a:cubicBezTo>
                    <a:cubicBezTo>
                      <a:pt x="533" y="1338"/>
                      <a:pt x="533" y="1338"/>
                      <a:pt x="533" y="1338"/>
                    </a:cubicBezTo>
                    <a:cubicBezTo>
                      <a:pt x="578" y="1365"/>
                      <a:pt x="635" y="1365"/>
                      <a:pt x="681" y="1338"/>
                    </a:cubicBezTo>
                    <a:cubicBezTo>
                      <a:pt x="748" y="1300"/>
                      <a:pt x="748" y="1300"/>
                      <a:pt x="748" y="1300"/>
                    </a:cubicBezTo>
                    <a:cubicBezTo>
                      <a:pt x="746" y="1299"/>
                      <a:pt x="746" y="1299"/>
                      <a:pt x="746" y="1299"/>
                    </a:cubicBezTo>
                    <a:cubicBezTo>
                      <a:pt x="1128" y="1083"/>
                      <a:pt x="1128" y="1083"/>
                      <a:pt x="1128" y="1083"/>
                    </a:cubicBezTo>
                    <a:cubicBezTo>
                      <a:pt x="1183" y="1051"/>
                      <a:pt x="1217" y="993"/>
                      <a:pt x="1217" y="930"/>
                    </a:cubicBezTo>
                    <a:cubicBezTo>
                      <a:pt x="1217" y="418"/>
                      <a:pt x="1217" y="418"/>
                      <a:pt x="1217" y="418"/>
                    </a:cubicBezTo>
                    <a:cubicBezTo>
                      <a:pt x="1217" y="365"/>
                      <a:pt x="1189" y="316"/>
                      <a:pt x="1143" y="28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632" name="Группа 631"/>
              <p:cNvGrpSpPr/>
              <p:nvPr/>
            </p:nvGrpSpPr>
            <p:grpSpPr>
              <a:xfrm>
                <a:off x="4811713" y="1992313"/>
                <a:ext cx="2557462" cy="2862263"/>
                <a:chOff x="4811713" y="1992313"/>
                <a:chExt cx="2557462" cy="2862263"/>
              </a:xfrm>
            </p:grpSpPr>
            <p:sp>
              <p:nvSpPr>
                <p:cNvPr id="633" name="Freeform 163"/>
                <p:cNvSpPr>
                  <a:spLocks/>
                </p:cNvSpPr>
                <p:nvPr/>
              </p:nvSpPr>
              <p:spPr bwMode="auto">
                <a:xfrm>
                  <a:off x="6219825" y="2519363"/>
                  <a:ext cx="1149350" cy="2198688"/>
                </a:xfrm>
                <a:custGeom>
                  <a:avLst/>
                  <a:gdLst>
                    <a:gd name="T0" fmla="*/ 263 w 305"/>
                    <a:gd name="T1" fmla="*/ 21 h 584"/>
                    <a:gd name="T2" fmla="*/ 226 w 305"/>
                    <a:gd name="T3" fmla="*/ 0 h 584"/>
                    <a:gd name="T4" fmla="*/ 226 w 305"/>
                    <a:gd name="T5" fmla="*/ 49 h 584"/>
                    <a:gd name="T6" fmla="*/ 262 w 305"/>
                    <a:gd name="T7" fmla="*/ 111 h 584"/>
                    <a:gd name="T8" fmla="*/ 262 w 305"/>
                    <a:gd name="T9" fmla="*/ 361 h 584"/>
                    <a:gd name="T10" fmla="*/ 219 w 305"/>
                    <a:gd name="T11" fmla="*/ 435 h 584"/>
                    <a:gd name="T12" fmla="*/ 33 w 305"/>
                    <a:gd name="T13" fmla="*/ 541 h 584"/>
                    <a:gd name="T14" fmla="*/ 33 w 305"/>
                    <a:gd name="T15" fmla="*/ 541 h 584"/>
                    <a:gd name="T16" fmla="*/ 1 w 305"/>
                    <a:gd name="T17" fmla="*/ 560 h 584"/>
                    <a:gd name="T18" fmla="*/ 0 w 305"/>
                    <a:gd name="T19" fmla="*/ 560 h 584"/>
                    <a:gd name="T20" fmla="*/ 42 w 305"/>
                    <a:gd name="T21" fmla="*/ 584 h 584"/>
                    <a:gd name="T22" fmla="*/ 255 w 305"/>
                    <a:gd name="T23" fmla="*/ 463 h 584"/>
                    <a:gd name="T24" fmla="*/ 304 w 305"/>
                    <a:gd name="T25" fmla="*/ 378 h 584"/>
                    <a:gd name="T26" fmla="*/ 305 w 305"/>
                    <a:gd name="T27" fmla="*/ 93 h 584"/>
                    <a:gd name="T28" fmla="*/ 263 w 305"/>
                    <a:gd name="T29" fmla="*/ 21 h 5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05" h="584">
                      <a:moveTo>
                        <a:pt x="263" y="21"/>
                      </a:moveTo>
                      <a:cubicBezTo>
                        <a:pt x="226" y="0"/>
                        <a:pt x="226" y="0"/>
                        <a:pt x="226" y="0"/>
                      </a:cubicBezTo>
                      <a:cubicBezTo>
                        <a:pt x="226" y="49"/>
                        <a:pt x="226" y="49"/>
                        <a:pt x="226" y="49"/>
                      </a:cubicBezTo>
                      <a:cubicBezTo>
                        <a:pt x="248" y="62"/>
                        <a:pt x="262" y="85"/>
                        <a:pt x="262" y="111"/>
                      </a:cubicBezTo>
                      <a:cubicBezTo>
                        <a:pt x="262" y="361"/>
                        <a:pt x="262" y="361"/>
                        <a:pt x="262" y="361"/>
                      </a:cubicBezTo>
                      <a:cubicBezTo>
                        <a:pt x="262" y="392"/>
                        <a:pt x="245" y="420"/>
                        <a:pt x="219" y="435"/>
                      </a:cubicBezTo>
                      <a:cubicBezTo>
                        <a:pt x="33" y="541"/>
                        <a:pt x="33" y="541"/>
                        <a:pt x="33" y="541"/>
                      </a:cubicBezTo>
                      <a:cubicBezTo>
                        <a:pt x="33" y="541"/>
                        <a:pt x="33" y="541"/>
                        <a:pt x="33" y="541"/>
                      </a:cubicBezTo>
                      <a:cubicBezTo>
                        <a:pt x="1" y="560"/>
                        <a:pt x="1" y="560"/>
                        <a:pt x="1" y="560"/>
                      </a:cubicBezTo>
                      <a:cubicBezTo>
                        <a:pt x="1" y="560"/>
                        <a:pt x="1" y="560"/>
                        <a:pt x="0" y="560"/>
                      </a:cubicBezTo>
                      <a:cubicBezTo>
                        <a:pt x="42" y="584"/>
                        <a:pt x="42" y="584"/>
                        <a:pt x="42" y="584"/>
                      </a:cubicBezTo>
                      <a:cubicBezTo>
                        <a:pt x="255" y="463"/>
                        <a:pt x="255" y="463"/>
                        <a:pt x="255" y="463"/>
                      </a:cubicBezTo>
                      <a:cubicBezTo>
                        <a:pt x="285" y="446"/>
                        <a:pt x="304" y="413"/>
                        <a:pt x="304" y="378"/>
                      </a:cubicBezTo>
                      <a:cubicBezTo>
                        <a:pt x="305" y="93"/>
                        <a:pt x="305" y="93"/>
                        <a:pt x="305" y="93"/>
                      </a:cubicBezTo>
                      <a:cubicBezTo>
                        <a:pt x="305" y="63"/>
                        <a:pt x="289" y="36"/>
                        <a:pt x="263" y="21"/>
                      </a:cubicBezTo>
                      <a:close/>
                    </a:path>
                  </a:pathLst>
                </a:custGeom>
                <a:solidFill>
                  <a:srgbClr val="3583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34" name="Freeform 164"/>
                <p:cNvSpPr>
                  <a:spLocks/>
                </p:cNvSpPr>
                <p:nvPr/>
              </p:nvSpPr>
              <p:spPr bwMode="auto">
                <a:xfrm>
                  <a:off x="4811713" y="2936876"/>
                  <a:ext cx="1570038" cy="1917700"/>
                </a:xfrm>
                <a:custGeom>
                  <a:avLst/>
                  <a:gdLst>
                    <a:gd name="T0" fmla="*/ 375 w 417"/>
                    <a:gd name="T1" fmla="*/ 449 h 509"/>
                    <a:gd name="T2" fmla="*/ 302 w 417"/>
                    <a:gd name="T3" fmla="*/ 449 h 509"/>
                    <a:gd name="T4" fmla="*/ 86 w 417"/>
                    <a:gd name="T5" fmla="*/ 324 h 509"/>
                    <a:gd name="T6" fmla="*/ 43 w 417"/>
                    <a:gd name="T7" fmla="*/ 250 h 509"/>
                    <a:gd name="T8" fmla="*/ 43 w 417"/>
                    <a:gd name="T9" fmla="*/ 38 h 509"/>
                    <a:gd name="T10" fmla="*/ 43 w 417"/>
                    <a:gd name="T11" fmla="*/ 38 h 509"/>
                    <a:gd name="T12" fmla="*/ 43 w 417"/>
                    <a:gd name="T13" fmla="*/ 0 h 509"/>
                    <a:gd name="T14" fmla="*/ 43 w 417"/>
                    <a:gd name="T15" fmla="*/ 0 h 509"/>
                    <a:gd name="T16" fmla="*/ 1 w 417"/>
                    <a:gd name="T17" fmla="*/ 25 h 509"/>
                    <a:gd name="T18" fmla="*/ 1 w 417"/>
                    <a:gd name="T19" fmla="*/ 267 h 509"/>
                    <a:gd name="T20" fmla="*/ 49 w 417"/>
                    <a:gd name="T21" fmla="*/ 352 h 509"/>
                    <a:gd name="T22" fmla="*/ 297 w 417"/>
                    <a:gd name="T23" fmla="*/ 495 h 509"/>
                    <a:gd name="T24" fmla="*/ 380 w 417"/>
                    <a:gd name="T25" fmla="*/ 495 h 509"/>
                    <a:gd name="T26" fmla="*/ 417 w 417"/>
                    <a:gd name="T27" fmla="*/ 473 h 509"/>
                    <a:gd name="T28" fmla="*/ 375 w 417"/>
                    <a:gd name="T29" fmla="*/ 449 h 5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17" h="509">
                      <a:moveTo>
                        <a:pt x="375" y="449"/>
                      </a:moveTo>
                      <a:cubicBezTo>
                        <a:pt x="352" y="462"/>
                        <a:pt x="325" y="462"/>
                        <a:pt x="302" y="449"/>
                      </a:cubicBezTo>
                      <a:cubicBezTo>
                        <a:pt x="86" y="324"/>
                        <a:pt x="86" y="324"/>
                        <a:pt x="86" y="324"/>
                      </a:cubicBezTo>
                      <a:cubicBezTo>
                        <a:pt x="59" y="309"/>
                        <a:pt x="43" y="280"/>
                        <a:pt x="43" y="250"/>
                      </a:cubicBezTo>
                      <a:cubicBezTo>
                        <a:pt x="43" y="38"/>
                        <a:pt x="43" y="38"/>
                        <a:pt x="43" y="38"/>
                      </a:cubicBezTo>
                      <a:cubicBezTo>
                        <a:pt x="43" y="38"/>
                        <a:pt x="43" y="38"/>
                        <a:pt x="43" y="38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67"/>
                        <a:pt x="1" y="267"/>
                        <a:pt x="1" y="267"/>
                      </a:cubicBezTo>
                      <a:cubicBezTo>
                        <a:pt x="0" y="302"/>
                        <a:pt x="19" y="334"/>
                        <a:pt x="49" y="352"/>
                      </a:cubicBezTo>
                      <a:cubicBezTo>
                        <a:pt x="297" y="495"/>
                        <a:pt x="297" y="495"/>
                        <a:pt x="297" y="495"/>
                      </a:cubicBezTo>
                      <a:cubicBezTo>
                        <a:pt x="323" y="509"/>
                        <a:pt x="354" y="509"/>
                        <a:pt x="380" y="495"/>
                      </a:cubicBezTo>
                      <a:cubicBezTo>
                        <a:pt x="417" y="473"/>
                        <a:pt x="417" y="473"/>
                        <a:pt x="417" y="473"/>
                      </a:cubicBezTo>
                      <a:cubicBezTo>
                        <a:pt x="375" y="449"/>
                        <a:pt x="375" y="449"/>
                        <a:pt x="375" y="449"/>
                      </a:cubicBezTo>
                      <a:close/>
                    </a:path>
                  </a:pathLst>
                </a:custGeom>
                <a:solidFill>
                  <a:srgbClr val="52A6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35" name="Freeform 165"/>
                <p:cNvSpPr>
                  <a:spLocks/>
                </p:cNvSpPr>
                <p:nvPr/>
              </p:nvSpPr>
              <p:spPr bwMode="auto">
                <a:xfrm>
                  <a:off x="4816475" y="1992313"/>
                  <a:ext cx="2259013" cy="1035050"/>
                </a:xfrm>
                <a:custGeom>
                  <a:avLst/>
                  <a:gdLst>
                    <a:gd name="T0" fmla="*/ 78 w 600"/>
                    <a:gd name="T1" fmla="*/ 188 h 275"/>
                    <a:gd name="T2" fmla="*/ 295 w 600"/>
                    <a:gd name="T3" fmla="*/ 63 h 275"/>
                    <a:gd name="T4" fmla="*/ 380 w 600"/>
                    <a:gd name="T5" fmla="*/ 63 h 275"/>
                    <a:gd name="T6" fmla="*/ 566 w 600"/>
                    <a:gd name="T7" fmla="*/ 170 h 275"/>
                    <a:gd name="T8" fmla="*/ 566 w 600"/>
                    <a:gd name="T9" fmla="*/ 170 h 275"/>
                    <a:gd name="T10" fmla="*/ 599 w 600"/>
                    <a:gd name="T11" fmla="*/ 189 h 275"/>
                    <a:gd name="T12" fmla="*/ 600 w 600"/>
                    <a:gd name="T13" fmla="*/ 189 h 275"/>
                    <a:gd name="T14" fmla="*/ 600 w 600"/>
                    <a:gd name="T15" fmla="*/ 140 h 275"/>
                    <a:gd name="T16" fmla="*/ 386 w 600"/>
                    <a:gd name="T17" fmla="*/ 18 h 275"/>
                    <a:gd name="T18" fmla="*/ 289 w 600"/>
                    <a:gd name="T19" fmla="*/ 18 h 275"/>
                    <a:gd name="T20" fmla="*/ 41 w 600"/>
                    <a:gd name="T21" fmla="*/ 161 h 275"/>
                    <a:gd name="T22" fmla="*/ 0 w 600"/>
                    <a:gd name="T23" fmla="*/ 232 h 275"/>
                    <a:gd name="T24" fmla="*/ 0 w 600"/>
                    <a:gd name="T25" fmla="*/ 275 h 275"/>
                    <a:gd name="T26" fmla="*/ 42 w 600"/>
                    <a:gd name="T27" fmla="*/ 251 h 275"/>
                    <a:gd name="T28" fmla="*/ 78 w 600"/>
                    <a:gd name="T29" fmla="*/ 188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00" h="275">
                      <a:moveTo>
                        <a:pt x="78" y="188"/>
                      </a:moveTo>
                      <a:cubicBezTo>
                        <a:pt x="295" y="63"/>
                        <a:pt x="295" y="63"/>
                        <a:pt x="295" y="63"/>
                      </a:cubicBezTo>
                      <a:cubicBezTo>
                        <a:pt x="321" y="48"/>
                        <a:pt x="354" y="48"/>
                        <a:pt x="380" y="63"/>
                      </a:cubicBezTo>
                      <a:cubicBezTo>
                        <a:pt x="566" y="170"/>
                        <a:pt x="566" y="170"/>
                        <a:pt x="566" y="170"/>
                      </a:cubicBezTo>
                      <a:cubicBezTo>
                        <a:pt x="566" y="170"/>
                        <a:pt x="566" y="170"/>
                        <a:pt x="566" y="170"/>
                      </a:cubicBezTo>
                      <a:cubicBezTo>
                        <a:pt x="599" y="189"/>
                        <a:pt x="599" y="189"/>
                        <a:pt x="599" y="189"/>
                      </a:cubicBezTo>
                      <a:cubicBezTo>
                        <a:pt x="599" y="189"/>
                        <a:pt x="599" y="189"/>
                        <a:pt x="600" y="189"/>
                      </a:cubicBezTo>
                      <a:cubicBezTo>
                        <a:pt x="600" y="140"/>
                        <a:pt x="600" y="140"/>
                        <a:pt x="600" y="140"/>
                      </a:cubicBezTo>
                      <a:cubicBezTo>
                        <a:pt x="386" y="18"/>
                        <a:pt x="386" y="18"/>
                        <a:pt x="386" y="18"/>
                      </a:cubicBezTo>
                      <a:cubicBezTo>
                        <a:pt x="356" y="0"/>
                        <a:pt x="319" y="0"/>
                        <a:pt x="289" y="18"/>
                      </a:cubicBezTo>
                      <a:cubicBezTo>
                        <a:pt x="41" y="161"/>
                        <a:pt x="41" y="161"/>
                        <a:pt x="41" y="161"/>
                      </a:cubicBezTo>
                      <a:cubicBezTo>
                        <a:pt x="15" y="176"/>
                        <a:pt x="0" y="203"/>
                        <a:pt x="0" y="232"/>
                      </a:cubicBezTo>
                      <a:cubicBezTo>
                        <a:pt x="0" y="275"/>
                        <a:pt x="0" y="275"/>
                        <a:pt x="0" y="275"/>
                      </a:cubicBezTo>
                      <a:cubicBezTo>
                        <a:pt x="42" y="251"/>
                        <a:pt x="42" y="251"/>
                        <a:pt x="42" y="251"/>
                      </a:cubicBezTo>
                      <a:cubicBezTo>
                        <a:pt x="42" y="225"/>
                        <a:pt x="56" y="201"/>
                        <a:pt x="78" y="188"/>
                      </a:cubicBezTo>
                      <a:close/>
                    </a:path>
                  </a:pathLst>
                </a:custGeom>
                <a:solidFill>
                  <a:srgbClr val="2149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924" name="Группа 923"/>
            <p:cNvGrpSpPr/>
            <p:nvPr/>
          </p:nvGrpSpPr>
          <p:grpSpPr>
            <a:xfrm>
              <a:off x="6071152" y="6023429"/>
              <a:ext cx="377863" cy="322049"/>
              <a:chOff x="1464170" y="1575720"/>
              <a:chExt cx="423875" cy="361265"/>
            </a:xfrm>
            <a:solidFill>
              <a:schemeClr val="bg1"/>
            </a:solidFill>
          </p:grpSpPr>
          <p:sp>
            <p:nvSpPr>
              <p:cNvPr id="925" name="Freeform 6"/>
              <p:cNvSpPr>
                <a:spLocks/>
              </p:cNvSpPr>
              <p:nvPr/>
            </p:nvSpPr>
            <p:spPr bwMode="auto">
              <a:xfrm>
                <a:off x="1694179" y="1908508"/>
                <a:ext cx="193866" cy="28477"/>
              </a:xfrm>
              <a:custGeom>
                <a:avLst/>
                <a:gdLst/>
                <a:ahLst/>
                <a:cxnLst>
                  <a:cxn ang="0">
                    <a:pos x="107" y="16"/>
                  </a:cxn>
                  <a:cxn ang="0">
                    <a:pos x="107" y="9"/>
                  </a:cxn>
                  <a:cxn ang="0">
                    <a:pos x="98" y="0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16"/>
                  </a:cxn>
                  <a:cxn ang="0">
                    <a:pos x="107" y="16"/>
                  </a:cxn>
                </a:cxnLst>
                <a:rect l="0" t="0" r="r" b="b"/>
                <a:pathLst>
                  <a:path w="107" h="16">
                    <a:moveTo>
                      <a:pt x="107" y="16"/>
                    </a:moveTo>
                    <a:cubicBezTo>
                      <a:pt x="107" y="9"/>
                      <a:pt x="107" y="9"/>
                      <a:pt x="107" y="9"/>
                    </a:cubicBezTo>
                    <a:cubicBezTo>
                      <a:pt x="107" y="4"/>
                      <a:pt x="103" y="0"/>
                      <a:pt x="9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6"/>
                      <a:pt x="0" y="16"/>
                      <a:pt x="0" y="16"/>
                    </a:cubicBezTo>
                    <a:lnTo>
                      <a:pt x="107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926" name="Группа 925"/>
              <p:cNvGrpSpPr/>
              <p:nvPr/>
            </p:nvGrpSpPr>
            <p:grpSpPr>
              <a:xfrm>
                <a:off x="1464170" y="1575720"/>
                <a:ext cx="412922" cy="339538"/>
                <a:chOff x="1464170" y="1575720"/>
                <a:chExt cx="412922" cy="339538"/>
              </a:xfrm>
              <a:grpFill/>
            </p:grpSpPr>
            <p:sp>
              <p:nvSpPr>
                <p:cNvPr id="927" name="Freeform 7"/>
                <p:cNvSpPr>
                  <a:spLocks/>
                </p:cNvSpPr>
                <p:nvPr/>
              </p:nvSpPr>
              <p:spPr bwMode="auto">
                <a:xfrm>
                  <a:off x="1464170" y="1614055"/>
                  <a:ext cx="381159" cy="301203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114" y="37"/>
                    </a:cxn>
                    <a:cxn ang="0">
                      <a:pos x="122" y="63"/>
                    </a:cxn>
                    <a:cxn ang="0">
                      <a:pos x="10" y="133"/>
                    </a:cxn>
                    <a:cxn ang="0">
                      <a:pos x="5" y="153"/>
                    </a:cxn>
                    <a:cxn ang="0">
                      <a:pos x="6" y="155"/>
                    </a:cxn>
                    <a:cxn ang="0">
                      <a:pos x="7" y="157"/>
                    </a:cxn>
                    <a:cxn ang="0">
                      <a:pos x="28" y="160"/>
                    </a:cxn>
                    <a:cxn ang="0">
                      <a:pos x="135" y="82"/>
                    </a:cxn>
                    <a:cxn ang="0">
                      <a:pos x="156" y="98"/>
                    </a:cxn>
                    <a:cxn ang="0">
                      <a:pos x="210" y="62"/>
                    </a:cxn>
                    <a:cxn ang="0">
                      <a:pos x="196" y="26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210" h="166">
                      <a:moveTo>
                        <a:pt x="168" y="0"/>
                      </a:moveTo>
                      <a:cubicBezTo>
                        <a:pt x="114" y="37"/>
                        <a:pt x="114" y="37"/>
                        <a:pt x="114" y="37"/>
                      </a:cubicBezTo>
                      <a:cubicBezTo>
                        <a:pt x="115" y="45"/>
                        <a:pt x="117" y="54"/>
                        <a:pt x="122" y="63"/>
                      </a:cubicBezTo>
                      <a:cubicBezTo>
                        <a:pt x="10" y="133"/>
                        <a:pt x="10" y="133"/>
                        <a:pt x="10" y="133"/>
                      </a:cubicBezTo>
                      <a:cubicBezTo>
                        <a:pt x="10" y="133"/>
                        <a:pt x="0" y="143"/>
                        <a:pt x="5" y="153"/>
                      </a:cubicBezTo>
                      <a:cubicBezTo>
                        <a:pt x="5" y="154"/>
                        <a:pt x="6" y="155"/>
                        <a:pt x="6" y="155"/>
                      </a:cubicBezTo>
                      <a:cubicBezTo>
                        <a:pt x="7" y="156"/>
                        <a:pt x="7" y="156"/>
                        <a:pt x="7" y="157"/>
                      </a:cubicBezTo>
                      <a:cubicBezTo>
                        <a:pt x="15" y="166"/>
                        <a:pt x="28" y="160"/>
                        <a:pt x="28" y="160"/>
                      </a:cubicBezTo>
                      <a:cubicBezTo>
                        <a:pt x="135" y="82"/>
                        <a:pt x="135" y="82"/>
                        <a:pt x="135" y="82"/>
                      </a:cubicBezTo>
                      <a:cubicBezTo>
                        <a:pt x="141" y="89"/>
                        <a:pt x="148" y="95"/>
                        <a:pt x="156" y="98"/>
                      </a:cubicBezTo>
                      <a:cubicBezTo>
                        <a:pt x="210" y="62"/>
                        <a:pt x="210" y="62"/>
                        <a:pt x="210" y="62"/>
                      </a:cubicBezTo>
                      <a:cubicBezTo>
                        <a:pt x="209" y="50"/>
                        <a:pt x="204" y="38"/>
                        <a:pt x="196" y="26"/>
                      </a:cubicBezTo>
                      <a:cubicBezTo>
                        <a:pt x="188" y="15"/>
                        <a:pt x="178" y="6"/>
                        <a:pt x="16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28" name="Freeform 8"/>
                <p:cNvSpPr>
                  <a:spLocks/>
                </p:cNvSpPr>
                <p:nvPr/>
              </p:nvSpPr>
              <p:spPr bwMode="auto">
                <a:xfrm>
                  <a:off x="1635034" y="1575720"/>
                  <a:ext cx="128149" cy="96385"/>
                </a:xfrm>
                <a:custGeom>
                  <a:avLst/>
                  <a:gdLst/>
                  <a:ahLst/>
                  <a:cxnLst>
                    <a:cxn ang="0">
                      <a:pos x="69" y="4"/>
                    </a:cxn>
                    <a:cxn ang="0">
                      <a:pos x="58" y="2"/>
                    </a:cxn>
                    <a:cxn ang="0">
                      <a:pos x="5" y="38"/>
                    </a:cxn>
                    <a:cxn ang="0">
                      <a:pos x="2" y="49"/>
                    </a:cxn>
                    <a:cxn ang="0">
                      <a:pos x="13" y="51"/>
                    </a:cxn>
                    <a:cxn ang="0">
                      <a:pos x="66" y="15"/>
                    </a:cxn>
                    <a:cxn ang="0">
                      <a:pos x="69" y="4"/>
                    </a:cxn>
                  </a:cxnLst>
                  <a:rect l="0" t="0" r="r" b="b"/>
                  <a:pathLst>
                    <a:path w="71" h="53">
                      <a:moveTo>
                        <a:pt x="69" y="4"/>
                      </a:moveTo>
                      <a:cubicBezTo>
                        <a:pt x="67" y="1"/>
                        <a:pt x="62" y="0"/>
                        <a:pt x="58" y="2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1" y="41"/>
                        <a:pt x="0" y="46"/>
                        <a:pt x="2" y="49"/>
                      </a:cubicBezTo>
                      <a:cubicBezTo>
                        <a:pt x="5" y="52"/>
                        <a:pt x="10" y="53"/>
                        <a:pt x="13" y="51"/>
                      </a:cubicBezTo>
                      <a:cubicBezTo>
                        <a:pt x="66" y="15"/>
                        <a:pt x="66" y="15"/>
                        <a:pt x="66" y="15"/>
                      </a:cubicBezTo>
                      <a:cubicBezTo>
                        <a:pt x="70" y="12"/>
                        <a:pt x="71" y="7"/>
                        <a:pt x="69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29" name="Freeform 9"/>
                <p:cNvSpPr>
                  <a:spLocks/>
                </p:cNvSpPr>
                <p:nvPr/>
              </p:nvSpPr>
              <p:spPr bwMode="auto">
                <a:xfrm>
                  <a:off x="1748943" y="1736727"/>
                  <a:ext cx="128149" cy="98576"/>
                </a:xfrm>
                <a:custGeom>
                  <a:avLst/>
                  <a:gdLst/>
                  <a:ahLst/>
                  <a:cxnLst>
                    <a:cxn ang="0">
                      <a:pos x="69" y="4"/>
                    </a:cxn>
                    <a:cxn ang="0">
                      <a:pos x="58" y="3"/>
                    </a:cxn>
                    <a:cxn ang="0">
                      <a:pos x="5" y="39"/>
                    </a:cxn>
                    <a:cxn ang="0">
                      <a:pos x="2" y="49"/>
                    </a:cxn>
                    <a:cxn ang="0">
                      <a:pos x="13" y="51"/>
                    </a:cxn>
                    <a:cxn ang="0">
                      <a:pos x="66" y="15"/>
                    </a:cxn>
                    <a:cxn ang="0">
                      <a:pos x="69" y="4"/>
                    </a:cxn>
                  </a:cxnLst>
                  <a:rect l="0" t="0" r="r" b="b"/>
                  <a:pathLst>
                    <a:path w="71" h="54">
                      <a:moveTo>
                        <a:pt x="69" y="4"/>
                      </a:moveTo>
                      <a:cubicBezTo>
                        <a:pt x="67" y="1"/>
                        <a:pt x="62" y="0"/>
                        <a:pt x="58" y="3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1" y="41"/>
                        <a:pt x="0" y="46"/>
                        <a:pt x="2" y="49"/>
                      </a:cubicBezTo>
                      <a:cubicBezTo>
                        <a:pt x="5" y="53"/>
                        <a:pt x="10" y="54"/>
                        <a:pt x="13" y="51"/>
                      </a:cubicBezTo>
                      <a:cubicBezTo>
                        <a:pt x="66" y="15"/>
                        <a:pt x="66" y="15"/>
                        <a:pt x="66" y="15"/>
                      </a:cubicBezTo>
                      <a:cubicBezTo>
                        <a:pt x="70" y="13"/>
                        <a:pt x="71" y="8"/>
                        <a:pt x="69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54" name="TextBox 353"/>
          <p:cNvSpPr txBox="1"/>
          <p:nvPr/>
        </p:nvSpPr>
        <p:spPr>
          <a:xfrm>
            <a:off x="1352552" y="265966"/>
            <a:ext cx="8676775" cy="330858"/>
          </a:xfrm>
          <a:prstGeom prst="rect">
            <a:avLst/>
          </a:prstGeom>
          <a:noFill/>
        </p:spPr>
        <p:txBody>
          <a:bodyPr wrap="square" lIns="99058" tIns="49529" rIns="99058" bIns="4952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 defTabSz="709106" fontAlgn="b"/>
            <a:r>
              <a:rPr lang="ru-RU" sz="2400" dirty="0" smtClean="0">
                <a:solidFill>
                  <a:srgbClr val="3A8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 в </a:t>
            </a:r>
            <a:r>
              <a:rPr lang="ru-RU" sz="2400" dirty="0">
                <a:solidFill>
                  <a:srgbClr val="3A8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использования и охраны водных объектов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6" name="Freeform 1290"/>
          <p:cNvSpPr>
            <a:spLocks noEditPoints="1"/>
          </p:cNvSpPr>
          <p:nvPr/>
        </p:nvSpPr>
        <p:spPr bwMode="auto">
          <a:xfrm>
            <a:off x="949570" y="4359109"/>
            <a:ext cx="293041" cy="383860"/>
          </a:xfrm>
          <a:custGeom>
            <a:avLst/>
            <a:gdLst>
              <a:gd name="T0" fmla="*/ 636 w 1068"/>
              <a:gd name="T1" fmla="*/ 268 h 1396"/>
              <a:gd name="T2" fmla="*/ 0 w 1068"/>
              <a:gd name="T3" fmla="*/ 1099 h 1396"/>
              <a:gd name="T4" fmla="*/ 95 w 1068"/>
              <a:gd name="T5" fmla="*/ 1396 h 1396"/>
              <a:gd name="T6" fmla="*/ 1068 w 1068"/>
              <a:gd name="T7" fmla="*/ 1276 h 1396"/>
              <a:gd name="T8" fmla="*/ 1068 w 1068"/>
              <a:gd name="T9" fmla="*/ 1245 h 1396"/>
              <a:gd name="T10" fmla="*/ 1068 w 1068"/>
              <a:gd name="T11" fmla="*/ 441 h 1396"/>
              <a:gd name="T12" fmla="*/ 972 w 1068"/>
              <a:gd name="T13" fmla="*/ 0 h 1396"/>
              <a:gd name="T14" fmla="*/ 838 w 1068"/>
              <a:gd name="T15" fmla="*/ 829 h 1396"/>
              <a:gd name="T16" fmla="*/ 820 w 1068"/>
              <a:gd name="T17" fmla="*/ 834 h 1396"/>
              <a:gd name="T18" fmla="*/ 816 w 1068"/>
              <a:gd name="T19" fmla="*/ 846 h 1396"/>
              <a:gd name="T20" fmla="*/ 795 w 1068"/>
              <a:gd name="T21" fmla="*/ 840 h 1396"/>
              <a:gd name="T22" fmla="*/ 775 w 1068"/>
              <a:gd name="T23" fmla="*/ 846 h 1396"/>
              <a:gd name="T24" fmla="*/ 770 w 1068"/>
              <a:gd name="T25" fmla="*/ 834 h 1396"/>
              <a:gd name="T26" fmla="*/ 752 w 1068"/>
              <a:gd name="T27" fmla="*/ 829 h 1396"/>
              <a:gd name="T28" fmla="*/ 752 w 1068"/>
              <a:gd name="T29" fmla="*/ 815 h 1396"/>
              <a:gd name="T30" fmla="*/ 747 w 1068"/>
              <a:gd name="T31" fmla="*/ 799 h 1396"/>
              <a:gd name="T32" fmla="*/ 741 w 1068"/>
              <a:gd name="T33" fmla="*/ 788 h 1396"/>
              <a:gd name="T34" fmla="*/ 752 w 1068"/>
              <a:gd name="T35" fmla="*/ 775 h 1396"/>
              <a:gd name="T36" fmla="*/ 752 w 1068"/>
              <a:gd name="T37" fmla="*/ 762 h 1396"/>
              <a:gd name="T38" fmla="*/ 770 w 1068"/>
              <a:gd name="T39" fmla="*/ 757 h 1396"/>
              <a:gd name="T40" fmla="*/ 775 w 1068"/>
              <a:gd name="T41" fmla="*/ 745 h 1396"/>
              <a:gd name="T42" fmla="*/ 793 w 1068"/>
              <a:gd name="T43" fmla="*/ 749 h 1396"/>
              <a:gd name="T44" fmla="*/ 803 w 1068"/>
              <a:gd name="T45" fmla="*/ 741 h 1396"/>
              <a:gd name="T46" fmla="*/ 817 w 1068"/>
              <a:gd name="T47" fmla="*/ 755 h 1396"/>
              <a:gd name="T48" fmla="*/ 829 w 1068"/>
              <a:gd name="T49" fmla="*/ 752 h 1396"/>
              <a:gd name="T50" fmla="*/ 834 w 1068"/>
              <a:gd name="T51" fmla="*/ 772 h 1396"/>
              <a:gd name="T52" fmla="*/ 849 w 1068"/>
              <a:gd name="T53" fmla="*/ 787 h 1396"/>
              <a:gd name="T54" fmla="*/ 843 w 1068"/>
              <a:gd name="T55" fmla="*/ 799 h 1396"/>
              <a:gd name="T56" fmla="*/ 839 w 1068"/>
              <a:gd name="T57" fmla="*/ 815 h 1396"/>
              <a:gd name="T58" fmla="*/ 835 w 1068"/>
              <a:gd name="T59" fmla="*/ 823 h 1396"/>
              <a:gd name="T60" fmla="*/ 856 w 1068"/>
              <a:gd name="T61" fmla="*/ 831 h 1396"/>
              <a:gd name="T62" fmla="*/ 861 w 1068"/>
              <a:gd name="T63" fmla="*/ 821 h 1396"/>
              <a:gd name="T64" fmla="*/ 867 w 1068"/>
              <a:gd name="T65" fmla="*/ 801 h 1396"/>
              <a:gd name="T66" fmla="*/ 867 w 1068"/>
              <a:gd name="T67" fmla="*/ 789 h 1396"/>
              <a:gd name="T68" fmla="*/ 861 w 1068"/>
              <a:gd name="T69" fmla="*/ 769 h 1396"/>
              <a:gd name="T70" fmla="*/ 855 w 1068"/>
              <a:gd name="T71" fmla="*/ 759 h 1396"/>
              <a:gd name="T72" fmla="*/ 911 w 1068"/>
              <a:gd name="T73" fmla="*/ 751 h 1396"/>
              <a:gd name="T74" fmla="*/ 854 w 1068"/>
              <a:gd name="T75" fmla="*/ 834 h 1396"/>
              <a:gd name="T76" fmla="*/ 827 w 1068"/>
              <a:gd name="T77" fmla="*/ 638 h 1396"/>
              <a:gd name="T78" fmla="*/ 827 w 1068"/>
              <a:gd name="T79" fmla="*/ 738 h 1396"/>
              <a:gd name="T80" fmla="*/ 907 w 1068"/>
              <a:gd name="T81" fmla="*/ 375 h 1396"/>
              <a:gd name="T82" fmla="*/ 710 w 1068"/>
              <a:gd name="T83" fmla="*/ 375 h 1396"/>
              <a:gd name="T84" fmla="*/ 764 w 1068"/>
              <a:gd name="T85" fmla="*/ 637 h 1396"/>
              <a:gd name="T86" fmla="*/ 680 w 1068"/>
              <a:gd name="T87" fmla="*/ 637 h 1396"/>
              <a:gd name="T88" fmla="*/ 742 w 1068"/>
              <a:gd name="T89" fmla="*/ 751 h 1396"/>
              <a:gd name="T90" fmla="*/ 741 w 1068"/>
              <a:gd name="T91" fmla="*/ 768 h 1396"/>
              <a:gd name="T92" fmla="*/ 729 w 1068"/>
              <a:gd name="T93" fmla="*/ 772 h 1396"/>
              <a:gd name="T94" fmla="*/ 733 w 1068"/>
              <a:gd name="T95" fmla="*/ 795 h 1396"/>
              <a:gd name="T96" fmla="*/ 725 w 1068"/>
              <a:gd name="T97" fmla="*/ 804 h 1396"/>
              <a:gd name="T98" fmla="*/ 740 w 1068"/>
              <a:gd name="T99" fmla="*/ 821 h 1396"/>
              <a:gd name="T100" fmla="*/ 737 w 1068"/>
              <a:gd name="T101" fmla="*/ 834 h 1396"/>
              <a:gd name="T102" fmla="*/ 680 w 1068"/>
              <a:gd name="T103" fmla="*/ 751 h 1396"/>
              <a:gd name="T104" fmla="*/ 580 w 1068"/>
              <a:gd name="T105" fmla="*/ 760 h 1396"/>
              <a:gd name="T106" fmla="*/ 201 w 1068"/>
              <a:gd name="T107" fmla="*/ 760 h 1396"/>
              <a:gd name="T108" fmla="*/ 153 w 1068"/>
              <a:gd name="T109" fmla="*/ 1286 h 1396"/>
              <a:gd name="T110" fmla="*/ 168 w 1068"/>
              <a:gd name="T111" fmla="*/ 956 h 1396"/>
              <a:gd name="T112" fmla="*/ 680 w 1068"/>
              <a:gd name="T113" fmla="*/ 1223 h 1396"/>
              <a:gd name="T114" fmla="*/ 764 w 1068"/>
              <a:gd name="T115" fmla="*/ 1223 h 1396"/>
              <a:gd name="T116" fmla="*/ 911 w 1068"/>
              <a:gd name="T117" fmla="*/ 852 h 1396"/>
              <a:gd name="T118" fmla="*/ 940 w 1068"/>
              <a:gd name="T119" fmla="*/ 1286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68" h="1396">
                <a:moveTo>
                  <a:pt x="972" y="0"/>
                </a:moveTo>
                <a:lnTo>
                  <a:pt x="530" y="0"/>
                </a:lnTo>
                <a:cubicBezTo>
                  <a:pt x="596" y="70"/>
                  <a:pt x="636" y="164"/>
                  <a:pt x="636" y="268"/>
                </a:cubicBezTo>
                <a:cubicBezTo>
                  <a:pt x="636" y="484"/>
                  <a:pt x="461" y="659"/>
                  <a:pt x="245" y="659"/>
                </a:cubicBezTo>
                <a:cubicBezTo>
                  <a:pt x="152" y="659"/>
                  <a:pt x="67" y="626"/>
                  <a:pt x="0" y="572"/>
                </a:cubicBezTo>
                <a:lnTo>
                  <a:pt x="0" y="1099"/>
                </a:lnTo>
                <a:lnTo>
                  <a:pt x="0" y="1241"/>
                </a:lnTo>
                <a:lnTo>
                  <a:pt x="0" y="1299"/>
                </a:lnTo>
                <a:cubicBezTo>
                  <a:pt x="0" y="1352"/>
                  <a:pt x="42" y="1396"/>
                  <a:pt x="95" y="1396"/>
                </a:cubicBezTo>
                <a:lnTo>
                  <a:pt x="972" y="1396"/>
                </a:lnTo>
                <a:cubicBezTo>
                  <a:pt x="1023" y="1396"/>
                  <a:pt x="1064" y="1356"/>
                  <a:pt x="1067" y="1306"/>
                </a:cubicBezTo>
                <a:lnTo>
                  <a:pt x="1068" y="1276"/>
                </a:lnTo>
                <a:lnTo>
                  <a:pt x="1068" y="1276"/>
                </a:lnTo>
                <a:lnTo>
                  <a:pt x="1068" y="1273"/>
                </a:lnTo>
                <a:lnTo>
                  <a:pt x="1068" y="1245"/>
                </a:lnTo>
                <a:lnTo>
                  <a:pt x="1068" y="493"/>
                </a:lnTo>
                <a:lnTo>
                  <a:pt x="1068" y="463"/>
                </a:lnTo>
                <a:lnTo>
                  <a:pt x="1068" y="441"/>
                </a:lnTo>
                <a:lnTo>
                  <a:pt x="1068" y="397"/>
                </a:lnTo>
                <a:lnTo>
                  <a:pt x="1068" y="97"/>
                </a:lnTo>
                <a:cubicBezTo>
                  <a:pt x="1068" y="44"/>
                  <a:pt x="1025" y="0"/>
                  <a:pt x="972" y="0"/>
                </a:cubicBezTo>
                <a:close/>
                <a:moveTo>
                  <a:pt x="835" y="823"/>
                </a:moveTo>
                <a:lnTo>
                  <a:pt x="835" y="823"/>
                </a:lnTo>
                <a:lnTo>
                  <a:pt x="838" y="829"/>
                </a:lnTo>
                <a:cubicBezTo>
                  <a:pt x="836" y="832"/>
                  <a:pt x="832" y="835"/>
                  <a:pt x="829" y="838"/>
                </a:cubicBezTo>
                <a:lnTo>
                  <a:pt x="823" y="834"/>
                </a:lnTo>
                <a:cubicBezTo>
                  <a:pt x="822" y="834"/>
                  <a:pt x="821" y="834"/>
                  <a:pt x="820" y="834"/>
                </a:cubicBezTo>
                <a:cubicBezTo>
                  <a:pt x="819" y="834"/>
                  <a:pt x="818" y="834"/>
                  <a:pt x="817" y="835"/>
                </a:cubicBezTo>
                <a:cubicBezTo>
                  <a:pt x="816" y="836"/>
                  <a:pt x="815" y="837"/>
                  <a:pt x="815" y="839"/>
                </a:cubicBezTo>
                <a:lnTo>
                  <a:pt x="816" y="846"/>
                </a:lnTo>
                <a:cubicBezTo>
                  <a:pt x="812" y="847"/>
                  <a:pt x="807" y="848"/>
                  <a:pt x="803" y="849"/>
                </a:cubicBezTo>
                <a:lnTo>
                  <a:pt x="799" y="843"/>
                </a:lnTo>
                <a:cubicBezTo>
                  <a:pt x="799" y="841"/>
                  <a:pt x="797" y="840"/>
                  <a:pt x="795" y="840"/>
                </a:cubicBezTo>
                <a:cubicBezTo>
                  <a:pt x="793" y="840"/>
                  <a:pt x="792" y="841"/>
                  <a:pt x="791" y="843"/>
                </a:cubicBezTo>
                <a:lnTo>
                  <a:pt x="788" y="849"/>
                </a:lnTo>
                <a:cubicBezTo>
                  <a:pt x="783" y="848"/>
                  <a:pt x="779" y="847"/>
                  <a:pt x="775" y="846"/>
                </a:cubicBezTo>
                <a:lnTo>
                  <a:pt x="775" y="839"/>
                </a:lnTo>
                <a:cubicBezTo>
                  <a:pt x="775" y="837"/>
                  <a:pt x="775" y="836"/>
                  <a:pt x="774" y="835"/>
                </a:cubicBezTo>
                <a:cubicBezTo>
                  <a:pt x="773" y="834"/>
                  <a:pt x="771" y="834"/>
                  <a:pt x="770" y="834"/>
                </a:cubicBezTo>
                <a:cubicBezTo>
                  <a:pt x="769" y="834"/>
                  <a:pt x="768" y="834"/>
                  <a:pt x="768" y="834"/>
                </a:cubicBezTo>
                <a:lnTo>
                  <a:pt x="762" y="838"/>
                </a:lnTo>
                <a:cubicBezTo>
                  <a:pt x="758" y="835"/>
                  <a:pt x="755" y="832"/>
                  <a:pt x="752" y="829"/>
                </a:cubicBezTo>
                <a:lnTo>
                  <a:pt x="756" y="823"/>
                </a:lnTo>
                <a:cubicBezTo>
                  <a:pt x="757" y="821"/>
                  <a:pt x="757" y="819"/>
                  <a:pt x="756" y="818"/>
                </a:cubicBezTo>
                <a:cubicBezTo>
                  <a:pt x="755" y="816"/>
                  <a:pt x="754" y="815"/>
                  <a:pt x="752" y="815"/>
                </a:cubicBezTo>
                <a:lnTo>
                  <a:pt x="745" y="815"/>
                </a:lnTo>
                <a:cubicBezTo>
                  <a:pt x="743" y="811"/>
                  <a:pt x="742" y="807"/>
                  <a:pt x="741" y="803"/>
                </a:cubicBezTo>
                <a:lnTo>
                  <a:pt x="747" y="799"/>
                </a:lnTo>
                <a:cubicBezTo>
                  <a:pt x="749" y="799"/>
                  <a:pt x="750" y="797"/>
                  <a:pt x="750" y="795"/>
                </a:cubicBezTo>
                <a:cubicBezTo>
                  <a:pt x="750" y="793"/>
                  <a:pt x="749" y="792"/>
                  <a:pt x="747" y="791"/>
                </a:cubicBezTo>
                <a:lnTo>
                  <a:pt x="741" y="788"/>
                </a:lnTo>
                <a:cubicBezTo>
                  <a:pt x="742" y="783"/>
                  <a:pt x="743" y="779"/>
                  <a:pt x="745" y="775"/>
                </a:cubicBezTo>
                <a:lnTo>
                  <a:pt x="752" y="775"/>
                </a:lnTo>
                <a:lnTo>
                  <a:pt x="752" y="775"/>
                </a:lnTo>
                <a:cubicBezTo>
                  <a:pt x="753" y="775"/>
                  <a:pt x="755" y="774"/>
                  <a:pt x="756" y="772"/>
                </a:cubicBezTo>
                <a:cubicBezTo>
                  <a:pt x="757" y="771"/>
                  <a:pt x="757" y="769"/>
                  <a:pt x="756" y="768"/>
                </a:cubicBezTo>
                <a:lnTo>
                  <a:pt x="752" y="762"/>
                </a:lnTo>
                <a:cubicBezTo>
                  <a:pt x="755" y="758"/>
                  <a:pt x="758" y="755"/>
                  <a:pt x="762" y="752"/>
                </a:cubicBezTo>
                <a:lnTo>
                  <a:pt x="768" y="756"/>
                </a:lnTo>
                <a:cubicBezTo>
                  <a:pt x="768" y="756"/>
                  <a:pt x="769" y="757"/>
                  <a:pt x="770" y="757"/>
                </a:cubicBezTo>
                <a:cubicBezTo>
                  <a:pt x="771" y="757"/>
                  <a:pt x="773" y="756"/>
                  <a:pt x="774" y="755"/>
                </a:cubicBezTo>
                <a:cubicBezTo>
                  <a:pt x="775" y="754"/>
                  <a:pt x="775" y="753"/>
                  <a:pt x="775" y="752"/>
                </a:cubicBezTo>
                <a:lnTo>
                  <a:pt x="775" y="745"/>
                </a:lnTo>
                <a:cubicBezTo>
                  <a:pt x="779" y="743"/>
                  <a:pt x="783" y="742"/>
                  <a:pt x="788" y="741"/>
                </a:cubicBezTo>
                <a:lnTo>
                  <a:pt x="791" y="747"/>
                </a:lnTo>
                <a:cubicBezTo>
                  <a:pt x="791" y="748"/>
                  <a:pt x="792" y="749"/>
                  <a:pt x="793" y="749"/>
                </a:cubicBezTo>
                <a:cubicBezTo>
                  <a:pt x="794" y="750"/>
                  <a:pt x="794" y="750"/>
                  <a:pt x="795" y="750"/>
                </a:cubicBezTo>
                <a:cubicBezTo>
                  <a:pt x="797" y="750"/>
                  <a:pt x="799" y="749"/>
                  <a:pt x="799" y="747"/>
                </a:cubicBezTo>
                <a:lnTo>
                  <a:pt x="803" y="741"/>
                </a:lnTo>
                <a:cubicBezTo>
                  <a:pt x="807" y="742"/>
                  <a:pt x="812" y="743"/>
                  <a:pt x="816" y="745"/>
                </a:cubicBezTo>
                <a:lnTo>
                  <a:pt x="815" y="752"/>
                </a:lnTo>
                <a:cubicBezTo>
                  <a:pt x="815" y="753"/>
                  <a:pt x="816" y="754"/>
                  <a:pt x="817" y="755"/>
                </a:cubicBezTo>
                <a:cubicBezTo>
                  <a:pt x="818" y="756"/>
                  <a:pt x="819" y="757"/>
                  <a:pt x="820" y="757"/>
                </a:cubicBezTo>
                <a:cubicBezTo>
                  <a:pt x="821" y="757"/>
                  <a:pt x="822" y="756"/>
                  <a:pt x="823" y="756"/>
                </a:cubicBezTo>
                <a:lnTo>
                  <a:pt x="829" y="752"/>
                </a:lnTo>
                <a:cubicBezTo>
                  <a:pt x="832" y="755"/>
                  <a:pt x="835" y="758"/>
                  <a:pt x="838" y="762"/>
                </a:cubicBezTo>
                <a:lnTo>
                  <a:pt x="835" y="768"/>
                </a:lnTo>
                <a:cubicBezTo>
                  <a:pt x="834" y="769"/>
                  <a:pt x="834" y="771"/>
                  <a:pt x="834" y="772"/>
                </a:cubicBezTo>
                <a:cubicBezTo>
                  <a:pt x="835" y="774"/>
                  <a:pt x="837" y="775"/>
                  <a:pt x="839" y="775"/>
                </a:cubicBezTo>
                <a:lnTo>
                  <a:pt x="846" y="775"/>
                </a:lnTo>
                <a:cubicBezTo>
                  <a:pt x="848" y="779"/>
                  <a:pt x="849" y="783"/>
                  <a:pt x="849" y="787"/>
                </a:cubicBezTo>
                <a:lnTo>
                  <a:pt x="843" y="791"/>
                </a:lnTo>
                <a:cubicBezTo>
                  <a:pt x="842" y="792"/>
                  <a:pt x="841" y="793"/>
                  <a:pt x="841" y="795"/>
                </a:cubicBezTo>
                <a:cubicBezTo>
                  <a:pt x="841" y="797"/>
                  <a:pt x="842" y="799"/>
                  <a:pt x="843" y="799"/>
                </a:cubicBezTo>
                <a:lnTo>
                  <a:pt x="849" y="803"/>
                </a:lnTo>
                <a:cubicBezTo>
                  <a:pt x="849" y="807"/>
                  <a:pt x="848" y="811"/>
                  <a:pt x="846" y="815"/>
                </a:cubicBezTo>
                <a:lnTo>
                  <a:pt x="839" y="815"/>
                </a:lnTo>
                <a:lnTo>
                  <a:pt x="839" y="815"/>
                </a:lnTo>
                <a:cubicBezTo>
                  <a:pt x="837" y="815"/>
                  <a:pt x="835" y="816"/>
                  <a:pt x="835" y="818"/>
                </a:cubicBezTo>
                <a:cubicBezTo>
                  <a:pt x="834" y="819"/>
                  <a:pt x="834" y="821"/>
                  <a:pt x="835" y="823"/>
                </a:cubicBezTo>
                <a:close/>
                <a:moveTo>
                  <a:pt x="854" y="834"/>
                </a:moveTo>
                <a:lnTo>
                  <a:pt x="854" y="834"/>
                </a:lnTo>
                <a:lnTo>
                  <a:pt x="856" y="831"/>
                </a:lnTo>
                <a:lnTo>
                  <a:pt x="850" y="822"/>
                </a:lnTo>
                <a:lnTo>
                  <a:pt x="851" y="821"/>
                </a:lnTo>
                <a:lnTo>
                  <a:pt x="861" y="821"/>
                </a:lnTo>
                <a:lnTo>
                  <a:pt x="862" y="818"/>
                </a:lnTo>
                <a:cubicBezTo>
                  <a:pt x="864" y="814"/>
                  <a:pt x="866" y="809"/>
                  <a:pt x="866" y="804"/>
                </a:cubicBezTo>
                <a:lnTo>
                  <a:pt x="867" y="801"/>
                </a:lnTo>
                <a:lnTo>
                  <a:pt x="857" y="796"/>
                </a:lnTo>
                <a:lnTo>
                  <a:pt x="857" y="795"/>
                </a:lnTo>
                <a:lnTo>
                  <a:pt x="867" y="789"/>
                </a:lnTo>
                <a:lnTo>
                  <a:pt x="866" y="786"/>
                </a:lnTo>
                <a:cubicBezTo>
                  <a:pt x="866" y="781"/>
                  <a:pt x="864" y="777"/>
                  <a:pt x="862" y="772"/>
                </a:cubicBezTo>
                <a:lnTo>
                  <a:pt x="861" y="769"/>
                </a:lnTo>
                <a:lnTo>
                  <a:pt x="851" y="769"/>
                </a:lnTo>
                <a:lnTo>
                  <a:pt x="850" y="768"/>
                </a:lnTo>
                <a:lnTo>
                  <a:pt x="855" y="759"/>
                </a:lnTo>
                <a:lnTo>
                  <a:pt x="854" y="757"/>
                </a:lnTo>
                <a:cubicBezTo>
                  <a:pt x="852" y="755"/>
                  <a:pt x="850" y="753"/>
                  <a:pt x="849" y="751"/>
                </a:cubicBezTo>
                <a:lnTo>
                  <a:pt x="911" y="751"/>
                </a:lnTo>
                <a:lnTo>
                  <a:pt x="911" y="839"/>
                </a:lnTo>
                <a:lnTo>
                  <a:pt x="848" y="839"/>
                </a:lnTo>
                <a:cubicBezTo>
                  <a:pt x="850" y="838"/>
                  <a:pt x="852" y="836"/>
                  <a:pt x="854" y="834"/>
                </a:cubicBezTo>
                <a:close/>
                <a:moveTo>
                  <a:pt x="827" y="738"/>
                </a:moveTo>
                <a:lnTo>
                  <a:pt x="827" y="738"/>
                </a:lnTo>
                <a:lnTo>
                  <a:pt x="827" y="638"/>
                </a:lnTo>
                <a:lnTo>
                  <a:pt x="911" y="638"/>
                </a:lnTo>
                <a:lnTo>
                  <a:pt x="911" y="738"/>
                </a:lnTo>
                <a:lnTo>
                  <a:pt x="827" y="738"/>
                </a:lnTo>
                <a:close/>
                <a:moveTo>
                  <a:pt x="710" y="375"/>
                </a:moveTo>
                <a:lnTo>
                  <a:pt x="710" y="375"/>
                </a:lnTo>
                <a:lnTo>
                  <a:pt x="907" y="375"/>
                </a:lnTo>
                <a:lnTo>
                  <a:pt x="907" y="436"/>
                </a:lnTo>
                <a:lnTo>
                  <a:pt x="710" y="436"/>
                </a:lnTo>
                <a:lnTo>
                  <a:pt x="710" y="375"/>
                </a:lnTo>
                <a:close/>
                <a:moveTo>
                  <a:pt x="680" y="637"/>
                </a:moveTo>
                <a:lnTo>
                  <a:pt x="680" y="637"/>
                </a:lnTo>
                <a:lnTo>
                  <a:pt x="764" y="637"/>
                </a:lnTo>
                <a:lnTo>
                  <a:pt x="764" y="737"/>
                </a:lnTo>
                <a:lnTo>
                  <a:pt x="680" y="737"/>
                </a:lnTo>
                <a:lnTo>
                  <a:pt x="680" y="637"/>
                </a:lnTo>
                <a:close/>
                <a:moveTo>
                  <a:pt x="680" y="751"/>
                </a:moveTo>
                <a:lnTo>
                  <a:pt x="680" y="751"/>
                </a:lnTo>
                <a:lnTo>
                  <a:pt x="742" y="751"/>
                </a:lnTo>
                <a:cubicBezTo>
                  <a:pt x="740" y="753"/>
                  <a:pt x="739" y="755"/>
                  <a:pt x="737" y="757"/>
                </a:cubicBezTo>
                <a:lnTo>
                  <a:pt x="735" y="759"/>
                </a:lnTo>
                <a:lnTo>
                  <a:pt x="741" y="768"/>
                </a:lnTo>
                <a:lnTo>
                  <a:pt x="740" y="769"/>
                </a:lnTo>
                <a:lnTo>
                  <a:pt x="730" y="769"/>
                </a:lnTo>
                <a:lnTo>
                  <a:pt x="729" y="772"/>
                </a:lnTo>
                <a:cubicBezTo>
                  <a:pt x="727" y="777"/>
                  <a:pt x="725" y="781"/>
                  <a:pt x="725" y="786"/>
                </a:cubicBezTo>
                <a:lnTo>
                  <a:pt x="724" y="789"/>
                </a:lnTo>
                <a:lnTo>
                  <a:pt x="733" y="795"/>
                </a:lnTo>
                <a:lnTo>
                  <a:pt x="733" y="796"/>
                </a:lnTo>
                <a:lnTo>
                  <a:pt x="724" y="801"/>
                </a:lnTo>
                <a:lnTo>
                  <a:pt x="725" y="804"/>
                </a:lnTo>
                <a:cubicBezTo>
                  <a:pt x="725" y="809"/>
                  <a:pt x="727" y="814"/>
                  <a:pt x="728" y="818"/>
                </a:cubicBezTo>
                <a:lnTo>
                  <a:pt x="730" y="821"/>
                </a:lnTo>
                <a:lnTo>
                  <a:pt x="740" y="821"/>
                </a:lnTo>
                <a:lnTo>
                  <a:pt x="741" y="822"/>
                </a:lnTo>
                <a:lnTo>
                  <a:pt x="735" y="831"/>
                </a:lnTo>
                <a:lnTo>
                  <a:pt x="737" y="834"/>
                </a:lnTo>
                <a:cubicBezTo>
                  <a:pt x="739" y="836"/>
                  <a:pt x="741" y="838"/>
                  <a:pt x="743" y="839"/>
                </a:cubicBezTo>
                <a:lnTo>
                  <a:pt x="680" y="839"/>
                </a:lnTo>
                <a:lnTo>
                  <a:pt x="680" y="751"/>
                </a:lnTo>
                <a:close/>
                <a:moveTo>
                  <a:pt x="201" y="760"/>
                </a:moveTo>
                <a:lnTo>
                  <a:pt x="201" y="760"/>
                </a:lnTo>
                <a:lnTo>
                  <a:pt x="580" y="760"/>
                </a:lnTo>
                <a:lnTo>
                  <a:pt x="580" y="822"/>
                </a:lnTo>
                <a:lnTo>
                  <a:pt x="201" y="822"/>
                </a:lnTo>
                <a:lnTo>
                  <a:pt x="201" y="760"/>
                </a:lnTo>
                <a:close/>
                <a:moveTo>
                  <a:pt x="940" y="1286"/>
                </a:moveTo>
                <a:lnTo>
                  <a:pt x="940" y="1286"/>
                </a:lnTo>
                <a:lnTo>
                  <a:pt x="153" y="1286"/>
                </a:lnTo>
                <a:lnTo>
                  <a:pt x="96" y="1223"/>
                </a:lnTo>
                <a:lnTo>
                  <a:pt x="168" y="1223"/>
                </a:lnTo>
                <a:lnTo>
                  <a:pt x="168" y="956"/>
                </a:lnTo>
                <a:lnTo>
                  <a:pt x="613" y="956"/>
                </a:lnTo>
                <a:lnTo>
                  <a:pt x="613" y="1223"/>
                </a:lnTo>
                <a:lnTo>
                  <a:pt x="680" y="1223"/>
                </a:lnTo>
                <a:lnTo>
                  <a:pt x="680" y="850"/>
                </a:lnTo>
                <a:lnTo>
                  <a:pt x="764" y="850"/>
                </a:lnTo>
                <a:lnTo>
                  <a:pt x="764" y="1223"/>
                </a:lnTo>
                <a:lnTo>
                  <a:pt x="827" y="1223"/>
                </a:lnTo>
                <a:lnTo>
                  <a:pt x="827" y="852"/>
                </a:lnTo>
                <a:lnTo>
                  <a:pt x="911" y="852"/>
                </a:lnTo>
                <a:lnTo>
                  <a:pt x="911" y="1223"/>
                </a:lnTo>
                <a:lnTo>
                  <a:pt x="940" y="1223"/>
                </a:lnTo>
                <a:lnTo>
                  <a:pt x="940" y="12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27" name="Группа 1541"/>
          <p:cNvGrpSpPr/>
          <p:nvPr/>
        </p:nvGrpSpPr>
        <p:grpSpPr>
          <a:xfrm>
            <a:off x="908979" y="4310014"/>
            <a:ext cx="312144" cy="611739"/>
            <a:chOff x="5732819" y="5019376"/>
            <a:chExt cx="409219" cy="801987"/>
          </a:xfrm>
          <a:solidFill>
            <a:schemeClr val="bg1"/>
          </a:solidFill>
        </p:grpSpPr>
        <p:sp>
          <p:nvSpPr>
            <p:cNvPr id="428" name="Freeform 5"/>
            <p:cNvSpPr>
              <a:spLocks noEditPoints="1"/>
            </p:cNvSpPr>
            <p:nvPr/>
          </p:nvSpPr>
          <p:spPr bwMode="auto">
            <a:xfrm>
              <a:off x="5732819" y="5019376"/>
              <a:ext cx="258766" cy="258767"/>
            </a:xfrm>
            <a:custGeom>
              <a:avLst/>
              <a:gdLst>
                <a:gd name="T0" fmla="*/ 717 w 717"/>
                <a:gd name="T1" fmla="*/ 359 h 717"/>
                <a:gd name="T2" fmla="*/ 358 w 717"/>
                <a:gd name="T3" fmla="*/ 0 h 717"/>
                <a:gd name="T4" fmla="*/ 0 w 717"/>
                <a:gd name="T5" fmla="*/ 359 h 717"/>
                <a:gd name="T6" fmla="*/ 358 w 717"/>
                <a:gd name="T7" fmla="*/ 717 h 717"/>
                <a:gd name="T8" fmla="*/ 717 w 717"/>
                <a:gd name="T9" fmla="*/ 359 h 717"/>
                <a:gd name="T10" fmla="*/ 156 w 717"/>
                <a:gd name="T11" fmla="*/ 585 h 717"/>
                <a:gd name="T12" fmla="*/ 156 w 717"/>
                <a:gd name="T13" fmla="*/ 585 h 717"/>
                <a:gd name="T14" fmla="*/ 132 w 717"/>
                <a:gd name="T15" fmla="*/ 561 h 717"/>
                <a:gd name="T16" fmla="*/ 121 w 717"/>
                <a:gd name="T17" fmla="*/ 536 h 717"/>
                <a:gd name="T18" fmla="*/ 132 w 717"/>
                <a:gd name="T19" fmla="*/ 511 h 717"/>
                <a:gd name="T20" fmla="*/ 284 w 717"/>
                <a:gd name="T21" fmla="*/ 359 h 717"/>
                <a:gd name="T22" fmla="*/ 132 w 717"/>
                <a:gd name="T23" fmla="*/ 206 h 717"/>
                <a:gd name="T24" fmla="*/ 121 w 717"/>
                <a:gd name="T25" fmla="*/ 181 h 717"/>
                <a:gd name="T26" fmla="*/ 132 w 717"/>
                <a:gd name="T27" fmla="*/ 156 h 717"/>
                <a:gd name="T28" fmla="*/ 156 w 717"/>
                <a:gd name="T29" fmla="*/ 132 h 717"/>
                <a:gd name="T30" fmla="*/ 206 w 717"/>
                <a:gd name="T31" fmla="*/ 132 h 717"/>
                <a:gd name="T32" fmla="*/ 358 w 717"/>
                <a:gd name="T33" fmla="*/ 285 h 717"/>
                <a:gd name="T34" fmla="*/ 511 w 717"/>
                <a:gd name="T35" fmla="*/ 132 h 717"/>
                <a:gd name="T36" fmla="*/ 536 w 717"/>
                <a:gd name="T37" fmla="*/ 122 h 717"/>
                <a:gd name="T38" fmla="*/ 561 w 717"/>
                <a:gd name="T39" fmla="*/ 132 h 717"/>
                <a:gd name="T40" fmla="*/ 585 w 717"/>
                <a:gd name="T41" fmla="*/ 156 h 717"/>
                <a:gd name="T42" fmla="*/ 585 w 717"/>
                <a:gd name="T43" fmla="*/ 206 h 717"/>
                <a:gd name="T44" fmla="*/ 432 w 717"/>
                <a:gd name="T45" fmla="*/ 359 h 717"/>
                <a:gd name="T46" fmla="*/ 585 w 717"/>
                <a:gd name="T47" fmla="*/ 511 h 717"/>
                <a:gd name="T48" fmla="*/ 595 w 717"/>
                <a:gd name="T49" fmla="*/ 536 h 717"/>
                <a:gd name="T50" fmla="*/ 585 w 717"/>
                <a:gd name="T51" fmla="*/ 561 h 717"/>
                <a:gd name="T52" fmla="*/ 561 w 717"/>
                <a:gd name="T53" fmla="*/ 585 h 717"/>
                <a:gd name="T54" fmla="*/ 511 w 717"/>
                <a:gd name="T55" fmla="*/ 585 h 717"/>
                <a:gd name="T56" fmla="*/ 358 w 717"/>
                <a:gd name="T57" fmla="*/ 433 h 717"/>
                <a:gd name="T58" fmla="*/ 206 w 717"/>
                <a:gd name="T59" fmla="*/ 585 h 717"/>
                <a:gd name="T60" fmla="*/ 181 w 717"/>
                <a:gd name="T61" fmla="*/ 596 h 717"/>
                <a:gd name="T62" fmla="*/ 156 w 717"/>
                <a:gd name="T63" fmla="*/ 585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7" h="717">
                  <a:moveTo>
                    <a:pt x="717" y="359"/>
                  </a:moveTo>
                  <a:cubicBezTo>
                    <a:pt x="717" y="161"/>
                    <a:pt x="556" y="0"/>
                    <a:pt x="358" y="0"/>
                  </a:cubicBezTo>
                  <a:cubicBezTo>
                    <a:pt x="160" y="0"/>
                    <a:pt x="0" y="161"/>
                    <a:pt x="0" y="359"/>
                  </a:cubicBezTo>
                  <a:cubicBezTo>
                    <a:pt x="0" y="556"/>
                    <a:pt x="160" y="717"/>
                    <a:pt x="358" y="717"/>
                  </a:cubicBezTo>
                  <a:cubicBezTo>
                    <a:pt x="556" y="717"/>
                    <a:pt x="717" y="556"/>
                    <a:pt x="717" y="359"/>
                  </a:cubicBezTo>
                  <a:close/>
                  <a:moveTo>
                    <a:pt x="156" y="585"/>
                  </a:moveTo>
                  <a:lnTo>
                    <a:pt x="156" y="585"/>
                  </a:lnTo>
                  <a:lnTo>
                    <a:pt x="132" y="561"/>
                  </a:lnTo>
                  <a:cubicBezTo>
                    <a:pt x="125" y="554"/>
                    <a:pt x="121" y="545"/>
                    <a:pt x="121" y="536"/>
                  </a:cubicBezTo>
                  <a:cubicBezTo>
                    <a:pt x="121" y="527"/>
                    <a:pt x="125" y="518"/>
                    <a:pt x="132" y="511"/>
                  </a:cubicBezTo>
                  <a:lnTo>
                    <a:pt x="284" y="359"/>
                  </a:lnTo>
                  <a:lnTo>
                    <a:pt x="132" y="206"/>
                  </a:lnTo>
                  <a:cubicBezTo>
                    <a:pt x="125" y="199"/>
                    <a:pt x="121" y="190"/>
                    <a:pt x="121" y="181"/>
                  </a:cubicBezTo>
                  <a:cubicBezTo>
                    <a:pt x="121" y="172"/>
                    <a:pt x="125" y="163"/>
                    <a:pt x="132" y="156"/>
                  </a:cubicBezTo>
                  <a:lnTo>
                    <a:pt x="156" y="132"/>
                  </a:lnTo>
                  <a:cubicBezTo>
                    <a:pt x="170" y="118"/>
                    <a:pt x="192" y="118"/>
                    <a:pt x="206" y="132"/>
                  </a:cubicBezTo>
                  <a:lnTo>
                    <a:pt x="358" y="285"/>
                  </a:lnTo>
                  <a:lnTo>
                    <a:pt x="511" y="132"/>
                  </a:lnTo>
                  <a:cubicBezTo>
                    <a:pt x="518" y="125"/>
                    <a:pt x="526" y="122"/>
                    <a:pt x="536" y="122"/>
                  </a:cubicBezTo>
                  <a:cubicBezTo>
                    <a:pt x="545" y="122"/>
                    <a:pt x="554" y="125"/>
                    <a:pt x="561" y="132"/>
                  </a:cubicBezTo>
                  <a:lnTo>
                    <a:pt x="585" y="156"/>
                  </a:lnTo>
                  <a:cubicBezTo>
                    <a:pt x="599" y="170"/>
                    <a:pt x="599" y="192"/>
                    <a:pt x="585" y="206"/>
                  </a:cubicBezTo>
                  <a:lnTo>
                    <a:pt x="432" y="359"/>
                  </a:lnTo>
                  <a:lnTo>
                    <a:pt x="585" y="511"/>
                  </a:lnTo>
                  <a:cubicBezTo>
                    <a:pt x="592" y="518"/>
                    <a:pt x="595" y="527"/>
                    <a:pt x="595" y="536"/>
                  </a:cubicBezTo>
                  <a:cubicBezTo>
                    <a:pt x="595" y="545"/>
                    <a:pt x="592" y="554"/>
                    <a:pt x="585" y="561"/>
                  </a:cubicBezTo>
                  <a:lnTo>
                    <a:pt x="561" y="585"/>
                  </a:lnTo>
                  <a:cubicBezTo>
                    <a:pt x="547" y="599"/>
                    <a:pt x="525" y="599"/>
                    <a:pt x="511" y="585"/>
                  </a:cubicBezTo>
                  <a:lnTo>
                    <a:pt x="358" y="433"/>
                  </a:lnTo>
                  <a:lnTo>
                    <a:pt x="206" y="585"/>
                  </a:lnTo>
                  <a:cubicBezTo>
                    <a:pt x="199" y="592"/>
                    <a:pt x="190" y="596"/>
                    <a:pt x="181" y="596"/>
                  </a:cubicBezTo>
                  <a:cubicBezTo>
                    <a:pt x="172" y="596"/>
                    <a:pt x="163" y="592"/>
                    <a:pt x="156" y="5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" name="Oval 1289"/>
            <p:cNvSpPr>
              <a:spLocks noChangeArrowheads="1"/>
            </p:cNvSpPr>
            <p:nvPr/>
          </p:nvSpPr>
          <p:spPr bwMode="auto">
            <a:xfrm>
              <a:off x="6121400" y="5800725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32" name="Freeform 1284"/>
          <p:cNvSpPr>
            <a:spLocks noEditPoints="1"/>
          </p:cNvSpPr>
          <p:nvPr/>
        </p:nvSpPr>
        <p:spPr bwMode="auto">
          <a:xfrm>
            <a:off x="964449" y="1721475"/>
            <a:ext cx="214052" cy="212856"/>
          </a:xfrm>
          <a:custGeom>
            <a:avLst/>
            <a:gdLst>
              <a:gd name="T0" fmla="*/ 647 w 786"/>
              <a:gd name="T1" fmla="*/ 140 h 787"/>
              <a:gd name="T2" fmla="*/ 140 w 786"/>
              <a:gd name="T3" fmla="*/ 140 h 787"/>
              <a:gd name="T4" fmla="*/ 140 w 786"/>
              <a:gd name="T5" fmla="*/ 647 h 787"/>
              <a:gd name="T6" fmla="*/ 647 w 786"/>
              <a:gd name="T7" fmla="*/ 647 h 787"/>
              <a:gd name="T8" fmla="*/ 647 w 786"/>
              <a:gd name="T9" fmla="*/ 140 h 787"/>
              <a:gd name="T10" fmla="*/ 543 w 786"/>
              <a:gd name="T11" fmla="*/ 482 h 787"/>
              <a:gd name="T12" fmla="*/ 543 w 786"/>
              <a:gd name="T13" fmla="*/ 482 h 787"/>
              <a:gd name="T14" fmla="*/ 514 w 786"/>
              <a:gd name="T15" fmla="*/ 524 h 787"/>
              <a:gd name="T16" fmla="*/ 490 w 786"/>
              <a:gd name="T17" fmla="*/ 560 h 787"/>
              <a:gd name="T18" fmla="*/ 443 w 786"/>
              <a:gd name="T19" fmla="*/ 627 h 787"/>
              <a:gd name="T20" fmla="*/ 416 w 786"/>
              <a:gd name="T21" fmla="*/ 648 h 787"/>
              <a:gd name="T22" fmla="*/ 386 w 786"/>
              <a:gd name="T23" fmla="*/ 656 h 787"/>
              <a:gd name="T24" fmla="*/ 356 w 786"/>
              <a:gd name="T25" fmla="*/ 656 h 787"/>
              <a:gd name="T26" fmla="*/ 325 w 786"/>
              <a:gd name="T27" fmla="*/ 648 h 787"/>
              <a:gd name="T28" fmla="*/ 298 w 786"/>
              <a:gd name="T29" fmla="*/ 627 h 787"/>
              <a:gd name="T30" fmla="*/ 257 w 786"/>
              <a:gd name="T31" fmla="*/ 567 h 787"/>
              <a:gd name="T32" fmla="*/ 232 w 786"/>
              <a:gd name="T33" fmla="*/ 531 h 787"/>
              <a:gd name="T34" fmla="*/ 109 w 786"/>
              <a:gd name="T35" fmla="*/ 353 h 787"/>
              <a:gd name="T36" fmla="*/ 103 w 786"/>
              <a:gd name="T37" fmla="*/ 327 h 787"/>
              <a:gd name="T38" fmla="*/ 118 w 786"/>
              <a:gd name="T39" fmla="*/ 305 h 787"/>
              <a:gd name="T40" fmla="*/ 146 w 786"/>
              <a:gd name="T41" fmla="*/ 285 h 787"/>
              <a:gd name="T42" fmla="*/ 195 w 786"/>
              <a:gd name="T43" fmla="*/ 294 h 787"/>
              <a:gd name="T44" fmla="*/ 318 w 786"/>
              <a:gd name="T45" fmla="*/ 471 h 787"/>
              <a:gd name="T46" fmla="*/ 318 w 786"/>
              <a:gd name="T47" fmla="*/ 471 h 787"/>
              <a:gd name="T48" fmla="*/ 354 w 786"/>
              <a:gd name="T49" fmla="*/ 523 h 787"/>
              <a:gd name="T50" fmla="*/ 371 w 786"/>
              <a:gd name="T51" fmla="*/ 529 h 787"/>
              <a:gd name="T52" fmla="*/ 387 w 786"/>
              <a:gd name="T53" fmla="*/ 525 h 787"/>
              <a:gd name="T54" fmla="*/ 397 w 786"/>
              <a:gd name="T55" fmla="*/ 509 h 787"/>
              <a:gd name="T56" fmla="*/ 397 w 786"/>
              <a:gd name="T57" fmla="*/ 509 h 787"/>
              <a:gd name="T58" fmla="*/ 397 w 786"/>
              <a:gd name="T59" fmla="*/ 509 h 787"/>
              <a:gd name="T60" fmla="*/ 457 w 786"/>
              <a:gd name="T61" fmla="*/ 423 h 787"/>
              <a:gd name="T62" fmla="*/ 457 w 786"/>
              <a:gd name="T63" fmla="*/ 423 h 787"/>
              <a:gd name="T64" fmla="*/ 580 w 786"/>
              <a:gd name="T65" fmla="*/ 245 h 787"/>
              <a:gd name="T66" fmla="*/ 629 w 786"/>
              <a:gd name="T67" fmla="*/ 236 h 787"/>
              <a:gd name="T68" fmla="*/ 657 w 786"/>
              <a:gd name="T69" fmla="*/ 256 h 787"/>
              <a:gd name="T70" fmla="*/ 672 w 786"/>
              <a:gd name="T71" fmla="*/ 279 h 787"/>
              <a:gd name="T72" fmla="*/ 666 w 786"/>
              <a:gd name="T73" fmla="*/ 305 h 787"/>
              <a:gd name="T74" fmla="*/ 543 w 786"/>
              <a:gd name="T75" fmla="*/ 482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86" h="787">
                <a:moveTo>
                  <a:pt x="647" y="140"/>
                </a:moveTo>
                <a:cubicBezTo>
                  <a:pt x="507" y="1"/>
                  <a:pt x="280" y="0"/>
                  <a:pt x="140" y="140"/>
                </a:cubicBezTo>
                <a:cubicBezTo>
                  <a:pt x="0" y="280"/>
                  <a:pt x="0" y="507"/>
                  <a:pt x="140" y="647"/>
                </a:cubicBezTo>
                <a:cubicBezTo>
                  <a:pt x="280" y="787"/>
                  <a:pt x="507" y="787"/>
                  <a:pt x="647" y="647"/>
                </a:cubicBezTo>
                <a:cubicBezTo>
                  <a:pt x="786" y="507"/>
                  <a:pt x="786" y="280"/>
                  <a:pt x="647" y="140"/>
                </a:cubicBezTo>
                <a:close/>
                <a:moveTo>
                  <a:pt x="543" y="482"/>
                </a:moveTo>
                <a:lnTo>
                  <a:pt x="543" y="482"/>
                </a:lnTo>
                <a:lnTo>
                  <a:pt x="514" y="524"/>
                </a:lnTo>
                <a:lnTo>
                  <a:pt x="490" y="560"/>
                </a:lnTo>
                <a:lnTo>
                  <a:pt x="443" y="627"/>
                </a:lnTo>
                <a:cubicBezTo>
                  <a:pt x="437" y="635"/>
                  <a:pt x="428" y="642"/>
                  <a:pt x="416" y="648"/>
                </a:cubicBezTo>
                <a:cubicBezTo>
                  <a:pt x="406" y="653"/>
                  <a:pt x="395" y="655"/>
                  <a:pt x="386" y="656"/>
                </a:cubicBezTo>
                <a:lnTo>
                  <a:pt x="356" y="656"/>
                </a:lnTo>
                <a:cubicBezTo>
                  <a:pt x="346" y="655"/>
                  <a:pt x="335" y="653"/>
                  <a:pt x="325" y="648"/>
                </a:cubicBezTo>
                <a:cubicBezTo>
                  <a:pt x="313" y="642"/>
                  <a:pt x="304" y="635"/>
                  <a:pt x="298" y="627"/>
                </a:cubicBezTo>
                <a:lnTo>
                  <a:pt x="257" y="567"/>
                </a:lnTo>
                <a:lnTo>
                  <a:pt x="232" y="531"/>
                </a:lnTo>
                <a:lnTo>
                  <a:pt x="109" y="353"/>
                </a:lnTo>
                <a:cubicBezTo>
                  <a:pt x="103" y="346"/>
                  <a:pt x="101" y="336"/>
                  <a:pt x="103" y="327"/>
                </a:cubicBezTo>
                <a:cubicBezTo>
                  <a:pt x="105" y="318"/>
                  <a:pt x="110" y="310"/>
                  <a:pt x="118" y="305"/>
                </a:cubicBezTo>
                <a:lnTo>
                  <a:pt x="146" y="285"/>
                </a:lnTo>
                <a:cubicBezTo>
                  <a:pt x="162" y="274"/>
                  <a:pt x="184" y="278"/>
                  <a:pt x="195" y="294"/>
                </a:cubicBezTo>
                <a:lnTo>
                  <a:pt x="318" y="471"/>
                </a:lnTo>
                <a:lnTo>
                  <a:pt x="318" y="471"/>
                </a:lnTo>
                <a:lnTo>
                  <a:pt x="354" y="523"/>
                </a:lnTo>
                <a:cubicBezTo>
                  <a:pt x="356" y="525"/>
                  <a:pt x="361" y="528"/>
                  <a:pt x="371" y="529"/>
                </a:cubicBezTo>
                <a:cubicBezTo>
                  <a:pt x="379" y="528"/>
                  <a:pt x="384" y="526"/>
                  <a:pt x="387" y="525"/>
                </a:cubicBezTo>
                <a:lnTo>
                  <a:pt x="397" y="509"/>
                </a:lnTo>
                <a:lnTo>
                  <a:pt x="397" y="509"/>
                </a:lnTo>
                <a:lnTo>
                  <a:pt x="397" y="509"/>
                </a:lnTo>
                <a:lnTo>
                  <a:pt x="457" y="423"/>
                </a:lnTo>
                <a:lnTo>
                  <a:pt x="457" y="423"/>
                </a:lnTo>
                <a:lnTo>
                  <a:pt x="580" y="245"/>
                </a:lnTo>
                <a:cubicBezTo>
                  <a:pt x="591" y="229"/>
                  <a:pt x="613" y="225"/>
                  <a:pt x="629" y="236"/>
                </a:cubicBezTo>
                <a:lnTo>
                  <a:pt x="657" y="256"/>
                </a:lnTo>
                <a:cubicBezTo>
                  <a:pt x="665" y="261"/>
                  <a:pt x="670" y="270"/>
                  <a:pt x="672" y="279"/>
                </a:cubicBezTo>
                <a:cubicBezTo>
                  <a:pt x="673" y="288"/>
                  <a:pt x="671" y="297"/>
                  <a:pt x="666" y="305"/>
                </a:cubicBezTo>
                <a:lnTo>
                  <a:pt x="543" y="4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66412" y="1642305"/>
            <a:ext cx="989015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2000" b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Ответственность за наиболее типичные </a:t>
            </a:r>
            <a:r>
              <a:rPr lang="ru-RU" sz="20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нарушения</a:t>
            </a:r>
            <a:r>
              <a:rPr lang="en-US" sz="20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выявленные</a:t>
            </a:r>
            <a:r>
              <a:rPr lang="en-US" sz="20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 в 1 </a:t>
            </a:r>
            <a:r>
              <a:rPr lang="en-US" sz="2000" b="1" dirty="0" err="1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полугодии</a:t>
            </a:r>
            <a:r>
              <a:rPr lang="en-US" sz="20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 2020 </a:t>
            </a:r>
            <a:r>
              <a:rPr lang="en-US" sz="2000" b="1" dirty="0" err="1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en-US" sz="20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предусмотрена следующими статьями КоАП РФ</a:t>
            </a:r>
            <a:r>
              <a:rPr lang="ru-RU" sz="20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 smtClean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2000" b="1" dirty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7.6 КоАП РФ - самовольное занятие водного объекта или пользование им с нарушением установленных условий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(админ. штраф на юридических лиц от 50 000 руб. до 100 000 руб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.);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ч. 1 ст. 8.14 КоАП РФ - нарушение правил водопользования при заборе воды, без изъятия воды и при сбросе сточных вод в водные объекты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(админ. штраф на юридических лиц от 80 000 руб. до 100 000 руб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7.20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КоАП РФ -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амовольное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подключение к централи-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зованным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системам водоснабжения и водоотведения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админ. штраф на юридических лиц от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000 руб. до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000 руб.)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18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Группа 345"/>
          <p:cNvGrpSpPr/>
          <p:nvPr/>
        </p:nvGrpSpPr>
        <p:grpSpPr>
          <a:xfrm>
            <a:off x="209550" y="125550"/>
            <a:ext cx="719893" cy="893626"/>
            <a:chOff x="1546225" y="-3938587"/>
            <a:chExt cx="2335213" cy="2898774"/>
          </a:xfrm>
        </p:grpSpPr>
        <p:grpSp>
          <p:nvGrpSpPr>
            <p:cNvPr id="347" name="Группа 346"/>
            <p:cNvGrpSpPr/>
            <p:nvPr/>
          </p:nvGrpSpPr>
          <p:grpSpPr>
            <a:xfrm>
              <a:off x="1922463" y="-3897313"/>
              <a:ext cx="1582738" cy="2266950"/>
              <a:chOff x="1922463" y="-3897313"/>
              <a:chExt cx="1582738" cy="2266950"/>
            </a:xfrm>
          </p:grpSpPr>
          <p:sp>
            <p:nvSpPr>
              <p:cNvPr id="352" name="Freeform 173"/>
              <p:cNvSpPr>
                <a:spLocks noEditPoints="1"/>
              </p:cNvSpPr>
              <p:nvPr/>
            </p:nvSpPr>
            <p:spPr bwMode="auto">
              <a:xfrm>
                <a:off x="2427288" y="-2719388"/>
                <a:ext cx="576263" cy="801687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" name="Freeform 174"/>
              <p:cNvSpPr>
                <a:spLocks/>
              </p:cNvSpPr>
              <p:nvPr/>
            </p:nvSpPr>
            <p:spPr bwMode="auto">
              <a:xfrm>
                <a:off x="2430463" y="-1928813"/>
                <a:ext cx="573088" cy="298450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" name="Freeform 175"/>
              <p:cNvSpPr>
                <a:spLocks/>
              </p:cNvSpPr>
              <p:nvPr/>
            </p:nvSpPr>
            <p:spPr bwMode="auto">
              <a:xfrm>
                <a:off x="3294063" y="-2840038"/>
                <a:ext cx="211138" cy="222250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" name="Freeform 176"/>
              <p:cNvSpPr>
                <a:spLocks/>
              </p:cNvSpPr>
              <p:nvPr/>
            </p:nvSpPr>
            <p:spPr bwMode="auto">
              <a:xfrm>
                <a:off x="1922463" y="-2840038"/>
                <a:ext cx="219075" cy="222250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7" name="Freeform 177"/>
              <p:cNvSpPr>
                <a:spLocks/>
              </p:cNvSpPr>
              <p:nvPr/>
            </p:nvSpPr>
            <p:spPr bwMode="auto">
              <a:xfrm>
                <a:off x="3290888" y="-2659063"/>
                <a:ext cx="214313" cy="139700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" name="Freeform 178"/>
              <p:cNvSpPr>
                <a:spLocks/>
              </p:cNvSpPr>
              <p:nvPr/>
            </p:nvSpPr>
            <p:spPr bwMode="auto">
              <a:xfrm>
                <a:off x="1922463" y="-2659063"/>
                <a:ext cx="219075" cy="136525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" name="Freeform 179"/>
              <p:cNvSpPr>
                <a:spLocks/>
              </p:cNvSpPr>
              <p:nvPr/>
            </p:nvSpPr>
            <p:spPr bwMode="auto">
              <a:xfrm>
                <a:off x="3019425" y="-2865438"/>
                <a:ext cx="319088" cy="557212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0" name="Freeform 180"/>
              <p:cNvSpPr>
                <a:spLocks/>
              </p:cNvSpPr>
              <p:nvPr/>
            </p:nvSpPr>
            <p:spPr bwMode="auto">
              <a:xfrm>
                <a:off x="2087563" y="-2865438"/>
                <a:ext cx="320675" cy="557212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" name="Freeform 181"/>
              <p:cNvSpPr>
                <a:spLocks/>
              </p:cNvSpPr>
              <p:nvPr/>
            </p:nvSpPr>
            <p:spPr bwMode="auto">
              <a:xfrm>
                <a:off x="2212975" y="-2774950"/>
                <a:ext cx="195263" cy="406400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" name="Freeform 182"/>
              <p:cNvSpPr>
                <a:spLocks/>
              </p:cNvSpPr>
              <p:nvPr/>
            </p:nvSpPr>
            <p:spPr bwMode="auto">
              <a:xfrm>
                <a:off x="3019425" y="-2774950"/>
                <a:ext cx="200025" cy="406400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3" name="Freeform 183"/>
              <p:cNvSpPr>
                <a:spLocks noEditPoints="1"/>
              </p:cNvSpPr>
              <p:nvPr/>
            </p:nvSpPr>
            <p:spPr bwMode="auto">
              <a:xfrm>
                <a:off x="2747963" y="-2960688"/>
                <a:ext cx="255588" cy="158750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4" name="Freeform 184"/>
              <p:cNvSpPr>
                <a:spLocks noEditPoints="1"/>
              </p:cNvSpPr>
              <p:nvPr/>
            </p:nvSpPr>
            <p:spPr bwMode="auto">
              <a:xfrm>
                <a:off x="2430463" y="-2960688"/>
                <a:ext cx="249238" cy="158750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5" name="Freeform 185"/>
              <p:cNvSpPr>
                <a:spLocks/>
              </p:cNvSpPr>
              <p:nvPr/>
            </p:nvSpPr>
            <p:spPr bwMode="auto">
              <a:xfrm>
                <a:off x="3294063" y="-3024188"/>
                <a:ext cx="165100" cy="301625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6" name="Freeform 186"/>
              <p:cNvSpPr>
                <a:spLocks/>
              </p:cNvSpPr>
              <p:nvPr/>
            </p:nvSpPr>
            <p:spPr bwMode="auto">
              <a:xfrm>
                <a:off x="1971675" y="-3024188"/>
                <a:ext cx="169863" cy="304800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7" name="Freeform 187"/>
              <p:cNvSpPr>
                <a:spLocks/>
              </p:cNvSpPr>
              <p:nvPr/>
            </p:nvSpPr>
            <p:spPr bwMode="auto">
              <a:xfrm>
                <a:off x="2597150" y="-3241675"/>
                <a:ext cx="241300" cy="134937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8" name="Freeform 188"/>
              <p:cNvSpPr>
                <a:spLocks/>
              </p:cNvSpPr>
              <p:nvPr/>
            </p:nvSpPr>
            <p:spPr bwMode="auto">
              <a:xfrm>
                <a:off x="2416175" y="-3076575"/>
                <a:ext cx="161925" cy="98425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9" name="Freeform 189"/>
              <p:cNvSpPr>
                <a:spLocks/>
              </p:cNvSpPr>
              <p:nvPr/>
            </p:nvSpPr>
            <p:spPr bwMode="auto">
              <a:xfrm>
                <a:off x="2857500" y="-3084513"/>
                <a:ext cx="161925" cy="106362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0" name="Freeform 190"/>
              <p:cNvSpPr>
                <a:spLocks/>
              </p:cNvSpPr>
              <p:nvPr/>
            </p:nvSpPr>
            <p:spPr bwMode="auto">
              <a:xfrm>
                <a:off x="3252788" y="-2516188"/>
                <a:ext cx="206375" cy="95250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1" name="Freeform 191"/>
              <p:cNvSpPr>
                <a:spLocks/>
              </p:cNvSpPr>
              <p:nvPr/>
            </p:nvSpPr>
            <p:spPr bwMode="auto">
              <a:xfrm>
                <a:off x="1971675" y="-2516188"/>
                <a:ext cx="211138" cy="95250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2" name="Freeform 192"/>
              <p:cNvSpPr>
                <a:spLocks/>
              </p:cNvSpPr>
              <p:nvPr/>
            </p:nvSpPr>
            <p:spPr bwMode="auto">
              <a:xfrm>
                <a:off x="3189288" y="-2439988"/>
                <a:ext cx="206375" cy="101600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" name="Freeform 193"/>
              <p:cNvSpPr>
                <a:spLocks/>
              </p:cNvSpPr>
              <p:nvPr/>
            </p:nvSpPr>
            <p:spPr bwMode="auto">
              <a:xfrm>
                <a:off x="2035175" y="-2439988"/>
                <a:ext cx="203200" cy="101600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" name="Freeform 194"/>
              <p:cNvSpPr>
                <a:spLocks/>
              </p:cNvSpPr>
              <p:nvPr/>
            </p:nvSpPr>
            <p:spPr bwMode="auto">
              <a:xfrm>
                <a:off x="2555875" y="-2816225"/>
                <a:ext cx="134938" cy="134937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" name="Freeform 195"/>
              <p:cNvSpPr>
                <a:spLocks/>
              </p:cNvSpPr>
              <p:nvPr/>
            </p:nvSpPr>
            <p:spPr bwMode="auto">
              <a:xfrm>
                <a:off x="2732088" y="-2816225"/>
                <a:ext cx="147638" cy="134937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" name="Freeform 196"/>
              <p:cNvSpPr>
                <a:spLocks/>
              </p:cNvSpPr>
              <p:nvPr/>
            </p:nvSpPr>
            <p:spPr bwMode="auto">
              <a:xfrm>
                <a:off x="2130425" y="-2376488"/>
                <a:ext cx="179388" cy="112712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" name="Freeform 197"/>
              <p:cNvSpPr>
                <a:spLocks/>
              </p:cNvSpPr>
              <p:nvPr/>
            </p:nvSpPr>
            <p:spPr bwMode="auto">
              <a:xfrm>
                <a:off x="3124200" y="-2376488"/>
                <a:ext cx="180975" cy="112712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8" name="Freeform 198"/>
              <p:cNvSpPr>
                <a:spLocks noEditPoints="1"/>
              </p:cNvSpPr>
              <p:nvPr/>
            </p:nvSpPr>
            <p:spPr bwMode="auto">
              <a:xfrm>
                <a:off x="2325688" y="-2917825"/>
                <a:ext cx="139700" cy="93662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9" name="Freeform 199"/>
              <p:cNvSpPr>
                <a:spLocks noEditPoints="1"/>
              </p:cNvSpPr>
              <p:nvPr/>
            </p:nvSpPr>
            <p:spPr bwMode="auto">
              <a:xfrm>
                <a:off x="2962275" y="-2917825"/>
                <a:ext cx="139700" cy="93662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0" name="Freeform 200"/>
              <p:cNvSpPr>
                <a:spLocks/>
              </p:cNvSpPr>
              <p:nvPr/>
            </p:nvSpPr>
            <p:spPr bwMode="auto">
              <a:xfrm>
                <a:off x="2178050" y="-3043238"/>
                <a:ext cx="84138" cy="158750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1" name="Freeform 201"/>
              <p:cNvSpPr>
                <a:spLocks/>
              </p:cNvSpPr>
              <p:nvPr/>
            </p:nvSpPr>
            <p:spPr bwMode="auto">
              <a:xfrm>
                <a:off x="2679700" y="-3260725"/>
                <a:ext cx="68263" cy="123825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2" name="Freeform 202"/>
              <p:cNvSpPr>
                <a:spLocks/>
              </p:cNvSpPr>
              <p:nvPr/>
            </p:nvSpPr>
            <p:spPr bwMode="auto">
              <a:xfrm>
                <a:off x="3170238" y="-3043238"/>
                <a:ext cx="82550" cy="158750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3" name="Freeform 203"/>
              <p:cNvSpPr>
                <a:spLocks/>
              </p:cNvSpPr>
              <p:nvPr/>
            </p:nvSpPr>
            <p:spPr bwMode="auto">
              <a:xfrm>
                <a:off x="2262188" y="-2332038"/>
                <a:ext cx="120650" cy="98425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4" name="Freeform 204"/>
              <p:cNvSpPr>
                <a:spLocks/>
              </p:cNvSpPr>
              <p:nvPr/>
            </p:nvSpPr>
            <p:spPr bwMode="auto">
              <a:xfrm>
                <a:off x="3052763" y="-2332038"/>
                <a:ext cx="120650" cy="98425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5" name="Freeform 205"/>
              <p:cNvSpPr>
                <a:spLocks/>
              </p:cNvSpPr>
              <p:nvPr/>
            </p:nvSpPr>
            <p:spPr bwMode="auto">
              <a:xfrm>
                <a:off x="3008313" y="-3106738"/>
                <a:ext cx="120650" cy="153987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6" name="Freeform 206"/>
              <p:cNvSpPr>
                <a:spLocks/>
              </p:cNvSpPr>
              <p:nvPr/>
            </p:nvSpPr>
            <p:spPr bwMode="auto">
              <a:xfrm>
                <a:off x="2298700" y="-3098800"/>
                <a:ext cx="128588" cy="146050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7" name="Freeform 207"/>
              <p:cNvSpPr>
                <a:spLocks/>
              </p:cNvSpPr>
              <p:nvPr/>
            </p:nvSpPr>
            <p:spPr bwMode="auto">
              <a:xfrm>
                <a:off x="2924175" y="-2840038"/>
                <a:ext cx="177800" cy="84137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8" name="Freeform 208"/>
              <p:cNvSpPr>
                <a:spLocks/>
              </p:cNvSpPr>
              <p:nvPr/>
            </p:nvSpPr>
            <p:spPr bwMode="auto">
              <a:xfrm>
                <a:off x="2333625" y="-2835275"/>
                <a:ext cx="169863" cy="71437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9" name="Freeform 209"/>
              <p:cNvSpPr>
                <a:spLocks/>
              </p:cNvSpPr>
              <p:nvPr/>
            </p:nvSpPr>
            <p:spPr bwMode="auto">
              <a:xfrm>
                <a:off x="2743200" y="-3043238"/>
                <a:ext cx="125413" cy="9048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0" name="Freeform 210"/>
              <p:cNvSpPr>
                <a:spLocks/>
              </p:cNvSpPr>
              <p:nvPr/>
            </p:nvSpPr>
            <p:spPr bwMode="auto">
              <a:xfrm>
                <a:off x="2559050" y="-3043238"/>
                <a:ext cx="139700" cy="101600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" name="Freeform 211"/>
              <p:cNvSpPr>
                <a:spLocks/>
              </p:cNvSpPr>
              <p:nvPr/>
            </p:nvSpPr>
            <p:spPr bwMode="auto">
              <a:xfrm>
                <a:off x="2182813" y="-3122613"/>
                <a:ext cx="161925" cy="7937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" name="Freeform 212"/>
              <p:cNvSpPr>
                <a:spLocks/>
              </p:cNvSpPr>
              <p:nvPr/>
            </p:nvSpPr>
            <p:spPr bwMode="auto">
              <a:xfrm>
                <a:off x="3090863" y="-3128963"/>
                <a:ext cx="161925" cy="85725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" name="Freeform 213"/>
              <p:cNvSpPr>
                <a:spLocks/>
              </p:cNvSpPr>
              <p:nvPr/>
            </p:nvSpPr>
            <p:spPr bwMode="auto">
              <a:xfrm>
                <a:off x="2430463" y="-2967038"/>
                <a:ext cx="125413" cy="14287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4" name="Freeform 214"/>
              <p:cNvSpPr>
                <a:spLocks/>
              </p:cNvSpPr>
              <p:nvPr/>
            </p:nvSpPr>
            <p:spPr bwMode="auto">
              <a:xfrm>
                <a:off x="2879725" y="-2967038"/>
                <a:ext cx="123825" cy="14287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5" name="Freeform 215"/>
              <p:cNvSpPr>
                <a:spLocks/>
              </p:cNvSpPr>
              <p:nvPr/>
            </p:nvSpPr>
            <p:spPr bwMode="auto">
              <a:xfrm>
                <a:off x="2630488" y="-3065463"/>
                <a:ext cx="173038" cy="1111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6" name="Freeform 216"/>
              <p:cNvSpPr>
                <a:spLocks/>
              </p:cNvSpPr>
              <p:nvPr/>
            </p:nvSpPr>
            <p:spPr bwMode="auto">
              <a:xfrm>
                <a:off x="2687638" y="-3381375"/>
                <a:ext cx="55563" cy="55562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7" name="Freeform 217"/>
              <p:cNvSpPr>
                <a:spLocks/>
              </p:cNvSpPr>
              <p:nvPr/>
            </p:nvSpPr>
            <p:spPr bwMode="auto">
              <a:xfrm>
                <a:off x="2924175" y="-3087688"/>
                <a:ext cx="26988" cy="74612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8" name="Freeform 218"/>
              <p:cNvSpPr>
                <a:spLocks/>
              </p:cNvSpPr>
              <p:nvPr/>
            </p:nvSpPr>
            <p:spPr bwMode="auto">
              <a:xfrm>
                <a:off x="2476500" y="-3087688"/>
                <a:ext cx="33338" cy="74612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9" name="Freeform 219"/>
              <p:cNvSpPr>
                <a:spLocks/>
              </p:cNvSpPr>
              <p:nvPr/>
            </p:nvSpPr>
            <p:spPr bwMode="auto">
              <a:xfrm>
                <a:off x="2465388" y="-3189288"/>
                <a:ext cx="49213" cy="52387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0" name="Freeform 220"/>
              <p:cNvSpPr>
                <a:spLocks/>
              </p:cNvSpPr>
              <p:nvPr/>
            </p:nvSpPr>
            <p:spPr bwMode="auto">
              <a:xfrm>
                <a:off x="2913063" y="-3189288"/>
                <a:ext cx="49213" cy="52387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1" name="Oval 221"/>
              <p:cNvSpPr>
                <a:spLocks noChangeArrowheads="1"/>
              </p:cNvSpPr>
              <p:nvPr/>
            </p:nvSpPr>
            <p:spPr bwMode="auto">
              <a:xfrm>
                <a:off x="2701925" y="-3302000"/>
                <a:ext cx="30163" cy="25400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2" name="Freeform 222"/>
              <p:cNvSpPr>
                <a:spLocks/>
              </p:cNvSpPr>
              <p:nvPr/>
            </p:nvSpPr>
            <p:spPr bwMode="auto">
              <a:xfrm>
                <a:off x="2484438" y="-3122613"/>
                <a:ext cx="19050" cy="23812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3" name="Freeform 223"/>
              <p:cNvSpPr>
                <a:spLocks/>
              </p:cNvSpPr>
              <p:nvPr/>
            </p:nvSpPr>
            <p:spPr bwMode="auto">
              <a:xfrm>
                <a:off x="2928938" y="-3122613"/>
                <a:ext cx="22225" cy="23812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4" name="Freeform 224"/>
              <p:cNvSpPr>
                <a:spLocks/>
              </p:cNvSpPr>
              <p:nvPr/>
            </p:nvSpPr>
            <p:spPr bwMode="auto">
              <a:xfrm>
                <a:off x="2786063" y="-3098800"/>
                <a:ext cx="11113" cy="22225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5" name="Freeform 225"/>
              <p:cNvSpPr>
                <a:spLocks/>
              </p:cNvSpPr>
              <p:nvPr/>
            </p:nvSpPr>
            <p:spPr bwMode="auto">
              <a:xfrm>
                <a:off x="2668588" y="-3098800"/>
                <a:ext cx="11113" cy="22225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6" name="Freeform 226"/>
              <p:cNvSpPr>
                <a:spLocks/>
              </p:cNvSpPr>
              <p:nvPr/>
            </p:nvSpPr>
            <p:spPr bwMode="auto">
              <a:xfrm>
                <a:off x="2709863" y="-3098800"/>
                <a:ext cx="15875" cy="22225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7" name="Freeform 227"/>
              <p:cNvSpPr>
                <a:spLocks/>
              </p:cNvSpPr>
              <p:nvPr/>
            </p:nvSpPr>
            <p:spPr bwMode="auto">
              <a:xfrm>
                <a:off x="2747963" y="-3095625"/>
                <a:ext cx="11113" cy="19050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8" name="Freeform 228"/>
              <p:cNvSpPr>
                <a:spLocks/>
              </p:cNvSpPr>
              <p:nvPr/>
            </p:nvSpPr>
            <p:spPr bwMode="auto">
              <a:xfrm>
                <a:off x="2630488" y="-3095625"/>
                <a:ext cx="19050" cy="19050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9" name="Freeform 229"/>
              <p:cNvSpPr>
                <a:spLocks/>
              </p:cNvSpPr>
              <p:nvPr/>
            </p:nvSpPr>
            <p:spPr bwMode="auto">
              <a:xfrm>
                <a:off x="2605088" y="-1951038"/>
                <a:ext cx="222250" cy="68262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0" name="Freeform 230"/>
              <p:cNvSpPr>
                <a:spLocks/>
              </p:cNvSpPr>
              <p:nvPr/>
            </p:nvSpPr>
            <p:spPr bwMode="auto">
              <a:xfrm>
                <a:off x="2698750" y="-2414588"/>
                <a:ext cx="26988" cy="38100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1" name="Freeform 231"/>
              <p:cNvSpPr>
                <a:spLocks/>
              </p:cNvSpPr>
              <p:nvPr/>
            </p:nvSpPr>
            <p:spPr bwMode="auto">
              <a:xfrm>
                <a:off x="2762250" y="-2414588"/>
                <a:ext cx="30163" cy="38100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2" name="Freeform 232"/>
              <p:cNvSpPr>
                <a:spLocks noEditPoints="1"/>
              </p:cNvSpPr>
              <p:nvPr/>
            </p:nvSpPr>
            <p:spPr bwMode="auto">
              <a:xfrm>
                <a:off x="2616200" y="-2459038"/>
                <a:ext cx="200025" cy="349250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3" name="Freeform 233"/>
              <p:cNvSpPr>
                <a:spLocks/>
              </p:cNvSpPr>
              <p:nvPr/>
            </p:nvSpPr>
            <p:spPr bwMode="auto">
              <a:xfrm>
                <a:off x="2638425" y="-2428875"/>
                <a:ext cx="30163" cy="52387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4" name="Freeform 234"/>
              <p:cNvSpPr>
                <a:spLocks/>
              </p:cNvSpPr>
              <p:nvPr/>
            </p:nvSpPr>
            <p:spPr bwMode="auto">
              <a:xfrm>
                <a:off x="2676525" y="-2497138"/>
                <a:ext cx="74613" cy="3175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5" name="Freeform 235"/>
              <p:cNvSpPr>
                <a:spLocks/>
              </p:cNvSpPr>
              <p:nvPr/>
            </p:nvSpPr>
            <p:spPr bwMode="auto">
              <a:xfrm>
                <a:off x="2709863" y="-2587625"/>
                <a:ext cx="11113" cy="1111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6" name="Oval 236"/>
              <p:cNvSpPr>
                <a:spLocks noChangeArrowheads="1"/>
              </p:cNvSpPr>
              <p:nvPr/>
            </p:nvSpPr>
            <p:spPr bwMode="auto">
              <a:xfrm>
                <a:off x="2709863" y="-2565400"/>
                <a:ext cx="11113" cy="7937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7" name="Freeform 237"/>
              <p:cNvSpPr>
                <a:spLocks/>
              </p:cNvSpPr>
              <p:nvPr/>
            </p:nvSpPr>
            <p:spPr bwMode="auto">
              <a:xfrm>
                <a:off x="2747963" y="-2535238"/>
                <a:ext cx="3175" cy="476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8" name="Freeform 238"/>
              <p:cNvSpPr>
                <a:spLocks/>
              </p:cNvSpPr>
              <p:nvPr/>
            </p:nvSpPr>
            <p:spPr bwMode="auto">
              <a:xfrm>
                <a:off x="2736850" y="-2530475"/>
                <a:ext cx="11113" cy="7937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9" name="Freeform 239"/>
              <p:cNvSpPr>
                <a:spLocks/>
              </p:cNvSpPr>
              <p:nvPr/>
            </p:nvSpPr>
            <p:spPr bwMode="auto">
              <a:xfrm>
                <a:off x="2743200" y="-2546350"/>
                <a:ext cx="4763" cy="1111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0" name="Freeform 240"/>
              <p:cNvSpPr>
                <a:spLocks/>
              </p:cNvSpPr>
              <p:nvPr/>
            </p:nvSpPr>
            <p:spPr bwMode="auto">
              <a:xfrm>
                <a:off x="2732088" y="-2535238"/>
                <a:ext cx="11113" cy="4762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1" name="Freeform 241"/>
              <p:cNvSpPr>
                <a:spLocks/>
              </p:cNvSpPr>
              <p:nvPr/>
            </p:nvSpPr>
            <p:spPr bwMode="auto">
              <a:xfrm>
                <a:off x="2732088" y="-2530475"/>
                <a:ext cx="11113" cy="1111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" name="Freeform 242"/>
              <p:cNvSpPr>
                <a:spLocks/>
              </p:cNvSpPr>
              <p:nvPr/>
            </p:nvSpPr>
            <p:spPr bwMode="auto">
              <a:xfrm>
                <a:off x="2720975" y="-2516188"/>
                <a:ext cx="22225" cy="7937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" name="Freeform 243"/>
              <p:cNvSpPr>
                <a:spLocks/>
              </p:cNvSpPr>
              <p:nvPr/>
            </p:nvSpPr>
            <p:spPr bwMode="auto">
              <a:xfrm>
                <a:off x="2736850" y="-2519363"/>
                <a:ext cx="11113" cy="3175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" name="Freeform 244"/>
              <p:cNvSpPr>
                <a:spLocks/>
              </p:cNvSpPr>
              <p:nvPr/>
            </p:nvSpPr>
            <p:spPr bwMode="auto">
              <a:xfrm>
                <a:off x="2747963" y="-2522538"/>
                <a:ext cx="3175" cy="3175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" name="Freeform 245"/>
              <p:cNvSpPr>
                <a:spLocks/>
              </p:cNvSpPr>
              <p:nvPr/>
            </p:nvSpPr>
            <p:spPr bwMode="auto">
              <a:xfrm>
                <a:off x="2751138" y="-2530475"/>
                <a:ext cx="7938" cy="7937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" name="Freeform 246"/>
              <p:cNvSpPr>
                <a:spLocks/>
              </p:cNvSpPr>
              <p:nvPr/>
            </p:nvSpPr>
            <p:spPr bwMode="auto">
              <a:xfrm>
                <a:off x="2759075" y="-2535238"/>
                <a:ext cx="11113" cy="12700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" name="Freeform 247"/>
              <p:cNvSpPr>
                <a:spLocks/>
              </p:cNvSpPr>
              <p:nvPr/>
            </p:nvSpPr>
            <p:spPr bwMode="auto">
              <a:xfrm>
                <a:off x="2759075" y="-2552700"/>
                <a:ext cx="11113" cy="1111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" name="Freeform 248"/>
              <p:cNvSpPr>
                <a:spLocks/>
              </p:cNvSpPr>
              <p:nvPr/>
            </p:nvSpPr>
            <p:spPr bwMode="auto">
              <a:xfrm>
                <a:off x="2751138" y="-2546350"/>
                <a:ext cx="7938" cy="1111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" name="Freeform 249"/>
              <p:cNvSpPr>
                <a:spLocks/>
              </p:cNvSpPr>
              <p:nvPr/>
            </p:nvSpPr>
            <p:spPr bwMode="auto">
              <a:xfrm>
                <a:off x="2747963" y="-2552700"/>
                <a:ext cx="3175" cy="1111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" name="Freeform 250"/>
              <p:cNvSpPr>
                <a:spLocks/>
              </p:cNvSpPr>
              <p:nvPr/>
            </p:nvSpPr>
            <p:spPr bwMode="auto">
              <a:xfrm>
                <a:off x="2736850" y="-2557463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" name="Freeform 251"/>
              <p:cNvSpPr>
                <a:spLocks/>
              </p:cNvSpPr>
              <p:nvPr/>
            </p:nvSpPr>
            <p:spPr bwMode="auto">
              <a:xfrm>
                <a:off x="2736850" y="-2552700"/>
                <a:ext cx="6350" cy="1111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" name="Freeform 252"/>
              <p:cNvSpPr>
                <a:spLocks/>
              </p:cNvSpPr>
              <p:nvPr/>
            </p:nvSpPr>
            <p:spPr bwMode="auto">
              <a:xfrm>
                <a:off x="2732088" y="-2546350"/>
                <a:ext cx="4763" cy="1111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3" name="Freeform 253"/>
              <p:cNvSpPr>
                <a:spLocks/>
              </p:cNvSpPr>
              <p:nvPr/>
            </p:nvSpPr>
            <p:spPr bwMode="auto">
              <a:xfrm>
                <a:off x="2732088" y="-2535238"/>
                <a:ext cx="4763" cy="12700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4" name="Freeform 254"/>
              <p:cNvSpPr>
                <a:spLocks/>
              </p:cNvSpPr>
              <p:nvPr/>
            </p:nvSpPr>
            <p:spPr bwMode="auto">
              <a:xfrm>
                <a:off x="2725738" y="-2522538"/>
                <a:ext cx="6350" cy="3175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5" name="Freeform 255"/>
              <p:cNvSpPr>
                <a:spLocks/>
              </p:cNvSpPr>
              <p:nvPr/>
            </p:nvSpPr>
            <p:spPr bwMode="auto">
              <a:xfrm>
                <a:off x="2713038" y="-2519363"/>
                <a:ext cx="23813" cy="1111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6" name="Oval 256"/>
              <p:cNvSpPr>
                <a:spLocks noChangeArrowheads="1"/>
              </p:cNvSpPr>
              <p:nvPr/>
            </p:nvSpPr>
            <p:spPr bwMode="auto">
              <a:xfrm>
                <a:off x="2709863" y="-2535238"/>
                <a:ext cx="3175" cy="4762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7" name="Freeform 257"/>
              <p:cNvSpPr>
                <a:spLocks/>
              </p:cNvSpPr>
              <p:nvPr/>
            </p:nvSpPr>
            <p:spPr bwMode="auto">
              <a:xfrm>
                <a:off x="2709863" y="-2530475"/>
                <a:ext cx="3175" cy="14287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8" name="Oval 258"/>
              <p:cNvSpPr>
                <a:spLocks noChangeArrowheads="1"/>
              </p:cNvSpPr>
              <p:nvPr/>
            </p:nvSpPr>
            <p:spPr bwMode="auto">
              <a:xfrm>
                <a:off x="2709863" y="-2546350"/>
                <a:ext cx="11113" cy="11112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9" name="Oval 259"/>
              <p:cNvSpPr>
                <a:spLocks noChangeArrowheads="1"/>
              </p:cNvSpPr>
              <p:nvPr/>
            </p:nvSpPr>
            <p:spPr bwMode="auto">
              <a:xfrm>
                <a:off x="2709863" y="-2552700"/>
                <a:ext cx="11113" cy="6350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0" name="Freeform 260"/>
              <p:cNvSpPr>
                <a:spLocks/>
              </p:cNvSpPr>
              <p:nvPr/>
            </p:nvSpPr>
            <p:spPr bwMode="auto">
              <a:xfrm>
                <a:off x="2720975" y="-2530475"/>
                <a:ext cx="4763" cy="14287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1" name="Freeform 261"/>
              <p:cNvSpPr>
                <a:spLocks/>
              </p:cNvSpPr>
              <p:nvPr/>
            </p:nvSpPr>
            <p:spPr bwMode="auto">
              <a:xfrm>
                <a:off x="2701925" y="-2530475"/>
                <a:ext cx="7938" cy="14287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2" name="Freeform 262"/>
              <p:cNvSpPr>
                <a:spLocks/>
              </p:cNvSpPr>
              <p:nvPr/>
            </p:nvSpPr>
            <p:spPr bwMode="auto">
              <a:xfrm>
                <a:off x="2690813" y="-2519363"/>
                <a:ext cx="19050" cy="1111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3" name="Freeform 263"/>
              <p:cNvSpPr>
                <a:spLocks/>
              </p:cNvSpPr>
              <p:nvPr/>
            </p:nvSpPr>
            <p:spPr bwMode="auto">
              <a:xfrm>
                <a:off x="2687638" y="-2519363"/>
                <a:ext cx="3175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4" name="Freeform 264"/>
              <p:cNvSpPr>
                <a:spLocks/>
              </p:cNvSpPr>
              <p:nvPr/>
            </p:nvSpPr>
            <p:spPr bwMode="auto">
              <a:xfrm>
                <a:off x="2679700" y="-2530475"/>
                <a:ext cx="11113" cy="1111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5" name="Freeform 265"/>
              <p:cNvSpPr>
                <a:spLocks/>
              </p:cNvSpPr>
              <p:nvPr/>
            </p:nvSpPr>
            <p:spPr bwMode="auto">
              <a:xfrm>
                <a:off x="2676525" y="-2530475"/>
                <a:ext cx="11113" cy="7937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6" name="Freeform 266"/>
              <p:cNvSpPr>
                <a:spLocks/>
              </p:cNvSpPr>
              <p:nvPr/>
            </p:nvSpPr>
            <p:spPr bwMode="auto">
              <a:xfrm>
                <a:off x="2679700" y="-2535238"/>
                <a:ext cx="11113" cy="4762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7" name="Freeform 267"/>
              <p:cNvSpPr>
                <a:spLocks/>
              </p:cNvSpPr>
              <p:nvPr/>
            </p:nvSpPr>
            <p:spPr bwMode="auto">
              <a:xfrm>
                <a:off x="2676525" y="-2546350"/>
                <a:ext cx="11113" cy="1111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8" name="Freeform 268"/>
              <p:cNvSpPr>
                <a:spLocks/>
              </p:cNvSpPr>
              <p:nvPr/>
            </p:nvSpPr>
            <p:spPr bwMode="auto">
              <a:xfrm>
                <a:off x="2668588" y="-2535238"/>
                <a:ext cx="11113" cy="4762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9" name="Freeform 269"/>
              <p:cNvSpPr>
                <a:spLocks/>
              </p:cNvSpPr>
              <p:nvPr/>
            </p:nvSpPr>
            <p:spPr bwMode="auto">
              <a:xfrm>
                <a:off x="2665413" y="-2530475"/>
                <a:ext cx="11113" cy="7937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0" name="Freeform 270"/>
              <p:cNvSpPr>
                <a:spLocks/>
              </p:cNvSpPr>
              <p:nvPr/>
            </p:nvSpPr>
            <p:spPr bwMode="auto">
              <a:xfrm>
                <a:off x="2668588" y="-2522538"/>
                <a:ext cx="11113" cy="3175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1" name="Freeform 271"/>
              <p:cNvSpPr>
                <a:spLocks/>
              </p:cNvSpPr>
              <p:nvPr/>
            </p:nvSpPr>
            <p:spPr bwMode="auto">
              <a:xfrm>
                <a:off x="2679700" y="-2519363"/>
                <a:ext cx="7938" cy="3175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2" name="Freeform 272"/>
              <p:cNvSpPr>
                <a:spLocks/>
              </p:cNvSpPr>
              <p:nvPr/>
            </p:nvSpPr>
            <p:spPr bwMode="auto">
              <a:xfrm>
                <a:off x="2679700" y="-2516188"/>
                <a:ext cx="22225" cy="7937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" name="Freeform 273"/>
              <p:cNvSpPr>
                <a:spLocks/>
              </p:cNvSpPr>
              <p:nvPr/>
            </p:nvSpPr>
            <p:spPr bwMode="auto">
              <a:xfrm>
                <a:off x="2690813" y="-2522538"/>
                <a:ext cx="7938" cy="3175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4" name="Freeform 274"/>
              <p:cNvSpPr>
                <a:spLocks/>
              </p:cNvSpPr>
              <p:nvPr/>
            </p:nvSpPr>
            <p:spPr bwMode="auto">
              <a:xfrm>
                <a:off x="2687638" y="-2535238"/>
                <a:ext cx="11113" cy="12700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5" name="Freeform 275"/>
              <p:cNvSpPr>
                <a:spLocks/>
              </p:cNvSpPr>
              <p:nvPr/>
            </p:nvSpPr>
            <p:spPr bwMode="auto">
              <a:xfrm>
                <a:off x="2687638" y="-2546350"/>
                <a:ext cx="3175" cy="1111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6" name="Freeform 276"/>
              <p:cNvSpPr>
                <a:spLocks/>
              </p:cNvSpPr>
              <p:nvPr/>
            </p:nvSpPr>
            <p:spPr bwMode="auto">
              <a:xfrm>
                <a:off x="2679700" y="-2552700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7" name="Freeform 277"/>
              <p:cNvSpPr>
                <a:spLocks/>
              </p:cNvSpPr>
              <p:nvPr/>
            </p:nvSpPr>
            <p:spPr bwMode="auto">
              <a:xfrm>
                <a:off x="2676525" y="-2557463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8" name="Freeform 278"/>
              <p:cNvSpPr>
                <a:spLocks/>
              </p:cNvSpPr>
              <p:nvPr/>
            </p:nvSpPr>
            <p:spPr bwMode="auto">
              <a:xfrm>
                <a:off x="2668588" y="-2552700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9" name="Freeform 279"/>
              <p:cNvSpPr>
                <a:spLocks/>
              </p:cNvSpPr>
              <p:nvPr/>
            </p:nvSpPr>
            <p:spPr bwMode="auto">
              <a:xfrm>
                <a:off x="2665413" y="-2546350"/>
                <a:ext cx="11113" cy="1111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0" name="Freeform 280"/>
              <p:cNvSpPr>
                <a:spLocks/>
              </p:cNvSpPr>
              <p:nvPr/>
            </p:nvSpPr>
            <p:spPr bwMode="auto">
              <a:xfrm>
                <a:off x="2660650" y="-2552700"/>
                <a:ext cx="7938" cy="1111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1" name="Freeform 281"/>
              <p:cNvSpPr>
                <a:spLocks/>
              </p:cNvSpPr>
              <p:nvPr/>
            </p:nvSpPr>
            <p:spPr bwMode="auto">
              <a:xfrm>
                <a:off x="2660650" y="-2535238"/>
                <a:ext cx="7938" cy="12700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2" name="Freeform 282"/>
              <p:cNvSpPr>
                <a:spLocks/>
              </p:cNvSpPr>
              <p:nvPr/>
            </p:nvSpPr>
            <p:spPr bwMode="auto">
              <a:xfrm>
                <a:off x="2660650" y="-2530475"/>
                <a:ext cx="4763" cy="7937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3" name="Freeform 283"/>
              <p:cNvSpPr>
                <a:spLocks/>
              </p:cNvSpPr>
              <p:nvPr/>
            </p:nvSpPr>
            <p:spPr bwMode="auto">
              <a:xfrm>
                <a:off x="2665413" y="-2522538"/>
                <a:ext cx="3175" cy="6350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4" name="Freeform 284"/>
              <p:cNvSpPr>
                <a:spLocks/>
              </p:cNvSpPr>
              <p:nvPr/>
            </p:nvSpPr>
            <p:spPr bwMode="auto">
              <a:xfrm>
                <a:off x="2668588" y="-2519363"/>
                <a:ext cx="7938" cy="1111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5" name="Freeform 285"/>
              <p:cNvSpPr>
                <a:spLocks/>
              </p:cNvSpPr>
              <p:nvPr/>
            </p:nvSpPr>
            <p:spPr bwMode="auto">
              <a:xfrm>
                <a:off x="2668588" y="-2516188"/>
                <a:ext cx="11113" cy="7937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6" name="Freeform 286"/>
              <p:cNvSpPr>
                <a:spLocks/>
              </p:cNvSpPr>
              <p:nvPr/>
            </p:nvSpPr>
            <p:spPr bwMode="auto">
              <a:xfrm>
                <a:off x="2676525" y="-2505075"/>
                <a:ext cx="74613" cy="7937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7" name="Freeform 287"/>
              <p:cNvSpPr>
                <a:spLocks/>
              </p:cNvSpPr>
              <p:nvPr/>
            </p:nvSpPr>
            <p:spPr bwMode="auto">
              <a:xfrm>
                <a:off x="2743200" y="-2516188"/>
                <a:ext cx="7938" cy="7937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8" name="Freeform 288"/>
              <p:cNvSpPr>
                <a:spLocks/>
              </p:cNvSpPr>
              <p:nvPr/>
            </p:nvSpPr>
            <p:spPr bwMode="auto">
              <a:xfrm>
                <a:off x="2747963" y="-2519363"/>
                <a:ext cx="11113" cy="1111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9" name="Freeform 289"/>
              <p:cNvSpPr>
                <a:spLocks/>
              </p:cNvSpPr>
              <p:nvPr/>
            </p:nvSpPr>
            <p:spPr bwMode="auto">
              <a:xfrm>
                <a:off x="2759075" y="-2522538"/>
                <a:ext cx="3175" cy="6350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0" name="Freeform 290"/>
              <p:cNvSpPr>
                <a:spLocks/>
              </p:cNvSpPr>
              <p:nvPr/>
            </p:nvSpPr>
            <p:spPr bwMode="auto">
              <a:xfrm>
                <a:off x="2762250" y="-2530475"/>
                <a:ext cx="7938" cy="7937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1" name="Freeform 291"/>
              <p:cNvSpPr>
                <a:spLocks/>
              </p:cNvSpPr>
              <p:nvPr/>
            </p:nvSpPr>
            <p:spPr bwMode="auto">
              <a:xfrm>
                <a:off x="2762250" y="-2546350"/>
                <a:ext cx="7938" cy="15875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2" name="Freeform 292"/>
              <p:cNvSpPr>
                <a:spLocks/>
              </p:cNvSpPr>
              <p:nvPr/>
            </p:nvSpPr>
            <p:spPr bwMode="auto">
              <a:xfrm>
                <a:off x="2762250" y="-2557463"/>
                <a:ext cx="7938" cy="1111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3" name="Freeform 293"/>
              <p:cNvSpPr>
                <a:spLocks/>
              </p:cNvSpPr>
              <p:nvPr/>
            </p:nvSpPr>
            <p:spPr bwMode="auto">
              <a:xfrm>
                <a:off x="2759075" y="-2565400"/>
                <a:ext cx="3175" cy="7937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4" name="Freeform 294"/>
              <p:cNvSpPr>
                <a:spLocks/>
              </p:cNvSpPr>
              <p:nvPr/>
            </p:nvSpPr>
            <p:spPr bwMode="auto">
              <a:xfrm>
                <a:off x="2751138" y="-2557463"/>
                <a:ext cx="7938" cy="1111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5" name="Freeform 295"/>
              <p:cNvSpPr>
                <a:spLocks/>
              </p:cNvSpPr>
              <p:nvPr/>
            </p:nvSpPr>
            <p:spPr bwMode="auto">
              <a:xfrm>
                <a:off x="2747963" y="-2565400"/>
                <a:ext cx="3175" cy="12700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6" name="Freeform 296"/>
              <p:cNvSpPr>
                <a:spLocks/>
              </p:cNvSpPr>
              <p:nvPr/>
            </p:nvSpPr>
            <p:spPr bwMode="auto">
              <a:xfrm>
                <a:off x="2736850" y="-2565400"/>
                <a:ext cx="6350" cy="12700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7" name="Freeform 297"/>
              <p:cNvSpPr>
                <a:spLocks/>
              </p:cNvSpPr>
              <p:nvPr/>
            </p:nvSpPr>
            <p:spPr bwMode="auto">
              <a:xfrm>
                <a:off x="2725738" y="-2568575"/>
                <a:ext cx="11113" cy="38100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8" name="Freeform 298"/>
              <p:cNvSpPr>
                <a:spLocks/>
              </p:cNvSpPr>
              <p:nvPr/>
            </p:nvSpPr>
            <p:spPr bwMode="auto">
              <a:xfrm>
                <a:off x="2720975" y="-2565400"/>
                <a:ext cx="4763" cy="34925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9" name="Freeform 299"/>
              <p:cNvSpPr>
                <a:spLocks/>
              </p:cNvSpPr>
              <p:nvPr/>
            </p:nvSpPr>
            <p:spPr bwMode="auto">
              <a:xfrm>
                <a:off x="2701925" y="-2613025"/>
                <a:ext cx="23813" cy="22225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0" name="Freeform 300"/>
              <p:cNvSpPr>
                <a:spLocks/>
              </p:cNvSpPr>
              <p:nvPr/>
            </p:nvSpPr>
            <p:spPr bwMode="auto">
              <a:xfrm>
                <a:off x="2698750" y="-2565400"/>
                <a:ext cx="11113" cy="34925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1" name="Freeform 301"/>
              <p:cNvSpPr>
                <a:spLocks/>
              </p:cNvSpPr>
              <p:nvPr/>
            </p:nvSpPr>
            <p:spPr bwMode="auto">
              <a:xfrm>
                <a:off x="2690813" y="-2568575"/>
                <a:ext cx="11113" cy="38100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2" name="Freeform 302"/>
              <p:cNvSpPr>
                <a:spLocks/>
              </p:cNvSpPr>
              <p:nvPr/>
            </p:nvSpPr>
            <p:spPr bwMode="auto">
              <a:xfrm>
                <a:off x="2679700" y="-2565400"/>
                <a:ext cx="7938" cy="12700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3" name="Freeform 303"/>
              <p:cNvSpPr>
                <a:spLocks/>
              </p:cNvSpPr>
              <p:nvPr/>
            </p:nvSpPr>
            <p:spPr bwMode="auto">
              <a:xfrm>
                <a:off x="2668588" y="-2565400"/>
                <a:ext cx="11113" cy="12700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4" name="Freeform 304"/>
              <p:cNvSpPr>
                <a:spLocks/>
              </p:cNvSpPr>
              <p:nvPr/>
            </p:nvSpPr>
            <p:spPr bwMode="auto">
              <a:xfrm>
                <a:off x="2665413" y="-2557463"/>
                <a:ext cx="11113" cy="1111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5" name="Freeform 305"/>
              <p:cNvSpPr>
                <a:spLocks/>
              </p:cNvSpPr>
              <p:nvPr/>
            </p:nvSpPr>
            <p:spPr bwMode="auto">
              <a:xfrm>
                <a:off x="2665413" y="-2565400"/>
                <a:ext cx="3175" cy="7937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3" name="Freeform 306"/>
              <p:cNvSpPr>
                <a:spLocks/>
              </p:cNvSpPr>
              <p:nvPr/>
            </p:nvSpPr>
            <p:spPr bwMode="auto">
              <a:xfrm>
                <a:off x="2660650" y="-2557463"/>
                <a:ext cx="4763" cy="1111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0" name="Freeform 307"/>
              <p:cNvSpPr>
                <a:spLocks/>
              </p:cNvSpPr>
              <p:nvPr/>
            </p:nvSpPr>
            <p:spPr bwMode="auto">
              <a:xfrm>
                <a:off x="2652713" y="-2546350"/>
                <a:ext cx="12700" cy="15875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1" name="Freeform 308"/>
              <p:cNvSpPr>
                <a:spLocks/>
              </p:cNvSpPr>
              <p:nvPr/>
            </p:nvSpPr>
            <p:spPr bwMode="auto">
              <a:xfrm>
                <a:off x="2641600" y="-2486025"/>
                <a:ext cx="139700" cy="1111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2" name="Freeform 309"/>
              <p:cNvSpPr>
                <a:spLocks/>
              </p:cNvSpPr>
              <p:nvPr/>
            </p:nvSpPr>
            <p:spPr bwMode="auto">
              <a:xfrm>
                <a:off x="2649538" y="-2470150"/>
                <a:ext cx="123825" cy="6350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4" name="Freeform 310"/>
              <p:cNvSpPr>
                <a:spLocks/>
              </p:cNvSpPr>
              <p:nvPr/>
            </p:nvSpPr>
            <p:spPr bwMode="auto">
              <a:xfrm>
                <a:off x="2638425" y="-2085975"/>
                <a:ext cx="147638" cy="3175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5" name="Freeform 311"/>
              <p:cNvSpPr>
                <a:spLocks/>
              </p:cNvSpPr>
              <p:nvPr/>
            </p:nvSpPr>
            <p:spPr bwMode="auto">
              <a:xfrm>
                <a:off x="2619375" y="-2071688"/>
                <a:ext cx="184150" cy="3175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8" name="Freeform 312"/>
              <p:cNvSpPr>
                <a:spLocks/>
              </p:cNvSpPr>
              <p:nvPr/>
            </p:nvSpPr>
            <p:spPr bwMode="auto">
              <a:xfrm>
                <a:off x="2649538" y="-2098675"/>
                <a:ext cx="131763" cy="4762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9" name="Freeform 313"/>
              <p:cNvSpPr>
                <a:spLocks/>
              </p:cNvSpPr>
              <p:nvPr/>
            </p:nvSpPr>
            <p:spPr bwMode="auto">
              <a:xfrm>
                <a:off x="2605088" y="-2055813"/>
                <a:ext cx="214313" cy="6350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0" name="Freeform 314"/>
              <p:cNvSpPr>
                <a:spLocks/>
              </p:cNvSpPr>
              <p:nvPr/>
            </p:nvSpPr>
            <p:spPr bwMode="auto">
              <a:xfrm>
                <a:off x="2473325" y="-2409825"/>
                <a:ext cx="176213" cy="330200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1" name="Freeform 315"/>
              <p:cNvSpPr>
                <a:spLocks/>
              </p:cNvSpPr>
              <p:nvPr/>
            </p:nvSpPr>
            <p:spPr bwMode="auto">
              <a:xfrm>
                <a:off x="2660650" y="-2014538"/>
                <a:ext cx="49213" cy="2540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2" name="Freeform 316"/>
              <p:cNvSpPr>
                <a:spLocks/>
              </p:cNvSpPr>
              <p:nvPr/>
            </p:nvSpPr>
            <p:spPr bwMode="auto">
              <a:xfrm>
                <a:off x="2679700" y="-2044700"/>
                <a:ext cx="52388" cy="41275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3" name="Freeform 317"/>
              <p:cNvSpPr>
                <a:spLocks/>
              </p:cNvSpPr>
              <p:nvPr/>
            </p:nvSpPr>
            <p:spPr bwMode="auto">
              <a:xfrm>
                <a:off x="2690813" y="-2044700"/>
                <a:ext cx="19050" cy="6350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4" name="Freeform 318"/>
              <p:cNvSpPr>
                <a:spLocks/>
              </p:cNvSpPr>
              <p:nvPr/>
            </p:nvSpPr>
            <p:spPr bwMode="auto">
              <a:xfrm>
                <a:off x="2713038" y="-2025650"/>
                <a:ext cx="30163" cy="22225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5" name="Freeform 319"/>
              <p:cNvSpPr>
                <a:spLocks/>
              </p:cNvSpPr>
              <p:nvPr/>
            </p:nvSpPr>
            <p:spPr bwMode="auto">
              <a:xfrm>
                <a:off x="2720975" y="-2014538"/>
                <a:ext cx="41275" cy="2540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6" name="Freeform 320"/>
              <p:cNvSpPr>
                <a:spLocks/>
              </p:cNvSpPr>
              <p:nvPr/>
            </p:nvSpPr>
            <p:spPr bwMode="auto">
              <a:xfrm>
                <a:off x="2781300" y="-2409825"/>
                <a:ext cx="169863" cy="330200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7" name="Freeform 321"/>
              <p:cNvSpPr>
                <a:spLocks noEditPoints="1"/>
              </p:cNvSpPr>
              <p:nvPr/>
            </p:nvSpPr>
            <p:spPr bwMode="auto">
              <a:xfrm>
                <a:off x="2665413" y="-2414588"/>
                <a:ext cx="25400" cy="38100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8" name="Freeform 322"/>
              <p:cNvSpPr>
                <a:spLocks noEditPoints="1"/>
              </p:cNvSpPr>
              <p:nvPr/>
            </p:nvSpPr>
            <p:spPr bwMode="auto">
              <a:xfrm>
                <a:off x="2725738" y="-2425700"/>
                <a:ext cx="33338" cy="57150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9" name="Line 324"/>
              <p:cNvSpPr>
                <a:spLocks noChangeShapeType="1"/>
              </p:cNvSpPr>
              <p:nvPr/>
            </p:nvSpPr>
            <p:spPr bwMode="auto">
              <a:xfrm>
                <a:off x="2871788" y="-38973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0" name="Line 325"/>
              <p:cNvSpPr>
                <a:spLocks noChangeShapeType="1"/>
              </p:cNvSpPr>
              <p:nvPr/>
            </p:nvSpPr>
            <p:spPr bwMode="auto">
              <a:xfrm>
                <a:off x="2871788" y="-38973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48" name="Группа 347"/>
            <p:cNvGrpSpPr/>
            <p:nvPr/>
          </p:nvGrpSpPr>
          <p:grpSpPr>
            <a:xfrm>
              <a:off x="1546225" y="-3938587"/>
              <a:ext cx="2335213" cy="2898774"/>
              <a:chOff x="1546225" y="-3938587"/>
              <a:chExt cx="2335213" cy="2898774"/>
            </a:xfrm>
          </p:grpSpPr>
          <p:sp>
            <p:nvSpPr>
              <p:cNvPr id="349" name="Freeform 323"/>
              <p:cNvSpPr>
                <a:spLocks/>
              </p:cNvSpPr>
              <p:nvPr/>
            </p:nvSpPr>
            <p:spPr bwMode="auto">
              <a:xfrm>
                <a:off x="2725738" y="-3622675"/>
                <a:ext cx="1155700" cy="2454275"/>
              </a:xfrm>
              <a:custGeom>
                <a:avLst/>
                <a:gdLst>
                  <a:gd name="T0" fmla="*/ 307 w 307"/>
                  <a:gd name="T1" fmla="*/ 76 h 652"/>
                  <a:gd name="T2" fmla="*/ 307 w 307"/>
                  <a:gd name="T3" fmla="*/ 57 h 652"/>
                  <a:gd name="T4" fmla="*/ 269 w 307"/>
                  <a:gd name="T5" fmla="*/ 14 h 652"/>
                  <a:gd name="T6" fmla="*/ 236 w 307"/>
                  <a:gd name="T7" fmla="*/ 1 h 652"/>
                  <a:gd name="T8" fmla="*/ 236 w 307"/>
                  <a:gd name="T9" fmla="*/ 1 h 652"/>
                  <a:gd name="T10" fmla="*/ 235 w 307"/>
                  <a:gd name="T11" fmla="*/ 0 h 652"/>
                  <a:gd name="T12" fmla="*/ 235 w 307"/>
                  <a:gd name="T13" fmla="*/ 129 h 652"/>
                  <a:gd name="T14" fmla="*/ 235 w 307"/>
                  <a:gd name="T15" fmla="*/ 173 h 652"/>
                  <a:gd name="T16" fmla="*/ 235 w 307"/>
                  <a:gd name="T17" fmla="*/ 342 h 652"/>
                  <a:gd name="T18" fmla="*/ 235 w 307"/>
                  <a:gd name="T19" fmla="*/ 387 h 652"/>
                  <a:gd name="T20" fmla="*/ 235 w 307"/>
                  <a:gd name="T21" fmla="*/ 454 h 652"/>
                  <a:gd name="T22" fmla="*/ 216 w 307"/>
                  <a:gd name="T23" fmla="*/ 487 h 652"/>
                  <a:gd name="T24" fmla="*/ 0 w 307"/>
                  <a:gd name="T25" fmla="*/ 614 h 652"/>
                  <a:gd name="T26" fmla="*/ 67 w 307"/>
                  <a:gd name="T27" fmla="*/ 652 h 652"/>
                  <a:gd name="T28" fmla="*/ 262 w 307"/>
                  <a:gd name="T29" fmla="*/ 542 h 652"/>
                  <a:gd name="T30" fmla="*/ 307 w 307"/>
                  <a:gd name="T31" fmla="*/ 464 h 652"/>
                  <a:gd name="T32" fmla="*/ 307 w 307"/>
                  <a:gd name="T33" fmla="*/ 387 h 652"/>
                  <a:gd name="T34" fmla="*/ 307 w 307"/>
                  <a:gd name="T35" fmla="*/ 387 h 652"/>
                  <a:gd name="T36" fmla="*/ 307 w 307"/>
                  <a:gd name="T37" fmla="*/ 173 h 652"/>
                  <a:gd name="T38" fmla="*/ 307 w 307"/>
                  <a:gd name="T39" fmla="*/ 173 h 652"/>
                  <a:gd name="T40" fmla="*/ 307 w 307"/>
                  <a:gd name="T41" fmla="*/ 85 h 652"/>
                  <a:gd name="T42" fmla="*/ 307 w 307"/>
                  <a:gd name="T43" fmla="*/ 85 h 652"/>
                  <a:gd name="T44" fmla="*/ 307 w 307"/>
                  <a:gd name="T45" fmla="*/ 76 h 652"/>
                  <a:gd name="T46" fmla="*/ 307 w 307"/>
                  <a:gd name="T47" fmla="*/ 76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7" h="652">
                    <a:moveTo>
                      <a:pt x="307" y="76"/>
                    </a:moveTo>
                    <a:cubicBezTo>
                      <a:pt x="307" y="57"/>
                      <a:pt x="307" y="57"/>
                      <a:pt x="307" y="57"/>
                    </a:cubicBezTo>
                    <a:cubicBezTo>
                      <a:pt x="307" y="39"/>
                      <a:pt x="293" y="22"/>
                      <a:pt x="269" y="14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5" y="129"/>
                      <a:pt x="235" y="129"/>
                      <a:pt x="235" y="129"/>
                    </a:cubicBezTo>
                    <a:cubicBezTo>
                      <a:pt x="235" y="173"/>
                      <a:pt x="235" y="173"/>
                      <a:pt x="235" y="173"/>
                    </a:cubicBezTo>
                    <a:cubicBezTo>
                      <a:pt x="235" y="342"/>
                      <a:pt x="235" y="342"/>
                      <a:pt x="235" y="342"/>
                    </a:cubicBezTo>
                    <a:cubicBezTo>
                      <a:pt x="235" y="387"/>
                      <a:pt x="235" y="387"/>
                      <a:pt x="235" y="387"/>
                    </a:cubicBezTo>
                    <a:cubicBezTo>
                      <a:pt x="235" y="454"/>
                      <a:pt x="235" y="454"/>
                      <a:pt x="235" y="454"/>
                    </a:cubicBezTo>
                    <a:cubicBezTo>
                      <a:pt x="235" y="468"/>
                      <a:pt x="228" y="481"/>
                      <a:pt x="216" y="487"/>
                    </a:cubicBezTo>
                    <a:cubicBezTo>
                      <a:pt x="0" y="614"/>
                      <a:pt x="0" y="614"/>
                      <a:pt x="0" y="614"/>
                    </a:cubicBezTo>
                    <a:cubicBezTo>
                      <a:pt x="67" y="652"/>
                      <a:pt x="67" y="652"/>
                      <a:pt x="67" y="652"/>
                    </a:cubicBezTo>
                    <a:cubicBezTo>
                      <a:pt x="262" y="542"/>
                      <a:pt x="262" y="542"/>
                      <a:pt x="262" y="542"/>
                    </a:cubicBezTo>
                    <a:cubicBezTo>
                      <a:pt x="290" y="526"/>
                      <a:pt x="307" y="496"/>
                      <a:pt x="307" y="464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76"/>
                      <a:pt x="307" y="76"/>
                      <a:pt x="307" y="76"/>
                    </a:cubicBezTo>
                    <a:cubicBezTo>
                      <a:pt x="307" y="76"/>
                      <a:pt x="307" y="76"/>
                      <a:pt x="307" y="76"/>
                    </a:cubicBezTo>
                    <a:close/>
                  </a:path>
                </a:pathLst>
              </a:custGeom>
              <a:solidFill>
                <a:srgbClr val="3583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" name="Freeform 326"/>
              <p:cNvSpPr>
                <a:spLocks/>
              </p:cNvSpPr>
              <p:nvPr/>
            </p:nvSpPr>
            <p:spPr bwMode="auto">
              <a:xfrm>
                <a:off x="1549400" y="-3938587"/>
                <a:ext cx="2065338" cy="700087"/>
              </a:xfrm>
              <a:custGeom>
                <a:avLst/>
                <a:gdLst>
                  <a:gd name="T0" fmla="*/ 353 w 548"/>
                  <a:gd name="T1" fmla="*/ 11 h 186"/>
                  <a:gd name="T2" fmla="*/ 264 w 548"/>
                  <a:gd name="T3" fmla="*/ 11 h 186"/>
                  <a:gd name="T4" fmla="*/ 37 w 548"/>
                  <a:gd name="T5" fmla="*/ 98 h 186"/>
                  <a:gd name="T6" fmla="*/ 0 w 548"/>
                  <a:gd name="T7" fmla="*/ 141 h 186"/>
                  <a:gd name="T8" fmla="*/ 0 w 548"/>
                  <a:gd name="T9" fmla="*/ 160 h 186"/>
                  <a:gd name="T10" fmla="*/ 0 w 548"/>
                  <a:gd name="T11" fmla="*/ 160 h 186"/>
                  <a:gd name="T12" fmla="*/ 0 w 548"/>
                  <a:gd name="T13" fmla="*/ 186 h 186"/>
                  <a:gd name="T14" fmla="*/ 290 w 548"/>
                  <a:gd name="T15" fmla="*/ 75 h 186"/>
                  <a:gd name="T16" fmla="*/ 329 w 548"/>
                  <a:gd name="T17" fmla="*/ 75 h 186"/>
                  <a:gd name="T18" fmla="*/ 548 w 548"/>
                  <a:gd name="T19" fmla="*/ 158 h 186"/>
                  <a:gd name="T20" fmla="*/ 548 w 548"/>
                  <a:gd name="T21" fmla="*/ 138 h 186"/>
                  <a:gd name="T22" fmla="*/ 548 w 548"/>
                  <a:gd name="T23" fmla="*/ 105 h 186"/>
                  <a:gd name="T24" fmla="*/ 548 w 548"/>
                  <a:gd name="T25" fmla="*/ 85 h 186"/>
                  <a:gd name="T26" fmla="*/ 353 w 548"/>
                  <a:gd name="T27" fmla="*/ 1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8" h="186">
                    <a:moveTo>
                      <a:pt x="353" y="11"/>
                    </a:moveTo>
                    <a:cubicBezTo>
                      <a:pt x="325" y="0"/>
                      <a:pt x="291" y="1"/>
                      <a:pt x="264" y="11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14" y="106"/>
                      <a:pt x="0" y="123"/>
                      <a:pt x="0" y="14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90" y="75"/>
                      <a:pt x="290" y="75"/>
                      <a:pt x="290" y="75"/>
                    </a:cubicBezTo>
                    <a:cubicBezTo>
                      <a:pt x="302" y="71"/>
                      <a:pt x="317" y="71"/>
                      <a:pt x="329" y="75"/>
                    </a:cubicBezTo>
                    <a:cubicBezTo>
                      <a:pt x="548" y="158"/>
                      <a:pt x="548" y="158"/>
                      <a:pt x="548" y="158"/>
                    </a:cubicBezTo>
                    <a:cubicBezTo>
                      <a:pt x="548" y="138"/>
                      <a:pt x="548" y="138"/>
                      <a:pt x="548" y="138"/>
                    </a:cubicBezTo>
                    <a:cubicBezTo>
                      <a:pt x="548" y="105"/>
                      <a:pt x="548" y="105"/>
                      <a:pt x="548" y="105"/>
                    </a:cubicBezTo>
                    <a:cubicBezTo>
                      <a:pt x="548" y="85"/>
                      <a:pt x="548" y="85"/>
                      <a:pt x="548" y="85"/>
                    </a:cubicBezTo>
                    <a:lnTo>
                      <a:pt x="353" y="11"/>
                    </a:lnTo>
                    <a:close/>
                  </a:path>
                </a:pathLst>
              </a:custGeom>
              <a:solidFill>
                <a:srgbClr val="2149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" name="Freeform 327"/>
              <p:cNvSpPr>
                <a:spLocks/>
              </p:cNvSpPr>
              <p:nvPr/>
            </p:nvSpPr>
            <p:spPr bwMode="auto">
              <a:xfrm>
                <a:off x="1546225" y="-3336925"/>
                <a:ext cx="1435100" cy="2297112"/>
              </a:xfrm>
              <a:custGeom>
                <a:avLst/>
                <a:gdLst>
                  <a:gd name="T0" fmla="*/ 90 w 381"/>
                  <a:gd name="T1" fmla="*/ 409 h 610"/>
                  <a:gd name="T2" fmla="*/ 71 w 381"/>
                  <a:gd name="T3" fmla="*/ 376 h 610"/>
                  <a:gd name="T4" fmla="*/ 70 w 381"/>
                  <a:gd name="T5" fmla="*/ 0 h 610"/>
                  <a:gd name="T6" fmla="*/ 1 w 381"/>
                  <a:gd name="T7" fmla="*/ 26 h 610"/>
                  <a:gd name="T8" fmla="*/ 1 w 381"/>
                  <a:gd name="T9" fmla="*/ 49 h 610"/>
                  <a:gd name="T10" fmla="*/ 1 w 381"/>
                  <a:gd name="T11" fmla="*/ 49 h 610"/>
                  <a:gd name="T12" fmla="*/ 0 w 381"/>
                  <a:gd name="T13" fmla="*/ 96 h 610"/>
                  <a:gd name="T14" fmla="*/ 1 w 381"/>
                  <a:gd name="T15" fmla="*/ 96 h 610"/>
                  <a:gd name="T16" fmla="*/ 0 w 381"/>
                  <a:gd name="T17" fmla="*/ 388 h 610"/>
                  <a:gd name="T18" fmla="*/ 45 w 381"/>
                  <a:gd name="T19" fmla="*/ 466 h 610"/>
                  <a:gd name="T20" fmla="*/ 271 w 381"/>
                  <a:gd name="T21" fmla="*/ 596 h 610"/>
                  <a:gd name="T22" fmla="*/ 347 w 381"/>
                  <a:gd name="T23" fmla="*/ 596 h 610"/>
                  <a:gd name="T24" fmla="*/ 381 w 381"/>
                  <a:gd name="T25" fmla="*/ 577 h 610"/>
                  <a:gd name="T26" fmla="*/ 90 w 381"/>
                  <a:gd name="T27" fmla="*/ 409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1" h="610">
                    <a:moveTo>
                      <a:pt x="90" y="409"/>
                    </a:moveTo>
                    <a:cubicBezTo>
                      <a:pt x="78" y="402"/>
                      <a:pt x="71" y="389"/>
                      <a:pt x="71" y="37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420"/>
                      <a:pt x="17" y="450"/>
                      <a:pt x="45" y="466"/>
                    </a:cubicBezTo>
                    <a:cubicBezTo>
                      <a:pt x="271" y="596"/>
                      <a:pt x="271" y="596"/>
                      <a:pt x="271" y="596"/>
                    </a:cubicBezTo>
                    <a:cubicBezTo>
                      <a:pt x="295" y="610"/>
                      <a:pt x="323" y="610"/>
                      <a:pt x="347" y="596"/>
                    </a:cubicBezTo>
                    <a:cubicBezTo>
                      <a:pt x="381" y="577"/>
                      <a:pt x="381" y="577"/>
                      <a:pt x="381" y="577"/>
                    </a:cubicBezTo>
                    <a:lnTo>
                      <a:pt x="90" y="409"/>
                    </a:lnTo>
                    <a:close/>
                  </a:path>
                </a:pathLst>
              </a:custGeom>
              <a:solidFill>
                <a:srgbClr val="52A6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33" name="Freeform 169"/>
          <p:cNvSpPr>
            <a:spLocks/>
          </p:cNvSpPr>
          <p:nvPr/>
        </p:nvSpPr>
        <p:spPr bwMode="auto">
          <a:xfrm rot="1046995">
            <a:off x="11433779" y="-641777"/>
            <a:ext cx="1075863" cy="1011193"/>
          </a:xfrm>
          <a:custGeom>
            <a:avLst/>
            <a:gdLst>
              <a:gd name="T0" fmla="*/ 1143 w 1217"/>
              <a:gd name="T1" fmla="*/ 289 h 1365"/>
              <a:gd name="T2" fmla="*/ 1076 w 1217"/>
              <a:gd name="T3" fmla="*/ 251 h 1365"/>
              <a:gd name="T4" fmla="*/ 1076 w 1217"/>
              <a:gd name="T5" fmla="*/ 251 h 1365"/>
              <a:gd name="T6" fmla="*/ 695 w 1217"/>
              <a:gd name="T7" fmla="*/ 32 h 1365"/>
              <a:gd name="T8" fmla="*/ 519 w 1217"/>
              <a:gd name="T9" fmla="*/ 32 h 1365"/>
              <a:gd name="T10" fmla="*/ 75 w 1217"/>
              <a:gd name="T11" fmla="*/ 289 h 1365"/>
              <a:gd name="T12" fmla="*/ 1 w 1217"/>
              <a:gd name="T13" fmla="*/ 417 h 1365"/>
              <a:gd name="T14" fmla="*/ 1 w 1217"/>
              <a:gd name="T15" fmla="*/ 494 h 1365"/>
              <a:gd name="T16" fmla="*/ 1 w 1217"/>
              <a:gd name="T17" fmla="*/ 495 h 1365"/>
              <a:gd name="T18" fmla="*/ 0 w 1217"/>
              <a:gd name="T19" fmla="*/ 930 h 1365"/>
              <a:gd name="T20" fmla="*/ 88 w 1217"/>
              <a:gd name="T21" fmla="*/ 1082 h 1365"/>
              <a:gd name="T22" fmla="*/ 533 w 1217"/>
              <a:gd name="T23" fmla="*/ 1338 h 1365"/>
              <a:gd name="T24" fmla="*/ 681 w 1217"/>
              <a:gd name="T25" fmla="*/ 1338 h 1365"/>
              <a:gd name="T26" fmla="*/ 748 w 1217"/>
              <a:gd name="T27" fmla="*/ 1300 h 1365"/>
              <a:gd name="T28" fmla="*/ 746 w 1217"/>
              <a:gd name="T29" fmla="*/ 1299 h 1365"/>
              <a:gd name="T30" fmla="*/ 1128 w 1217"/>
              <a:gd name="T31" fmla="*/ 1083 h 1365"/>
              <a:gd name="T32" fmla="*/ 1217 w 1217"/>
              <a:gd name="T33" fmla="*/ 930 h 1365"/>
              <a:gd name="T34" fmla="*/ 1217 w 1217"/>
              <a:gd name="T35" fmla="*/ 418 h 1365"/>
              <a:gd name="T36" fmla="*/ 1143 w 1217"/>
              <a:gd name="T37" fmla="*/ 289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17" h="1365">
                <a:moveTo>
                  <a:pt x="1143" y="289"/>
                </a:moveTo>
                <a:cubicBezTo>
                  <a:pt x="1076" y="251"/>
                  <a:pt x="1076" y="251"/>
                  <a:pt x="1076" y="251"/>
                </a:cubicBezTo>
                <a:cubicBezTo>
                  <a:pt x="1076" y="251"/>
                  <a:pt x="1076" y="251"/>
                  <a:pt x="1076" y="251"/>
                </a:cubicBezTo>
                <a:cubicBezTo>
                  <a:pt x="695" y="32"/>
                  <a:pt x="695" y="32"/>
                  <a:pt x="695" y="32"/>
                </a:cubicBezTo>
                <a:cubicBezTo>
                  <a:pt x="640" y="0"/>
                  <a:pt x="574" y="1"/>
                  <a:pt x="519" y="32"/>
                </a:cubicBezTo>
                <a:cubicBezTo>
                  <a:pt x="75" y="289"/>
                  <a:pt x="75" y="289"/>
                  <a:pt x="75" y="289"/>
                </a:cubicBezTo>
                <a:cubicBezTo>
                  <a:pt x="29" y="315"/>
                  <a:pt x="1" y="364"/>
                  <a:pt x="1" y="417"/>
                </a:cubicBezTo>
                <a:cubicBezTo>
                  <a:pt x="1" y="494"/>
                  <a:pt x="1" y="494"/>
                  <a:pt x="1" y="494"/>
                </a:cubicBezTo>
                <a:cubicBezTo>
                  <a:pt x="1" y="495"/>
                  <a:pt x="1" y="495"/>
                  <a:pt x="1" y="495"/>
                </a:cubicBezTo>
                <a:cubicBezTo>
                  <a:pt x="0" y="930"/>
                  <a:pt x="0" y="930"/>
                  <a:pt x="0" y="930"/>
                </a:cubicBezTo>
                <a:cubicBezTo>
                  <a:pt x="0" y="992"/>
                  <a:pt x="34" y="1050"/>
                  <a:pt x="88" y="1082"/>
                </a:cubicBezTo>
                <a:cubicBezTo>
                  <a:pt x="533" y="1338"/>
                  <a:pt x="533" y="1338"/>
                  <a:pt x="533" y="1338"/>
                </a:cubicBezTo>
                <a:cubicBezTo>
                  <a:pt x="578" y="1365"/>
                  <a:pt x="635" y="1365"/>
                  <a:pt x="681" y="1338"/>
                </a:cubicBezTo>
                <a:cubicBezTo>
                  <a:pt x="748" y="1300"/>
                  <a:pt x="748" y="1300"/>
                  <a:pt x="748" y="1300"/>
                </a:cubicBezTo>
                <a:cubicBezTo>
                  <a:pt x="746" y="1299"/>
                  <a:pt x="746" y="1299"/>
                  <a:pt x="746" y="1299"/>
                </a:cubicBezTo>
                <a:cubicBezTo>
                  <a:pt x="1128" y="1083"/>
                  <a:pt x="1128" y="1083"/>
                  <a:pt x="1128" y="1083"/>
                </a:cubicBezTo>
                <a:cubicBezTo>
                  <a:pt x="1183" y="1051"/>
                  <a:pt x="1217" y="993"/>
                  <a:pt x="1217" y="930"/>
                </a:cubicBezTo>
                <a:cubicBezTo>
                  <a:pt x="1217" y="418"/>
                  <a:pt x="1217" y="418"/>
                  <a:pt x="1217" y="418"/>
                </a:cubicBezTo>
                <a:cubicBezTo>
                  <a:pt x="1217" y="365"/>
                  <a:pt x="1189" y="316"/>
                  <a:pt x="1143" y="289"/>
                </a:cubicBezTo>
                <a:close/>
              </a:path>
            </a:pathLst>
          </a:custGeom>
          <a:solidFill>
            <a:srgbClr val="D1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C3C9D3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Номер слайда 123"/>
          <p:cNvSpPr>
            <a:spLocks noGrp="1"/>
          </p:cNvSpPr>
          <p:nvPr>
            <p:ph type="sldNum" sz="quarter" idx="7"/>
          </p:nvPr>
        </p:nvSpPr>
        <p:spPr>
          <a:xfrm>
            <a:off x="9182102" y="0"/>
            <a:ext cx="2844801" cy="365125"/>
          </a:xfrm>
        </p:spPr>
        <p:txBody>
          <a:bodyPr/>
          <a:lstStyle/>
          <a:p>
            <a:pPr marL="25399">
              <a:spcBef>
                <a:spcPts val="245"/>
              </a:spcBef>
            </a:pPr>
            <a:fld id="{81D60167-4931-47E6-BA6A-407CBD079E47}" type="slidenum">
              <a:rPr lang="ru-RU" sz="1100" b="0" smtClean="0">
                <a:solidFill>
                  <a:srgbClr val="8E9EB0"/>
                </a:solidFill>
                <a:latin typeface="Arial Narrow" panose="020B0606020202030204" pitchFamily="34" charset="0"/>
              </a:rPr>
              <a:pPr marL="25399">
                <a:spcBef>
                  <a:spcPts val="245"/>
                </a:spcBef>
              </a:pPr>
              <a:t>5</a:t>
            </a:fld>
            <a:endParaRPr lang="ru-RU" sz="1100" b="0" dirty="0">
              <a:solidFill>
                <a:srgbClr val="8E9EB0"/>
              </a:solidFill>
              <a:latin typeface="Arial Narrow" panose="020B0606020202030204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-154974" y="839389"/>
            <a:ext cx="12126684" cy="776283"/>
          </a:xfrm>
          <a:prstGeom prst="rect">
            <a:avLst/>
          </a:prstGeom>
          <a:gradFill flip="none" rotWithShape="1">
            <a:gsLst>
              <a:gs pos="69100">
                <a:srgbClr val="CCD5DD"/>
              </a:gs>
              <a:gs pos="30400">
                <a:srgbClr val="CDD5DD"/>
              </a:gs>
              <a:gs pos="50000">
                <a:srgbClr val="C1CBD5"/>
              </a:gs>
              <a:gs pos="100000">
                <a:srgbClr val="DFE4E9">
                  <a:alpha val="0"/>
                </a:srgbClr>
              </a:gs>
              <a:gs pos="0">
                <a:srgbClr val="DFE4E9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3C9D3"/>
              </a:solidFill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1352552" y="265966"/>
            <a:ext cx="10077448" cy="561690"/>
          </a:xfrm>
          <a:prstGeom prst="rect">
            <a:avLst/>
          </a:prstGeom>
          <a:noFill/>
        </p:spPr>
        <p:txBody>
          <a:bodyPr wrap="square" lIns="99058" tIns="49529" rIns="99058" bIns="4952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 defTabSz="709106" fontAlgn="b"/>
            <a:r>
              <a:rPr lang="ru-RU" sz="2400" dirty="0">
                <a:solidFill>
                  <a:srgbClr val="3A8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надзора за геологическим изучением, рациональным использованием и охраной недр</a:t>
            </a:r>
          </a:p>
        </p:txBody>
      </p:sp>
      <p:sp>
        <p:nvSpPr>
          <p:cNvPr id="426" name="Freeform 1290"/>
          <p:cNvSpPr>
            <a:spLocks noEditPoints="1"/>
          </p:cNvSpPr>
          <p:nvPr/>
        </p:nvSpPr>
        <p:spPr bwMode="auto">
          <a:xfrm>
            <a:off x="949570" y="4359109"/>
            <a:ext cx="293041" cy="383860"/>
          </a:xfrm>
          <a:custGeom>
            <a:avLst/>
            <a:gdLst>
              <a:gd name="T0" fmla="*/ 636 w 1068"/>
              <a:gd name="T1" fmla="*/ 268 h 1396"/>
              <a:gd name="T2" fmla="*/ 0 w 1068"/>
              <a:gd name="T3" fmla="*/ 1099 h 1396"/>
              <a:gd name="T4" fmla="*/ 95 w 1068"/>
              <a:gd name="T5" fmla="*/ 1396 h 1396"/>
              <a:gd name="T6" fmla="*/ 1068 w 1068"/>
              <a:gd name="T7" fmla="*/ 1276 h 1396"/>
              <a:gd name="T8" fmla="*/ 1068 w 1068"/>
              <a:gd name="T9" fmla="*/ 1245 h 1396"/>
              <a:gd name="T10" fmla="*/ 1068 w 1068"/>
              <a:gd name="T11" fmla="*/ 441 h 1396"/>
              <a:gd name="T12" fmla="*/ 972 w 1068"/>
              <a:gd name="T13" fmla="*/ 0 h 1396"/>
              <a:gd name="T14" fmla="*/ 838 w 1068"/>
              <a:gd name="T15" fmla="*/ 829 h 1396"/>
              <a:gd name="T16" fmla="*/ 820 w 1068"/>
              <a:gd name="T17" fmla="*/ 834 h 1396"/>
              <a:gd name="T18" fmla="*/ 816 w 1068"/>
              <a:gd name="T19" fmla="*/ 846 h 1396"/>
              <a:gd name="T20" fmla="*/ 795 w 1068"/>
              <a:gd name="T21" fmla="*/ 840 h 1396"/>
              <a:gd name="T22" fmla="*/ 775 w 1068"/>
              <a:gd name="T23" fmla="*/ 846 h 1396"/>
              <a:gd name="T24" fmla="*/ 770 w 1068"/>
              <a:gd name="T25" fmla="*/ 834 h 1396"/>
              <a:gd name="T26" fmla="*/ 752 w 1068"/>
              <a:gd name="T27" fmla="*/ 829 h 1396"/>
              <a:gd name="T28" fmla="*/ 752 w 1068"/>
              <a:gd name="T29" fmla="*/ 815 h 1396"/>
              <a:gd name="T30" fmla="*/ 747 w 1068"/>
              <a:gd name="T31" fmla="*/ 799 h 1396"/>
              <a:gd name="T32" fmla="*/ 741 w 1068"/>
              <a:gd name="T33" fmla="*/ 788 h 1396"/>
              <a:gd name="T34" fmla="*/ 752 w 1068"/>
              <a:gd name="T35" fmla="*/ 775 h 1396"/>
              <a:gd name="T36" fmla="*/ 752 w 1068"/>
              <a:gd name="T37" fmla="*/ 762 h 1396"/>
              <a:gd name="T38" fmla="*/ 770 w 1068"/>
              <a:gd name="T39" fmla="*/ 757 h 1396"/>
              <a:gd name="T40" fmla="*/ 775 w 1068"/>
              <a:gd name="T41" fmla="*/ 745 h 1396"/>
              <a:gd name="T42" fmla="*/ 793 w 1068"/>
              <a:gd name="T43" fmla="*/ 749 h 1396"/>
              <a:gd name="T44" fmla="*/ 803 w 1068"/>
              <a:gd name="T45" fmla="*/ 741 h 1396"/>
              <a:gd name="T46" fmla="*/ 817 w 1068"/>
              <a:gd name="T47" fmla="*/ 755 h 1396"/>
              <a:gd name="T48" fmla="*/ 829 w 1068"/>
              <a:gd name="T49" fmla="*/ 752 h 1396"/>
              <a:gd name="T50" fmla="*/ 834 w 1068"/>
              <a:gd name="T51" fmla="*/ 772 h 1396"/>
              <a:gd name="T52" fmla="*/ 849 w 1068"/>
              <a:gd name="T53" fmla="*/ 787 h 1396"/>
              <a:gd name="T54" fmla="*/ 843 w 1068"/>
              <a:gd name="T55" fmla="*/ 799 h 1396"/>
              <a:gd name="T56" fmla="*/ 839 w 1068"/>
              <a:gd name="T57" fmla="*/ 815 h 1396"/>
              <a:gd name="T58" fmla="*/ 835 w 1068"/>
              <a:gd name="T59" fmla="*/ 823 h 1396"/>
              <a:gd name="T60" fmla="*/ 856 w 1068"/>
              <a:gd name="T61" fmla="*/ 831 h 1396"/>
              <a:gd name="T62" fmla="*/ 861 w 1068"/>
              <a:gd name="T63" fmla="*/ 821 h 1396"/>
              <a:gd name="T64" fmla="*/ 867 w 1068"/>
              <a:gd name="T65" fmla="*/ 801 h 1396"/>
              <a:gd name="T66" fmla="*/ 867 w 1068"/>
              <a:gd name="T67" fmla="*/ 789 h 1396"/>
              <a:gd name="T68" fmla="*/ 861 w 1068"/>
              <a:gd name="T69" fmla="*/ 769 h 1396"/>
              <a:gd name="T70" fmla="*/ 855 w 1068"/>
              <a:gd name="T71" fmla="*/ 759 h 1396"/>
              <a:gd name="T72" fmla="*/ 911 w 1068"/>
              <a:gd name="T73" fmla="*/ 751 h 1396"/>
              <a:gd name="T74" fmla="*/ 854 w 1068"/>
              <a:gd name="T75" fmla="*/ 834 h 1396"/>
              <a:gd name="T76" fmla="*/ 827 w 1068"/>
              <a:gd name="T77" fmla="*/ 638 h 1396"/>
              <a:gd name="T78" fmla="*/ 827 w 1068"/>
              <a:gd name="T79" fmla="*/ 738 h 1396"/>
              <a:gd name="T80" fmla="*/ 907 w 1068"/>
              <a:gd name="T81" fmla="*/ 375 h 1396"/>
              <a:gd name="T82" fmla="*/ 710 w 1068"/>
              <a:gd name="T83" fmla="*/ 375 h 1396"/>
              <a:gd name="T84" fmla="*/ 764 w 1068"/>
              <a:gd name="T85" fmla="*/ 637 h 1396"/>
              <a:gd name="T86" fmla="*/ 680 w 1068"/>
              <a:gd name="T87" fmla="*/ 637 h 1396"/>
              <a:gd name="T88" fmla="*/ 742 w 1068"/>
              <a:gd name="T89" fmla="*/ 751 h 1396"/>
              <a:gd name="T90" fmla="*/ 741 w 1068"/>
              <a:gd name="T91" fmla="*/ 768 h 1396"/>
              <a:gd name="T92" fmla="*/ 729 w 1068"/>
              <a:gd name="T93" fmla="*/ 772 h 1396"/>
              <a:gd name="T94" fmla="*/ 733 w 1068"/>
              <a:gd name="T95" fmla="*/ 795 h 1396"/>
              <a:gd name="T96" fmla="*/ 725 w 1068"/>
              <a:gd name="T97" fmla="*/ 804 h 1396"/>
              <a:gd name="T98" fmla="*/ 740 w 1068"/>
              <a:gd name="T99" fmla="*/ 821 h 1396"/>
              <a:gd name="T100" fmla="*/ 737 w 1068"/>
              <a:gd name="T101" fmla="*/ 834 h 1396"/>
              <a:gd name="T102" fmla="*/ 680 w 1068"/>
              <a:gd name="T103" fmla="*/ 751 h 1396"/>
              <a:gd name="T104" fmla="*/ 580 w 1068"/>
              <a:gd name="T105" fmla="*/ 760 h 1396"/>
              <a:gd name="T106" fmla="*/ 201 w 1068"/>
              <a:gd name="T107" fmla="*/ 760 h 1396"/>
              <a:gd name="T108" fmla="*/ 153 w 1068"/>
              <a:gd name="T109" fmla="*/ 1286 h 1396"/>
              <a:gd name="T110" fmla="*/ 168 w 1068"/>
              <a:gd name="T111" fmla="*/ 956 h 1396"/>
              <a:gd name="T112" fmla="*/ 680 w 1068"/>
              <a:gd name="T113" fmla="*/ 1223 h 1396"/>
              <a:gd name="T114" fmla="*/ 764 w 1068"/>
              <a:gd name="T115" fmla="*/ 1223 h 1396"/>
              <a:gd name="T116" fmla="*/ 911 w 1068"/>
              <a:gd name="T117" fmla="*/ 852 h 1396"/>
              <a:gd name="T118" fmla="*/ 940 w 1068"/>
              <a:gd name="T119" fmla="*/ 1286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68" h="1396">
                <a:moveTo>
                  <a:pt x="972" y="0"/>
                </a:moveTo>
                <a:lnTo>
                  <a:pt x="530" y="0"/>
                </a:lnTo>
                <a:cubicBezTo>
                  <a:pt x="596" y="70"/>
                  <a:pt x="636" y="164"/>
                  <a:pt x="636" y="268"/>
                </a:cubicBezTo>
                <a:cubicBezTo>
                  <a:pt x="636" y="484"/>
                  <a:pt x="461" y="659"/>
                  <a:pt x="245" y="659"/>
                </a:cubicBezTo>
                <a:cubicBezTo>
                  <a:pt x="152" y="659"/>
                  <a:pt x="67" y="626"/>
                  <a:pt x="0" y="572"/>
                </a:cubicBezTo>
                <a:lnTo>
                  <a:pt x="0" y="1099"/>
                </a:lnTo>
                <a:lnTo>
                  <a:pt x="0" y="1241"/>
                </a:lnTo>
                <a:lnTo>
                  <a:pt x="0" y="1299"/>
                </a:lnTo>
                <a:cubicBezTo>
                  <a:pt x="0" y="1352"/>
                  <a:pt x="42" y="1396"/>
                  <a:pt x="95" y="1396"/>
                </a:cubicBezTo>
                <a:lnTo>
                  <a:pt x="972" y="1396"/>
                </a:lnTo>
                <a:cubicBezTo>
                  <a:pt x="1023" y="1396"/>
                  <a:pt x="1064" y="1356"/>
                  <a:pt x="1067" y="1306"/>
                </a:cubicBezTo>
                <a:lnTo>
                  <a:pt x="1068" y="1276"/>
                </a:lnTo>
                <a:lnTo>
                  <a:pt x="1068" y="1276"/>
                </a:lnTo>
                <a:lnTo>
                  <a:pt x="1068" y="1273"/>
                </a:lnTo>
                <a:lnTo>
                  <a:pt x="1068" y="1245"/>
                </a:lnTo>
                <a:lnTo>
                  <a:pt x="1068" y="493"/>
                </a:lnTo>
                <a:lnTo>
                  <a:pt x="1068" y="463"/>
                </a:lnTo>
                <a:lnTo>
                  <a:pt x="1068" y="441"/>
                </a:lnTo>
                <a:lnTo>
                  <a:pt x="1068" y="397"/>
                </a:lnTo>
                <a:lnTo>
                  <a:pt x="1068" y="97"/>
                </a:lnTo>
                <a:cubicBezTo>
                  <a:pt x="1068" y="44"/>
                  <a:pt x="1025" y="0"/>
                  <a:pt x="972" y="0"/>
                </a:cubicBezTo>
                <a:close/>
                <a:moveTo>
                  <a:pt x="835" y="823"/>
                </a:moveTo>
                <a:lnTo>
                  <a:pt x="835" y="823"/>
                </a:lnTo>
                <a:lnTo>
                  <a:pt x="838" y="829"/>
                </a:lnTo>
                <a:cubicBezTo>
                  <a:pt x="836" y="832"/>
                  <a:pt x="832" y="835"/>
                  <a:pt x="829" y="838"/>
                </a:cubicBezTo>
                <a:lnTo>
                  <a:pt x="823" y="834"/>
                </a:lnTo>
                <a:cubicBezTo>
                  <a:pt x="822" y="834"/>
                  <a:pt x="821" y="834"/>
                  <a:pt x="820" y="834"/>
                </a:cubicBezTo>
                <a:cubicBezTo>
                  <a:pt x="819" y="834"/>
                  <a:pt x="818" y="834"/>
                  <a:pt x="817" y="835"/>
                </a:cubicBezTo>
                <a:cubicBezTo>
                  <a:pt x="816" y="836"/>
                  <a:pt x="815" y="837"/>
                  <a:pt x="815" y="839"/>
                </a:cubicBezTo>
                <a:lnTo>
                  <a:pt x="816" y="846"/>
                </a:lnTo>
                <a:cubicBezTo>
                  <a:pt x="812" y="847"/>
                  <a:pt x="807" y="848"/>
                  <a:pt x="803" y="849"/>
                </a:cubicBezTo>
                <a:lnTo>
                  <a:pt x="799" y="843"/>
                </a:lnTo>
                <a:cubicBezTo>
                  <a:pt x="799" y="841"/>
                  <a:pt x="797" y="840"/>
                  <a:pt x="795" y="840"/>
                </a:cubicBezTo>
                <a:cubicBezTo>
                  <a:pt x="793" y="840"/>
                  <a:pt x="792" y="841"/>
                  <a:pt x="791" y="843"/>
                </a:cubicBezTo>
                <a:lnTo>
                  <a:pt x="788" y="849"/>
                </a:lnTo>
                <a:cubicBezTo>
                  <a:pt x="783" y="848"/>
                  <a:pt x="779" y="847"/>
                  <a:pt x="775" y="846"/>
                </a:cubicBezTo>
                <a:lnTo>
                  <a:pt x="775" y="839"/>
                </a:lnTo>
                <a:cubicBezTo>
                  <a:pt x="775" y="837"/>
                  <a:pt x="775" y="836"/>
                  <a:pt x="774" y="835"/>
                </a:cubicBezTo>
                <a:cubicBezTo>
                  <a:pt x="773" y="834"/>
                  <a:pt x="771" y="834"/>
                  <a:pt x="770" y="834"/>
                </a:cubicBezTo>
                <a:cubicBezTo>
                  <a:pt x="769" y="834"/>
                  <a:pt x="768" y="834"/>
                  <a:pt x="768" y="834"/>
                </a:cubicBezTo>
                <a:lnTo>
                  <a:pt x="762" y="838"/>
                </a:lnTo>
                <a:cubicBezTo>
                  <a:pt x="758" y="835"/>
                  <a:pt x="755" y="832"/>
                  <a:pt x="752" y="829"/>
                </a:cubicBezTo>
                <a:lnTo>
                  <a:pt x="756" y="823"/>
                </a:lnTo>
                <a:cubicBezTo>
                  <a:pt x="757" y="821"/>
                  <a:pt x="757" y="819"/>
                  <a:pt x="756" y="818"/>
                </a:cubicBezTo>
                <a:cubicBezTo>
                  <a:pt x="755" y="816"/>
                  <a:pt x="754" y="815"/>
                  <a:pt x="752" y="815"/>
                </a:cubicBezTo>
                <a:lnTo>
                  <a:pt x="745" y="815"/>
                </a:lnTo>
                <a:cubicBezTo>
                  <a:pt x="743" y="811"/>
                  <a:pt x="742" y="807"/>
                  <a:pt x="741" y="803"/>
                </a:cubicBezTo>
                <a:lnTo>
                  <a:pt x="747" y="799"/>
                </a:lnTo>
                <a:cubicBezTo>
                  <a:pt x="749" y="799"/>
                  <a:pt x="750" y="797"/>
                  <a:pt x="750" y="795"/>
                </a:cubicBezTo>
                <a:cubicBezTo>
                  <a:pt x="750" y="793"/>
                  <a:pt x="749" y="792"/>
                  <a:pt x="747" y="791"/>
                </a:cubicBezTo>
                <a:lnTo>
                  <a:pt x="741" y="788"/>
                </a:lnTo>
                <a:cubicBezTo>
                  <a:pt x="742" y="783"/>
                  <a:pt x="743" y="779"/>
                  <a:pt x="745" y="775"/>
                </a:cubicBezTo>
                <a:lnTo>
                  <a:pt x="752" y="775"/>
                </a:lnTo>
                <a:lnTo>
                  <a:pt x="752" y="775"/>
                </a:lnTo>
                <a:cubicBezTo>
                  <a:pt x="753" y="775"/>
                  <a:pt x="755" y="774"/>
                  <a:pt x="756" y="772"/>
                </a:cubicBezTo>
                <a:cubicBezTo>
                  <a:pt x="757" y="771"/>
                  <a:pt x="757" y="769"/>
                  <a:pt x="756" y="768"/>
                </a:cubicBezTo>
                <a:lnTo>
                  <a:pt x="752" y="762"/>
                </a:lnTo>
                <a:cubicBezTo>
                  <a:pt x="755" y="758"/>
                  <a:pt x="758" y="755"/>
                  <a:pt x="762" y="752"/>
                </a:cubicBezTo>
                <a:lnTo>
                  <a:pt x="768" y="756"/>
                </a:lnTo>
                <a:cubicBezTo>
                  <a:pt x="768" y="756"/>
                  <a:pt x="769" y="757"/>
                  <a:pt x="770" y="757"/>
                </a:cubicBezTo>
                <a:cubicBezTo>
                  <a:pt x="771" y="757"/>
                  <a:pt x="773" y="756"/>
                  <a:pt x="774" y="755"/>
                </a:cubicBezTo>
                <a:cubicBezTo>
                  <a:pt x="775" y="754"/>
                  <a:pt x="775" y="753"/>
                  <a:pt x="775" y="752"/>
                </a:cubicBezTo>
                <a:lnTo>
                  <a:pt x="775" y="745"/>
                </a:lnTo>
                <a:cubicBezTo>
                  <a:pt x="779" y="743"/>
                  <a:pt x="783" y="742"/>
                  <a:pt x="788" y="741"/>
                </a:cubicBezTo>
                <a:lnTo>
                  <a:pt x="791" y="747"/>
                </a:lnTo>
                <a:cubicBezTo>
                  <a:pt x="791" y="748"/>
                  <a:pt x="792" y="749"/>
                  <a:pt x="793" y="749"/>
                </a:cubicBezTo>
                <a:cubicBezTo>
                  <a:pt x="794" y="750"/>
                  <a:pt x="794" y="750"/>
                  <a:pt x="795" y="750"/>
                </a:cubicBezTo>
                <a:cubicBezTo>
                  <a:pt x="797" y="750"/>
                  <a:pt x="799" y="749"/>
                  <a:pt x="799" y="747"/>
                </a:cubicBezTo>
                <a:lnTo>
                  <a:pt x="803" y="741"/>
                </a:lnTo>
                <a:cubicBezTo>
                  <a:pt x="807" y="742"/>
                  <a:pt x="812" y="743"/>
                  <a:pt x="816" y="745"/>
                </a:cubicBezTo>
                <a:lnTo>
                  <a:pt x="815" y="752"/>
                </a:lnTo>
                <a:cubicBezTo>
                  <a:pt x="815" y="753"/>
                  <a:pt x="816" y="754"/>
                  <a:pt x="817" y="755"/>
                </a:cubicBezTo>
                <a:cubicBezTo>
                  <a:pt x="818" y="756"/>
                  <a:pt x="819" y="757"/>
                  <a:pt x="820" y="757"/>
                </a:cubicBezTo>
                <a:cubicBezTo>
                  <a:pt x="821" y="757"/>
                  <a:pt x="822" y="756"/>
                  <a:pt x="823" y="756"/>
                </a:cubicBezTo>
                <a:lnTo>
                  <a:pt x="829" y="752"/>
                </a:lnTo>
                <a:cubicBezTo>
                  <a:pt x="832" y="755"/>
                  <a:pt x="835" y="758"/>
                  <a:pt x="838" y="762"/>
                </a:cubicBezTo>
                <a:lnTo>
                  <a:pt x="835" y="768"/>
                </a:lnTo>
                <a:cubicBezTo>
                  <a:pt x="834" y="769"/>
                  <a:pt x="834" y="771"/>
                  <a:pt x="834" y="772"/>
                </a:cubicBezTo>
                <a:cubicBezTo>
                  <a:pt x="835" y="774"/>
                  <a:pt x="837" y="775"/>
                  <a:pt x="839" y="775"/>
                </a:cubicBezTo>
                <a:lnTo>
                  <a:pt x="846" y="775"/>
                </a:lnTo>
                <a:cubicBezTo>
                  <a:pt x="848" y="779"/>
                  <a:pt x="849" y="783"/>
                  <a:pt x="849" y="787"/>
                </a:cubicBezTo>
                <a:lnTo>
                  <a:pt x="843" y="791"/>
                </a:lnTo>
                <a:cubicBezTo>
                  <a:pt x="842" y="792"/>
                  <a:pt x="841" y="793"/>
                  <a:pt x="841" y="795"/>
                </a:cubicBezTo>
                <a:cubicBezTo>
                  <a:pt x="841" y="797"/>
                  <a:pt x="842" y="799"/>
                  <a:pt x="843" y="799"/>
                </a:cubicBezTo>
                <a:lnTo>
                  <a:pt x="849" y="803"/>
                </a:lnTo>
                <a:cubicBezTo>
                  <a:pt x="849" y="807"/>
                  <a:pt x="848" y="811"/>
                  <a:pt x="846" y="815"/>
                </a:cubicBezTo>
                <a:lnTo>
                  <a:pt x="839" y="815"/>
                </a:lnTo>
                <a:lnTo>
                  <a:pt x="839" y="815"/>
                </a:lnTo>
                <a:cubicBezTo>
                  <a:pt x="837" y="815"/>
                  <a:pt x="835" y="816"/>
                  <a:pt x="835" y="818"/>
                </a:cubicBezTo>
                <a:cubicBezTo>
                  <a:pt x="834" y="819"/>
                  <a:pt x="834" y="821"/>
                  <a:pt x="835" y="823"/>
                </a:cubicBezTo>
                <a:close/>
                <a:moveTo>
                  <a:pt x="854" y="834"/>
                </a:moveTo>
                <a:lnTo>
                  <a:pt x="854" y="834"/>
                </a:lnTo>
                <a:lnTo>
                  <a:pt x="856" y="831"/>
                </a:lnTo>
                <a:lnTo>
                  <a:pt x="850" y="822"/>
                </a:lnTo>
                <a:lnTo>
                  <a:pt x="851" y="821"/>
                </a:lnTo>
                <a:lnTo>
                  <a:pt x="861" y="821"/>
                </a:lnTo>
                <a:lnTo>
                  <a:pt x="862" y="818"/>
                </a:lnTo>
                <a:cubicBezTo>
                  <a:pt x="864" y="814"/>
                  <a:pt x="866" y="809"/>
                  <a:pt x="866" y="804"/>
                </a:cubicBezTo>
                <a:lnTo>
                  <a:pt x="867" y="801"/>
                </a:lnTo>
                <a:lnTo>
                  <a:pt x="857" y="796"/>
                </a:lnTo>
                <a:lnTo>
                  <a:pt x="857" y="795"/>
                </a:lnTo>
                <a:lnTo>
                  <a:pt x="867" y="789"/>
                </a:lnTo>
                <a:lnTo>
                  <a:pt x="866" y="786"/>
                </a:lnTo>
                <a:cubicBezTo>
                  <a:pt x="866" y="781"/>
                  <a:pt x="864" y="777"/>
                  <a:pt x="862" y="772"/>
                </a:cubicBezTo>
                <a:lnTo>
                  <a:pt x="861" y="769"/>
                </a:lnTo>
                <a:lnTo>
                  <a:pt x="851" y="769"/>
                </a:lnTo>
                <a:lnTo>
                  <a:pt x="850" y="768"/>
                </a:lnTo>
                <a:lnTo>
                  <a:pt x="855" y="759"/>
                </a:lnTo>
                <a:lnTo>
                  <a:pt x="854" y="757"/>
                </a:lnTo>
                <a:cubicBezTo>
                  <a:pt x="852" y="755"/>
                  <a:pt x="850" y="753"/>
                  <a:pt x="849" y="751"/>
                </a:cubicBezTo>
                <a:lnTo>
                  <a:pt x="911" y="751"/>
                </a:lnTo>
                <a:lnTo>
                  <a:pt x="911" y="839"/>
                </a:lnTo>
                <a:lnTo>
                  <a:pt x="848" y="839"/>
                </a:lnTo>
                <a:cubicBezTo>
                  <a:pt x="850" y="838"/>
                  <a:pt x="852" y="836"/>
                  <a:pt x="854" y="834"/>
                </a:cubicBezTo>
                <a:close/>
                <a:moveTo>
                  <a:pt x="827" y="738"/>
                </a:moveTo>
                <a:lnTo>
                  <a:pt x="827" y="738"/>
                </a:lnTo>
                <a:lnTo>
                  <a:pt x="827" y="638"/>
                </a:lnTo>
                <a:lnTo>
                  <a:pt x="911" y="638"/>
                </a:lnTo>
                <a:lnTo>
                  <a:pt x="911" y="738"/>
                </a:lnTo>
                <a:lnTo>
                  <a:pt x="827" y="738"/>
                </a:lnTo>
                <a:close/>
                <a:moveTo>
                  <a:pt x="710" y="375"/>
                </a:moveTo>
                <a:lnTo>
                  <a:pt x="710" y="375"/>
                </a:lnTo>
                <a:lnTo>
                  <a:pt x="907" y="375"/>
                </a:lnTo>
                <a:lnTo>
                  <a:pt x="907" y="436"/>
                </a:lnTo>
                <a:lnTo>
                  <a:pt x="710" y="436"/>
                </a:lnTo>
                <a:lnTo>
                  <a:pt x="710" y="375"/>
                </a:lnTo>
                <a:close/>
                <a:moveTo>
                  <a:pt x="680" y="637"/>
                </a:moveTo>
                <a:lnTo>
                  <a:pt x="680" y="637"/>
                </a:lnTo>
                <a:lnTo>
                  <a:pt x="764" y="637"/>
                </a:lnTo>
                <a:lnTo>
                  <a:pt x="764" y="737"/>
                </a:lnTo>
                <a:lnTo>
                  <a:pt x="680" y="737"/>
                </a:lnTo>
                <a:lnTo>
                  <a:pt x="680" y="637"/>
                </a:lnTo>
                <a:close/>
                <a:moveTo>
                  <a:pt x="680" y="751"/>
                </a:moveTo>
                <a:lnTo>
                  <a:pt x="680" y="751"/>
                </a:lnTo>
                <a:lnTo>
                  <a:pt x="742" y="751"/>
                </a:lnTo>
                <a:cubicBezTo>
                  <a:pt x="740" y="753"/>
                  <a:pt x="739" y="755"/>
                  <a:pt x="737" y="757"/>
                </a:cubicBezTo>
                <a:lnTo>
                  <a:pt x="735" y="759"/>
                </a:lnTo>
                <a:lnTo>
                  <a:pt x="741" y="768"/>
                </a:lnTo>
                <a:lnTo>
                  <a:pt x="740" y="769"/>
                </a:lnTo>
                <a:lnTo>
                  <a:pt x="730" y="769"/>
                </a:lnTo>
                <a:lnTo>
                  <a:pt x="729" y="772"/>
                </a:lnTo>
                <a:cubicBezTo>
                  <a:pt x="727" y="777"/>
                  <a:pt x="725" y="781"/>
                  <a:pt x="725" y="786"/>
                </a:cubicBezTo>
                <a:lnTo>
                  <a:pt x="724" y="789"/>
                </a:lnTo>
                <a:lnTo>
                  <a:pt x="733" y="795"/>
                </a:lnTo>
                <a:lnTo>
                  <a:pt x="733" y="796"/>
                </a:lnTo>
                <a:lnTo>
                  <a:pt x="724" y="801"/>
                </a:lnTo>
                <a:lnTo>
                  <a:pt x="725" y="804"/>
                </a:lnTo>
                <a:cubicBezTo>
                  <a:pt x="725" y="809"/>
                  <a:pt x="727" y="814"/>
                  <a:pt x="728" y="818"/>
                </a:cubicBezTo>
                <a:lnTo>
                  <a:pt x="730" y="821"/>
                </a:lnTo>
                <a:lnTo>
                  <a:pt x="740" y="821"/>
                </a:lnTo>
                <a:lnTo>
                  <a:pt x="741" y="822"/>
                </a:lnTo>
                <a:lnTo>
                  <a:pt x="735" y="831"/>
                </a:lnTo>
                <a:lnTo>
                  <a:pt x="737" y="834"/>
                </a:lnTo>
                <a:cubicBezTo>
                  <a:pt x="739" y="836"/>
                  <a:pt x="741" y="838"/>
                  <a:pt x="743" y="839"/>
                </a:cubicBezTo>
                <a:lnTo>
                  <a:pt x="680" y="839"/>
                </a:lnTo>
                <a:lnTo>
                  <a:pt x="680" y="751"/>
                </a:lnTo>
                <a:close/>
                <a:moveTo>
                  <a:pt x="201" y="760"/>
                </a:moveTo>
                <a:lnTo>
                  <a:pt x="201" y="760"/>
                </a:lnTo>
                <a:lnTo>
                  <a:pt x="580" y="760"/>
                </a:lnTo>
                <a:lnTo>
                  <a:pt x="580" y="822"/>
                </a:lnTo>
                <a:lnTo>
                  <a:pt x="201" y="822"/>
                </a:lnTo>
                <a:lnTo>
                  <a:pt x="201" y="760"/>
                </a:lnTo>
                <a:close/>
                <a:moveTo>
                  <a:pt x="940" y="1286"/>
                </a:moveTo>
                <a:lnTo>
                  <a:pt x="940" y="1286"/>
                </a:lnTo>
                <a:lnTo>
                  <a:pt x="153" y="1286"/>
                </a:lnTo>
                <a:lnTo>
                  <a:pt x="96" y="1223"/>
                </a:lnTo>
                <a:lnTo>
                  <a:pt x="168" y="1223"/>
                </a:lnTo>
                <a:lnTo>
                  <a:pt x="168" y="956"/>
                </a:lnTo>
                <a:lnTo>
                  <a:pt x="613" y="956"/>
                </a:lnTo>
                <a:lnTo>
                  <a:pt x="613" y="1223"/>
                </a:lnTo>
                <a:lnTo>
                  <a:pt x="680" y="1223"/>
                </a:lnTo>
                <a:lnTo>
                  <a:pt x="680" y="850"/>
                </a:lnTo>
                <a:lnTo>
                  <a:pt x="764" y="850"/>
                </a:lnTo>
                <a:lnTo>
                  <a:pt x="764" y="1223"/>
                </a:lnTo>
                <a:lnTo>
                  <a:pt x="827" y="1223"/>
                </a:lnTo>
                <a:lnTo>
                  <a:pt x="827" y="852"/>
                </a:lnTo>
                <a:lnTo>
                  <a:pt x="911" y="852"/>
                </a:lnTo>
                <a:lnTo>
                  <a:pt x="911" y="1223"/>
                </a:lnTo>
                <a:lnTo>
                  <a:pt x="940" y="1223"/>
                </a:lnTo>
                <a:lnTo>
                  <a:pt x="940" y="12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27" name="Группа 1541"/>
          <p:cNvGrpSpPr/>
          <p:nvPr/>
        </p:nvGrpSpPr>
        <p:grpSpPr>
          <a:xfrm>
            <a:off x="908979" y="4310014"/>
            <a:ext cx="312144" cy="611739"/>
            <a:chOff x="5732819" y="5019376"/>
            <a:chExt cx="409219" cy="801987"/>
          </a:xfrm>
          <a:solidFill>
            <a:schemeClr val="bg1"/>
          </a:solidFill>
        </p:grpSpPr>
        <p:sp>
          <p:nvSpPr>
            <p:cNvPr id="428" name="Freeform 5"/>
            <p:cNvSpPr>
              <a:spLocks noEditPoints="1"/>
            </p:cNvSpPr>
            <p:nvPr/>
          </p:nvSpPr>
          <p:spPr bwMode="auto">
            <a:xfrm>
              <a:off x="5732819" y="5019376"/>
              <a:ext cx="258766" cy="258767"/>
            </a:xfrm>
            <a:custGeom>
              <a:avLst/>
              <a:gdLst>
                <a:gd name="T0" fmla="*/ 717 w 717"/>
                <a:gd name="T1" fmla="*/ 359 h 717"/>
                <a:gd name="T2" fmla="*/ 358 w 717"/>
                <a:gd name="T3" fmla="*/ 0 h 717"/>
                <a:gd name="T4" fmla="*/ 0 w 717"/>
                <a:gd name="T5" fmla="*/ 359 h 717"/>
                <a:gd name="T6" fmla="*/ 358 w 717"/>
                <a:gd name="T7" fmla="*/ 717 h 717"/>
                <a:gd name="T8" fmla="*/ 717 w 717"/>
                <a:gd name="T9" fmla="*/ 359 h 717"/>
                <a:gd name="T10" fmla="*/ 156 w 717"/>
                <a:gd name="T11" fmla="*/ 585 h 717"/>
                <a:gd name="T12" fmla="*/ 156 w 717"/>
                <a:gd name="T13" fmla="*/ 585 h 717"/>
                <a:gd name="T14" fmla="*/ 132 w 717"/>
                <a:gd name="T15" fmla="*/ 561 h 717"/>
                <a:gd name="T16" fmla="*/ 121 w 717"/>
                <a:gd name="T17" fmla="*/ 536 h 717"/>
                <a:gd name="T18" fmla="*/ 132 w 717"/>
                <a:gd name="T19" fmla="*/ 511 h 717"/>
                <a:gd name="T20" fmla="*/ 284 w 717"/>
                <a:gd name="T21" fmla="*/ 359 h 717"/>
                <a:gd name="T22" fmla="*/ 132 w 717"/>
                <a:gd name="T23" fmla="*/ 206 h 717"/>
                <a:gd name="T24" fmla="*/ 121 w 717"/>
                <a:gd name="T25" fmla="*/ 181 h 717"/>
                <a:gd name="T26" fmla="*/ 132 w 717"/>
                <a:gd name="T27" fmla="*/ 156 h 717"/>
                <a:gd name="T28" fmla="*/ 156 w 717"/>
                <a:gd name="T29" fmla="*/ 132 h 717"/>
                <a:gd name="T30" fmla="*/ 206 w 717"/>
                <a:gd name="T31" fmla="*/ 132 h 717"/>
                <a:gd name="T32" fmla="*/ 358 w 717"/>
                <a:gd name="T33" fmla="*/ 285 h 717"/>
                <a:gd name="T34" fmla="*/ 511 w 717"/>
                <a:gd name="T35" fmla="*/ 132 h 717"/>
                <a:gd name="T36" fmla="*/ 536 w 717"/>
                <a:gd name="T37" fmla="*/ 122 h 717"/>
                <a:gd name="T38" fmla="*/ 561 w 717"/>
                <a:gd name="T39" fmla="*/ 132 h 717"/>
                <a:gd name="T40" fmla="*/ 585 w 717"/>
                <a:gd name="T41" fmla="*/ 156 h 717"/>
                <a:gd name="T42" fmla="*/ 585 w 717"/>
                <a:gd name="T43" fmla="*/ 206 h 717"/>
                <a:gd name="T44" fmla="*/ 432 w 717"/>
                <a:gd name="T45" fmla="*/ 359 h 717"/>
                <a:gd name="T46" fmla="*/ 585 w 717"/>
                <a:gd name="T47" fmla="*/ 511 h 717"/>
                <a:gd name="T48" fmla="*/ 595 w 717"/>
                <a:gd name="T49" fmla="*/ 536 h 717"/>
                <a:gd name="T50" fmla="*/ 585 w 717"/>
                <a:gd name="T51" fmla="*/ 561 h 717"/>
                <a:gd name="T52" fmla="*/ 561 w 717"/>
                <a:gd name="T53" fmla="*/ 585 h 717"/>
                <a:gd name="T54" fmla="*/ 511 w 717"/>
                <a:gd name="T55" fmla="*/ 585 h 717"/>
                <a:gd name="T56" fmla="*/ 358 w 717"/>
                <a:gd name="T57" fmla="*/ 433 h 717"/>
                <a:gd name="T58" fmla="*/ 206 w 717"/>
                <a:gd name="T59" fmla="*/ 585 h 717"/>
                <a:gd name="T60" fmla="*/ 181 w 717"/>
                <a:gd name="T61" fmla="*/ 596 h 717"/>
                <a:gd name="T62" fmla="*/ 156 w 717"/>
                <a:gd name="T63" fmla="*/ 585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7" h="717">
                  <a:moveTo>
                    <a:pt x="717" y="359"/>
                  </a:moveTo>
                  <a:cubicBezTo>
                    <a:pt x="717" y="161"/>
                    <a:pt x="556" y="0"/>
                    <a:pt x="358" y="0"/>
                  </a:cubicBezTo>
                  <a:cubicBezTo>
                    <a:pt x="160" y="0"/>
                    <a:pt x="0" y="161"/>
                    <a:pt x="0" y="359"/>
                  </a:cubicBezTo>
                  <a:cubicBezTo>
                    <a:pt x="0" y="556"/>
                    <a:pt x="160" y="717"/>
                    <a:pt x="358" y="717"/>
                  </a:cubicBezTo>
                  <a:cubicBezTo>
                    <a:pt x="556" y="717"/>
                    <a:pt x="717" y="556"/>
                    <a:pt x="717" y="359"/>
                  </a:cubicBezTo>
                  <a:close/>
                  <a:moveTo>
                    <a:pt x="156" y="585"/>
                  </a:moveTo>
                  <a:lnTo>
                    <a:pt x="156" y="585"/>
                  </a:lnTo>
                  <a:lnTo>
                    <a:pt x="132" y="561"/>
                  </a:lnTo>
                  <a:cubicBezTo>
                    <a:pt x="125" y="554"/>
                    <a:pt x="121" y="545"/>
                    <a:pt x="121" y="536"/>
                  </a:cubicBezTo>
                  <a:cubicBezTo>
                    <a:pt x="121" y="527"/>
                    <a:pt x="125" y="518"/>
                    <a:pt x="132" y="511"/>
                  </a:cubicBezTo>
                  <a:lnTo>
                    <a:pt x="284" y="359"/>
                  </a:lnTo>
                  <a:lnTo>
                    <a:pt x="132" y="206"/>
                  </a:lnTo>
                  <a:cubicBezTo>
                    <a:pt x="125" y="199"/>
                    <a:pt x="121" y="190"/>
                    <a:pt x="121" y="181"/>
                  </a:cubicBezTo>
                  <a:cubicBezTo>
                    <a:pt x="121" y="172"/>
                    <a:pt x="125" y="163"/>
                    <a:pt x="132" y="156"/>
                  </a:cubicBezTo>
                  <a:lnTo>
                    <a:pt x="156" y="132"/>
                  </a:lnTo>
                  <a:cubicBezTo>
                    <a:pt x="170" y="118"/>
                    <a:pt x="192" y="118"/>
                    <a:pt x="206" y="132"/>
                  </a:cubicBezTo>
                  <a:lnTo>
                    <a:pt x="358" y="285"/>
                  </a:lnTo>
                  <a:lnTo>
                    <a:pt x="511" y="132"/>
                  </a:lnTo>
                  <a:cubicBezTo>
                    <a:pt x="518" y="125"/>
                    <a:pt x="526" y="122"/>
                    <a:pt x="536" y="122"/>
                  </a:cubicBezTo>
                  <a:cubicBezTo>
                    <a:pt x="545" y="122"/>
                    <a:pt x="554" y="125"/>
                    <a:pt x="561" y="132"/>
                  </a:cubicBezTo>
                  <a:lnTo>
                    <a:pt x="585" y="156"/>
                  </a:lnTo>
                  <a:cubicBezTo>
                    <a:pt x="599" y="170"/>
                    <a:pt x="599" y="192"/>
                    <a:pt x="585" y="206"/>
                  </a:cubicBezTo>
                  <a:lnTo>
                    <a:pt x="432" y="359"/>
                  </a:lnTo>
                  <a:lnTo>
                    <a:pt x="585" y="511"/>
                  </a:lnTo>
                  <a:cubicBezTo>
                    <a:pt x="592" y="518"/>
                    <a:pt x="595" y="527"/>
                    <a:pt x="595" y="536"/>
                  </a:cubicBezTo>
                  <a:cubicBezTo>
                    <a:pt x="595" y="545"/>
                    <a:pt x="592" y="554"/>
                    <a:pt x="585" y="561"/>
                  </a:cubicBezTo>
                  <a:lnTo>
                    <a:pt x="561" y="585"/>
                  </a:lnTo>
                  <a:cubicBezTo>
                    <a:pt x="547" y="599"/>
                    <a:pt x="525" y="599"/>
                    <a:pt x="511" y="585"/>
                  </a:cubicBezTo>
                  <a:lnTo>
                    <a:pt x="358" y="433"/>
                  </a:lnTo>
                  <a:lnTo>
                    <a:pt x="206" y="585"/>
                  </a:lnTo>
                  <a:cubicBezTo>
                    <a:pt x="199" y="592"/>
                    <a:pt x="190" y="596"/>
                    <a:pt x="181" y="596"/>
                  </a:cubicBezTo>
                  <a:cubicBezTo>
                    <a:pt x="172" y="596"/>
                    <a:pt x="163" y="592"/>
                    <a:pt x="156" y="5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" name="Oval 1289"/>
            <p:cNvSpPr>
              <a:spLocks noChangeArrowheads="1"/>
            </p:cNvSpPr>
            <p:nvPr/>
          </p:nvSpPr>
          <p:spPr bwMode="auto">
            <a:xfrm>
              <a:off x="6121400" y="5800725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32" name="Freeform 1284"/>
          <p:cNvSpPr>
            <a:spLocks noEditPoints="1"/>
          </p:cNvSpPr>
          <p:nvPr/>
        </p:nvSpPr>
        <p:spPr bwMode="auto">
          <a:xfrm>
            <a:off x="964449" y="1721475"/>
            <a:ext cx="214052" cy="212856"/>
          </a:xfrm>
          <a:custGeom>
            <a:avLst/>
            <a:gdLst>
              <a:gd name="T0" fmla="*/ 647 w 786"/>
              <a:gd name="T1" fmla="*/ 140 h 787"/>
              <a:gd name="T2" fmla="*/ 140 w 786"/>
              <a:gd name="T3" fmla="*/ 140 h 787"/>
              <a:gd name="T4" fmla="*/ 140 w 786"/>
              <a:gd name="T5" fmla="*/ 647 h 787"/>
              <a:gd name="T6" fmla="*/ 647 w 786"/>
              <a:gd name="T7" fmla="*/ 647 h 787"/>
              <a:gd name="T8" fmla="*/ 647 w 786"/>
              <a:gd name="T9" fmla="*/ 140 h 787"/>
              <a:gd name="T10" fmla="*/ 543 w 786"/>
              <a:gd name="T11" fmla="*/ 482 h 787"/>
              <a:gd name="T12" fmla="*/ 543 w 786"/>
              <a:gd name="T13" fmla="*/ 482 h 787"/>
              <a:gd name="T14" fmla="*/ 514 w 786"/>
              <a:gd name="T15" fmla="*/ 524 h 787"/>
              <a:gd name="T16" fmla="*/ 490 w 786"/>
              <a:gd name="T17" fmla="*/ 560 h 787"/>
              <a:gd name="T18" fmla="*/ 443 w 786"/>
              <a:gd name="T19" fmla="*/ 627 h 787"/>
              <a:gd name="T20" fmla="*/ 416 w 786"/>
              <a:gd name="T21" fmla="*/ 648 h 787"/>
              <a:gd name="T22" fmla="*/ 386 w 786"/>
              <a:gd name="T23" fmla="*/ 656 h 787"/>
              <a:gd name="T24" fmla="*/ 356 w 786"/>
              <a:gd name="T25" fmla="*/ 656 h 787"/>
              <a:gd name="T26" fmla="*/ 325 w 786"/>
              <a:gd name="T27" fmla="*/ 648 h 787"/>
              <a:gd name="T28" fmla="*/ 298 w 786"/>
              <a:gd name="T29" fmla="*/ 627 h 787"/>
              <a:gd name="T30" fmla="*/ 257 w 786"/>
              <a:gd name="T31" fmla="*/ 567 h 787"/>
              <a:gd name="T32" fmla="*/ 232 w 786"/>
              <a:gd name="T33" fmla="*/ 531 h 787"/>
              <a:gd name="T34" fmla="*/ 109 w 786"/>
              <a:gd name="T35" fmla="*/ 353 h 787"/>
              <a:gd name="T36" fmla="*/ 103 w 786"/>
              <a:gd name="T37" fmla="*/ 327 h 787"/>
              <a:gd name="T38" fmla="*/ 118 w 786"/>
              <a:gd name="T39" fmla="*/ 305 h 787"/>
              <a:gd name="T40" fmla="*/ 146 w 786"/>
              <a:gd name="T41" fmla="*/ 285 h 787"/>
              <a:gd name="T42" fmla="*/ 195 w 786"/>
              <a:gd name="T43" fmla="*/ 294 h 787"/>
              <a:gd name="T44" fmla="*/ 318 w 786"/>
              <a:gd name="T45" fmla="*/ 471 h 787"/>
              <a:gd name="T46" fmla="*/ 318 w 786"/>
              <a:gd name="T47" fmla="*/ 471 h 787"/>
              <a:gd name="T48" fmla="*/ 354 w 786"/>
              <a:gd name="T49" fmla="*/ 523 h 787"/>
              <a:gd name="T50" fmla="*/ 371 w 786"/>
              <a:gd name="T51" fmla="*/ 529 h 787"/>
              <a:gd name="T52" fmla="*/ 387 w 786"/>
              <a:gd name="T53" fmla="*/ 525 h 787"/>
              <a:gd name="T54" fmla="*/ 397 w 786"/>
              <a:gd name="T55" fmla="*/ 509 h 787"/>
              <a:gd name="T56" fmla="*/ 397 w 786"/>
              <a:gd name="T57" fmla="*/ 509 h 787"/>
              <a:gd name="T58" fmla="*/ 397 w 786"/>
              <a:gd name="T59" fmla="*/ 509 h 787"/>
              <a:gd name="T60" fmla="*/ 457 w 786"/>
              <a:gd name="T61" fmla="*/ 423 h 787"/>
              <a:gd name="T62" fmla="*/ 457 w 786"/>
              <a:gd name="T63" fmla="*/ 423 h 787"/>
              <a:gd name="T64" fmla="*/ 580 w 786"/>
              <a:gd name="T65" fmla="*/ 245 h 787"/>
              <a:gd name="T66" fmla="*/ 629 w 786"/>
              <a:gd name="T67" fmla="*/ 236 h 787"/>
              <a:gd name="T68" fmla="*/ 657 w 786"/>
              <a:gd name="T69" fmla="*/ 256 h 787"/>
              <a:gd name="T70" fmla="*/ 672 w 786"/>
              <a:gd name="T71" fmla="*/ 279 h 787"/>
              <a:gd name="T72" fmla="*/ 666 w 786"/>
              <a:gd name="T73" fmla="*/ 305 h 787"/>
              <a:gd name="T74" fmla="*/ 543 w 786"/>
              <a:gd name="T75" fmla="*/ 482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86" h="787">
                <a:moveTo>
                  <a:pt x="647" y="140"/>
                </a:moveTo>
                <a:cubicBezTo>
                  <a:pt x="507" y="1"/>
                  <a:pt x="280" y="0"/>
                  <a:pt x="140" y="140"/>
                </a:cubicBezTo>
                <a:cubicBezTo>
                  <a:pt x="0" y="280"/>
                  <a:pt x="0" y="507"/>
                  <a:pt x="140" y="647"/>
                </a:cubicBezTo>
                <a:cubicBezTo>
                  <a:pt x="280" y="787"/>
                  <a:pt x="507" y="787"/>
                  <a:pt x="647" y="647"/>
                </a:cubicBezTo>
                <a:cubicBezTo>
                  <a:pt x="786" y="507"/>
                  <a:pt x="786" y="280"/>
                  <a:pt x="647" y="140"/>
                </a:cubicBezTo>
                <a:close/>
                <a:moveTo>
                  <a:pt x="543" y="482"/>
                </a:moveTo>
                <a:lnTo>
                  <a:pt x="543" y="482"/>
                </a:lnTo>
                <a:lnTo>
                  <a:pt x="514" y="524"/>
                </a:lnTo>
                <a:lnTo>
                  <a:pt x="490" y="560"/>
                </a:lnTo>
                <a:lnTo>
                  <a:pt x="443" y="627"/>
                </a:lnTo>
                <a:cubicBezTo>
                  <a:pt x="437" y="635"/>
                  <a:pt x="428" y="642"/>
                  <a:pt x="416" y="648"/>
                </a:cubicBezTo>
                <a:cubicBezTo>
                  <a:pt x="406" y="653"/>
                  <a:pt x="395" y="655"/>
                  <a:pt x="386" y="656"/>
                </a:cubicBezTo>
                <a:lnTo>
                  <a:pt x="356" y="656"/>
                </a:lnTo>
                <a:cubicBezTo>
                  <a:pt x="346" y="655"/>
                  <a:pt x="335" y="653"/>
                  <a:pt x="325" y="648"/>
                </a:cubicBezTo>
                <a:cubicBezTo>
                  <a:pt x="313" y="642"/>
                  <a:pt x="304" y="635"/>
                  <a:pt x="298" y="627"/>
                </a:cubicBezTo>
                <a:lnTo>
                  <a:pt x="257" y="567"/>
                </a:lnTo>
                <a:lnTo>
                  <a:pt x="232" y="531"/>
                </a:lnTo>
                <a:lnTo>
                  <a:pt x="109" y="353"/>
                </a:lnTo>
                <a:cubicBezTo>
                  <a:pt x="103" y="346"/>
                  <a:pt x="101" y="336"/>
                  <a:pt x="103" y="327"/>
                </a:cubicBezTo>
                <a:cubicBezTo>
                  <a:pt x="105" y="318"/>
                  <a:pt x="110" y="310"/>
                  <a:pt x="118" y="305"/>
                </a:cubicBezTo>
                <a:lnTo>
                  <a:pt x="146" y="285"/>
                </a:lnTo>
                <a:cubicBezTo>
                  <a:pt x="162" y="274"/>
                  <a:pt x="184" y="278"/>
                  <a:pt x="195" y="294"/>
                </a:cubicBezTo>
                <a:lnTo>
                  <a:pt x="318" y="471"/>
                </a:lnTo>
                <a:lnTo>
                  <a:pt x="318" y="471"/>
                </a:lnTo>
                <a:lnTo>
                  <a:pt x="354" y="523"/>
                </a:lnTo>
                <a:cubicBezTo>
                  <a:pt x="356" y="525"/>
                  <a:pt x="361" y="528"/>
                  <a:pt x="371" y="529"/>
                </a:cubicBezTo>
                <a:cubicBezTo>
                  <a:pt x="379" y="528"/>
                  <a:pt x="384" y="526"/>
                  <a:pt x="387" y="525"/>
                </a:cubicBezTo>
                <a:lnTo>
                  <a:pt x="397" y="509"/>
                </a:lnTo>
                <a:lnTo>
                  <a:pt x="397" y="509"/>
                </a:lnTo>
                <a:lnTo>
                  <a:pt x="397" y="509"/>
                </a:lnTo>
                <a:lnTo>
                  <a:pt x="457" y="423"/>
                </a:lnTo>
                <a:lnTo>
                  <a:pt x="457" y="423"/>
                </a:lnTo>
                <a:lnTo>
                  <a:pt x="580" y="245"/>
                </a:lnTo>
                <a:cubicBezTo>
                  <a:pt x="591" y="229"/>
                  <a:pt x="613" y="225"/>
                  <a:pt x="629" y="236"/>
                </a:cubicBezTo>
                <a:lnTo>
                  <a:pt x="657" y="256"/>
                </a:lnTo>
                <a:cubicBezTo>
                  <a:pt x="665" y="261"/>
                  <a:pt x="670" y="270"/>
                  <a:pt x="672" y="279"/>
                </a:cubicBezTo>
                <a:cubicBezTo>
                  <a:pt x="673" y="288"/>
                  <a:pt x="671" y="297"/>
                  <a:pt x="666" y="305"/>
                </a:cubicBezTo>
                <a:lnTo>
                  <a:pt x="543" y="4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71" name="Диаграмма 170"/>
          <p:cNvGraphicFramePr/>
          <p:nvPr>
            <p:extLst>
              <p:ext uri="{D42A27DB-BD31-4B8C-83A1-F6EECF244321}">
                <p14:modId xmlns:p14="http://schemas.microsoft.com/office/powerpoint/2010/main" val="1320654889"/>
              </p:ext>
            </p:extLst>
          </p:nvPr>
        </p:nvGraphicFramePr>
        <p:xfrm>
          <a:off x="500492" y="1813204"/>
          <a:ext cx="6620374" cy="481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018315" y="3678695"/>
            <a:ext cx="6592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оручения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(протокол совещания у Руководителя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Росприроднадзора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18.02.2020 № СР-5пр)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едропользователям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поставившим на учет объекты негативного воздействия на окружающую среду,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лено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предостережени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недопустимости нарушения обязательных требований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3" name="Прямоугольник 172"/>
          <p:cNvSpPr/>
          <p:nvPr/>
        </p:nvSpPr>
        <p:spPr>
          <a:xfrm>
            <a:off x="1222052" y="882607"/>
            <a:ext cx="103885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b="1" spc="400" dirty="0" err="1" smtClean="0">
                <a:ln w="3175">
                  <a:noFill/>
                </a:ln>
                <a:solidFill>
                  <a:srgbClr val="358364"/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Необходимость</a:t>
            </a:r>
            <a:r>
              <a:rPr lang="en-US" sz="2000" b="1" spc="400" dirty="0" smtClean="0">
                <a:ln w="3175">
                  <a:noFill/>
                </a:ln>
                <a:solidFill>
                  <a:srgbClr val="358364"/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000" b="1" spc="400" dirty="0" err="1" smtClean="0">
                <a:ln w="3175">
                  <a:noFill/>
                </a:ln>
                <a:solidFill>
                  <a:srgbClr val="358364"/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постановки</a:t>
            </a:r>
            <a:r>
              <a:rPr lang="en-US" sz="2000" b="1" spc="400" dirty="0" smtClean="0">
                <a:ln w="3175">
                  <a:noFill/>
                </a:ln>
                <a:solidFill>
                  <a:srgbClr val="358364"/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000" b="1" spc="400" dirty="0" err="1" smtClean="0">
                <a:ln w="3175">
                  <a:noFill/>
                </a:ln>
                <a:solidFill>
                  <a:srgbClr val="358364"/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на</a:t>
            </a:r>
            <a:r>
              <a:rPr lang="en-US" sz="2000" b="1" spc="400" dirty="0" smtClean="0">
                <a:ln w="3175">
                  <a:noFill/>
                </a:ln>
                <a:solidFill>
                  <a:srgbClr val="358364"/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spc="400" dirty="0" smtClean="0">
                <a:ln w="3175">
                  <a:noFill/>
                </a:ln>
                <a:solidFill>
                  <a:srgbClr val="358364"/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учёт </a:t>
            </a:r>
            <a:r>
              <a:rPr lang="ru-RU" sz="2000" b="1" spc="400" dirty="0">
                <a:ln w="3175">
                  <a:noFill/>
                </a:ln>
                <a:solidFill>
                  <a:srgbClr val="358364"/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в </a:t>
            </a:r>
            <a:r>
              <a:rPr lang="ru-RU" sz="2000" b="1" spc="400" dirty="0" err="1" smtClean="0">
                <a:ln w="3175">
                  <a:noFill/>
                </a:ln>
                <a:solidFill>
                  <a:srgbClr val="358364"/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федеральн</a:t>
            </a:r>
            <a:r>
              <a:rPr lang="en-US" sz="2000" b="1" spc="400" dirty="0" err="1" smtClean="0">
                <a:ln w="3175">
                  <a:noFill/>
                </a:ln>
                <a:solidFill>
                  <a:srgbClr val="358364"/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ый</a:t>
            </a:r>
            <a:r>
              <a:rPr lang="ru-RU" sz="2000" b="1" spc="400" dirty="0" smtClean="0">
                <a:ln w="3175">
                  <a:noFill/>
                </a:ln>
                <a:solidFill>
                  <a:srgbClr val="358364"/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spc="400" dirty="0" err="1" smtClean="0">
                <a:ln w="3175">
                  <a:noFill/>
                </a:ln>
                <a:solidFill>
                  <a:srgbClr val="358364"/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государственн</a:t>
            </a:r>
            <a:r>
              <a:rPr lang="en-US" sz="2000" b="1" spc="400" dirty="0" err="1" smtClean="0">
                <a:ln w="3175">
                  <a:noFill/>
                </a:ln>
                <a:solidFill>
                  <a:srgbClr val="358364"/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ый</a:t>
            </a:r>
            <a:r>
              <a:rPr lang="ru-RU" sz="2000" b="1" spc="400" dirty="0" smtClean="0">
                <a:ln w="3175">
                  <a:noFill/>
                </a:ln>
                <a:solidFill>
                  <a:srgbClr val="358364"/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 реестр </a:t>
            </a:r>
            <a:r>
              <a:rPr lang="ru-RU" sz="2000" b="1" spc="400" dirty="0">
                <a:ln w="3175">
                  <a:noFill/>
                </a:ln>
                <a:solidFill>
                  <a:srgbClr val="358364"/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объектов НВОС </a:t>
            </a:r>
          </a:p>
        </p:txBody>
      </p:sp>
      <p:sp>
        <p:nvSpPr>
          <p:cNvPr id="174" name="object 4"/>
          <p:cNvSpPr txBox="1">
            <a:spLocks/>
          </p:cNvSpPr>
          <p:nvPr/>
        </p:nvSpPr>
        <p:spPr>
          <a:xfrm>
            <a:off x="5018314" y="2176130"/>
            <a:ext cx="6716486" cy="1174039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>
            <a:lvl1pPr algn="ctr" defTabSz="1188553" rtl="0" eaLnBrk="1" latinLnBrk="0" hangingPunct="1">
              <a:spcBef>
                <a:spcPct val="0"/>
              </a:spcBef>
              <a:buNone/>
              <a:defRPr sz="57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2180"/>
              </a:lnSpc>
              <a:spcBef>
                <a:spcPts val="355"/>
              </a:spcBef>
              <a:tabLst>
                <a:tab pos="1381760" algn="l"/>
                <a:tab pos="1527810" algn="l"/>
                <a:tab pos="2385060" algn="l"/>
                <a:tab pos="2644140" algn="l"/>
                <a:tab pos="3522979" algn="l"/>
                <a:tab pos="3775075" algn="l"/>
                <a:tab pos="5668645" algn="l"/>
                <a:tab pos="5829935" algn="l"/>
                <a:tab pos="6272530" algn="l"/>
              </a:tabLst>
            </a:pPr>
            <a:r>
              <a:rPr lang="ru-RU" sz="2800" b="1" spc="195" dirty="0" smtClean="0">
                <a:solidFill>
                  <a:srgbClr val="39A181"/>
                </a:solidFill>
                <a:latin typeface="Times New Roman" pitchFamily="18" charset="0"/>
                <a:cs typeface="Times New Roman" pitchFamily="18" charset="0"/>
              </a:rPr>
              <a:t>Объектом НВОС в рамках деятельности по недропользованию является деятельность, определенная лицензией </a:t>
            </a:r>
            <a:endParaRPr lang="ru-RU" sz="2800" b="1" dirty="0">
              <a:solidFill>
                <a:srgbClr val="39A18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264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Группа 345"/>
          <p:cNvGrpSpPr/>
          <p:nvPr/>
        </p:nvGrpSpPr>
        <p:grpSpPr>
          <a:xfrm>
            <a:off x="209550" y="125550"/>
            <a:ext cx="719893" cy="893626"/>
            <a:chOff x="1546225" y="-3938587"/>
            <a:chExt cx="2335213" cy="2898774"/>
          </a:xfrm>
        </p:grpSpPr>
        <p:grpSp>
          <p:nvGrpSpPr>
            <p:cNvPr id="347" name="Группа 346"/>
            <p:cNvGrpSpPr/>
            <p:nvPr/>
          </p:nvGrpSpPr>
          <p:grpSpPr>
            <a:xfrm>
              <a:off x="1922463" y="-3897313"/>
              <a:ext cx="1582738" cy="2266950"/>
              <a:chOff x="1922463" y="-3897313"/>
              <a:chExt cx="1582738" cy="2266950"/>
            </a:xfrm>
          </p:grpSpPr>
          <p:sp>
            <p:nvSpPr>
              <p:cNvPr id="352" name="Freeform 173"/>
              <p:cNvSpPr>
                <a:spLocks noEditPoints="1"/>
              </p:cNvSpPr>
              <p:nvPr/>
            </p:nvSpPr>
            <p:spPr bwMode="auto">
              <a:xfrm>
                <a:off x="2427288" y="-2719388"/>
                <a:ext cx="576263" cy="801687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" name="Freeform 174"/>
              <p:cNvSpPr>
                <a:spLocks/>
              </p:cNvSpPr>
              <p:nvPr/>
            </p:nvSpPr>
            <p:spPr bwMode="auto">
              <a:xfrm>
                <a:off x="2430463" y="-1928813"/>
                <a:ext cx="573088" cy="298450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" name="Freeform 175"/>
              <p:cNvSpPr>
                <a:spLocks/>
              </p:cNvSpPr>
              <p:nvPr/>
            </p:nvSpPr>
            <p:spPr bwMode="auto">
              <a:xfrm>
                <a:off x="3294063" y="-2840038"/>
                <a:ext cx="211138" cy="222250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" name="Freeform 176"/>
              <p:cNvSpPr>
                <a:spLocks/>
              </p:cNvSpPr>
              <p:nvPr/>
            </p:nvSpPr>
            <p:spPr bwMode="auto">
              <a:xfrm>
                <a:off x="1922463" y="-2840038"/>
                <a:ext cx="219075" cy="222250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7" name="Freeform 177"/>
              <p:cNvSpPr>
                <a:spLocks/>
              </p:cNvSpPr>
              <p:nvPr/>
            </p:nvSpPr>
            <p:spPr bwMode="auto">
              <a:xfrm>
                <a:off x="3290888" y="-2659063"/>
                <a:ext cx="214313" cy="139700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" name="Freeform 178"/>
              <p:cNvSpPr>
                <a:spLocks/>
              </p:cNvSpPr>
              <p:nvPr/>
            </p:nvSpPr>
            <p:spPr bwMode="auto">
              <a:xfrm>
                <a:off x="1922463" y="-2659063"/>
                <a:ext cx="219075" cy="136525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" name="Freeform 179"/>
              <p:cNvSpPr>
                <a:spLocks/>
              </p:cNvSpPr>
              <p:nvPr/>
            </p:nvSpPr>
            <p:spPr bwMode="auto">
              <a:xfrm>
                <a:off x="3019425" y="-2865438"/>
                <a:ext cx="319088" cy="557212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0" name="Freeform 180"/>
              <p:cNvSpPr>
                <a:spLocks/>
              </p:cNvSpPr>
              <p:nvPr/>
            </p:nvSpPr>
            <p:spPr bwMode="auto">
              <a:xfrm>
                <a:off x="2087563" y="-2865438"/>
                <a:ext cx="320675" cy="557212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" name="Freeform 181"/>
              <p:cNvSpPr>
                <a:spLocks/>
              </p:cNvSpPr>
              <p:nvPr/>
            </p:nvSpPr>
            <p:spPr bwMode="auto">
              <a:xfrm>
                <a:off x="2212975" y="-2774950"/>
                <a:ext cx="195263" cy="406400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" name="Freeform 182"/>
              <p:cNvSpPr>
                <a:spLocks/>
              </p:cNvSpPr>
              <p:nvPr/>
            </p:nvSpPr>
            <p:spPr bwMode="auto">
              <a:xfrm>
                <a:off x="3019425" y="-2774950"/>
                <a:ext cx="200025" cy="406400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3" name="Freeform 183"/>
              <p:cNvSpPr>
                <a:spLocks noEditPoints="1"/>
              </p:cNvSpPr>
              <p:nvPr/>
            </p:nvSpPr>
            <p:spPr bwMode="auto">
              <a:xfrm>
                <a:off x="2747963" y="-2960688"/>
                <a:ext cx="255588" cy="158750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4" name="Freeform 184"/>
              <p:cNvSpPr>
                <a:spLocks noEditPoints="1"/>
              </p:cNvSpPr>
              <p:nvPr/>
            </p:nvSpPr>
            <p:spPr bwMode="auto">
              <a:xfrm>
                <a:off x="2430463" y="-2960688"/>
                <a:ext cx="249238" cy="158750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5" name="Freeform 185"/>
              <p:cNvSpPr>
                <a:spLocks/>
              </p:cNvSpPr>
              <p:nvPr/>
            </p:nvSpPr>
            <p:spPr bwMode="auto">
              <a:xfrm>
                <a:off x="3294063" y="-3024188"/>
                <a:ext cx="165100" cy="301625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6" name="Freeform 186"/>
              <p:cNvSpPr>
                <a:spLocks/>
              </p:cNvSpPr>
              <p:nvPr/>
            </p:nvSpPr>
            <p:spPr bwMode="auto">
              <a:xfrm>
                <a:off x="1971675" y="-3024188"/>
                <a:ext cx="169863" cy="304800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7" name="Freeform 187"/>
              <p:cNvSpPr>
                <a:spLocks/>
              </p:cNvSpPr>
              <p:nvPr/>
            </p:nvSpPr>
            <p:spPr bwMode="auto">
              <a:xfrm>
                <a:off x="2597150" y="-3241675"/>
                <a:ext cx="241300" cy="134937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8" name="Freeform 188"/>
              <p:cNvSpPr>
                <a:spLocks/>
              </p:cNvSpPr>
              <p:nvPr/>
            </p:nvSpPr>
            <p:spPr bwMode="auto">
              <a:xfrm>
                <a:off x="2416175" y="-3076575"/>
                <a:ext cx="161925" cy="98425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9" name="Freeform 189"/>
              <p:cNvSpPr>
                <a:spLocks/>
              </p:cNvSpPr>
              <p:nvPr/>
            </p:nvSpPr>
            <p:spPr bwMode="auto">
              <a:xfrm>
                <a:off x="2857500" y="-3084513"/>
                <a:ext cx="161925" cy="106362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0" name="Freeform 190"/>
              <p:cNvSpPr>
                <a:spLocks/>
              </p:cNvSpPr>
              <p:nvPr/>
            </p:nvSpPr>
            <p:spPr bwMode="auto">
              <a:xfrm>
                <a:off x="3252788" y="-2516188"/>
                <a:ext cx="206375" cy="95250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1" name="Freeform 191"/>
              <p:cNvSpPr>
                <a:spLocks/>
              </p:cNvSpPr>
              <p:nvPr/>
            </p:nvSpPr>
            <p:spPr bwMode="auto">
              <a:xfrm>
                <a:off x="1971675" y="-2516188"/>
                <a:ext cx="211138" cy="95250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2" name="Freeform 192"/>
              <p:cNvSpPr>
                <a:spLocks/>
              </p:cNvSpPr>
              <p:nvPr/>
            </p:nvSpPr>
            <p:spPr bwMode="auto">
              <a:xfrm>
                <a:off x="3189288" y="-2439988"/>
                <a:ext cx="206375" cy="101600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" name="Freeform 193"/>
              <p:cNvSpPr>
                <a:spLocks/>
              </p:cNvSpPr>
              <p:nvPr/>
            </p:nvSpPr>
            <p:spPr bwMode="auto">
              <a:xfrm>
                <a:off x="2035175" y="-2439988"/>
                <a:ext cx="203200" cy="101600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" name="Freeform 194"/>
              <p:cNvSpPr>
                <a:spLocks/>
              </p:cNvSpPr>
              <p:nvPr/>
            </p:nvSpPr>
            <p:spPr bwMode="auto">
              <a:xfrm>
                <a:off x="2555875" y="-2816225"/>
                <a:ext cx="134938" cy="134937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" name="Freeform 195"/>
              <p:cNvSpPr>
                <a:spLocks/>
              </p:cNvSpPr>
              <p:nvPr/>
            </p:nvSpPr>
            <p:spPr bwMode="auto">
              <a:xfrm>
                <a:off x="2732088" y="-2816225"/>
                <a:ext cx="147638" cy="134937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" name="Freeform 196"/>
              <p:cNvSpPr>
                <a:spLocks/>
              </p:cNvSpPr>
              <p:nvPr/>
            </p:nvSpPr>
            <p:spPr bwMode="auto">
              <a:xfrm>
                <a:off x="2130425" y="-2376488"/>
                <a:ext cx="179388" cy="112712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" name="Freeform 197"/>
              <p:cNvSpPr>
                <a:spLocks/>
              </p:cNvSpPr>
              <p:nvPr/>
            </p:nvSpPr>
            <p:spPr bwMode="auto">
              <a:xfrm>
                <a:off x="3124200" y="-2376488"/>
                <a:ext cx="180975" cy="112712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8" name="Freeform 198"/>
              <p:cNvSpPr>
                <a:spLocks noEditPoints="1"/>
              </p:cNvSpPr>
              <p:nvPr/>
            </p:nvSpPr>
            <p:spPr bwMode="auto">
              <a:xfrm>
                <a:off x="2325688" y="-2917825"/>
                <a:ext cx="139700" cy="93662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9" name="Freeform 199"/>
              <p:cNvSpPr>
                <a:spLocks noEditPoints="1"/>
              </p:cNvSpPr>
              <p:nvPr/>
            </p:nvSpPr>
            <p:spPr bwMode="auto">
              <a:xfrm>
                <a:off x="2962275" y="-2917825"/>
                <a:ext cx="139700" cy="93662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0" name="Freeform 200"/>
              <p:cNvSpPr>
                <a:spLocks/>
              </p:cNvSpPr>
              <p:nvPr/>
            </p:nvSpPr>
            <p:spPr bwMode="auto">
              <a:xfrm>
                <a:off x="2178050" y="-3043238"/>
                <a:ext cx="84138" cy="158750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1" name="Freeform 201"/>
              <p:cNvSpPr>
                <a:spLocks/>
              </p:cNvSpPr>
              <p:nvPr/>
            </p:nvSpPr>
            <p:spPr bwMode="auto">
              <a:xfrm>
                <a:off x="2679700" y="-3260725"/>
                <a:ext cx="68263" cy="123825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2" name="Freeform 202"/>
              <p:cNvSpPr>
                <a:spLocks/>
              </p:cNvSpPr>
              <p:nvPr/>
            </p:nvSpPr>
            <p:spPr bwMode="auto">
              <a:xfrm>
                <a:off x="3170238" y="-3043238"/>
                <a:ext cx="82550" cy="158750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3" name="Freeform 203"/>
              <p:cNvSpPr>
                <a:spLocks/>
              </p:cNvSpPr>
              <p:nvPr/>
            </p:nvSpPr>
            <p:spPr bwMode="auto">
              <a:xfrm>
                <a:off x="2262188" y="-2332038"/>
                <a:ext cx="120650" cy="98425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4" name="Freeform 204"/>
              <p:cNvSpPr>
                <a:spLocks/>
              </p:cNvSpPr>
              <p:nvPr/>
            </p:nvSpPr>
            <p:spPr bwMode="auto">
              <a:xfrm>
                <a:off x="3052763" y="-2332038"/>
                <a:ext cx="120650" cy="98425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5" name="Freeform 205"/>
              <p:cNvSpPr>
                <a:spLocks/>
              </p:cNvSpPr>
              <p:nvPr/>
            </p:nvSpPr>
            <p:spPr bwMode="auto">
              <a:xfrm>
                <a:off x="3008313" y="-3106738"/>
                <a:ext cx="120650" cy="153987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6" name="Freeform 206"/>
              <p:cNvSpPr>
                <a:spLocks/>
              </p:cNvSpPr>
              <p:nvPr/>
            </p:nvSpPr>
            <p:spPr bwMode="auto">
              <a:xfrm>
                <a:off x="2298700" y="-3098800"/>
                <a:ext cx="128588" cy="146050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7" name="Freeform 207"/>
              <p:cNvSpPr>
                <a:spLocks/>
              </p:cNvSpPr>
              <p:nvPr/>
            </p:nvSpPr>
            <p:spPr bwMode="auto">
              <a:xfrm>
                <a:off x="2924175" y="-2840038"/>
                <a:ext cx="177800" cy="84137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8" name="Freeform 208"/>
              <p:cNvSpPr>
                <a:spLocks/>
              </p:cNvSpPr>
              <p:nvPr/>
            </p:nvSpPr>
            <p:spPr bwMode="auto">
              <a:xfrm>
                <a:off x="2333625" y="-2835275"/>
                <a:ext cx="169863" cy="71437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9" name="Freeform 209"/>
              <p:cNvSpPr>
                <a:spLocks/>
              </p:cNvSpPr>
              <p:nvPr/>
            </p:nvSpPr>
            <p:spPr bwMode="auto">
              <a:xfrm>
                <a:off x="2743200" y="-3043238"/>
                <a:ext cx="125413" cy="9048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0" name="Freeform 210"/>
              <p:cNvSpPr>
                <a:spLocks/>
              </p:cNvSpPr>
              <p:nvPr/>
            </p:nvSpPr>
            <p:spPr bwMode="auto">
              <a:xfrm>
                <a:off x="2559050" y="-3043238"/>
                <a:ext cx="139700" cy="101600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" name="Freeform 211"/>
              <p:cNvSpPr>
                <a:spLocks/>
              </p:cNvSpPr>
              <p:nvPr/>
            </p:nvSpPr>
            <p:spPr bwMode="auto">
              <a:xfrm>
                <a:off x="2182813" y="-3122613"/>
                <a:ext cx="161925" cy="7937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" name="Freeform 212"/>
              <p:cNvSpPr>
                <a:spLocks/>
              </p:cNvSpPr>
              <p:nvPr/>
            </p:nvSpPr>
            <p:spPr bwMode="auto">
              <a:xfrm>
                <a:off x="3090863" y="-3128963"/>
                <a:ext cx="161925" cy="85725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" name="Freeform 213"/>
              <p:cNvSpPr>
                <a:spLocks/>
              </p:cNvSpPr>
              <p:nvPr/>
            </p:nvSpPr>
            <p:spPr bwMode="auto">
              <a:xfrm>
                <a:off x="2430463" y="-2967038"/>
                <a:ext cx="125413" cy="14287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4" name="Freeform 214"/>
              <p:cNvSpPr>
                <a:spLocks/>
              </p:cNvSpPr>
              <p:nvPr/>
            </p:nvSpPr>
            <p:spPr bwMode="auto">
              <a:xfrm>
                <a:off x="2879725" y="-2967038"/>
                <a:ext cx="123825" cy="14287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5" name="Freeform 215"/>
              <p:cNvSpPr>
                <a:spLocks/>
              </p:cNvSpPr>
              <p:nvPr/>
            </p:nvSpPr>
            <p:spPr bwMode="auto">
              <a:xfrm>
                <a:off x="2630488" y="-3065463"/>
                <a:ext cx="173038" cy="1111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6" name="Freeform 216"/>
              <p:cNvSpPr>
                <a:spLocks/>
              </p:cNvSpPr>
              <p:nvPr/>
            </p:nvSpPr>
            <p:spPr bwMode="auto">
              <a:xfrm>
                <a:off x="2687638" y="-3381375"/>
                <a:ext cx="55563" cy="55562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7" name="Freeform 217"/>
              <p:cNvSpPr>
                <a:spLocks/>
              </p:cNvSpPr>
              <p:nvPr/>
            </p:nvSpPr>
            <p:spPr bwMode="auto">
              <a:xfrm>
                <a:off x="2924175" y="-3087688"/>
                <a:ext cx="26988" cy="74612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8" name="Freeform 218"/>
              <p:cNvSpPr>
                <a:spLocks/>
              </p:cNvSpPr>
              <p:nvPr/>
            </p:nvSpPr>
            <p:spPr bwMode="auto">
              <a:xfrm>
                <a:off x="2476500" y="-3087688"/>
                <a:ext cx="33338" cy="74612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9" name="Freeform 219"/>
              <p:cNvSpPr>
                <a:spLocks/>
              </p:cNvSpPr>
              <p:nvPr/>
            </p:nvSpPr>
            <p:spPr bwMode="auto">
              <a:xfrm>
                <a:off x="2465388" y="-3189288"/>
                <a:ext cx="49213" cy="52387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0" name="Freeform 220"/>
              <p:cNvSpPr>
                <a:spLocks/>
              </p:cNvSpPr>
              <p:nvPr/>
            </p:nvSpPr>
            <p:spPr bwMode="auto">
              <a:xfrm>
                <a:off x="2913063" y="-3189288"/>
                <a:ext cx="49213" cy="52387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1" name="Oval 221"/>
              <p:cNvSpPr>
                <a:spLocks noChangeArrowheads="1"/>
              </p:cNvSpPr>
              <p:nvPr/>
            </p:nvSpPr>
            <p:spPr bwMode="auto">
              <a:xfrm>
                <a:off x="2701925" y="-3302000"/>
                <a:ext cx="30163" cy="25400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2" name="Freeform 222"/>
              <p:cNvSpPr>
                <a:spLocks/>
              </p:cNvSpPr>
              <p:nvPr/>
            </p:nvSpPr>
            <p:spPr bwMode="auto">
              <a:xfrm>
                <a:off x="2484438" y="-3122613"/>
                <a:ext cx="19050" cy="23812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3" name="Freeform 223"/>
              <p:cNvSpPr>
                <a:spLocks/>
              </p:cNvSpPr>
              <p:nvPr/>
            </p:nvSpPr>
            <p:spPr bwMode="auto">
              <a:xfrm>
                <a:off x="2928938" y="-3122613"/>
                <a:ext cx="22225" cy="23812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4" name="Freeform 224"/>
              <p:cNvSpPr>
                <a:spLocks/>
              </p:cNvSpPr>
              <p:nvPr/>
            </p:nvSpPr>
            <p:spPr bwMode="auto">
              <a:xfrm>
                <a:off x="2786063" y="-3098800"/>
                <a:ext cx="11113" cy="22225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5" name="Freeform 225"/>
              <p:cNvSpPr>
                <a:spLocks/>
              </p:cNvSpPr>
              <p:nvPr/>
            </p:nvSpPr>
            <p:spPr bwMode="auto">
              <a:xfrm>
                <a:off x="2668588" y="-3098800"/>
                <a:ext cx="11113" cy="22225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6" name="Freeform 226"/>
              <p:cNvSpPr>
                <a:spLocks/>
              </p:cNvSpPr>
              <p:nvPr/>
            </p:nvSpPr>
            <p:spPr bwMode="auto">
              <a:xfrm>
                <a:off x="2709863" y="-3098800"/>
                <a:ext cx="15875" cy="22225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7" name="Freeform 227"/>
              <p:cNvSpPr>
                <a:spLocks/>
              </p:cNvSpPr>
              <p:nvPr/>
            </p:nvSpPr>
            <p:spPr bwMode="auto">
              <a:xfrm>
                <a:off x="2747963" y="-3095625"/>
                <a:ext cx="11113" cy="19050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8" name="Freeform 228"/>
              <p:cNvSpPr>
                <a:spLocks/>
              </p:cNvSpPr>
              <p:nvPr/>
            </p:nvSpPr>
            <p:spPr bwMode="auto">
              <a:xfrm>
                <a:off x="2630488" y="-3095625"/>
                <a:ext cx="19050" cy="19050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9" name="Freeform 229"/>
              <p:cNvSpPr>
                <a:spLocks/>
              </p:cNvSpPr>
              <p:nvPr/>
            </p:nvSpPr>
            <p:spPr bwMode="auto">
              <a:xfrm>
                <a:off x="2605088" y="-1951038"/>
                <a:ext cx="222250" cy="68262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0" name="Freeform 230"/>
              <p:cNvSpPr>
                <a:spLocks/>
              </p:cNvSpPr>
              <p:nvPr/>
            </p:nvSpPr>
            <p:spPr bwMode="auto">
              <a:xfrm>
                <a:off x="2698750" y="-2414588"/>
                <a:ext cx="26988" cy="38100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1" name="Freeform 231"/>
              <p:cNvSpPr>
                <a:spLocks/>
              </p:cNvSpPr>
              <p:nvPr/>
            </p:nvSpPr>
            <p:spPr bwMode="auto">
              <a:xfrm>
                <a:off x="2762250" y="-2414588"/>
                <a:ext cx="30163" cy="38100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2" name="Freeform 232"/>
              <p:cNvSpPr>
                <a:spLocks noEditPoints="1"/>
              </p:cNvSpPr>
              <p:nvPr/>
            </p:nvSpPr>
            <p:spPr bwMode="auto">
              <a:xfrm>
                <a:off x="2616200" y="-2459038"/>
                <a:ext cx="200025" cy="349250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3" name="Freeform 233"/>
              <p:cNvSpPr>
                <a:spLocks/>
              </p:cNvSpPr>
              <p:nvPr/>
            </p:nvSpPr>
            <p:spPr bwMode="auto">
              <a:xfrm>
                <a:off x="2638425" y="-2428875"/>
                <a:ext cx="30163" cy="52387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4" name="Freeform 234"/>
              <p:cNvSpPr>
                <a:spLocks/>
              </p:cNvSpPr>
              <p:nvPr/>
            </p:nvSpPr>
            <p:spPr bwMode="auto">
              <a:xfrm>
                <a:off x="2676525" y="-2497138"/>
                <a:ext cx="74613" cy="3175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5" name="Freeform 235"/>
              <p:cNvSpPr>
                <a:spLocks/>
              </p:cNvSpPr>
              <p:nvPr/>
            </p:nvSpPr>
            <p:spPr bwMode="auto">
              <a:xfrm>
                <a:off x="2709863" y="-2587625"/>
                <a:ext cx="11113" cy="1111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6" name="Oval 236"/>
              <p:cNvSpPr>
                <a:spLocks noChangeArrowheads="1"/>
              </p:cNvSpPr>
              <p:nvPr/>
            </p:nvSpPr>
            <p:spPr bwMode="auto">
              <a:xfrm>
                <a:off x="2709863" y="-2565400"/>
                <a:ext cx="11113" cy="7937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7" name="Freeform 237"/>
              <p:cNvSpPr>
                <a:spLocks/>
              </p:cNvSpPr>
              <p:nvPr/>
            </p:nvSpPr>
            <p:spPr bwMode="auto">
              <a:xfrm>
                <a:off x="2747963" y="-2535238"/>
                <a:ext cx="3175" cy="476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8" name="Freeform 238"/>
              <p:cNvSpPr>
                <a:spLocks/>
              </p:cNvSpPr>
              <p:nvPr/>
            </p:nvSpPr>
            <p:spPr bwMode="auto">
              <a:xfrm>
                <a:off x="2736850" y="-2530475"/>
                <a:ext cx="11113" cy="7937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9" name="Freeform 239"/>
              <p:cNvSpPr>
                <a:spLocks/>
              </p:cNvSpPr>
              <p:nvPr/>
            </p:nvSpPr>
            <p:spPr bwMode="auto">
              <a:xfrm>
                <a:off x="2743200" y="-2546350"/>
                <a:ext cx="4763" cy="1111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0" name="Freeform 240"/>
              <p:cNvSpPr>
                <a:spLocks/>
              </p:cNvSpPr>
              <p:nvPr/>
            </p:nvSpPr>
            <p:spPr bwMode="auto">
              <a:xfrm>
                <a:off x="2732088" y="-2535238"/>
                <a:ext cx="11113" cy="4762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1" name="Freeform 241"/>
              <p:cNvSpPr>
                <a:spLocks/>
              </p:cNvSpPr>
              <p:nvPr/>
            </p:nvSpPr>
            <p:spPr bwMode="auto">
              <a:xfrm>
                <a:off x="2732088" y="-2530475"/>
                <a:ext cx="11113" cy="1111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" name="Freeform 242"/>
              <p:cNvSpPr>
                <a:spLocks/>
              </p:cNvSpPr>
              <p:nvPr/>
            </p:nvSpPr>
            <p:spPr bwMode="auto">
              <a:xfrm>
                <a:off x="2720975" y="-2516188"/>
                <a:ext cx="22225" cy="7937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" name="Freeform 243"/>
              <p:cNvSpPr>
                <a:spLocks/>
              </p:cNvSpPr>
              <p:nvPr/>
            </p:nvSpPr>
            <p:spPr bwMode="auto">
              <a:xfrm>
                <a:off x="2736850" y="-2519363"/>
                <a:ext cx="11113" cy="3175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" name="Freeform 244"/>
              <p:cNvSpPr>
                <a:spLocks/>
              </p:cNvSpPr>
              <p:nvPr/>
            </p:nvSpPr>
            <p:spPr bwMode="auto">
              <a:xfrm>
                <a:off x="2747963" y="-2522538"/>
                <a:ext cx="3175" cy="3175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" name="Freeform 245"/>
              <p:cNvSpPr>
                <a:spLocks/>
              </p:cNvSpPr>
              <p:nvPr/>
            </p:nvSpPr>
            <p:spPr bwMode="auto">
              <a:xfrm>
                <a:off x="2751138" y="-2530475"/>
                <a:ext cx="7938" cy="7937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" name="Freeform 246"/>
              <p:cNvSpPr>
                <a:spLocks/>
              </p:cNvSpPr>
              <p:nvPr/>
            </p:nvSpPr>
            <p:spPr bwMode="auto">
              <a:xfrm>
                <a:off x="2759075" y="-2535238"/>
                <a:ext cx="11113" cy="12700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" name="Freeform 247"/>
              <p:cNvSpPr>
                <a:spLocks/>
              </p:cNvSpPr>
              <p:nvPr/>
            </p:nvSpPr>
            <p:spPr bwMode="auto">
              <a:xfrm>
                <a:off x="2759075" y="-2552700"/>
                <a:ext cx="11113" cy="1111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" name="Freeform 248"/>
              <p:cNvSpPr>
                <a:spLocks/>
              </p:cNvSpPr>
              <p:nvPr/>
            </p:nvSpPr>
            <p:spPr bwMode="auto">
              <a:xfrm>
                <a:off x="2751138" y="-2546350"/>
                <a:ext cx="7938" cy="1111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" name="Freeform 249"/>
              <p:cNvSpPr>
                <a:spLocks/>
              </p:cNvSpPr>
              <p:nvPr/>
            </p:nvSpPr>
            <p:spPr bwMode="auto">
              <a:xfrm>
                <a:off x="2747963" y="-2552700"/>
                <a:ext cx="3175" cy="1111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" name="Freeform 250"/>
              <p:cNvSpPr>
                <a:spLocks/>
              </p:cNvSpPr>
              <p:nvPr/>
            </p:nvSpPr>
            <p:spPr bwMode="auto">
              <a:xfrm>
                <a:off x="2736850" y="-2557463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" name="Freeform 251"/>
              <p:cNvSpPr>
                <a:spLocks/>
              </p:cNvSpPr>
              <p:nvPr/>
            </p:nvSpPr>
            <p:spPr bwMode="auto">
              <a:xfrm>
                <a:off x="2736850" y="-2552700"/>
                <a:ext cx="6350" cy="1111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" name="Freeform 252"/>
              <p:cNvSpPr>
                <a:spLocks/>
              </p:cNvSpPr>
              <p:nvPr/>
            </p:nvSpPr>
            <p:spPr bwMode="auto">
              <a:xfrm>
                <a:off x="2732088" y="-2546350"/>
                <a:ext cx="4763" cy="1111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3" name="Freeform 253"/>
              <p:cNvSpPr>
                <a:spLocks/>
              </p:cNvSpPr>
              <p:nvPr/>
            </p:nvSpPr>
            <p:spPr bwMode="auto">
              <a:xfrm>
                <a:off x="2732088" y="-2535238"/>
                <a:ext cx="4763" cy="12700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4" name="Freeform 254"/>
              <p:cNvSpPr>
                <a:spLocks/>
              </p:cNvSpPr>
              <p:nvPr/>
            </p:nvSpPr>
            <p:spPr bwMode="auto">
              <a:xfrm>
                <a:off x="2725738" y="-2522538"/>
                <a:ext cx="6350" cy="3175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5" name="Freeform 255"/>
              <p:cNvSpPr>
                <a:spLocks/>
              </p:cNvSpPr>
              <p:nvPr/>
            </p:nvSpPr>
            <p:spPr bwMode="auto">
              <a:xfrm>
                <a:off x="2713038" y="-2519363"/>
                <a:ext cx="23813" cy="1111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6" name="Oval 256"/>
              <p:cNvSpPr>
                <a:spLocks noChangeArrowheads="1"/>
              </p:cNvSpPr>
              <p:nvPr/>
            </p:nvSpPr>
            <p:spPr bwMode="auto">
              <a:xfrm>
                <a:off x="2709863" y="-2535238"/>
                <a:ext cx="3175" cy="4762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7" name="Freeform 257"/>
              <p:cNvSpPr>
                <a:spLocks/>
              </p:cNvSpPr>
              <p:nvPr/>
            </p:nvSpPr>
            <p:spPr bwMode="auto">
              <a:xfrm>
                <a:off x="2709863" y="-2530475"/>
                <a:ext cx="3175" cy="14287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8" name="Oval 258"/>
              <p:cNvSpPr>
                <a:spLocks noChangeArrowheads="1"/>
              </p:cNvSpPr>
              <p:nvPr/>
            </p:nvSpPr>
            <p:spPr bwMode="auto">
              <a:xfrm>
                <a:off x="2709863" y="-2546350"/>
                <a:ext cx="11113" cy="11112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9" name="Oval 259"/>
              <p:cNvSpPr>
                <a:spLocks noChangeArrowheads="1"/>
              </p:cNvSpPr>
              <p:nvPr/>
            </p:nvSpPr>
            <p:spPr bwMode="auto">
              <a:xfrm>
                <a:off x="2709863" y="-2552700"/>
                <a:ext cx="11113" cy="6350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0" name="Freeform 260"/>
              <p:cNvSpPr>
                <a:spLocks/>
              </p:cNvSpPr>
              <p:nvPr/>
            </p:nvSpPr>
            <p:spPr bwMode="auto">
              <a:xfrm>
                <a:off x="2720975" y="-2530475"/>
                <a:ext cx="4763" cy="14287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1" name="Freeform 261"/>
              <p:cNvSpPr>
                <a:spLocks/>
              </p:cNvSpPr>
              <p:nvPr/>
            </p:nvSpPr>
            <p:spPr bwMode="auto">
              <a:xfrm>
                <a:off x="2701925" y="-2530475"/>
                <a:ext cx="7938" cy="14287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2" name="Freeform 262"/>
              <p:cNvSpPr>
                <a:spLocks/>
              </p:cNvSpPr>
              <p:nvPr/>
            </p:nvSpPr>
            <p:spPr bwMode="auto">
              <a:xfrm>
                <a:off x="2690813" y="-2519363"/>
                <a:ext cx="19050" cy="1111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3" name="Freeform 263"/>
              <p:cNvSpPr>
                <a:spLocks/>
              </p:cNvSpPr>
              <p:nvPr/>
            </p:nvSpPr>
            <p:spPr bwMode="auto">
              <a:xfrm>
                <a:off x="2687638" y="-2519363"/>
                <a:ext cx="3175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4" name="Freeform 264"/>
              <p:cNvSpPr>
                <a:spLocks/>
              </p:cNvSpPr>
              <p:nvPr/>
            </p:nvSpPr>
            <p:spPr bwMode="auto">
              <a:xfrm>
                <a:off x="2679700" y="-2530475"/>
                <a:ext cx="11113" cy="1111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5" name="Freeform 265"/>
              <p:cNvSpPr>
                <a:spLocks/>
              </p:cNvSpPr>
              <p:nvPr/>
            </p:nvSpPr>
            <p:spPr bwMode="auto">
              <a:xfrm>
                <a:off x="2676525" y="-2530475"/>
                <a:ext cx="11113" cy="7937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6" name="Freeform 266"/>
              <p:cNvSpPr>
                <a:spLocks/>
              </p:cNvSpPr>
              <p:nvPr/>
            </p:nvSpPr>
            <p:spPr bwMode="auto">
              <a:xfrm>
                <a:off x="2679700" y="-2535238"/>
                <a:ext cx="11113" cy="4762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7" name="Freeform 267"/>
              <p:cNvSpPr>
                <a:spLocks/>
              </p:cNvSpPr>
              <p:nvPr/>
            </p:nvSpPr>
            <p:spPr bwMode="auto">
              <a:xfrm>
                <a:off x="2676525" y="-2546350"/>
                <a:ext cx="11113" cy="1111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8" name="Freeform 268"/>
              <p:cNvSpPr>
                <a:spLocks/>
              </p:cNvSpPr>
              <p:nvPr/>
            </p:nvSpPr>
            <p:spPr bwMode="auto">
              <a:xfrm>
                <a:off x="2668588" y="-2535238"/>
                <a:ext cx="11113" cy="4762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9" name="Freeform 269"/>
              <p:cNvSpPr>
                <a:spLocks/>
              </p:cNvSpPr>
              <p:nvPr/>
            </p:nvSpPr>
            <p:spPr bwMode="auto">
              <a:xfrm>
                <a:off x="2665413" y="-2530475"/>
                <a:ext cx="11113" cy="7937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0" name="Freeform 270"/>
              <p:cNvSpPr>
                <a:spLocks/>
              </p:cNvSpPr>
              <p:nvPr/>
            </p:nvSpPr>
            <p:spPr bwMode="auto">
              <a:xfrm>
                <a:off x="2668588" y="-2522538"/>
                <a:ext cx="11113" cy="3175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1" name="Freeform 271"/>
              <p:cNvSpPr>
                <a:spLocks/>
              </p:cNvSpPr>
              <p:nvPr/>
            </p:nvSpPr>
            <p:spPr bwMode="auto">
              <a:xfrm>
                <a:off x="2679700" y="-2519363"/>
                <a:ext cx="7938" cy="3175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2" name="Freeform 272"/>
              <p:cNvSpPr>
                <a:spLocks/>
              </p:cNvSpPr>
              <p:nvPr/>
            </p:nvSpPr>
            <p:spPr bwMode="auto">
              <a:xfrm>
                <a:off x="2679700" y="-2516188"/>
                <a:ext cx="22225" cy="7937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" name="Freeform 273"/>
              <p:cNvSpPr>
                <a:spLocks/>
              </p:cNvSpPr>
              <p:nvPr/>
            </p:nvSpPr>
            <p:spPr bwMode="auto">
              <a:xfrm>
                <a:off x="2690813" y="-2522538"/>
                <a:ext cx="7938" cy="3175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4" name="Freeform 274"/>
              <p:cNvSpPr>
                <a:spLocks/>
              </p:cNvSpPr>
              <p:nvPr/>
            </p:nvSpPr>
            <p:spPr bwMode="auto">
              <a:xfrm>
                <a:off x="2687638" y="-2535238"/>
                <a:ext cx="11113" cy="12700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5" name="Freeform 275"/>
              <p:cNvSpPr>
                <a:spLocks/>
              </p:cNvSpPr>
              <p:nvPr/>
            </p:nvSpPr>
            <p:spPr bwMode="auto">
              <a:xfrm>
                <a:off x="2687638" y="-2546350"/>
                <a:ext cx="3175" cy="1111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6" name="Freeform 276"/>
              <p:cNvSpPr>
                <a:spLocks/>
              </p:cNvSpPr>
              <p:nvPr/>
            </p:nvSpPr>
            <p:spPr bwMode="auto">
              <a:xfrm>
                <a:off x="2679700" y="-2552700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7" name="Freeform 277"/>
              <p:cNvSpPr>
                <a:spLocks/>
              </p:cNvSpPr>
              <p:nvPr/>
            </p:nvSpPr>
            <p:spPr bwMode="auto">
              <a:xfrm>
                <a:off x="2676525" y="-2557463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8" name="Freeform 278"/>
              <p:cNvSpPr>
                <a:spLocks/>
              </p:cNvSpPr>
              <p:nvPr/>
            </p:nvSpPr>
            <p:spPr bwMode="auto">
              <a:xfrm>
                <a:off x="2668588" y="-2552700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9" name="Freeform 279"/>
              <p:cNvSpPr>
                <a:spLocks/>
              </p:cNvSpPr>
              <p:nvPr/>
            </p:nvSpPr>
            <p:spPr bwMode="auto">
              <a:xfrm>
                <a:off x="2665413" y="-2546350"/>
                <a:ext cx="11113" cy="1111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0" name="Freeform 280"/>
              <p:cNvSpPr>
                <a:spLocks/>
              </p:cNvSpPr>
              <p:nvPr/>
            </p:nvSpPr>
            <p:spPr bwMode="auto">
              <a:xfrm>
                <a:off x="2660650" y="-2552700"/>
                <a:ext cx="7938" cy="1111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1" name="Freeform 281"/>
              <p:cNvSpPr>
                <a:spLocks/>
              </p:cNvSpPr>
              <p:nvPr/>
            </p:nvSpPr>
            <p:spPr bwMode="auto">
              <a:xfrm>
                <a:off x="2660650" y="-2535238"/>
                <a:ext cx="7938" cy="12700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2" name="Freeform 282"/>
              <p:cNvSpPr>
                <a:spLocks/>
              </p:cNvSpPr>
              <p:nvPr/>
            </p:nvSpPr>
            <p:spPr bwMode="auto">
              <a:xfrm>
                <a:off x="2660650" y="-2530475"/>
                <a:ext cx="4763" cy="7937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3" name="Freeform 283"/>
              <p:cNvSpPr>
                <a:spLocks/>
              </p:cNvSpPr>
              <p:nvPr/>
            </p:nvSpPr>
            <p:spPr bwMode="auto">
              <a:xfrm>
                <a:off x="2665413" y="-2522538"/>
                <a:ext cx="3175" cy="6350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4" name="Freeform 284"/>
              <p:cNvSpPr>
                <a:spLocks/>
              </p:cNvSpPr>
              <p:nvPr/>
            </p:nvSpPr>
            <p:spPr bwMode="auto">
              <a:xfrm>
                <a:off x="2668588" y="-2519363"/>
                <a:ext cx="7938" cy="1111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5" name="Freeform 285"/>
              <p:cNvSpPr>
                <a:spLocks/>
              </p:cNvSpPr>
              <p:nvPr/>
            </p:nvSpPr>
            <p:spPr bwMode="auto">
              <a:xfrm>
                <a:off x="2668588" y="-2516188"/>
                <a:ext cx="11113" cy="7937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6" name="Freeform 286"/>
              <p:cNvSpPr>
                <a:spLocks/>
              </p:cNvSpPr>
              <p:nvPr/>
            </p:nvSpPr>
            <p:spPr bwMode="auto">
              <a:xfrm>
                <a:off x="2676525" y="-2505075"/>
                <a:ext cx="74613" cy="7937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7" name="Freeform 287"/>
              <p:cNvSpPr>
                <a:spLocks/>
              </p:cNvSpPr>
              <p:nvPr/>
            </p:nvSpPr>
            <p:spPr bwMode="auto">
              <a:xfrm>
                <a:off x="2743200" y="-2516188"/>
                <a:ext cx="7938" cy="7937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8" name="Freeform 288"/>
              <p:cNvSpPr>
                <a:spLocks/>
              </p:cNvSpPr>
              <p:nvPr/>
            </p:nvSpPr>
            <p:spPr bwMode="auto">
              <a:xfrm>
                <a:off x="2747963" y="-2519363"/>
                <a:ext cx="11113" cy="1111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9" name="Freeform 289"/>
              <p:cNvSpPr>
                <a:spLocks/>
              </p:cNvSpPr>
              <p:nvPr/>
            </p:nvSpPr>
            <p:spPr bwMode="auto">
              <a:xfrm>
                <a:off x="2759075" y="-2522538"/>
                <a:ext cx="3175" cy="6350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0" name="Freeform 290"/>
              <p:cNvSpPr>
                <a:spLocks/>
              </p:cNvSpPr>
              <p:nvPr/>
            </p:nvSpPr>
            <p:spPr bwMode="auto">
              <a:xfrm>
                <a:off x="2762250" y="-2530475"/>
                <a:ext cx="7938" cy="7937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1" name="Freeform 291"/>
              <p:cNvSpPr>
                <a:spLocks/>
              </p:cNvSpPr>
              <p:nvPr/>
            </p:nvSpPr>
            <p:spPr bwMode="auto">
              <a:xfrm>
                <a:off x="2762250" y="-2546350"/>
                <a:ext cx="7938" cy="15875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2" name="Freeform 292"/>
              <p:cNvSpPr>
                <a:spLocks/>
              </p:cNvSpPr>
              <p:nvPr/>
            </p:nvSpPr>
            <p:spPr bwMode="auto">
              <a:xfrm>
                <a:off x="2762250" y="-2557463"/>
                <a:ext cx="7938" cy="1111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3" name="Freeform 293"/>
              <p:cNvSpPr>
                <a:spLocks/>
              </p:cNvSpPr>
              <p:nvPr/>
            </p:nvSpPr>
            <p:spPr bwMode="auto">
              <a:xfrm>
                <a:off x="2759075" y="-2565400"/>
                <a:ext cx="3175" cy="7937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4" name="Freeform 294"/>
              <p:cNvSpPr>
                <a:spLocks/>
              </p:cNvSpPr>
              <p:nvPr/>
            </p:nvSpPr>
            <p:spPr bwMode="auto">
              <a:xfrm>
                <a:off x="2751138" y="-2557463"/>
                <a:ext cx="7938" cy="1111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5" name="Freeform 295"/>
              <p:cNvSpPr>
                <a:spLocks/>
              </p:cNvSpPr>
              <p:nvPr/>
            </p:nvSpPr>
            <p:spPr bwMode="auto">
              <a:xfrm>
                <a:off x="2747963" y="-2565400"/>
                <a:ext cx="3175" cy="12700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6" name="Freeform 296"/>
              <p:cNvSpPr>
                <a:spLocks/>
              </p:cNvSpPr>
              <p:nvPr/>
            </p:nvSpPr>
            <p:spPr bwMode="auto">
              <a:xfrm>
                <a:off x="2736850" y="-2565400"/>
                <a:ext cx="6350" cy="12700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7" name="Freeform 297"/>
              <p:cNvSpPr>
                <a:spLocks/>
              </p:cNvSpPr>
              <p:nvPr/>
            </p:nvSpPr>
            <p:spPr bwMode="auto">
              <a:xfrm>
                <a:off x="2725738" y="-2568575"/>
                <a:ext cx="11113" cy="38100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8" name="Freeform 298"/>
              <p:cNvSpPr>
                <a:spLocks/>
              </p:cNvSpPr>
              <p:nvPr/>
            </p:nvSpPr>
            <p:spPr bwMode="auto">
              <a:xfrm>
                <a:off x="2720975" y="-2565400"/>
                <a:ext cx="4763" cy="34925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9" name="Freeform 299"/>
              <p:cNvSpPr>
                <a:spLocks/>
              </p:cNvSpPr>
              <p:nvPr/>
            </p:nvSpPr>
            <p:spPr bwMode="auto">
              <a:xfrm>
                <a:off x="2701925" y="-2613025"/>
                <a:ext cx="23813" cy="22225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0" name="Freeform 300"/>
              <p:cNvSpPr>
                <a:spLocks/>
              </p:cNvSpPr>
              <p:nvPr/>
            </p:nvSpPr>
            <p:spPr bwMode="auto">
              <a:xfrm>
                <a:off x="2698750" y="-2565400"/>
                <a:ext cx="11113" cy="34925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1" name="Freeform 301"/>
              <p:cNvSpPr>
                <a:spLocks/>
              </p:cNvSpPr>
              <p:nvPr/>
            </p:nvSpPr>
            <p:spPr bwMode="auto">
              <a:xfrm>
                <a:off x="2690813" y="-2568575"/>
                <a:ext cx="11113" cy="38100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2" name="Freeform 302"/>
              <p:cNvSpPr>
                <a:spLocks/>
              </p:cNvSpPr>
              <p:nvPr/>
            </p:nvSpPr>
            <p:spPr bwMode="auto">
              <a:xfrm>
                <a:off x="2679700" y="-2565400"/>
                <a:ext cx="7938" cy="12700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3" name="Freeform 303"/>
              <p:cNvSpPr>
                <a:spLocks/>
              </p:cNvSpPr>
              <p:nvPr/>
            </p:nvSpPr>
            <p:spPr bwMode="auto">
              <a:xfrm>
                <a:off x="2668588" y="-2565400"/>
                <a:ext cx="11113" cy="12700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4" name="Freeform 304"/>
              <p:cNvSpPr>
                <a:spLocks/>
              </p:cNvSpPr>
              <p:nvPr/>
            </p:nvSpPr>
            <p:spPr bwMode="auto">
              <a:xfrm>
                <a:off x="2665413" y="-2557463"/>
                <a:ext cx="11113" cy="1111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5" name="Freeform 305"/>
              <p:cNvSpPr>
                <a:spLocks/>
              </p:cNvSpPr>
              <p:nvPr/>
            </p:nvSpPr>
            <p:spPr bwMode="auto">
              <a:xfrm>
                <a:off x="2665413" y="-2565400"/>
                <a:ext cx="3175" cy="7937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3" name="Freeform 306"/>
              <p:cNvSpPr>
                <a:spLocks/>
              </p:cNvSpPr>
              <p:nvPr/>
            </p:nvSpPr>
            <p:spPr bwMode="auto">
              <a:xfrm>
                <a:off x="2660650" y="-2557463"/>
                <a:ext cx="4763" cy="1111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0" name="Freeform 307"/>
              <p:cNvSpPr>
                <a:spLocks/>
              </p:cNvSpPr>
              <p:nvPr/>
            </p:nvSpPr>
            <p:spPr bwMode="auto">
              <a:xfrm>
                <a:off x="2652713" y="-2546350"/>
                <a:ext cx="12700" cy="15875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1" name="Freeform 308"/>
              <p:cNvSpPr>
                <a:spLocks/>
              </p:cNvSpPr>
              <p:nvPr/>
            </p:nvSpPr>
            <p:spPr bwMode="auto">
              <a:xfrm>
                <a:off x="2641600" y="-2486025"/>
                <a:ext cx="139700" cy="1111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2" name="Freeform 309"/>
              <p:cNvSpPr>
                <a:spLocks/>
              </p:cNvSpPr>
              <p:nvPr/>
            </p:nvSpPr>
            <p:spPr bwMode="auto">
              <a:xfrm>
                <a:off x="2649538" y="-2470150"/>
                <a:ext cx="123825" cy="6350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4" name="Freeform 310"/>
              <p:cNvSpPr>
                <a:spLocks/>
              </p:cNvSpPr>
              <p:nvPr/>
            </p:nvSpPr>
            <p:spPr bwMode="auto">
              <a:xfrm>
                <a:off x="2638425" y="-2085975"/>
                <a:ext cx="147638" cy="3175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5" name="Freeform 311"/>
              <p:cNvSpPr>
                <a:spLocks/>
              </p:cNvSpPr>
              <p:nvPr/>
            </p:nvSpPr>
            <p:spPr bwMode="auto">
              <a:xfrm>
                <a:off x="2619375" y="-2071688"/>
                <a:ext cx="184150" cy="3175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8" name="Freeform 312"/>
              <p:cNvSpPr>
                <a:spLocks/>
              </p:cNvSpPr>
              <p:nvPr/>
            </p:nvSpPr>
            <p:spPr bwMode="auto">
              <a:xfrm>
                <a:off x="2649538" y="-2098675"/>
                <a:ext cx="131763" cy="4762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9" name="Freeform 313"/>
              <p:cNvSpPr>
                <a:spLocks/>
              </p:cNvSpPr>
              <p:nvPr/>
            </p:nvSpPr>
            <p:spPr bwMode="auto">
              <a:xfrm>
                <a:off x="2605088" y="-2055813"/>
                <a:ext cx="214313" cy="6350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0" name="Freeform 314"/>
              <p:cNvSpPr>
                <a:spLocks/>
              </p:cNvSpPr>
              <p:nvPr/>
            </p:nvSpPr>
            <p:spPr bwMode="auto">
              <a:xfrm>
                <a:off x="2473325" y="-2409825"/>
                <a:ext cx="176213" cy="330200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1" name="Freeform 315"/>
              <p:cNvSpPr>
                <a:spLocks/>
              </p:cNvSpPr>
              <p:nvPr/>
            </p:nvSpPr>
            <p:spPr bwMode="auto">
              <a:xfrm>
                <a:off x="2660650" y="-2014538"/>
                <a:ext cx="49213" cy="2540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2" name="Freeform 316"/>
              <p:cNvSpPr>
                <a:spLocks/>
              </p:cNvSpPr>
              <p:nvPr/>
            </p:nvSpPr>
            <p:spPr bwMode="auto">
              <a:xfrm>
                <a:off x="2679700" y="-2044700"/>
                <a:ext cx="52388" cy="41275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3" name="Freeform 317"/>
              <p:cNvSpPr>
                <a:spLocks/>
              </p:cNvSpPr>
              <p:nvPr/>
            </p:nvSpPr>
            <p:spPr bwMode="auto">
              <a:xfrm>
                <a:off x="2690813" y="-2044700"/>
                <a:ext cx="19050" cy="6350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4" name="Freeform 318"/>
              <p:cNvSpPr>
                <a:spLocks/>
              </p:cNvSpPr>
              <p:nvPr/>
            </p:nvSpPr>
            <p:spPr bwMode="auto">
              <a:xfrm>
                <a:off x="2713038" y="-2025650"/>
                <a:ext cx="30163" cy="22225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5" name="Freeform 319"/>
              <p:cNvSpPr>
                <a:spLocks/>
              </p:cNvSpPr>
              <p:nvPr/>
            </p:nvSpPr>
            <p:spPr bwMode="auto">
              <a:xfrm>
                <a:off x="2720975" y="-2014538"/>
                <a:ext cx="41275" cy="2540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6" name="Freeform 320"/>
              <p:cNvSpPr>
                <a:spLocks/>
              </p:cNvSpPr>
              <p:nvPr/>
            </p:nvSpPr>
            <p:spPr bwMode="auto">
              <a:xfrm>
                <a:off x="2781300" y="-2409825"/>
                <a:ext cx="169863" cy="330200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7" name="Freeform 321"/>
              <p:cNvSpPr>
                <a:spLocks noEditPoints="1"/>
              </p:cNvSpPr>
              <p:nvPr/>
            </p:nvSpPr>
            <p:spPr bwMode="auto">
              <a:xfrm>
                <a:off x="2665413" y="-2414588"/>
                <a:ext cx="25400" cy="38100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8" name="Freeform 322"/>
              <p:cNvSpPr>
                <a:spLocks noEditPoints="1"/>
              </p:cNvSpPr>
              <p:nvPr/>
            </p:nvSpPr>
            <p:spPr bwMode="auto">
              <a:xfrm>
                <a:off x="2725738" y="-2425700"/>
                <a:ext cx="33338" cy="57150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9" name="Line 324"/>
              <p:cNvSpPr>
                <a:spLocks noChangeShapeType="1"/>
              </p:cNvSpPr>
              <p:nvPr/>
            </p:nvSpPr>
            <p:spPr bwMode="auto">
              <a:xfrm>
                <a:off x="2871788" y="-38973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0" name="Line 325"/>
              <p:cNvSpPr>
                <a:spLocks noChangeShapeType="1"/>
              </p:cNvSpPr>
              <p:nvPr/>
            </p:nvSpPr>
            <p:spPr bwMode="auto">
              <a:xfrm>
                <a:off x="2871788" y="-38973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48" name="Группа 347"/>
            <p:cNvGrpSpPr/>
            <p:nvPr/>
          </p:nvGrpSpPr>
          <p:grpSpPr>
            <a:xfrm>
              <a:off x="1546225" y="-3938587"/>
              <a:ext cx="2335213" cy="2898774"/>
              <a:chOff x="1546225" y="-3938587"/>
              <a:chExt cx="2335213" cy="2898774"/>
            </a:xfrm>
          </p:grpSpPr>
          <p:sp>
            <p:nvSpPr>
              <p:cNvPr id="349" name="Freeform 323"/>
              <p:cNvSpPr>
                <a:spLocks/>
              </p:cNvSpPr>
              <p:nvPr/>
            </p:nvSpPr>
            <p:spPr bwMode="auto">
              <a:xfrm>
                <a:off x="2725738" y="-3622675"/>
                <a:ext cx="1155700" cy="2454275"/>
              </a:xfrm>
              <a:custGeom>
                <a:avLst/>
                <a:gdLst>
                  <a:gd name="T0" fmla="*/ 307 w 307"/>
                  <a:gd name="T1" fmla="*/ 76 h 652"/>
                  <a:gd name="T2" fmla="*/ 307 w 307"/>
                  <a:gd name="T3" fmla="*/ 57 h 652"/>
                  <a:gd name="T4" fmla="*/ 269 w 307"/>
                  <a:gd name="T5" fmla="*/ 14 h 652"/>
                  <a:gd name="T6" fmla="*/ 236 w 307"/>
                  <a:gd name="T7" fmla="*/ 1 h 652"/>
                  <a:gd name="T8" fmla="*/ 236 w 307"/>
                  <a:gd name="T9" fmla="*/ 1 h 652"/>
                  <a:gd name="T10" fmla="*/ 235 w 307"/>
                  <a:gd name="T11" fmla="*/ 0 h 652"/>
                  <a:gd name="T12" fmla="*/ 235 w 307"/>
                  <a:gd name="T13" fmla="*/ 129 h 652"/>
                  <a:gd name="T14" fmla="*/ 235 w 307"/>
                  <a:gd name="T15" fmla="*/ 173 h 652"/>
                  <a:gd name="T16" fmla="*/ 235 w 307"/>
                  <a:gd name="T17" fmla="*/ 342 h 652"/>
                  <a:gd name="T18" fmla="*/ 235 w 307"/>
                  <a:gd name="T19" fmla="*/ 387 h 652"/>
                  <a:gd name="T20" fmla="*/ 235 w 307"/>
                  <a:gd name="T21" fmla="*/ 454 h 652"/>
                  <a:gd name="T22" fmla="*/ 216 w 307"/>
                  <a:gd name="T23" fmla="*/ 487 h 652"/>
                  <a:gd name="T24" fmla="*/ 0 w 307"/>
                  <a:gd name="T25" fmla="*/ 614 h 652"/>
                  <a:gd name="T26" fmla="*/ 67 w 307"/>
                  <a:gd name="T27" fmla="*/ 652 h 652"/>
                  <a:gd name="T28" fmla="*/ 262 w 307"/>
                  <a:gd name="T29" fmla="*/ 542 h 652"/>
                  <a:gd name="T30" fmla="*/ 307 w 307"/>
                  <a:gd name="T31" fmla="*/ 464 h 652"/>
                  <a:gd name="T32" fmla="*/ 307 w 307"/>
                  <a:gd name="T33" fmla="*/ 387 h 652"/>
                  <a:gd name="T34" fmla="*/ 307 w 307"/>
                  <a:gd name="T35" fmla="*/ 387 h 652"/>
                  <a:gd name="T36" fmla="*/ 307 w 307"/>
                  <a:gd name="T37" fmla="*/ 173 h 652"/>
                  <a:gd name="T38" fmla="*/ 307 w 307"/>
                  <a:gd name="T39" fmla="*/ 173 h 652"/>
                  <a:gd name="T40" fmla="*/ 307 w 307"/>
                  <a:gd name="T41" fmla="*/ 85 h 652"/>
                  <a:gd name="T42" fmla="*/ 307 w 307"/>
                  <a:gd name="T43" fmla="*/ 85 h 652"/>
                  <a:gd name="T44" fmla="*/ 307 w 307"/>
                  <a:gd name="T45" fmla="*/ 76 h 652"/>
                  <a:gd name="T46" fmla="*/ 307 w 307"/>
                  <a:gd name="T47" fmla="*/ 76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7" h="652">
                    <a:moveTo>
                      <a:pt x="307" y="76"/>
                    </a:moveTo>
                    <a:cubicBezTo>
                      <a:pt x="307" y="57"/>
                      <a:pt x="307" y="57"/>
                      <a:pt x="307" y="57"/>
                    </a:cubicBezTo>
                    <a:cubicBezTo>
                      <a:pt x="307" y="39"/>
                      <a:pt x="293" y="22"/>
                      <a:pt x="269" y="14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5" y="129"/>
                      <a:pt x="235" y="129"/>
                      <a:pt x="235" y="129"/>
                    </a:cubicBezTo>
                    <a:cubicBezTo>
                      <a:pt x="235" y="173"/>
                      <a:pt x="235" y="173"/>
                      <a:pt x="235" y="173"/>
                    </a:cubicBezTo>
                    <a:cubicBezTo>
                      <a:pt x="235" y="342"/>
                      <a:pt x="235" y="342"/>
                      <a:pt x="235" y="342"/>
                    </a:cubicBezTo>
                    <a:cubicBezTo>
                      <a:pt x="235" y="387"/>
                      <a:pt x="235" y="387"/>
                      <a:pt x="235" y="387"/>
                    </a:cubicBezTo>
                    <a:cubicBezTo>
                      <a:pt x="235" y="454"/>
                      <a:pt x="235" y="454"/>
                      <a:pt x="235" y="454"/>
                    </a:cubicBezTo>
                    <a:cubicBezTo>
                      <a:pt x="235" y="468"/>
                      <a:pt x="228" y="481"/>
                      <a:pt x="216" y="487"/>
                    </a:cubicBezTo>
                    <a:cubicBezTo>
                      <a:pt x="0" y="614"/>
                      <a:pt x="0" y="614"/>
                      <a:pt x="0" y="614"/>
                    </a:cubicBezTo>
                    <a:cubicBezTo>
                      <a:pt x="67" y="652"/>
                      <a:pt x="67" y="652"/>
                      <a:pt x="67" y="652"/>
                    </a:cubicBezTo>
                    <a:cubicBezTo>
                      <a:pt x="262" y="542"/>
                      <a:pt x="262" y="542"/>
                      <a:pt x="262" y="542"/>
                    </a:cubicBezTo>
                    <a:cubicBezTo>
                      <a:pt x="290" y="526"/>
                      <a:pt x="307" y="496"/>
                      <a:pt x="307" y="464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76"/>
                      <a:pt x="307" y="76"/>
                      <a:pt x="307" y="76"/>
                    </a:cubicBezTo>
                    <a:cubicBezTo>
                      <a:pt x="307" y="76"/>
                      <a:pt x="307" y="76"/>
                      <a:pt x="307" y="76"/>
                    </a:cubicBezTo>
                    <a:close/>
                  </a:path>
                </a:pathLst>
              </a:custGeom>
              <a:solidFill>
                <a:srgbClr val="3583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" name="Freeform 326"/>
              <p:cNvSpPr>
                <a:spLocks/>
              </p:cNvSpPr>
              <p:nvPr/>
            </p:nvSpPr>
            <p:spPr bwMode="auto">
              <a:xfrm>
                <a:off x="1549400" y="-3938587"/>
                <a:ext cx="2065338" cy="700087"/>
              </a:xfrm>
              <a:custGeom>
                <a:avLst/>
                <a:gdLst>
                  <a:gd name="T0" fmla="*/ 353 w 548"/>
                  <a:gd name="T1" fmla="*/ 11 h 186"/>
                  <a:gd name="T2" fmla="*/ 264 w 548"/>
                  <a:gd name="T3" fmla="*/ 11 h 186"/>
                  <a:gd name="T4" fmla="*/ 37 w 548"/>
                  <a:gd name="T5" fmla="*/ 98 h 186"/>
                  <a:gd name="T6" fmla="*/ 0 w 548"/>
                  <a:gd name="T7" fmla="*/ 141 h 186"/>
                  <a:gd name="T8" fmla="*/ 0 w 548"/>
                  <a:gd name="T9" fmla="*/ 160 h 186"/>
                  <a:gd name="T10" fmla="*/ 0 w 548"/>
                  <a:gd name="T11" fmla="*/ 160 h 186"/>
                  <a:gd name="T12" fmla="*/ 0 w 548"/>
                  <a:gd name="T13" fmla="*/ 186 h 186"/>
                  <a:gd name="T14" fmla="*/ 290 w 548"/>
                  <a:gd name="T15" fmla="*/ 75 h 186"/>
                  <a:gd name="T16" fmla="*/ 329 w 548"/>
                  <a:gd name="T17" fmla="*/ 75 h 186"/>
                  <a:gd name="T18" fmla="*/ 548 w 548"/>
                  <a:gd name="T19" fmla="*/ 158 h 186"/>
                  <a:gd name="T20" fmla="*/ 548 w 548"/>
                  <a:gd name="T21" fmla="*/ 138 h 186"/>
                  <a:gd name="T22" fmla="*/ 548 w 548"/>
                  <a:gd name="T23" fmla="*/ 105 h 186"/>
                  <a:gd name="T24" fmla="*/ 548 w 548"/>
                  <a:gd name="T25" fmla="*/ 85 h 186"/>
                  <a:gd name="T26" fmla="*/ 353 w 548"/>
                  <a:gd name="T27" fmla="*/ 1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8" h="186">
                    <a:moveTo>
                      <a:pt x="353" y="11"/>
                    </a:moveTo>
                    <a:cubicBezTo>
                      <a:pt x="325" y="0"/>
                      <a:pt x="291" y="1"/>
                      <a:pt x="264" y="11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14" y="106"/>
                      <a:pt x="0" y="123"/>
                      <a:pt x="0" y="14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90" y="75"/>
                      <a:pt x="290" y="75"/>
                      <a:pt x="290" y="75"/>
                    </a:cubicBezTo>
                    <a:cubicBezTo>
                      <a:pt x="302" y="71"/>
                      <a:pt x="317" y="71"/>
                      <a:pt x="329" y="75"/>
                    </a:cubicBezTo>
                    <a:cubicBezTo>
                      <a:pt x="548" y="158"/>
                      <a:pt x="548" y="158"/>
                      <a:pt x="548" y="158"/>
                    </a:cubicBezTo>
                    <a:cubicBezTo>
                      <a:pt x="548" y="138"/>
                      <a:pt x="548" y="138"/>
                      <a:pt x="548" y="138"/>
                    </a:cubicBezTo>
                    <a:cubicBezTo>
                      <a:pt x="548" y="105"/>
                      <a:pt x="548" y="105"/>
                      <a:pt x="548" y="105"/>
                    </a:cubicBezTo>
                    <a:cubicBezTo>
                      <a:pt x="548" y="85"/>
                      <a:pt x="548" y="85"/>
                      <a:pt x="548" y="85"/>
                    </a:cubicBezTo>
                    <a:lnTo>
                      <a:pt x="353" y="11"/>
                    </a:lnTo>
                    <a:close/>
                  </a:path>
                </a:pathLst>
              </a:custGeom>
              <a:solidFill>
                <a:srgbClr val="2149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" name="Freeform 327"/>
              <p:cNvSpPr>
                <a:spLocks/>
              </p:cNvSpPr>
              <p:nvPr/>
            </p:nvSpPr>
            <p:spPr bwMode="auto">
              <a:xfrm>
                <a:off x="1546225" y="-3336925"/>
                <a:ext cx="1435100" cy="2297112"/>
              </a:xfrm>
              <a:custGeom>
                <a:avLst/>
                <a:gdLst>
                  <a:gd name="T0" fmla="*/ 90 w 381"/>
                  <a:gd name="T1" fmla="*/ 409 h 610"/>
                  <a:gd name="T2" fmla="*/ 71 w 381"/>
                  <a:gd name="T3" fmla="*/ 376 h 610"/>
                  <a:gd name="T4" fmla="*/ 70 w 381"/>
                  <a:gd name="T5" fmla="*/ 0 h 610"/>
                  <a:gd name="T6" fmla="*/ 1 w 381"/>
                  <a:gd name="T7" fmla="*/ 26 h 610"/>
                  <a:gd name="T8" fmla="*/ 1 w 381"/>
                  <a:gd name="T9" fmla="*/ 49 h 610"/>
                  <a:gd name="T10" fmla="*/ 1 w 381"/>
                  <a:gd name="T11" fmla="*/ 49 h 610"/>
                  <a:gd name="T12" fmla="*/ 0 w 381"/>
                  <a:gd name="T13" fmla="*/ 96 h 610"/>
                  <a:gd name="T14" fmla="*/ 1 w 381"/>
                  <a:gd name="T15" fmla="*/ 96 h 610"/>
                  <a:gd name="T16" fmla="*/ 0 w 381"/>
                  <a:gd name="T17" fmla="*/ 388 h 610"/>
                  <a:gd name="T18" fmla="*/ 45 w 381"/>
                  <a:gd name="T19" fmla="*/ 466 h 610"/>
                  <a:gd name="T20" fmla="*/ 271 w 381"/>
                  <a:gd name="T21" fmla="*/ 596 h 610"/>
                  <a:gd name="T22" fmla="*/ 347 w 381"/>
                  <a:gd name="T23" fmla="*/ 596 h 610"/>
                  <a:gd name="T24" fmla="*/ 381 w 381"/>
                  <a:gd name="T25" fmla="*/ 577 h 610"/>
                  <a:gd name="T26" fmla="*/ 90 w 381"/>
                  <a:gd name="T27" fmla="*/ 409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1" h="610">
                    <a:moveTo>
                      <a:pt x="90" y="409"/>
                    </a:moveTo>
                    <a:cubicBezTo>
                      <a:pt x="78" y="402"/>
                      <a:pt x="71" y="389"/>
                      <a:pt x="71" y="37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420"/>
                      <a:pt x="17" y="450"/>
                      <a:pt x="45" y="466"/>
                    </a:cubicBezTo>
                    <a:cubicBezTo>
                      <a:pt x="271" y="596"/>
                      <a:pt x="271" y="596"/>
                      <a:pt x="271" y="596"/>
                    </a:cubicBezTo>
                    <a:cubicBezTo>
                      <a:pt x="295" y="610"/>
                      <a:pt x="323" y="610"/>
                      <a:pt x="347" y="596"/>
                    </a:cubicBezTo>
                    <a:cubicBezTo>
                      <a:pt x="381" y="577"/>
                      <a:pt x="381" y="577"/>
                      <a:pt x="381" y="577"/>
                    </a:cubicBezTo>
                    <a:lnTo>
                      <a:pt x="90" y="409"/>
                    </a:lnTo>
                    <a:close/>
                  </a:path>
                </a:pathLst>
              </a:custGeom>
              <a:solidFill>
                <a:srgbClr val="52A6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33" name="Freeform 169"/>
          <p:cNvSpPr>
            <a:spLocks/>
          </p:cNvSpPr>
          <p:nvPr/>
        </p:nvSpPr>
        <p:spPr bwMode="auto">
          <a:xfrm rot="1046995">
            <a:off x="11433779" y="-641777"/>
            <a:ext cx="1075863" cy="1011193"/>
          </a:xfrm>
          <a:custGeom>
            <a:avLst/>
            <a:gdLst>
              <a:gd name="T0" fmla="*/ 1143 w 1217"/>
              <a:gd name="T1" fmla="*/ 289 h 1365"/>
              <a:gd name="T2" fmla="*/ 1076 w 1217"/>
              <a:gd name="T3" fmla="*/ 251 h 1365"/>
              <a:gd name="T4" fmla="*/ 1076 w 1217"/>
              <a:gd name="T5" fmla="*/ 251 h 1365"/>
              <a:gd name="T6" fmla="*/ 695 w 1217"/>
              <a:gd name="T7" fmla="*/ 32 h 1365"/>
              <a:gd name="T8" fmla="*/ 519 w 1217"/>
              <a:gd name="T9" fmla="*/ 32 h 1365"/>
              <a:gd name="T10" fmla="*/ 75 w 1217"/>
              <a:gd name="T11" fmla="*/ 289 h 1365"/>
              <a:gd name="T12" fmla="*/ 1 w 1217"/>
              <a:gd name="T13" fmla="*/ 417 h 1365"/>
              <a:gd name="T14" fmla="*/ 1 w 1217"/>
              <a:gd name="T15" fmla="*/ 494 h 1365"/>
              <a:gd name="T16" fmla="*/ 1 w 1217"/>
              <a:gd name="T17" fmla="*/ 495 h 1365"/>
              <a:gd name="T18" fmla="*/ 0 w 1217"/>
              <a:gd name="T19" fmla="*/ 930 h 1365"/>
              <a:gd name="T20" fmla="*/ 88 w 1217"/>
              <a:gd name="T21" fmla="*/ 1082 h 1365"/>
              <a:gd name="T22" fmla="*/ 533 w 1217"/>
              <a:gd name="T23" fmla="*/ 1338 h 1365"/>
              <a:gd name="T24" fmla="*/ 681 w 1217"/>
              <a:gd name="T25" fmla="*/ 1338 h 1365"/>
              <a:gd name="T26" fmla="*/ 748 w 1217"/>
              <a:gd name="T27" fmla="*/ 1300 h 1365"/>
              <a:gd name="T28" fmla="*/ 746 w 1217"/>
              <a:gd name="T29" fmla="*/ 1299 h 1365"/>
              <a:gd name="T30" fmla="*/ 1128 w 1217"/>
              <a:gd name="T31" fmla="*/ 1083 h 1365"/>
              <a:gd name="T32" fmla="*/ 1217 w 1217"/>
              <a:gd name="T33" fmla="*/ 930 h 1365"/>
              <a:gd name="T34" fmla="*/ 1217 w 1217"/>
              <a:gd name="T35" fmla="*/ 418 h 1365"/>
              <a:gd name="T36" fmla="*/ 1143 w 1217"/>
              <a:gd name="T37" fmla="*/ 289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17" h="1365">
                <a:moveTo>
                  <a:pt x="1143" y="289"/>
                </a:moveTo>
                <a:cubicBezTo>
                  <a:pt x="1076" y="251"/>
                  <a:pt x="1076" y="251"/>
                  <a:pt x="1076" y="251"/>
                </a:cubicBezTo>
                <a:cubicBezTo>
                  <a:pt x="1076" y="251"/>
                  <a:pt x="1076" y="251"/>
                  <a:pt x="1076" y="251"/>
                </a:cubicBezTo>
                <a:cubicBezTo>
                  <a:pt x="695" y="32"/>
                  <a:pt x="695" y="32"/>
                  <a:pt x="695" y="32"/>
                </a:cubicBezTo>
                <a:cubicBezTo>
                  <a:pt x="640" y="0"/>
                  <a:pt x="574" y="1"/>
                  <a:pt x="519" y="32"/>
                </a:cubicBezTo>
                <a:cubicBezTo>
                  <a:pt x="75" y="289"/>
                  <a:pt x="75" y="289"/>
                  <a:pt x="75" y="289"/>
                </a:cubicBezTo>
                <a:cubicBezTo>
                  <a:pt x="29" y="315"/>
                  <a:pt x="1" y="364"/>
                  <a:pt x="1" y="417"/>
                </a:cubicBezTo>
                <a:cubicBezTo>
                  <a:pt x="1" y="494"/>
                  <a:pt x="1" y="494"/>
                  <a:pt x="1" y="494"/>
                </a:cubicBezTo>
                <a:cubicBezTo>
                  <a:pt x="1" y="495"/>
                  <a:pt x="1" y="495"/>
                  <a:pt x="1" y="495"/>
                </a:cubicBezTo>
                <a:cubicBezTo>
                  <a:pt x="0" y="930"/>
                  <a:pt x="0" y="930"/>
                  <a:pt x="0" y="930"/>
                </a:cubicBezTo>
                <a:cubicBezTo>
                  <a:pt x="0" y="992"/>
                  <a:pt x="34" y="1050"/>
                  <a:pt x="88" y="1082"/>
                </a:cubicBezTo>
                <a:cubicBezTo>
                  <a:pt x="533" y="1338"/>
                  <a:pt x="533" y="1338"/>
                  <a:pt x="533" y="1338"/>
                </a:cubicBezTo>
                <a:cubicBezTo>
                  <a:pt x="578" y="1365"/>
                  <a:pt x="635" y="1365"/>
                  <a:pt x="681" y="1338"/>
                </a:cubicBezTo>
                <a:cubicBezTo>
                  <a:pt x="748" y="1300"/>
                  <a:pt x="748" y="1300"/>
                  <a:pt x="748" y="1300"/>
                </a:cubicBezTo>
                <a:cubicBezTo>
                  <a:pt x="746" y="1299"/>
                  <a:pt x="746" y="1299"/>
                  <a:pt x="746" y="1299"/>
                </a:cubicBezTo>
                <a:cubicBezTo>
                  <a:pt x="1128" y="1083"/>
                  <a:pt x="1128" y="1083"/>
                  <a:pt x="1128" y="1083"/>
                </a:cubicBezTo>
                <a:cubicBezTo>
                  <a:pt x="1183" y="1051"/>
                  <a:pt x="1217" y="993"/>
                  <a:pt x="1217" y="930"/>
                </a:cubicBezTo>
                <a:cubicBezTo>
                  <a:pt x="1217" y="418"/>
                  <a:pt x="1217" y="418"/>
                  <a:pt x="1217" y="418"/>
                </a:cubicBezTo>
                <a:cubicBezTo>
                  <a:pt x="1217" y="365"/>
                  <a:pt x="1189" y="316"/>
                  <a:pt x="1143" y="289"/>
                </a:cubicBezTo>
                <a:close/>
              </a:path>
            </a:pathLst>
          </a:custGeom>
          <a:solidFill>
            <a:srgbClr val="D1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C3C9D3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Номер слайда 123"/>
          <p:cNvSpPr>
            <a:spLocks noGrp="1"/>
          </p:cNvSpPr>
          <p:nvPr>
            <p:ph type="sldNum" sz="quarter" idx="7"/>
          </p:nvPr>
        </p:nvSpPr>
        <p:spPr>
          <a:xfrm>
            <a:off x="9182102" y="0"/>
            <a:ext cx="2844801" cy="365125"/>
          </a:xfrm>
        </p:spPr>
        <p:txBody>
          <a:bodyPr/>
          <a:lstStyle/>
          <a:p>
            <a:pPr marL="25399">
              <a:spcBef>
                <a:spcPts val="245"/>
              </a:spcBef>
            </a:pPr>
            <a:fld id="{81D60167-4931-47E6-BA6A-407CBD079E47}" type="slidenum">
              <a:rPr lang="ru-RU" sz="1100" b="0" smtClean="0">
                <a:solidFill>
                  <a:srgbClr val="8E9EB0"/>
                </a:solidFill>
                <a:latin typeface="Arial Narrow" panose="020B0606020202030204" pitchFamily="34" charset="0"/>
              </a:rPr>
              <a:pPr marL="25399">
                <a:spcBef>
                  <a:spcPts val="245"/>
                </a:spcBef>
              </a:pPr>
              <a:t>6</a:t>
            </a:fld>
            <a:endParaRPr lang="ru-RU" sz="1100" b="0" dirty="0">
              <a:solidFill>
                <a:srgbClr val="8E9EB0"/>
              </a:solidFill>
              <a:latin typeface="Arial Narrow" panose="020B0606020202030204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549676" y="872680"/>
            <a:ext cx="12126684" cy="776283"/>
          </a:xfrm>
          <a:prstGeom prst="rect">
            <a:avLst/>
          </a:prstGeom>
          <a:gradFill flip="none" rotWithShape="1">
            <a:gsLst>
              <a:gs pos="69100">
                <a:srgbClr val="CCD5DD"/>
              </a:gs>
              <a:gs pos="30400">
                <a:srgbClr val="CDD5DD"/>
              </a:gs>
              <a:gs pos="50000">
                <a:srgbClr val="C1CBD5"/>
              </a:gs>
              <a:gs pos="100000">
                <a:srgbClr val="DFE4E9">
                  <a:alpha val="0"/>
                </a:srgbClr>
              </a:gs>
              <a:gs pos="0">
                <a:srgbClr val="DFE4E9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3C9D3"/>
              </a:solidFill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1352552" y="265966"/>
            <a:ext cx="10077448" cy="561690"/>
          </a:xfrm>
          <a:prstGeom prst="rect">
            <a:avLst/>
          </a:prstGeom>
          <a:noFill/>
        </p:spPr>
        <p:txBody>
          <a:bodyPr wrap="square" lIns="99058" tIns="49529" rIns="99058" bIns="4952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 defTabSz="709106" fontAlgn="b"/>
            <a:r>
              <a:rPr lang="ru-RU" sz="2400" dirty="0">
                <a:solidFill>
                  <a:srgbClr val="3A8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надзора за геологическим изучением, рациональным использованием и охраной недр</a:t>
            </a:r>
          </a:p>
        </p:txBody>
      </p:sp>
      <p:sp>
        <p:nvSpPr>
          <p:cNvPr id="426" name="Freeform 1290"/>
          <p:cNvSpPr>
            <a:spLocks noEditPoints="1"/>
          </p:cNvSpPr>
          <p:nvPr/>
        </p:nvSpPr>
        <p:spPr bwMode="auto">
          <a:xfrm>
            <a:off x="949570" y="4359109"/>
            <a:ext cx="293041" cy="383860"/>
          </a:xfrm>
          <a:custGeom>
            <a:avLst/>
            <a:gdLst>
              <a:gd name="T0" fmla="*/ 636 w 1068"/>
              <a:gd name="T1" fmla="*/ 268 h 1396"/>
              <a:gd name="T2" fmla="*/ 0 w 1068"/>
              <a:gd name="T3" fmla="*/ 1099 h 1396"/>
              <a:gd name="T4" fmla="*/ 95 w 1068"/>
              <a:gd name="T5" fmla="*/ 1396 h 1396"/>
              <a:gd name="T6" fmla="*/ 1068 w 1068"/>
              <a:gd name="T7" fmla="*/ 1276 h 1396"/>
              <a:gd name="T8" fmla="*/ 1068 w 1068"/>
              <a:gd name="T9" fmla="*/ 1245 h 1396"/>
              <a:gd name="T10" fmla="*/ 1068 w 1068"/>
              <a:gd name="T11" fmla="*/ 441 h 1396"/>
              <a:gd name="T12" fmla="*/ 972 w 1068"/>
              <a:gd name="T13" fmla="*/ 0 h 1396"/>
              <a:gd name="T14" fmla="*/ 838 w 1068"/>
              <a:gd name="T15" fmla="*/ 829 h 1396"/>
              <a:gd name="T16" fmla="*/ 820 w 1068"/>
              <a:gd name="T17" fmla="*/ 834 h 1396"/>
              <a:gd name="T18" fmla="*/ 816 w 1068"/>
              <a:gd name="T19" fmla="*/ 846 h 1396"/>
              <a:gd name="T20" fmla="*/ 795 w 1068"/>
              <a:gd name="T21" fmla="*/ 840 h 1396"/>
              <a:gd name="T22" fmla="*/ 775 w 1068"/>
              <a:gd name="T23" fmla="*/ 846 h 1396"/>
              <a:gd name="T24" fmla="*/ 770 w 1068"/>
              <a:gd name="T25" fmla="*/ 834 h 1396"/>
              <a:gd name="T26" fmla="*/ 752 w 1068"/>
              <a:gd name="T27" fmla="*/ 829 h 1396"/>
              <a:gd name="T28" fmla="*/ 752 w 1068"/>
              <a:gd name="T29" fmla="*/ 815 h 1396"/>
              <a:gd name="T30" fmla="*/ 747 w 1068"/>
              <a:gd name="T31" fmla="*/ 799 h 1396"/>
              <a:gd name="T32" fmla="*/ 741 w 1068"/>
              <a:gd name="T33" fmla="*/ 788 h 1396"/>
              <a:gd name="T34" fmla="*/ 752 w 1068"/>
              <a:gd name="T35" fmla="*/ 775 h 1396"/>
              <a:gd name="T36" fmla="*/ 752 w 1068"/>
              <a:gd name="T37" fmla="*/ 762 h 1396"/>
              <a:gd name="T38" fmla="*/ 770 w 1068"/>
              <a:gd name="T39" fmla="*/ 757 h 1396"/>
              <a:gd name="T40" fmla="*/ 775 w 1068"/>
              <a:gd name="T41" fmla="*/ 745 h 1396"/>
              <a:gd name="T42" fmla="*/ 793 w 1068"/>
              <a:gd name="T43" fmla="*/ 749 h 1396"/>
              <a:gd name="T44" fmla="*/ 803 w 1068"/>
              <a:gd name="T45" fmla="*/ 741 h 1396"/>
              <a:gd name="T46" fmla="*/ 817 w 1068"/>
              <a:gd name="T47" fmla="*/ 755 h 1396"/>
              <a:gd name="T48" fmla="*/ 829 w 1068"/>
              <a:gd name="T49" fmla="*/ 752 h 1396"/>
              <a:gd name="T50" fmla="*/ 834 w 1068"/>
              <a:gd name="T51" fmla="*/ 772 h 1396"/>
              <a:gd name="T52" fmla="*/ 849 w 1068"/>
              <a:gd name="T53" fmla="*/ 787 h 1396"/>
              <a:gd name="T54" fmla="*/ 843 w 1068"/>
              <a:gd name="T55" fmla="*/ 799 h 1396"/>
              <a:gd name="T56" fmla="*/ 839 w 1068"/>
              <a:gd name="T57" fmla="*/ 815 h 1396"/>
              <a:gd name="T58" fmla="*/ 835 w 1068"/>
              <a:gd name="T59" fmla="*/ 823 h 1396"/>
              <a:gd name="T60" fmla="*/ 856 w 1068"/>
              <a:gd name="T61" fmla="*/ 831 h 1396"/>
              <a:gd name="T62" fmla="*/ 861 w 1068"/>
              <a:gd name="T63" fmla="*/ 821 h 1396"/>
              <a:gd name="T64" fmla="*/ 867 w 1068"/>
              <a:gd name="T65" fmla="*/ 801 h 1396"/>
              <a:gd name="T66" fmla="*/ 867 w 1068"/>
              <a:gd name="T67" fmla="*/ 789 h 1396"/>
              <a:gd name="T68" fmla="*/ 861 w 1068"/>
              <a:gd name="T69" fmla="*/ 769 h 1396"/>
              <a:gd name="T70" fmla="*/ 855 w 1068"/>
              <a:gd name="T71" fmla="*/ 759 h 1396"/>
              <a:gd name="T72" fmla="*/ 911 w 1068"/>
              <a:gd name="T73" fmla="*/ 751 h 1396"/>
              <a:gd name="T74" fmla="*/ 854 w 1068"/>
              <a:gd name="T75" fmla="*/ 834 h 1396"/>
              <a:gd name="T76" fmla="*/ 827 w 1068"/>
              <a:gd name="T77" fmla="*/ 638 h 1396"/>
              <a:gd name="T78" fmla="*/ 827 w 1068"/>
              <a:gd name="T79" fmla="*/ 738 h 1396"/>
              <a:gd name="T80" fmla="*/ 907 w 1068"/>
              <a:gd name="T81" fmla="*/ 375 h 1396"/>
              <a:gd name="T82" fmla="*/ 710 w 1068"/>
              <a:gd name="T83" fmla="*/ 375 h 1396"/>
              <a:gd name="T84" fmla="*/ 764 w 1068"/>
              <a:gd name="T85" fmla="*/ 637 h 1396"/>
              <a:gd name="T86" fmla="*/ 680 w 1068"/>
              <a:gd name="T87" fmla="*/ 637 h 1396"/>
              <a:gd name="T88" fmla="*/ 742 w 1068"/>
              <a:gd name="T89" fmla="*/ 751 h 1396"/>
              <a:gd name="T90" fmla="*/ 741 w 1068"/>
              <a:gd name="T91" fmla="*/ 768 h 1396"/>
              <a:gd name="T92" fmla="*/ 729 w 1068"/>
              <a:gd name="T93" fmla="*/ 772 h 1396"/>
              <a:gd name="T94" fmla="*/ 733 w 1068"/>
              <a:gd name="T95" fmla="*/ 795 h 1396"/>
              <a:gd name="T96" fmla="*/ 725 w 1068"/>
              <a:gd name="T97" fmla="*/ 804 h 1396"/>
              <a:gd name="T98" fmla="*/ 740 w 1068"/>
              <a:gd name="T99" fmla="*/ 821 h 1396"/>
              <a:gd name="T100" fmla="*/ 737 w 1068"/>
              <a:gd name="T101" fmla="*/ 834 h 1396"/>
              <a:gd name="T102" fmla="*/ 680 w 1068"/>
              <a:gd name="T103" fmla="*/ 751 h 1396"/>
              <a:gd name="T104" fmla="*/ 580 w 1068"/>
              <a:gd name="T105" fmla="*/ 760 h 1396"/>
              <a:gd name="T106" fmla="*/ 201 w 1068"/>
              <a:gd name="T107" fmla="*/ 760 h 1396"/>
              <a:gd name="T108" fmla="*/ 153 w 1068"/>
              <a:gd name="T109" fmla="*/ 1286 h 1396"/>
              <a:gd name="T110" fmla="*/ 168 w 1068"/>
              <a:gd name="T111" fmla="*/ 956 h 1396"/>
              <a:gd name="T112" fmla="*/ 680 w 1068"/>
              <a:gd name="T113" fmla="*/ 1223 h 1396"/>
              <a:gd name="T114" fmla="*/ 764 w 1068"/>
              <a:gd name="T115" fmla="*/ 1223 h 1396"/>
              <a:gd name="T116" fmla="*/ 911 w 1068"/>
              <a:gd name="T117" fmla="*/ 852 h 1396"/>
              <a:gd name="T118" fmla="*/ 940 w 1068"/>
              <a:gd name="T119" fmla="*/ 1286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68" h="1396">
                <a:moveTo>
                  <a:pt x="972" y="0"/>
                </a:moveTo>
                <a:lnTo>
                  <a:pt x="530" y="0"/>
                </a:lnTo>
                <a:cubicBezTo>
                  <a:pt x="596" y="70"/>
                  <a:pt x="636" y="164"/>
                  <a:pt x="636" y="268"/>
                </a:cubicBezTo>
                <a:cubicBezTo>
                  <a:pt x="636" y="484"/>
                  <a:pt x="461" y="659"/>
                  <a:pt x="245" y="659"/>
                </a:cubicBezTo>
                <a:cubicBezTo>
                  <a:pt x="152" y="659"/>
                  <a:pt x="67" y="626"/>
                  <a:pt x="0" y="572"/>
                </a:cubicBezTo>
                <a:lnTo>
                  <a:pt x="0" y="1099"/>
                </a:lnTo>
                <a:lnTo>
                  <a:pt x="0" y="1241"/>
                </a:lnTo>
                <a:lnTo>
                  <a:pt x="0" y="1299"/>
                </a:lnTo>
                <a:cubicBezTo>
                  <a:pt x="0" y="1352"/>
                  <a:pt x="42" y="1396"/>
                  <a:pt x="95" y="1396"/>
                </a:cubicBezTo>
                <a:lnTo>
                  <a:pt x="972" y="1396"/>
                </a:lnTo>
                <a:cubicBezTo>
                  <a:pt x="1023" y="1396"/>
                  <a:pt x="1064" y="1356"/>
                  <a:pt x="1067" y="1306"/>
                </a:cubicBezTo>
                <a:lnTo>
                  <a:pt x="1068" y="1276"/>
                </a:lnTo>
                <a:lnTo>
                  <a:pt x="1068" y="1276"/>
                </a:lnTo>
                <a:lnTo>
                  <a:pt x="1068" y="1273"/>
                </a:lnTo>
                <a:lnTo>
                  <a:pt x="1068" y="1245"/>
                </a:lnTo>
                <a:lnTo>
                  <a:pt x="1068" y="493"/>
                </a:lnTo>
                <a:lnTo>
                  <a:pt x="1068" y="463"/>
                </a:lnTo>
                <a:lnTo>
                  <a:pt x="1068" y="441"/>
                </a:lnTo>
                <a:lnTo>
                  <a:pt x="1068" y="397"/>
                </a:lnTo>
                <a:lnTo>
                  <a:pt x="1068" y="97"/>
                </a:lnTo>
                <a:cubicBezTo>
                  <a:pt x="1068" y="44"/>
                  <a:pt x="1025" y="0"/>
                  <a:pt x="972" y="0"/>
                </a:cubicBezTo>
                <a:close/>
                <a:moveTo>
                  <a:pt x="835" y="823"/>
                </a:moveTo>
                <a:lnTo>
                  <a:pt x="835" y="823"/>
                </a:lnTo>
                <a:lnTo>
                  <a:pt x="838" y="829"/>
                </a:lnTo>
                <a:cubicBezTo>
                  <a:pt x="836" y="832"/>
                  <a:pt x="832" y="835"/>
                  <a:pt x="829" y="838"/>
                </a:cubicBezTo>
                <a:lnTo>
                  <a:pt x="823" y="834"/>
                </a:lnTo>
                <a:cubicBezTo>
                  <a:pt x="822" y="834"/>
                  <a:pt x="821" y="834"/>
                  <a:pt x="820" y="834"/>
                </a:cubicBezTo>
                <a:cubicBezTo>
                  <a:pt x="819" y="834"/>
                  <a:pt x="818" y="834"/>
                  <a:pt x="817" y="835"/>
                </a:cubicBezTo>
                <a:cubicBezTo>
                  <a:pt x="816" y="836"/>
                  <a:pt x="815" y="837"/>
                  <a:pt x="815" y="839"/>
                </a:cubicBezTo>
                <a:lnTo>
                  <a:pt x="816" y="846"/>
                </a:lnTo>
                <a:cubicBezTo>
                  <a:pt x="812" y="847"/>
                  <a:pt x="807" y="848"/>
                  <a:pt x="803" y="849"/>
                </a:cubicBezTo>
                <a:lnTo>
                  <a:pt x="799" y="843"/>
                </a:lnTo>
                <a:cubicBezTo>
                  <a:pt x="799" y="841"/>
                  <a:pt x="797" y="840"/>
                  <a:pt x="795" y="840"/>
                </a:cubicBezTo>
                <a:cubicBezTo>
                  <a:pt x="793" y="840"/>
                  <a:pt x="792" y="841"/>
                  <a:pt x="791" y="843"/>
                </a:cubicBezTo>
                <a:lnTo>
                  <a:pt x="788" y="849"/>
                </a:lnTo>
                <a:cubicBezTo>
                  <a:pt x="783" y="848"/>
                  <a:pt x="779" y="847"/>
                  <a:pt x="775" y="846"/>
                </a:cubicBezTo>
                <a:lnTo>
                  <a:pt x="775" y="839"/>
                </a:lnTo>
                <a:cubicBezTo>
                  <a:pt x="775" y="837"/>
                  <a:pt x="775" y="836"/>
                  <a:pt x="774" y="835"/>
                </a:cubicBezTo>
                <a:cubicBezTo>
                  <a:pt x="773" y="834"/>
                  <a:pt x="771" y="834"/>
                  <a:pt x="770" y="834"/>
                </a:cubicBezTo>
                <a:cubicBezTo>
                  <a:pt x="769" y="834"/>
                  <a:pt x="768" y="834"/>
                  <a:pt x="768" y="834"/>
                </a:cubicBezTo>
                <a:lnTo>
                  <a:pt x="762" y="838"/>
                </a:lnTo>
                <a:cubicBezTo>
                  <a:pt x="758" y="835"/>
                  <a:pt x="755" y="832"/>
                  <a:pt x="752" y="829"/>
                </a:cubicBezTo>
                <a:lnTo>
                  <a:pt x="756" y="823"/>
                </a:lnTo>
                <a:cubicBezTo>
                  <a:pt x="757" y="821"/>
                  <a:pt x="757" y="819"/>
                  <a:pt x="756" y="818"/>
                </a:cubicBezTo>
                <a:cubicBezTo>
                  <a:pt x="755" y="816"/>
                  <a:pt x="754" y="815"/>
                  <a:pt x="752" y="815"/>
                </a:cubicBezTo>
                <a:lnTo>
                  <a:pt x="745" y="815"/>
                </a:lnTo>
                <a:cubicBezTo>
                  <a:pt x="743" y="811"/>
                  <a:pt x="742" y="807"/>
                  <a:pt x="741" y="803"/>
                </a:cubicBezTo>
                <a:lnTo>
                  <a:pt x="747" y="799"/>
                </a:lnTo>
                <a:cubicBezTo>
                  <a:pt x="749" y="799"/>
                  <a:pt x="750" y="797"/>
                  <a:pt x="750" y="795"/>
                </a:cubicBezTo>
                <a:cubicBezTo>
                  <a:pt x="750" y="793"/>
                  <a:pt x="749" y="792"/>
                  <a:pt x="747" y="791"/>
                </a:cubicBezTo>
                <a:lnTo>
                  <a:pt x="741" y="788"/>
                </a:lnTo>
                <a:cubicBezTo>
                  <a:pt x="742" y="783"/>
                  <a:pt x="743" y="779"/>
                  <a:pt x="745" y="775"/>
                </a:cubicBezTo>
                <a:lnTo>
                  <a:pt x="752" y="775"/>
                </a:lnTo>
                <a:lnTo>
                  <a:pt x="752" y="775"/>
                </a:lnTo>
                <a:cubicBezTo>
                  <a:pt x="753" y="775"/>
                  <a:pt x="755" y="774"/>
                  <a:pt x="756" y="772"/>
                </a:cubicBezTo>
                <a:cubicBezTo>
                  <a:pt x="757" y="771"/>
                  <a:pt x="757" y="769"/>
                  <a:pt x="756" y="768"/>
                </a:cubicBezTo>
                <a:lnTo>
                  <a:pt x="752" y="762"/>
                </a:lnTo>
                <a:cubicBezTo>
                  <a:pt x="755" y="758"/>
                  <a:pt x="758" y="755"/>
                  <a:pt x="762" y="752"/>
                </a:cubicBezTo>
                <a:lnTo>
                  <a:pt x="768" y="756"/>
                </a:lnTo>
                <a:cubicBezTo>
                  <a:pt x="768" y="756"/>
                  <a:pt x="769" y="757"/>
                  <a:pt x="770" y="757"/>
                </a:cubicBezTo>
                <a:cubicBezTo>
                  <a:pt x="771" y="757"/>
                  <a:pt x="773" y="756"/>
                  <a:pt x="774" y="755"/>
                </a:cubicBezTo>
                <a:cubicBezTo>
                  <a:pt x="775" y="754"/>
                  <a:pt x="775" y="753"/>
                  <a:pt x="775" y="752"/>
                </a:cubicBezTo>
                <a:lnTo>
                  <a:pt x="775" y="745"/>
                </a:lnTo>
                <a:cubicBezTo>
                  <a:pt x="779" y="743"/>
                  <a:pt x="783" y="742"/>
                  <a:pt x="788" y="741"/>
                </a:cubicBezTo>
                <a:lnTo>
                  <a:pt x="791" y="747"/>
                </a:lnTo>
                <a:cubicBezTo>
                  <a:pt x="791" y="748"/>
                  <a:pt x="792" y="749"/>
                  <a:pt x="793" y="749"/>
                </a:cubicBezTo>
                <a:cubicBezTo>
                  <a:pt x="794" y="750"/>
                  <a:pt x="794" y="750"/>
                  <a:pt x="795" y="750"/>
                </a:cubicBezTo>
                <a:cubicBezTo>
                  <a:pt x="797" y="750"/>
                  <a:pt x="799" y="749"/>
                  <a:pt x="799" y="747"/>
                </a:cubicBezTo>
                <a:lnTo>
                  <a:pt x="803" y="741"/>
                </a:lnTo>
                <a:cubicBezTo>
                  <a:pt x="807" y="742"/>
                  <a:pt x="812" y="743"/>
                  <a:pt x="816" y="745"/>
                </a:cubicBezTo>
                <a:lnTo>
                  <a:pt x="815" y="752"/>
                </a:lnTo>
                <a:cubicBezTo>
                  <a:pt x="815" y="753"/>
                  <a:pt x="816" y="754"/>
                  <a:pt x="817" y="755"/>
                </a:cubicBezTo>
                <a:cubicBezTo>
                  <a:pt x="818" y="756"/>
                  <a:pt x="819" y="757"/>
                  <a:pt x="820" y="757"/>
                </a:cubicBezTo>
                <a:cubicBezTo>
                  <a:pt x="821" y="757"/>
                  <a:pt x="822" y="756"/>
                  <a:pt x="823" y="756"/>
                </a:cubicBezTo>
                <a:lnTo>
                  <a:pt x="829" y="752"/>
                </a:lnTo>
                <a:cubicBezTo>
                  <a:pt x="832" y="755"/>
                  <a:pt x="835" y="758"/>
                  <a:pt x="838" y="762"/>
                </a:cubicBezTo>
                <a:lnTo>
                  <a:pt x="835" y="768"/>
                </a:lnTo>
                <a:cubicBezTo>
                  <a:pt x="834" y="769"/>
                  <a:pt x="834" y="771"/>
                  <a:pt x="834" y="772"/>
                </a:cubicBezTo>
                <a:cubicBezTo>
                  <a:pt x="835" y="774"/>
                  <a:pt x="837" y="775"/>
                  <a:pt x="839" y="775"/>
                </a:cubicBezTo>
                <a:lnTo>
                  <a:pt x="846" y="775"/>
                </a:lnTo>
                <a:cubicBezTo>
                  <a:pt x="848" y="779"/>
                  <a:pt x="849" y="783"/>
                  <a:pt x="849" y="787"/>
                </a:cubicBezTo>
                <a:lnTo>
                  <a:pt x="843" y="791"/>
                </a:lnTo>
                <a:cubicBezTo>
                  <a:pt x="842" y="792"/>
                  <a:pt x="841" y="793"/>
                  <a:pt x="841" y="795"/>
                </a:cubicBezTo>
                <a:cubicBezTo>
                  <a:pt x="841" y="797"/>
                  <a:pt x="842" y="799"/>
                  <a:pt x="843" y="799"/>
                </a:cubicBezTo>
                <a:lnTo>
                  <a:pt x="849" y="803"/>
                </a:lnTo>
                <a:cubicBezTo>
                  <a:pt x="849" y="807"/>
                  <a:pt x="848" y="811"/>
                  <a:pt x="846" y="815"/>
                </a:cubicBezTo>
                <a:lnTo>
                  <a:pt x="839" y="815"/>
                </a:lnTo>
                <a:lnTo>
                  <a:pt x="839" y="815"/>
                </a:lnTo>
                <a:cubicBezTo>
                  <a:pt x="837" y="815"/>
                  <a:pt x="835" y="816"/>
                  <a:pt x="835" y="818"/>
                </a:cubicBezTo>
                <a:cubicBezTo>
                  <a:pt x="834" y="819"/>
                  <a:pt x="834" y="821"/>
                  <a:pt x="835" y="823"/>
                </a:cubicBezTo>
                <a:close/>
                <a:moveTo>
                  <a:pt x="854" y="834"/>
                </a:moveTo>
                <a:lnTo>
                  <a:pt x="854" y="834"/>
                </a:lnTo>
                <a:lnTo>
                  <a:pt x="856" y="831"/>
                </a:lnTo>
                <a:lnTo>
                  <a:pt x="850" y="822"/>
                </a:lnTo>
                <a:lnTo>
                  <a:pt x="851" y="821"/>
                </a:lnTo>
                <a:lnTo>
                  <a:pt x="861" y="821"/>
                </a:lnTo>
                <a:lnTo>
                  <a:pt x="862" y="818"/>
                </a:lnTo>
                <a:cubicBezTo>
                  <a:pt x="864" y="814"/>
                  <a:pt x="866" y="809"/>
                  <a:pt x="866" y="804"/>
                </a:cubicBezTo>
                <a:lnTo>
                  <a:pt x="867" y="801"/>
                </a:lnTo>
                <a:lnTo>
                  <a:pt x="857" y="796"/>
                </a:lnTo>
                <a:lnTo>
                  <a:pt x="857" y="795"/>
                </a:lnTo>
                <a:lnTo>
                  <a:pt x="867" y="789"/>
                </a:lnTo>
                <a:lnTo>
                  <a:pt x="866" y="786"/>
                </a:lnTo>
                <a:cubicBezTo>
                  <a:pt x="866" y="781"/>
                  <a:pt x="864" y="777"/>
                  <a:pt x="862" y="772"/>
                </a:cubicBezTo>
                <a:lnTo>
                  <a:pt x="861" y="769"/>
                </a:lnTo>
                <a:lnTo>
                  <a:pt x="851" y="769"/>
                </a:lnTo>
                <a:lnTo>
                  <a:pt x="850" y="768"/>
                </a:lnTo>
                <a:lnTo>
                  <a:pt x="855" y="759"/>
                </a:lnTo>
                <a:lnTo>
                  <a:pt x="854" y="757"/>
                </a:lnTo>
                <a:cubicBezTo>
                  <a:pt x="852" y="755"/>
                  <a:pt x="850" y="753"/>
                  <a:pt x="849" y="751"/>
                </a:cubicBezTo>
                <a:lnTo>
                  <a:pt x="911" y="751"/>
                </a:lnTo>
                <a:lnTo>
                  <a:pt x="911" y="839"/>
                </a:lnTo>
                <a:lnTo>
                  <a:pt x="848" y="839"/>
                </a:lnTo>
                <a:cubicBezTo>
                  <a:pt x="850" y="838"/>
                  <a:pt x="852" y="836"/>
                  <a:pt x="854" y="834"/>
                </a:cubicBezTo>
                <a:close/>
                <a:moveTo>
                  <a:pt x="827" y="738"/>
                </a:moveTo>
                <a:lnTo>
                  <a:pt x="827" y="738"/>
                </a:lnTo>
                <a:lnTo>
                  <a:pt x="827" y="638"/>
                </a:lnTo>
                <a:lnTo>
                  <a:pt x="911" y="638"/>
                </a:lnTo>
                <a:lnTo>
                  <a:pt x="911" y="738"/>
                </a:lnTo>
                <a:lnTo>
                  <a:pt x="827" y="738"/>
                </a:lnTo>
                <a:close/>
                <a:moveTo>
                  <a:pt x="710" y="375"/>
                </a:moveTo>
                <a:lnTo>
                  <a:pt x="710" y="375"/>
                </a:lnTo>
                <a:lnTo>
                  <a:pt x="907" y="375"/>
                </a:lnTo>
                <a:lnTo>
                  <a:pt x="907" y="436"/>
                </a:lnTo>
                <a:lnTo>
                  <a:pt x="710" y="436"/>
                </a:lnTo>
                <a:lnTo>
                  <a:pt x="710" y="375"/>
                </a:lnTo>
                <a:close/>
                <a:moveTo>
                  <a:pt x="680" y="637"/>
                </a:moveTo>
                <a:lnTo>
                  <a:pt x="680" y="637"/>
                </a:lnTo>
                <a:lnTo>
                  <a:pt x="764" y="637"/>
                </a:lnTo>
                <a:lnTo>
                  <a:pt x="764" y="737"/>
                </a:lnTo>
                <a:lnTo>
                  <a:pt x="680" y="737"/>
                </a:lnTo>
                <a:lnTo>
                  <a:pt x="680" y="637"/>
                </a:lnTo>
                <a:close/>
                <a:moveTo>
                  <a:pt x="680" y="751"/>
                </a:moveTo>
                <a:lnTo>
                  <a:pt x="680" y="751"/>
                </a:lnTo>
                <a:lnTo>
                  <a:pt x="742" y="751"/>
                </a:lnTo>
                <a:cubicBezTo>
                  <a:pt x="740" y="753"/>
                  <a:pt x="739" y="755"/>
                  <a:pt x="737" y="757"/>
                </a:cubicBezTo>
                <a:lnTo>
                  <a:pt x="735" y="759"/>
                </a:lnTo>
                <a:lnTo>
                  <a:pt x="741" y="768"/>
                </a:lnTo>
                <a:lnTo>
                  <a:pt x="740" y="769"/>
                </a:lnTo>
                <a:lnTo>
                  <a:pt x="730" y="769"/>
                </a:lnTo>
                <a:lnTo>
                  <a:pt x="729" y="772"/>
                </a:lnTo>
                <a:cubicBezTo>
                  <a:pt x="727" y="777"/>
                  <a:pt x="725" y="781"/>
                  <a:pt x="725" y="786"/>
                </a:cubicBezTo>
                <a:lnTo>
                  <a:pt x="724" y="789"/>
                </a:lnTo>
                <a:lnTo>
                  <a:pt x="733" y="795"/>
                </a:lnTo>
                <a:lnTo>
                  <a:pt x="733" y="796"/>
                </a:lnTo>
                <a:lnTo>
                  <a:pt x="724" y="801"/>
                </a:lnTo>
                <a:lnTo>
                  <a:pt x="725" y="804"/>
                </a:lnTo>
                <a:cubicBezTo>
                  <a:pt x="725" y="809"/>
                  <a:pt x="727" y="814"/>
                  <a:pt x="728" y="818"/>
                </a:cubicBezTo>
                <a:lnTo>
                  <a:pt x="730" y="821"/>
                </a:lnTo>
                <a:lnTo>
                  <a:pt x="740" y="821"/>
                </a:lnTo>
                <a:lnTo>
                  <a:pt x="741" y="822"/>
                </a:lnTo>
                <a:lnTo>
                  <a:pt x="735" y="831"/>
                </a:lnTo>
                <a:lnTo>
                  <a:pt x="737" y="834"/>
                </a:lnTo>
                <a:cubicBezTo>
                  <a:pt x="739" y="836"/>
                  <a:pt x="741" y="838"/>
                  <a:pt x="743" y="839"/>
                </a:cubicBezTo>
                <a:lnTo>
                  <a:pt x="680" y="839"/>
                </a:lnTo>
                <a:lnTo>
                  <a:pt x="680" y="751"/>
                </a:lnTo>
                <a:close/>
                <a:moveTo>
                  <a:pt x="201" y="760"/>
                </a:moveTo>
                <a:lnTo>
                  <a:pt x="201" y="760"/>
                </a:lnTo>
                <a:lnTo>
                  <a:pt x="580" y="760"/>
                </a:lnTo>
                <a:lnTo>
                  <a:pt x="580" y="822"/>
                </a:lnTo>
                <a:lnTo>
                  <a:pt x="201" y="822"/>
                </a:lnTo>
                <a:lnTo>
                  <a:pt x="201" y="760"/>
                </a:lnTo>
                <a:close/>
                <a:moveTo>
                  <a:pt x="940" y="1286"/>
                </a:moveTo>
                <a:lnTo>
                  <a:pt x="940" y="1286"/>
                </a:lnTo>
                <a:lnTo>
                  <a:pt x="153" y="1286"/>
                </a:lnTo>
                <a:lnTo>
                  <a:pt x="96" y="1223"/>
                </a:lnTo>
                <a:lnTo>
                  <a:pt x="168" y="1223"/>
                </a:lnTo>
                <a:lnTo>
                  <a:pt x="168" y="956"/>
                </a:lnTo>
                <a:lnTo>
                  <a:pt x="613" y="956"/>
                </a:lnTo>
                <a:lnTo>
                  <a:pt x="613" y="1223"/>
                </a:lnTo>
                <a:lnTo>
                  <a:pt x="680" y="1223"/>
                </a:lnTo>
                <a:lnTo>
                  <a:pt x="680" y="850"/>
                </a:lnTo>
                <a:lnTo>
                  <a:pt x="764" y="850"/>
                </a:lnTo>
                <a:lnTo>
                  <a:pt x="764" y="1223"/>
                </a:lnTo>
                <a:lnTo>
                  <a:pt x="827" y="1223"/>
                </a:lnTo>
                <a:lnTo>
                  <a:pt x="827" y="852"/>
                </a:lnTo>
                <a:lnTo>
                  <a:pt x="911" y="852"/>
                </a:lnTo>
                <a:lnTo>
                  <a:pt x="911" y="1223"/>
                </a:lnTo>
                <a:lnTo>
                  <a:pt x="940" y="1223"/>
                </a:lnTo>
                <a:lnTo>
                  <a:pt x="940" y="12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27" name="Группа 1541"/>
          <p:cNvGrpSpPr/>
          <p:nvPr/>
        </p:nvGrpSpPr>
        <p:grpSpPr>
          <a:xfrm>
            <a:off x="908979" y="4310014"/>
            <a:ext cx="312144" cy="611739"/>
            <a:chOff x="5732819" y="5019376"/>
            <a:chExt cx="409219" cy="801987"/>
          </a:xfrm>
          <a:solidFill>
            <a:schemeClr val="bg1"/>
          </a:solidFill>
        </p:grpSpPr>
        <p:sp>
          <p:nvSpPr>
            <p:cNvPr id="428" name="Freeform 5"/>
            <p:cNvSpPr>
              <a:spLocks noEditPoints="1"/>
            </p:cNvSpPr>
            <p:nvPr/>
          </p:nvSpPr>
          <p:spPr bwMode="auto">
            <a:xfrm>
              <a:off x="5732819" y="5019376"/>
              <a:ext cx="258766" cy="258767"/>
            </a:xfrm>
            <a:custGeom>
              <a:avLst/>
              <a:gdLst>
                <a:gd name="T0" fmla="*/ 717 w 717"/>
                <a:gd name="T1" fmla="*/ 359 h 717"/>
                <a:gd name="T2" fmla="*/ 358 w 717"/>
                <a:gd name="T3" fmla="*/ 0 h 717"/>
                <a:gd name="T4" fmla="*/ 0 w 717"/>
                <a:gd name="T5" fmla="*/ 359 h 717"/>
                <a:gd name="T6" fmla="*/ 358 w 717"/>
                <a:gd name="T7" fmla="*/ 717 h 717"/>
                <a:gd name="T8" fmla="*/ 717 w 717"/>
                <a:gd name="T9" fmla="*/ 359 h 717"/>
                <a:gd name="T10" fmla="*/ 156 w 717"/>
                <a:gd name="T11" fmla="*/ 585 h 717"/>
                <a:gd name="T12" fmla="*/ 156 w 717"/>
                <a:gd name="T13" fmla="*/ 585 h 717"/>
                <a:gd name="T14" fmla="*/ 132 w 717"/>
                <a:gd name="T15" fmla="*/ 561 h 717"/>
                <a:gd name="T16" fmla="*/ 121 w 717"/>
                <a:gd name="T17" fmla="*/ 536 h 717"/>
                <a:gd name="T18" fmla="*/ 132 w 717"/>
                <a:gd name="T19" fmla="*/ 511 h 717"/>
                <a:gd name="T20" fmla="*/ 284 w 717"/>
                <a:gd name="T21" fmla="*/ 359 h 717"/>
                <a:gd name="T22" fmla="*/ 132 w 717"/>
                <a:gd name="T23" fmla="*/ 206 h 717"/>
                <a:gd name="T24" fmla="*/ 121 w 717"/>
                <a:gd name="T25" fmla="*/ 181 h 717"/>
                <a:gd name="T26" fmla="*/ 132 w 717"/>
                <a:gd name="T27" fmla="*/ 156 h 717"/>
                <a:gd name="T28" fmla="*/ 156 w 717"/>
                <a:gd name="T29" fmla="*/ 132 h 717"/>
                <a:gd name="T30" fmla="*/ 206 w 717"/>
                <a:gd name="T31" fmla="*/ 132 h 717"/>
                <a:gd name="T32" fmla="*/ 358 w 717"/>
                <a:gd name="T33" fmla="*/ 285 h 717"/>
                <a:gd name="T34" fmla="*/ 511 w 717"/>
                <a:gd name="T35" fmla="*/ 132 h 717"/>
                <a:gd name="T36" fmla="*/ 536 w 717"/>
                <a:gd name="T37" fmla="*/ 122 h 717"/>
                <a:gd name="T38" fmla="*/ 561 w 717"/>
                <a:gd name="T39" fmla="*/ 132 h 717"/>
                <a:gd name="T40" fmla="*/ 585 w 717"/>
                <a:gd name="T41" fmla="*/ 156 h 717"/>
                <a:gd name="T42" fmla="*/ 585 w 717"/>
                <a:gd name="T43" fmla="*/ 206 h 717"/>
                <a:gd name="T44" fmla="*/ 432 w 717"/>
                <a:gd name="T45" fmla="*/ 359 h 717"/>
                <a:gd name="T46" fmla="*/ 585 w 717"/>
                <a:gd name="T47" fmla="*/ 511 h 717"/>
                <a:gd name="T48" fmla="*/ 595 w 717"/>
                <a:gd name="T49" fmla="*/ 536 h 717"/>
                <a:gd name="T50" fmla="*/ 585 w 717"/>
                <a:gd name="T51" fmla="*/ 561 h 717"/>
                <a:gd name="T52" fmla="*/ 561 w 717"/>
                <a:gd name="T53" fmla="*/ 585 h 717"/>
                <a:gd name="T54" fmla="*/ 511 w 717"/>
                <a:gd name="T55" fmla="*/ 585 h 717"/>
                <a:gd name="T56" fmla="*/ 358 w 717"/>
                <a:gd name="T57" fmla="*/ 433 h 717"/>
                <a:gd name="T58" fmla="*/ 206 w 717"/>
                <a:gd name="T59" fmla="*/ 585 h 717"/>
                <a:gd name="T60" fmla="*/ 181 w 717"/>
                <a:gd name="T61" fmla="*/ 596 h 717"/>
                <a:gd name="T62" fmla="*/ 156 w 717"/>
                <a:gd name="T63" fmla="*/ 585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7" h="717">
                  <a:moveTo>
                    <a:pt x="717" y="359"/>
                  </a:moveTo>
                  <a:cubicBezTo>
                    <a:pt x="717" y="161"/>
                    <a:pt x="556" y="0"/>
                    <a:pt x="358" y="0"/>
                  </a:cubicBezTo>
                  <a:cubicBezTo>
                    <a:pt x="160" y="0"/>
                    <a:pt x="0" y="161"/>
                    <a:pt x="0" y="359"/>
                  </a:cubicBezTo>
                  <a:cubicBezTo>
                    <a:pt x="0" y="556"/>
                    <a:pt x="160" y="717"/>
                    <a:pt x="358" y="717"/>
                  </a:cubicBezTo>
                  <a:cubicBezTo>
                    <a:pt x="556" y="717"/>
                    <a:pt x="717" y="556"/>
                    <a:pt x="717" y="359"/>
                  </a:cubicBezTo>
                  <a:close/>
                  <a:moveTo>
                    <a:pt x="156" y="585"/>
                  </a:moveTo>
                  <a:lnTo>
                    <a:pt x="156" y="585"/>
                  </a:lnTo>
                  <a:lnTo>
                    <a:pt x="132" y="561"/>
                  </a:lnTo>
                  <a:cubicBezTo>
                    <a:pt x="125" y="554"/>
                    <a:pt x="121" y="545"/>
                    <a:pt x="121" y="536"/>
                  </a:cubicBezTo>
                  <a:cubicBezTo>
                    <a:pt x="121" y="527"/>
                    <a:pt x="125" y="518"/>
                    <a:pt x="132" y="511"/>
                  </a:cubicBezTo>
                  <a:lnTo>
                    <a:pt x="284" y="359"/>
                  </a:lnTo>
                  <a:lnTo>
                    <a:pt x="132" y="206"/>
                  </a:lnTo>
                  <a:cubicBezTo>
                    <a:pt x="125" y="199"/>
                    <a:pt x="121" y="190"/>
                    <a:pt x="121" y="181"/>
                  </a:cubicBezTo>
                  <a:cubicBezTo>
                    <a:pt x="121" y="172"/>
                    <a:pt x="125" y="163"/>
                    <a:pt x="132" y="156"/>
                  </a:cubicBezTo>
                  <a:lnTo>
                    <a:pt x="156" y="132"/>
                  </a:lnTo>
                  <a:cubicBezTo>
                    <a:pt x="170" y="118"/>
                    <a:pt x="192" y="118"/>
                    <a:pt x="206" y="132"/>
                  </a:cubicBezTo>
                  <a:lnTo>
                    <a:pt x="358" y="285"/>
                  </a:lnTo>
                  <a:lnTo>
                    <a:pt x="511" y="132"/>
                  </a:lnTo>
                  <a:cubicBezTo>
                    <a:pt x="518" y="125"/>
                    <a:pt x="526" y="122"/>
                    <a:pt x="536" y="122"/>
                  </a:cubicBezTo>
                  <a:cubicBezTo>
                    <a:pt x="545" y="122"/>
                    <a:pt x="554" y="125"/>
                    <a:pt x="561" y="132"/>
                  </a:cubicBezTo>
                  <a:lnTo>
                    <a:pt x="585" y="156"/>
                  </a:lnTo>
                  <a:cubicBezTo>
                    <a:pt x="599" y="170"/>
                    <a:pt x="599" y="192"/>
                    <a:pt x="585" y="206"/>
                  </a:cubicBezTo>
                  <a:lnTo>
                    <a:pt x="432" y="359"/>
                  </a:lnTo>
                  <a:lnTo>
                    <a:pt x="585" y="511"/>
                  </a:lnTo>
                  <a:cubicBezTo>
                    <a:pt x="592" y="518"/>
                    <a:pt x="595" y="527"/>
                    <a:pt x="595" y="536"/>
                  </a:cubicBezTo>
                  <a:cubicBezTo>
                    <a:pt x="595" y="545"/>
                    <a:pt x="592" y="554"/>
                    <a:pt x="585" y="561"/>
                  </a:cubicBezTo>
                  <a:lnTo>
                    <a:pt x="561" y="585"/>
                  </a:lnTo>
                  <a:cubicBezTo>
                    <a:pt x="547" y="599"/>
                    <a:pt x="525" y="599"/>
                    <a:pt x="511" y="585"/>
                  </a:cubicBezTo>
                  <a:lnTo>
                    <a:pt x="358" y="433"/>
                  </a:lnTo>
                  <a:lnTo>
                    <a:pt x="206" y="585"/>
                  </a:lnTo>
                  <a:cubicBezTo>
                    <a:pt x="199" y="592"/>
                    <a:pt x="190" y="596"/>
                    <a:pt x="181" y="596"/>
                  </a:cubicBezTo>
                  <a:cubicBezTo>
                    <a:pt x="172" y="596"/>
                    <a:pt x="163" y="592"/>
                    <a:pt x="156" y="5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" name="Oval 1289"/>
            <p:cNvSpPr>
              <a:spLocks noChangeArrowheads="1"/>
            </p:cNvSpPr>
            <p:nvPr/>
          </p:nvSpPr>
          <p:spPr bwMode="auto">
            <a:xfrm>
              <a:off x="6121400" y="5800725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32" name="Freeform 1284"/>
          <p:cNvSpPr>
            <a:spLocks noEditPoints="1"/>
          </p:cNvSpPr>
          <p:nvPr/>
        </p:nvSpPr>
        <p:spPr bwMode="auto">
          <a:xfrm>
            <a:off x="964449" y="1721475"/>
            <a:ext cx="214052" cy="212856"/>
          </a:xfrm>
          <a:custGeom>
            <a:avLst/>
            <a:gdLst>
              <a:gd name="T0" fmla="*/ 647 w 786"/>
              <a:gd name="T1" fmla="*/ 140 h 787"/>
              <a:gd name="T2" fmla="*/ 140 w 786"/>
              <a:gd name="T3" fmla="*/ 140 h 787"/>
              <a:gd name="T4" fmla="*/ 140 w 786"/>
              <a:gd name="T5" fmla="*/ 647 h 787"/>
              <a:gd name="T6" fmla="*/ 647 w 786"/>
              <a:gd name="T7" fmla="*/ 647 h 787"/>
              <a:gd name="T8" fmla="*/ 647 w 786"/>
              <a:gd name="T9" fmla="*/ 140 h 787"/>
              <a:gd name="T10" fmla="*/ 543 w 786"/>
              <a:gd name="T11" fmla="*/ 482 h 787"/>
              <a:gd name="T12" fmla="*/ 543 w 786"/>
              <a:gd name="T13" fmla="*/ 482 h 787"/>
              <a:gd name="T14" fmla="*/ 514 w 786"/>
              <a:gd name="T15" fmla="*/ 524 h 787"/>
              <a:gd name="T16" fmla="*/ 490 w 786"/>
              <a:gd name="T17" fmla="*/ 560 h 787"/>
              <a:gd name="T18" fmla="*/ 443 w 786"/>
              <a:gd name="T19" fmla="*/ 627 h 787"/>
              <a:gd name="T20" fmla="*/ 416 w 786"/>
              <a:gd name="T21" fmla="*/ 648 h 787"/>
              <a:gd name="T22" fmla="*/ 386 w 786"/>
              <a:gd name="T23" fmla="*/ 656 h 787"/>
              <a:gd name="T24" fmla="*/ 356 w 786"/>
              <a:gd name="T25" fmla="*/ 656 h 787"/>
              <a:gd name="T26" fmla="*/ 325 w 786"/>
              <a:gd name="T27" fmla="*/ 648 h 787"/>
              <a:gd name="T28" fmla="*/ 298 w 786"/>
              <a:gd name="T29" fmla="*/ 627 h 787"/>
              <a:gd name="T30" fmla="*/ 257 w 786"/>
              <a:gd name="T31" fmla="*/ 567 h 787"/>
              <a:gd name="T32" fmla="*/ 232 w 786"/>
              <a:gd name="T33" fmla="*/ 531 h 787"/>
              <a:gd name="T34" fmla="*/ 109 w 786"/>
              <a:gd name="T35" fmla="*/ 353 h 787"/>
              <a:gd name="T36" fmla="*/ 103 w 786"/>
              <a:gd name="T37" fmla="*/ 327 h 787"/>
              <a:gd name="T38" fmla="*/ 118 w 786"/>
              <a:gd name="T39" fmla="*/ 305 h 787"/>
              <a:gd name="T40" fmla="*/ 146 w 786"/>
              <a:gd name="T41" fmla="*/ 285 h 787"/>
              <a:gd name="T42" fmla="*/ 195 w 786"/>
              <a:gd name="T43" fmla="*/ 294 h 787"/>
              <a:gd name="T44" fmla="*/ 318 w 786"/>
              <a:gd name="T45" fmla="*/ 471 h 787"/>
              <a:gd name="T46" fmla="*/ 318 w 786"/>
              <a:gd name="T47" fmla="*/ 471 h 787"/>
              <a:gd name="T48" fmla="*/ 354 w 786"/>
              <a:gd name="T49" fmla="*/ 523 h 787"/>
              <a:gd name="T50" fmla="*/ 371 w 786"/>
              <a:gd name="T51" fmla="*/ 529 h 787"/>
              <a:gd name="T52" fmla="*/ 387 w 786"/>
              <a:gd name="T53" fmla="*/ 525 h 787"/>
              <a:gd name="T54" fmla="*/ 397 w 786"/>
              <a:gd name="T55" fmla="*/ 509 h 787"/>
              <a:gd name="T56" fmla="*/ 397 w 786"/>
              <a:gd name="T57" fmla="*/ 509 h 787"/>
              <a:gd name="T58" fmla="*/ 397 w 786"/>
              <a:gd name="T59" fmla="*/ 509 h 787"/>
              <a:gd name="T60" fmla="*/ 457 w 786"/>
              <a:gd name="T61" fmla="*/ 423 h 787"/>
              <a:gd name="T62" fmla="*/ 457 w 786"/>
              <a:gd name="T63" fmla="*/ 423 h 787"/>
              <a:gd name="T64" fmla="*/ 580 w 786"/>
              <a:gd name="T65" fmla="*/ 245 h 787"/>
              <a:gd name="T66" fmla="*/ 629 w 786"/>
              <a:gd name="T67" fmla="*/ 236 h 787"/>
              <a:gd name="T68" fmla="*/ 657 w 786"/>
              <a:gd name="T69" fmla="*/ 256 h 787"/>
              <a:gd name="T70" fmla="*/ 672 w 786"/>
              <a:gd name="T71" fmla="*/ 279 h 787"/>
              <a:gd name="T72" fmla="*/ 666 w 786"/>
              <a:gd name="T73" fmla="*/ 305 h 787"/>
              <a:gd name="T74" fmla="*/ 543 w 786"/>
              <a:gd name="T75" fmla="*/ 482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86" h="787">
                <a:moveTo>
                  <a:pt x="647" y="140"/>
                </a:moveTo>
                <a:cubicBezTo>
                  <a:pt x="507" y="1"/>
                  <a:pt x="280" y="0"/>
                  <a:pt x="140" y="140"/>
                </a:cubicBezTo>
                <a:cubicBezTo>
                  <a:pt x="0" y="280"/>
                  <a:pt x="0" y="507"/>
                  <a:pt x="140" y="647"/>
                </a:cubicBezTo>
                <a:cubicBezTo>
                  <a:pt x="280" y="787"/>
                  <a:pt x="507" y="787"/>
                  <a:pt x="647" y="647"/>
                </a:cubicBezTo>
                <a:cubicBezTo>
                  <a:pt x="786" y="507"/>
                  <a:pt x="786" y="280"/>
                  <a:pt x="647" y="140"/>
                </a:cubicBezTo>
                <a:close/>
                <a:moveTo>
                  <a:pt x="543" y="482"/>
                </a:moveTo>
                <a:lnTo>
                  <a:pt x="543" y="482"/>
                </a:lnTo>
                <a:lnTo>
                  <a:pt x="514" y="524"/>
                </a:lnTo>
                <a:lnTo>
                  <a:pt x="490" y="560"/>
                </a:lnTo>
                <a:lnTo>
                  <a:pt x="443" y="627"/>
                </a:lnTo>
                <a:cubicBezTo>
                  <a:pt x="437" y="635"/>
                  <a:pt x="428" y="642"/>
                  <a:pt x="416" y="648"/>
                </a:cubicBezTo>
                <a:cubicBezTo>
                  <a:pt x="406" y="653"/>
                  <a:pt x="395" y="655"/>
                  <a:pt x="386" y="656"/>
                </a:cubicBezTo>
                <a:lnTo>
                  <a:pt x="356" y="656"/>
                </a:lnTo>
                <a:cubicBezTo>
                  <a:pt x="346" y="655"/>
                  <a:pt x="335" y="653"/>
                  <a:pt x="325" y="648"/>
                </a:cubicBezTo>
                <a:cubicBezTo>
                  <a:pt x="313" y="642"/>
                  <a:pt x="304" y="635"/>
                  <a:pt x="298" y="627"/>
                </a:cubicBezTo>
                <a:lnTo>
                  <a:pt x="257" y="567"/>
                </a:lnTo>
                <a:lnTo>
                  <a:pt x="232" y="531"/>
                </a:lnTo>
                <a:lnTo>
                  <a:pt x="109" y="353"/>
                </a:lnTo>
                <a:cubicBezTo>
                  <a:pt x="103" y="346"/>
                  <a:pt x="101" y="336"/>
                  <a:pt x="103" y="327"/>
                </a:cubicBezTo>
                <a:cubicBezTo>
                  <a:pt x="105" y="318"/>
                  <a:pt x="110" y="310"/>
                  <a:pt x="118" y="305"/>
                </a:cubicBezTo>
                <a:lnTo>
                  <a:pt x="146" y="285"/>
                </a:lnTo>
                <a:cubicBezTo>
                  <a:pt x="162" y="274"/>
                  <a:pt x="184" y="278"/>
                  <a:pt x="195" y="294"/>
                </a:cubicBezTo>
                <a:lnTo>
                  <a:pt x="318" y="471"/>
                </a:lnTo>
                <a:lnTo>
                  <a:pt x="318" y="471"/>
                </a:lnTo>
                <a:lnTo>
                  <a:pt x="354" y="523"/>
                </a:lnTo>
                <a:cubicBezTo>
                  <a:pt x="356" y="525"/>
                  <a:pt x="361" y="528"/>
                  <a:pt x="371" y="529"/>
                </a:cubicBezTo>
                <a:cubicBezTo>
                  <a:pt x="379" y="528"/>
                  <a:pt x="384" y="526"/>
                  <a:pt x="387" y="525"/>
                </a:cubicBezTo>
                <a:lnTo>
                  <a:pt x="397" y="509"/>
                </a:lnTo>
                <a:lnTo>
                  <a:pt x="397" y="509"/>
                </a:lnTo>
                <a:lnTo>
                  <a:pt x="397" y="509"/>
                </a:lnTo>
                <a:lnTo>
                  <a:pt x="457" y="423"/>
                </a:lnTo>
                <a:lnTo>
                  <a:pt x="457" y="423"/>
                </a:lnTo>
                <a:lnTo>
                  <a:pt x="580" y="245"/>
                </a:lnTo>
                <a:cubicBezTo>
                  <a:pt x="591" y="229"/>
                  <a:pt x="613" y="225"/>
                  <a:pt x="629" y="236"/>
                </a:cubicBezTo>
                <a:lnTo>
                  <a:pt x="657" y="256"/>
                </a:lnTo>
                <a:cubicBezTo>
                  <a:pt x="665" y="261"/>
                  <a:pt x="670" y="270"/>
                  <a:pt x="672" y="279"/>
                </a:cubicBezTo>
                <a:cubicBezTo>
                  <a:pt x="673" y="288"/>
                  <a:pt x="671" y="297"/>
                  <a:pt x="666" y="305"/>
                </a:cubicBezTo>
                <a:lnTo>
                  <a:pt x="543" y="4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58810" y="1581447"/>
            <a:ext cx="109680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типичным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безлицензионное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пользование недрами. Ответственность предусмотрена ч. 1 ст. 7.3 КоАП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ч. 1 ст. 7.3 КоАП РФ - безлицензионное пользование недрами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(админ. штраф на юридических лиц от 800 000 руб. до 1 000 000 руб.);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1196980" y="1099029"/>
            <a:ext cx="10388591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400" b="1" spc="400" dirty="0" err="1" smtClean="0">
                <a:ln w="3175">
                  <a:noFill/>
                </a:ln>
                <a:solidFill>
                  <a:srgbClr val="358364"/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Ответственность</a:t>
            </a:r>
            <a:r>
              <a:rPr lang="en-US" sz="2400" b="1" spc="400" dirty="0" smtClean="0">
                <a:ln w="3175">
                  <a:noFill/>
                </a:ln>
                <a:solidFill>
                  <a:srgbClr val="358364"/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b="1" spc="400" dirty="0" err="1" smtClean="0">
                <a:ln w="3175">
                  <a:noFill/>
                </a:ln>
                <a:solidFill>
                  <a:srgbClr val="358364"/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за</a:t>
            </a:r>
            <a:r>
              <a:rPr lang="en-US" sz="2400" b="1" spc="400" dirty="0" smtClean="0">
                <a:ln w="3175">
                  <a:noFill/>
                </a:ln>
                <a:solidFill>
                  <a:srgbClr val="358364"/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b="1" spc="400" dirty="0" err="1" smtClean="0">
                <a:ln w="3175">
                  <a:noFill/>
                </a:ln>
                <a:solidFill>
                  <a:srgbClr val="358364"/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наиболее</a:t>
            </a:r>
            <a:r>
              <a:rPr lang="en-US" sz="2400" b="1" spc="400" dirty="0" smtClean="0">
                <a:ln w="3175">
                  <a:noFill/>
                </a:ln>
                <a:solidFill>
                  <a:srgbClr val="358364"/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b="1" spc="400" dirty="0" err="1" smtClean="0">
                <a:ln w="3175">
                  <a:noFill/>
                </a:ln>
                <a:solidFill>
                  <a:srgbClr val="358364"/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типичные</a:t>
            </a:r>
            <a:r>
              <a:rPr lang="en-US" sz="2400" b="1" spc="400" dirty="0" smtClean="0">
                <a:ln w="3175">
                  <a:noFill/>
                </a:ln>
                <a:solidFill>
                  <a:srgbClr val="358364"/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b="1" spc="400" dirty="0" err="1" smtClean="0">
                <a:ln w="3175">
                  <a:noFill/>
                </a:ln>
                <a:solidFill>
                  <a:srgbClr val="358364"/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нарушения</a:t>
            </a:r>
            <a:endParaRPr lang="ru-RU" sz="2400" b="1" spc="400" dirty="0">
              <a:ln w="3175">
                <a:noFill/>
              </a:ln>
              <a:solidFill>
                <a:srgbClr val="358364"/>
              </a:solidFill>
              <a:latin typeface="Times New Roman" panose="02020603050405020304" pitchFamily="18" charset="0"/>
              <a:ea typeface="Adobe Fan Heiti Std B" panose="020B07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059005" y="3217635"/>
            <a:ext cx="10983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/>
                <a:cs typeface="Times New Roman"/>
              </a:rPr>
              <a:t>Постановлением Правительства РФ от 10.03.2020 № 261 внесены изменения в Правила расчёта размера вреда, причинённого недрам вследствие нарушения законодательства Российской Федерации о недрах. </a:t>
            </a:r>
          </a:p>
          <a:p>
            <a:pPr algn="just"/>
            <a:r>
              <a:rPr lang="en-US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     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Times New Roman"/>
                <a:cs typeface="Times New Roman"/>
              </a:rPr>
              <a:t>соответствии с п. 7 Правил расчёта размера вреда, утверждённых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постановлением </a:t>
            </a:r>
            <a:r>
              <a:rPr lang="ru-RU" sz="2400" dirty="0">
                <a:solidFill>
                  <a:srgbClr val="002060"/>
                </a:solidFill>
                <a:latin typeface="Times New Roman"/>
                <a:cs typeface="Times New Roman"/>
              </a:rPr>
              <a:t>Правительства Российской Федерации от 04.07.2013 № 564,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указано</a:t>
            </a:r>
            <a:r>
              <a:rPr lang="ru-RU" sz="2400" dirty="0">
                <a:solidFill>
                  <a:srgbClr val="002060"/>
                </a:solidFill>
                <a:latin typeface="Times New Roman"/>
                <a:cs typeface="Times New Roman"/>
              </a:rPr>
              <a:t>, что  к добытым полезным ископаемым также относятся подземные воды. </a:t>
            </a:r>
            <a:endParaRPr lang="en-US" sz="24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    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Таким </a:t>
            </a:r>
            <a:r>
              <a:rPr lang="ru-RU" sz="2400" dirty="0">
                <a:solidFill>
                  <a:srgbClr val="FF0000"/>
                </a:solidFill>
                <a:latin typeface="Times New Roman"/>
                <a:cs typeface="Times New Roman"/>
              </a:rPr>
              <a:t>образом, незаконная добыча подземных вод, влечёт за собой </a:t>
            </a:r>
            <a:r>
              <a:rPr lang="ru-RU" sz="2400" dirty="0" err="1">
                <a:solidFill>
                  <a:srgbClr val="FF0000"/>
                </a:solidFill>
                <a:latin typeface="Times New Roman"/>
                <a:cs typeface="Times New Roman"/>
              </a:rPr>
              <a:t>исчис-ления</a:t>
            </a:r>
            <a:r>
              <a:rPr lang="ru-RU" sz="2400" dirty="0">
                <a:solidFill>
                  <a:srgbClr val="FF0000"/>
                </a:solidFill>
                <a:latin typeface="Times New Roman"/>
                <a:cs typeface="Times New Roman"/>
              </a:rPr>
              <a:t> суммы причинённого вреда</a:t>
            </a:r>
          </a:p>
          <a:p>
            <a:pPr algn="ctr"/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373251" y="3503003"/>
            <a:ext cx="9440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0" b="1" dirty="0">
                <a:solidFill>
                  <a:srgbClr val="FF0000"/>
                </a:solidFill>
                <a:latin typeface="Arial Narrow"/>
                <a:cs typeface="Arial Narrow"/>
              </a:rPr>
              <a:t>!</a:t>
            </a:r>
            <a:endParaRPr lang="ru-RU" sz="1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56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Группа 345"/>
          <p:cNvGrpSpPr/>
          <p:nvPr/>
        </p:nvGrpSpPr>
        <p:grpSpPr>
          <a:xfrm>
            <a:off x="209550" y="125550"/>
            <a:ext cx="719893" cy="893626"/>
            <a:chOff x="1546225" y="-3938587"/>
            <a:chExt cx="2335213" cy="2898774"/>
          </a:xfrm>
        </p:grpSpPr>
        <p:grpSp>
          <p:nvGrpSpPr>
            <p:cNvPr id="347" name="Группа 346"/>
            <p:cNvGrpSpPr/>
            <p:nvPr/>
          </p:nvGrpSpPr>
          <p:grpSpPr>
            <a:xfrm>
              <a:off x="1922463" y="-3897313"/>
              <a:ext cx="1582738" cy="2266950"/>
              <a:chOff x="1922463" y="-3897313"/>
              <a:chExt cx="1582738" cy="2266950"/>
            </a:xfrm>
          </p:grpSpPr>
          <p:sp>
            <p:nvSpPr>
              <p:cNvPr id="352" name="Freeform 173"/>
              <p:cNvSpPr>
                <a:spLocks noEditPoints="1"/>
              </p:cNvSpPr>
              <p:nvPr/>
            </p:nvSpPr>
            <p:spPr bwMode="auto">
              <a:xfrm>
                <a:off x="2427288" y="-2719388"/>
                <a:ext cx="576263" cy="801687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" name="Freeform 174"/>
              <p:cNvSpPr>
                <a:spLocks/>
              </p:cNvSpPr>
              <p:nvPr/>
            </p:nvSpPr>
            <p:spPr bwMode="auto">
              <a:xfrm>
                <a:off x="2430463" y="-1928813"/>
                <a:ext cx="573088" cy="298450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" name="Freeform 175"/>
              <p:cNvSpPr>
                <a:spLocks/>
              </p:cNvSpPr>
              <p:nvPr/>
            </p:nvSpPr>
            <p:spPr bwMode="auto">
              <a:xfrm>
                <a:off x="3294063" y="-2840038"/>
                <a:ext cx="211138" cy="222250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" name="Freeform 176"/>
              <p:cNvSpPr>
                <a:spLocks/>
              </p:cNvSpPr>
              <p:nvPr/>
            </p:nvSpPr>
            <p:spPr bwMode="auto">
              <a:xfrm>
                <a:off x="1922463" y="-2840038"/>
                <a:ext cx="219075" cy="222250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7" name="Freeform 177"/>
              <p:cNvSpPr>
                <a:spLocks/>
              </p:cNvSpPr>
              <p:nvPr/>
            </p:nvSpPr>
            <p:spPr bwMode="auto">
              <a:xfrm>
                <a:off x="3290888" y="-2659063"/>
                <a:ext cx="214313" cy="139700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" name="Freeform 178"/>
              <p:cNvSpPr>
                <a:spLocks/>
              </p:cNvSpPr>
              <p:nvPr/>
            </p:nvSpPr>
            <p:spPr bwMode="auto">
              <a:xfrm>
                <a:off x="1922463" y="-2659063"/>
                <a:ext cx="219075" cy="136525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" name="Freeform 179"/>
              <p:cNvSpPr>
                <a:spLocks/>
              </p:cNvSpPr>
              <p:nvPr/>
            </p:nvSpPr>
            <p:spPr bwMode="auto">
              <a:xfrm>
                <a:off x="3019425" y="-2865438"/>
                <a:ext cx="319088" cy="557212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0" name="Freeform 180"/>
              <p:cNvSpPr>
                <a:spLocks/>
              </p:cNvSpPr>
              <p:nvPr/>
            </p:nvSpPr>
            <p:spPr bwMode="auto">
              <a:xfrm>
                <a:off x="2087563" y="-2865438"/>
                <a:ext cx="320675" cy="557212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" name="Freeform 181"/>
              <p:cNvSpPr>
                <a:spLocks/>
              </p:cNvSpPr>
              <p:nvPr/>
            </p:nvSpPr>
            <p:spPr bwMode="auto">
              <a:xfrm>
                <a:off x="2212975" y="-2774950"/>
                <a:ext cx="195263" cy="406400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" name="Freeform 182"/>
              <p:cNvSpPr>
                <a:spLocks/>
              </p:cNvSpPr>
              <p:nvPr/>
            </p:nvSpPr>
            <p:spPr bwMode="auto">
              <a:xfrm>
                <a:off x="3019425" y="-2774950"/>
                <a:ext cx="200025" cy="406400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3" name="Freeform 183"/>
              <p:cNvSpPr>
                <a:spLocks noEditPoints="1"/>
              </p:cNvSpPr>
              <p:nvPr/>
            </p:nvSpPr>
            <p:spPr bwMode="auto">
              <a:xfrm>
                <a:off x="2747963" y="-2960688"/>
                <a:ext cx="255588" cy="158750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4" name="Freeform 184"/>
              <p:cNvSpPr>
                <a:spLocks noEditPoints="1"/>
              </p:cNvSpPr>
              <p:nvPr/>
            </p:nvSpPr>
            <p:spPr bwMode="auto">
              <a:xfrm>
                <a:off x="2430463" y="-2960688"/>
                <a:ext cx="249238" cy="158750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5" name="Freeform 185"/>
              <p:cNvSpPr>
                <a:spLocks/>
              </p:cNvSpPr>
              <p:nvPr/>
            </p:nvSpPr>
            <p:spPr bwMode="auto">
              <a:xfrm>
                <a:off x="3294063" y="-3024188"/>
                <a:ext cx="165100" cy="301625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6" name="Freeform 186"/>
              <p:cNvSpPr>
                <a:spLocks/>
              </p:cNvSpPr>
              <p:nvPr/>
            </p:nvSpPr>
            <p:spPr bwMode="auto">
              <a:xfrm>
                <a:off x="1971675" y="-3024188"/>
                <a:ext cx="169863" cy="304800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7" name="Freeform 187"/>
              <p:cNvSpPr>
                <a:spLocks/>
              </p:cNvSpPr>
              <p:nvPr/>
            </p:nvSpPr>
            <p:spPr bwMode="auto">
              <a:xfrm>
                <a:off x="2597150" y="-3241675"/>
                <a:ext cx="241300" cy="134937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8" name="Freeform 188"/>
              <p:cNvSpPr>
                <a:spLocks/>
              </p:cNvSpPr>
              <p:nvPr/>
            </p:nvSpPr>
            <p:spPr bwMode="auto">
              <a:xfrm>
                <a:off x="2416175" y="-3076575"/>
                <a:ext cx="161925" cy="98425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9" name="Freeform 189"/>
              <p:cNvSpPr>
                <a:spLocks/>
              </p:cNvSpPr>
              <p:nvPr/>
            </p:nvSpPr>
            <p:spPr bwMode="auto">
              <a:xfrm>
                <a:off x="2857500" y="-3084513"/>
                <a:ext cx="161925" cy="106362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0" name="Freeform 190"/>
              <p:cNvSpPr>
                <a:spLocks/>
              </p:cNvSpPr>
              <p:nvPr/>
            </p:nvSpPr>
            <p:spPr bwMode="auto">
              <a:xfrm>
                <a:off x="3252788" y="-2516188"/>
                <a:ext cx="206375" cy="95250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1" name="Freeform 191"/>
              <p:cNvSpPr>
                <a:spLocks/>
              </p:cNvSpPr>
              <p:nvPr/>
            </p:nvSpPr>
            <p:spPr bwMode="auto">
              <a:xfrm>
                <a:off x="1971675" y="-2516188"/>
                <a:ext cx="211138" cy="95250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2" name="Freeform 192"/>
              <p:cNvSpPr>
                <a:spLocks/>
              </p:cNvSpPr>
              <p:nvPr/>
            </p:nvSpPr>
            <p:spPr bwMode="auto">
              <a:xfrm>
                <a:off x="3189288" y="-2439988"/>
                <a:ext cx="206375" cy="101600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" name="Freeform 193"/>
              <p:cNvSpPr>
                <a:spLocks/>
              </p:cNvSpPr>
              <p:nvPr/>
            </p:nvSpPr>
            <p:spPr bwMode="auto">
              <a:xfrm>
                <a:off x="2035175" y="-2439988"/>
                <a:ext cx="203200" cy="101600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" name="Freeform 194"/>
              <p:cNvSpPr>
                <a:spLocks/>
              </p:cNvSpPr>
              <p:nvPr/>
            </p:nvSpPr>
            <p:spPr bwMode="auto">
              <a:xfrm>
                <a:off x="2555875" y="-2816225"/>
                <a:ext cx="134938" cy="134937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" name="Freeform 195"/>
              <p:cNvSpPr>
                <a:spLocks/>
              </p:cNvSpPr>
              <p:nvPr/>
            </p:nvSpPr>
            <p:spPr bwMode="auto">
              <a:xfrm>
                <a:off x="2732088" y="-2816225"/>
                <a:ext cx="147638" cy="134937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" name="Freeform 196"/>
              <p:cNvSpPr>
                <a:spLocks/>
              </p:cNvSpPr>
              <p:nvPr/>
            </p:nvSpPr>
            <p:spPr bwMode="auto">
              <a:xfrm>
                <a:off x="2130425" y="-2376488"/>
                <a:ext cx="179388" cy="112712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" name="Freeform 197"/>
              <p:cNvSpPr>
                <a:spLocks/>
              </p:cNvSpPr>
              <p:nvPr/>
            </p:nvSpPr>
            <p:spPr bwMode="auto">
              <a:xfrm>
                <a:off x="3124200" y="-2376488"/>
                <a:ext cx="180975" cy="112712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8" name="Freeform 198"/>
              <p:cNvSpPr>
                <a:spLocks noEditPoints="1"/>
              </p:cNvSpPr>
              <p:nvPr/>
            </p:nvSpPr>
            <p:spPr bwMode="auto">
              <a:xfrm>
                <a:off x="2325688" y="-2917825"/>
                <a:ext cx="139700" cy="93662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9" name="Freeform 199"/>
              <p:cNvSpPr>
                <a:spLocks noEditPoints="1"/>
              </p:cNvSpPr>
              <p:nvPr/>
            </p:nvSpPr>
            <p:spPr bwMode="auto">
              <a:xfrm>
                <a:off x="2962275" y="-2917825"/>
                <a:ext cx="139700" cy="93662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0" name="Freeform 200"/>
              <p:cNvSpPr>
                <a:spLocks/>
              </p:cNvSpPr>
              <p:nvPr/>
            </p:nvSpPr>
            <p:spPr bwMode="auto">
              <a:xfrm>
                <a:off x="2178050" y="-3043238"/>
                <a:ext cx="84138" cy="158750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1" name="Freeform 201"/>
              <p:cNvSpPr>
                <a:spLocks/>
              </p:cNvSpPr>
              <p:nvPr/>
            </p:nvSpPr>
            <p:spPr bwMode="auto">
              <a:xfrm>
                <a:off x="2679700" y="-3260725"/>
                <a:ext cx="68263" cy="123825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2" name="Freeform 202"/>
              <p:cNvSpPr>
                <a:spLocks/>
              </p:cNvSpPr>
              <p:nvPr/>
            </p:nvSpPr>
            <p:spPr bwMode="auto">
              <a:xfrm>
                <a:off x="3170238" y="-3043238"/>
                <a:ext cx="82550" cy="158750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3" name="Freeform 203"/>
              <p:cNvSpPr>
                <a:spLocks/>
              </p:cNvSpPr>
              <p:nvPr/>
            </p:nvSpPr>
            <p:spPr bwMode="auto">
              <a:xfrm>
                <a:off x="2262188" y="-2332038"/>
                <a:ext cx="120650" cy="98425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4" name="Freeform 204"/>
              <p:cNvSpPr>
                <a:spLocks/>
              </p:cNvSpPr>
              <p:nvPr/>
            </p:nvSpPr>
            <p:spPr bwMode="auto">
              <a:xfrm>
                <a:off x="3052763" y="-2332038"/>
                <a:ext cx="120650" cy="98425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5" name="Freeform 205"/>
              <p:cNvSpPr>
                <a:spLocks/>
              </p:cNvSpPr>
              <p:nvPr/>
            </p:nvSpPr>
            <p:spPr bwMode="auto">
              <a:xfrm>
                <a:off x="3008313" y="-3106738"/>
                <a:ext cx="120650" cy="153987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6" name="Freeform 206"/>
              <p:cNvSpPr>
                <a:spLocks/>
              </p:cNvSpPr>
              <p:nvPr/>
            </p:nvSpPr>
            <p:spPr bwMode="auto">
              <a:xfrm>
                <a:off x="2298700" y="-3098800"/>
                <a:ext cx="128588" cy="146050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7" name="Freeform 207"/>
              <p:cNvSpPr>
                <a:spLocks/>
              </p:cNvSpPr>
              <p:nvPr/>
            </p:nvSpPr>
            <p:spPr bwMode="auto">
              <a:xfrm>
                <a:off x="2924175" y="-2840038"/>
                <a:ext cx="177800" cy="84137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8" name="Freeform 208"/>
              <p:cNvSpPr>
                <a:spLocks/>
              </p:cNvSpPr>
              <p:nvPr/>
            </p:nvSpPr>
            <p:spPr bwMode="auto">
              <a:xfrm>
                <a:off x="2333625" y="-2835275"/>
                <a:ext cx="169863" cy="71437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9" name="Freeform 209"/>
              <p:cNvSpPr>
                <a:spLocks/>
              </p:cNvSpPr>
              <p:nvPr/>
            </p:nvSpPr>
            <p:spPr bwMode="auto">
              <a:xfrm>
                <a:off x="2743200" y="-3043238"/>
                <a:ext cx="125413" cy="9048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0" name="Freeform 210"/>
              <p:cNvSpPr>
                <a:spLocks/>
              </p:cNvSpPr>
              <p:nvPr/>
            </p:nvSpPr>
            <p:spPr bwMode="auto">
              <a:xfrm>
                <a:off x="2559050" y="-3043238"/>
                <a:ext cx="139700" cy="101600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" name="Freeform 211"/>
              <p:cNvSpPr>
                <a:spLocks/>
              </p:cNvSpPr>
              <p:nvPr/>
            </p:nvSpPr>
            <p:spPr bwMode="auto">
              <a:xfrm>
                <a:off x="2182813" y="-3122613"/>
                <a:ext cx="161925" cy="7937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" name="Freeform 212"/>
              <p:cNvSpPr>
                <a:spLocks/>
              </p:cNvSpPr>
              <p:nvPr/>
            </p:nvSpPr>
            <p:spPr bwMode="auto">
              <a:xfrm>
                <a:off x="3090863" y="-3128963"/>
                <a:ext cx="161925" cy="85725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" name="Freeform 213"/>
              <p:cNvSpPr>
                <a:spLocks/>
              </p:cNvSpPr>
              <p:nvPr/>
            </p:nvSpPr>
            <p:spPr bwMode="auto">
              <a:xfrm>
                <a:off x="2430463" y="-2967038"/>
                <a:ext cx="125413" cy="14287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4" name="Freeform 214"/>
              <p:cNvSpPr>
                <a:spLocks/>
              </p:cNvSpPr>
              <p:nvPr/>
            </p:nvSpPr>
            <p:spPr bwMode="auto">
              <a:xfrm>
                <a:off x="2879725" y="-2967038"/>
                <a:ext cx="123825" cy="14287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5" name="Freeform 215"/>
              <p:cNvSpPr>
                <a:spLocks/>
              </p:cNvSpPr>
              <p:nvPr/>
            </p:nvSpPr>
            <p:spPr bwMode="auto">
              <a:xfrm>
                <a:off x="2630488" y="-3065463"/>
                <a:ext cx="173038" cy="1111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6" name="Freeform 216"/>
              <p:cNvSpPr>
                <a:spLocks/>
              </p:cNvSpPr>
              <p:nvPr/>
            </p:nvSpPr>
            <p:spPr bwMode="auto">
              <a:xfrm>
                <a:off x="2687638" y="-3381375"/>
                <a:ext cx="55563" cy="55562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7" name="Freeform 217"/>
              <p:cNvSpPr>
                <a:spLocks/>
              </p:cNvSpPr>
              <p:nvPr/>
            </p:nvSpPr>
            <p:spPr bwMode="auto">
              <a:xfrm>
                <a:off x="2924175" y="-3087688"/>
                <a:ext cx="26988" cy="74612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8" name="Freeform 218"/>
              <p:cNvSpPr>
                <a:spLocks/>
              </p:cNvSpPr>
              <p:nvPr/>
            </p:nvSpPr>
            <p:spPr bwMode="auto">
              <a:xfrm>
                <a:off x="2476500" y="-3087688"/>
                <a:ext cx="33338" cy="74612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9" name="Freeform 219"/>
              <p:cNvSpPr>
                <a:spLocks/>
              </p:cNvSpPr>
              <p:nvPr/>
            </p:nvSpPr>
            <p:spPr bwMode="auto">
              <a:xfrm>
                <a:off x="2465388" y="-3189288"/>
                <a:ext cx="49213" cy="52387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0" name="Freeform 220"/>
              <p:cNvSpPr>
                <a:spLocks/>
              </p:cNvSpPr>
              <p:nvPr/>
            </p:nvSpPr>
            <p:spPr bwMode="auto">
              <a:xfrm>
                <a:off x="2913063" y="-3189288"/>
                <a:ext cx="49213" cy="52387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1" name="Oval 221"/>
              <p:cNvSpPr>
                <a:spLocks noChangeArrowheads="1"/>
              </p:cNvSpPr>
              <p:nvPr/>
            </p:nvSpPr>
            <p:spPr bwMode="auto">
              <a:xfrm>
                <a:off x="2701925" y="-3302000"/>
                <a:ext cx="30163" cy="25400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2" name="Freeform 222"/>
              <p:cNvSpPr>
                <a:spLocks/>
              </p:cNvSpPr>
              <p:nvPr/>
            </p:nvSpPr>
            <p:spPr bwMode="auto">
              <a:xfrm>
                <a:off x="2484438" y="-3122613"/>
                <a:ext cx="19050" cy="23812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3" name="Freeform 223"/>
              <p:cNvSpPr>
                <a:spLocks/>
              </p:cNvSpPr>
              <p:nvPr/>
            </p:nvSpPr>
            <p:spPr bwMode="auto">
              <a:xfrm>
                <a:off x="2928938" y="-3122613"/>
                <a:ext cx="22225" cy="23812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4" name="Freeform 224"/>
              <p:cNvSpPr>
                <a:spLocks/>
              </p:cNvSpPr>
              <p:nvPr/>
            </p:nvSpPr>
            <p:spPr bwMode="auto">
              <a:xfrm>
                <a:off x="2786063" y="-3098800"/>
                <a:ext cx="11113" cy="22225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5" name="Freeform 225"/>
              <p:cNvSpPr>
                <a:spLocks/>
              </p:cNvSpPr>
              <p:nvPr/>
            </p:nvSpPr>
            <p:spPr bwMode="auto">
              <a:xfrm>
                <a:off x="2668588" y="-3098800"/>
                <a:ext cx="11113" cy="22225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6" name="Freeform 226"/>
              <p:cNvSpPr>
                <a:spLocks/>
              </p:cNvSpPr>
              <p:nvPr/>
            </p:nvSpPr>
            <p:spPr bwMode="auto">
              <a:xfrm>
                <a:off x="2709863" y="-3098800"/>
                <a:ext cx="15875" cy="22225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7" name="Freeform 227"/>
              <p:cNvSpPr>
                <a:spLocks/>
              </p:cNvSpPr>
              <p:nvPr/>
            </p:nvSpPr>
            <p:spPr bwMode="auto">
              <a:xfrm>
                <a:off x="2747963" y="-3095625"/>
                <a:ext cx="11113" cy="19050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8" name="Freeform 228"/>
              <p:cNvSpPr>
                <a:spLocks/>
              </p:cNvSpPr>
              <p:nvPr/>
            </p:nvSpPr>
            <p:spPr bwMode="auto">
              <a:xfrm>
                <a:off x="2630488" y="-3095625"/>
                <a:ext cx="19050" cy="19050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9" name="Freeform 229"/>
              <p:cNvSpPr>
                <a:spLocks/>
              </p:cNvSpPr>
              <p:nvPr/>
            </p:nvSpPr>
            <p:spPr bwMode="auto">
              <a:xfrm>
                <a:off x="2605088" y="-1951038"/>
                <a:ext cx="222250" cy="68262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0" name="Freeform 230"/>
              <p:cNvSpPr>
                <a:spLocks/>
              </p:cNvSpPr>
              <p:nvPr/>
            </p:nvSpPr>
            <p:spPr bwMode="auto">
              <a:xfrm>
                <a:off x="2698750" y="-2414588"/>
                <a:ext cx="26988" cy="38100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1" name="Freeform 231"/>
              <p:cNvSpPr>
                <a:spLocks/>
              </p:cNvSpPr>
              <p:nvPr/>
            </p:nvSpPr>
            <p:spPr bwMode="auto">
              <a:xfrm>
                <a:off x="2762250" y="-2414588"/>
                <a:ext cx="30163" cy="38100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2" name="Freeform 232"/>
              <p:cNvSpPr>
                <a:spLocks noEditPoints="1"/>
              </p:cNvSpPr>
              <p:nvPr/>
            </p:nvSpPr>
            <p:spPr bwMode="auto">
              <a:xfrm>
                <a:off x="2616200" y="-2459038"/>
                <a:ext cx="200025" cy="349250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3" name="Freeform 233"/>
              <p:cNvSpPr>
                <a:spLocks/>
              </p:cNvSpPr>
              <p:nvPr/>
            </p:nvSpPr>
            <p:spPr bwMode="auto">
              <a:xfrm>
                <a:off x="2638425" y="-2428875"/>
                <a:ext cx="30163" cy="52387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4" name="Freeform 234"/>
              <p:cNvSpPr>
                <a:spLocks/>
              </p:cNvSpPr>
              <p:nvPr/>
            </p:nvSpPr>
            <p:spPr bwMode="auto">
              <a:xfrm>
                <a:off x="2676525" y="-2497138"/>
                <a:ext cx="74613" cy="3175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5" name="Freeform 235"/>
              <p:cNvSpPr>
                <a:spLocks/>
              </p:cNvSpPr>
              <p:nvPr/>
            </p:nvSpPr>
            <p:spPr bwMode="auto">
              <a:xfrm>
                <a:off x="2709863" y="-2587625"/>
                <a:ext cx="11113" cy="1111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6" name="Oval 236"/>
              <p:cNvSpPr>
                <a:spLocks noChangeArrowheads="1"/>
              </p:cNvSpPr>
              <p:nvPr/>
            </p:nvSpPr>
            <p:spPr bwMode="auto">
              <a:xfrm>
                <a:off x="2709863" y="-2565400"/>
                <a:ext cx="11113" cy="7937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7" name="Freeform 237"/>
              <p:cNvSpPr>
                <a:spLocks/>
              </p:cNvSpPr>
              <p:nvPr/>
            </p:nvSpPr>
            <p:spPr bwMode="auto">
              <a:xfrm>
                <a:off x="2747963" y="-2535238"/>
                <a:ext cx="3175" cy="476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8" name="Freeform 238"/>
              <p:cNvSpPr>
                <a:spLocks/>
              </p:cNvSpPr>
              <p:nvPr/>
            </p:nvSpPr>
            <p:spPr bwMode="auto">
              <a:xfrm>
                <a:off x="2736850" y="-2530475"/>
                <a:ext cx="11113" cy="7937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9" name="Freeform 239"/>
              <p:cNvSpPr>
                <a:spLocks/>
              </p:cNvSpPr>
              <p:nvPr/>
            </p:nvSpPr>
            <p:spPr bwMode="auto">
              <a:xfrm>
                <a:off x="2743200" y="-2546350"/>
                <a:ext cx="4763" cy="1111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0" name="Freeform 240"/>
              <p:cNvSpPr>
                <a:spLocks/>
              </p:cNvSpPr>
              <p:nvPr/>
            </p:nvSpPr>
            <p:spPr bwMode="auto">
              <a:xfrm>
                <a:off x="2732088" y="-2535238"/>
                <a:ext cx="11113" cy="4762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1" name="Freeform 241"/>
              <p:cNvSpPr>
                <a:spLocks/>
              </p:cNvSpPr>
              <p:nvPr/>
            </p:nvSpPr>
            <p:spPr bwMode="auto">
              <a:xfrm>
                <a:off x="2732088" y="-2530475"/>
                <a:ext cx="11113" cy="1111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" name="Freeform 242"/>
              <p:cNvSpPr>
                <a:spLocks/>
              </p:cNvSpPr>
              <p:nvPr/>
            </p:nvSpPr>
            <p:spPr bwMode="auto">
              <a:xfrm>
                <a:off x="2720975" y="-2516188"/>
                <a:ext cx="22225" cy="7937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" name="Freeform 243"/>
              <p:cNvSpPr>
                <a:spLocks/>
              </p:cNvSpPr>
              <p:nvPr/>
            </p:nvSpPr>
            <p:spPr bwMode="auto">
              <a:xfrm>
                <a:off x="2736850" y="-2519363"/>
                <a:ext cx="11113" cy="3175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" name="Freeform 244"/>
              <p:cNvSpPr>
                <a:spLocks/>
              </p:cNvSpPr>
              <p:nvPr/>
            </p:nvSpPr>
            <p:spPr bwMode="auto">
              <a:xfrm>
                <a:off x="2747963" y="-2522538"/>
                <a:ext cx="3175" cy="3175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" name="Freeform 245"/>
              <p:cNvSpPr>
                <a:spLocks/>
              </p:cNvSpPr>
              <p:nvPr/>
            </p:nvSpPr>
            <p:spPr bwMode="auto">
              <a:xfrm>
                <a:off x="2751138" y="-2530475"/>
                <a:ext cx="7938" cy="7937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" name="Freeform 246"/>
              <p:cNvSpPr>
                <a:spLocks/>
              </p:cNvSpPr>
              <p:nvPr/>
            </p:nvSpPr>
            <p:spPr bwMode="auto">
              <a:xfrm>
                <a:off x="2759075" y="-2535238"/>
                <a:ext cx="11113" cy="12700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" name="Freeform 247"/>
              <p:cNvSpPr>
                <a:spLocks/>
              </p:cNvSpPr>
              <p:nvPr/>
            </p:nvSpPr>
            <p:spPr bwMode="auto">
              <a:xfrm>
                <a:off x="2759075" y="-2552700"/>
                <a:ext cx="11113" cy="1111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" name="Freeform 248"/>
              <p:cNvSpPr>
                <a:spLocks/>
              </p:cNvSpPr>
              <p:nvPr/>
            </p:nvSpPr>
            <p:spPr bwMode="auto">
              <a:xfrm>
                <a:off x="2751138" y="-2546350"/>
                <a:ext cx="7938" cy="1111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" name="Freeform 249"/>
              <p:cNvSpPr>
                <a:spLocks/>
              </p:cNvSpPr>
              <p:nvPr/>
            </p:nvSpPr>
            <p:spPr bwMode="auto">
              <a:xfrm>
                <a:off x="2747963" y="-2552700"/>
                <a:ext cx="3175" cy="1111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" name="Freeform 250"/>
              <p:cNvSpPr>
                <a:spLocks/>
              </p:cNvSpPr>
              <p:nvPr/>
            </p:nvSpPr>
            <p:spPr bwMode="auto">
              <a:xfrm>
                <a:off x="2736850" y="-2557463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" name="Freeform 251"/>
              <p:cNvSpPr>
                <a:spLocks/>
              </p:cNvSpPr>
              <p:nvPr/>
            </p:nvSpPr>
            <p:spPr bwMode="auto">
              <a:xfrm>
                <a:off x="2736850" y="-2552700"/>
                <a:ext cx="6350" cy="1111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" name="Freeform 252"/>
              <p:cNvSpPr>
                <a:spLocks/>
              </p:cNvSpPr>
              <p:nvPr/>
            </p:nvSpPr>
            <p:spPr bwMode="auto">
              <a:xfrm>
                <a:off x="2732088" y="-2546350"/>
                <a:ext cx="4763" cy="1111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3" name="Freeform 253"/>
              <p:cNvSpPr>
                <a:spLocks/>
              </p:cNvSpPr>
              <p:nvPr/>
            </p:nvSpPr>
            <p:spPr bwMode="auto">
              <a:xfrm>
                <a:off x="2732088" y="-2535238"/>
                <a:ext cx="4763" cy="12700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4" name="Freeform 254"/>
              <p:cNvSpPr>
                <a:spLocks/>
              </p:cNvSpPr>
              <p:nvPr/>
            </p:nvSpPr>
            <p:spPr bwMode="auto">
              <a:xfrm>
                <a:off x="2725738" y="-2522538"/>
                <a:ext cx="6350" cy="3175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5" name="Freeform 255"/>
              <p:cNvSpPr>
                <a:spLocks/>
              </p:cNvSpPr>
              <p:nvPr/>
            </p:nvSpPr>
            <p:spPr bwMode="auto">
              <a:xfrm>
                <a:off x="2713038" y="-2519363"/>
                <a:ext cx="23813" cy="1111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6" name="Oval 256"/>
              <p:cNvSpPr>
                <a:spLocks noChangeArrowheads="1"/>
              </p:cNvSpPr>
              <p:nvPr/>
            </p:nvSpPr>
            <p:spPr bwMode="auto">
              <a:xfrm>
                <a:off x="2709863" y="-2535238"/>
                <a:ext cx="3175" cy="4762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7" name="Freeform 257"/>
              <p:cNvSpPr>
                <a:spLocks/>
              </p:cNvSpPr>
              <p:nvPr/>
            </p:nvSpPr>
            <p:spPr bwMode="auto">
              <a:xfrm>
                <a:off x="2709863" y="-2530475"/>
                <a:ext cx="3175" cy="14287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8" name="Oval 258"/>
              <p:cNvSpPr>
                <a:spLocks noChangeArrowheads="1"/>
              </p:cNvSpPr>
              <p:nvPr/>
            </p:nvSpPr>
            <p:spPr bwMode="auto">
              <a:xfrm>
                <a:off x="2709863" y="-2546350"/>
                <a:ext cx="11113" cy="11112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9" name="Oval 259"/>
              <p:cNvSpPr>
                <a:spLocks noChangeArrowheads="1"/>
              </p:cNvSpPr>
              <p:nvPr/>
            </p:nvSpPr>
            <p:spPr bwMode="auto">
              <a:xfrm>
                <a:off x="2709863" y="-2552700"/>
                <a:ext cx="11113" cy="6350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0" name="Freeform 260"/>
              <p:cNvSpPr>
                <a:spLocks/>
              </p:cNvSpPr>
              <p:nvPr/>
            </p:nvSpPr>
            <p:spPr bwMode="auto">
              <a:xfrm>
                <a:off x="2720975" y="-2530475"/>
                <a:ext cx="4763" cy="14287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1" name="Freeform 261"/>
              <p:cNvSpPr>
                <a:spLocks/>
              </p:cNvSpPr>
              <p:nvPr/>
            </p:nvSpPr>
            <p:spPr bwMode="auto">
              <a:xfrm>
                <a:off x="2701925" y="-2530475"/>
                <a:ext cx="7938" cy="14287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2" name="Freeform 262"/>
              <p:cNvSpPr>
                <a:spLocks/>
              </p:cNvSpPr>
              <p:nvPr/>
            </p:nvSpPr>
            <p:spPr bwMode="auto">
              <a:xfrm>
                <a:off x="2690813" y="-2519363"/>
                <a:ext cx="19050" cy="1111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3" name="Freeform 263"/>
              <p:cNvSpPr>
                <a:spLocks/>
              </p:cNvSpPr>
              <p:nvPr/>
            </p:nvSpPr>
            <p:spPr bwMode="auto">
              <a:xfrm>
                <a:off x="2687638" y="-2519363"/>
                <a:ext cx="3175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4" name="Freeform 264"/>
              <p:cNvSpPr>
                <a:spLocks/>
              </p:cNvSpPr>
              <p:nvPr/>
            </p:nvSpPr>
            <p:spPr bwMode="auto">
              <a:xfrm>
                <a:off x="2679700" y="-2530475"/>
                <a:ext cx="11113" cy="1111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5" name="Freeform 265"/>
              <p:cNvSpPr>
                <a:spLocks/>
              </p:cNvSpPr>
              <p:nvPr/>
            </p:nvSpPr>
            <p:spPr bwMode="auto">
              <a:xfrm>
                <a:off x="2676525" y="-2530475"/>
                <a:ext cx="11113" cy="7937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6" name="Freeform 266"/>
              <p:cNvSpPr>
                <a:spLocks/>
              </p:cNvSpPr>
              <p:nvPr/>
            </p:nvSpPr>
            <p:spPr bwMode="auto">
              <a:xfrm>
                <a:off x="2679700" y="-2535238"/>
                <a:ext cx="11113" cy="4762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7" name="Freeform 267"/>
              <p:cNvSpPr>
                <a:spLocks/>
              </p:cNvSpPr>
              <p:nvPr/>
            </p:nvSpPr>
            <p:spPr bwMode="auto">
              <a:xfrm>
                <a:off x="2676525" y="-2546350"/>
                <a:ext cx="11113" cy="1111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8" name="Freeform 268"/>
              <p:cNvSpPr>
                <a:spLocks/>
              </p:cNvSpPr>
              <p:nvPr/>
            </p:nvSpPr>
            <p:spPr bwMode="auto">
              <a:xfrm>
                <a:off x="2668588" y="-2535238"/>
                <a:ext cx="11113" cy="4762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9" name="Freeform 269"/>
              <p:cNvSpPr>
                <a:spLocks/>
              </p:cNvSpPr>
              <p:nvPr/>
            </p:nvSpPr>
            <p:spPr bwMode="auto">
              <a:xfrm>
                <a:off x="2665413" y="-2530475"/>
                <a:ext cx="11113" cy="7937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0" name="Freeform 270"/>
              <p:cNvSpPr>
                <a:spLocks/>
              </p:cNvSpPr>
              <p:nvPr/>
            </p:nvSpPr>
            <p:spPr bwMode="auto">
              <a:xfrm>
                <a:off x="2668588" y="-2522538"/>
                <a:ext cx="11113" cy="3175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1" name="Freeform 271"/>
              <p:cNvSpPr>
                <a:spLocks/>
              </p:cNvSpPr>
              <p:nvPr/>
            </p:nvSpPr>
            <p:spPr bwMode="auto">
              <a:xfrm>
                <a:off x="2679700" y="-2519363"/>
                <a:ext cx="7938" cy="3175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2" name="Freeform 272"/>
              <p:cNvSpPr>
                <a:spLocks/>
              </p:cNvSpPr>
              <p:nvPr/>
            </p:nvSpPr>
            <p:spPr bwMode="auto">
              <a:xfrm>
                <a:off x="2679700" y="-2516188"/>
                <a:ext cx="22225" cy="7937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" name="Freeform 273"/>
              <p:cNvSpPr>
                <a:spLocks/>
              </p:cNvSpPr>
              <p:nvPr/>
            </p:nvSpPr>
            <p:spPr bwMode="auto">
              <a:xfrm>
                <a:off x="2690813" y="-2522538"/>
                <a:ext cx="7938" cy="3175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4" name="Freeform 274"/>
              <p:cNvSpPr>
                <a:spLocks/>
              </p:cNvSpPr>
              <p:nvPr/>
            </p:nvSpPr>
            <p:spPr bwMode="auto">
              <a:xfrm>
                <a:off x="2687638" y="-2535238"/>
                <a:ext cx="11113" cy="12700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5" name="Freeform 275"/>
              <p:cNvSpPr>
                <a:spLocks/>
              </p:cNvSpPr>
              <p:nvPr/>
            </p:nvSpPr>
            <p:spPr bwMode="auto">
              <a:xfrm>
                <a:off x="2687638" y="-2546350"/>
                <a:ext cx="3175" cy="1111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6" name="Freeform 276"/>
              <p:cNvSpPr>
                <a:spLocks/>
              </p:cNvSpPr>
              <p:nvPr/>
            </p:nvSpPr>
            <p:spPr bwMode="auto">
              <a:xfrm>
                <a:off x="2679700" y="-2552700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7" name="Freeform 277"/>
              <p:cNvSpPr>
                <a:spLocks/>
              </p:cNvSpPr>
              <p:nvPr/>
            </p:nvSpPr>
            <p:spPr bwMode="auto">
              <a:xfrm>
                <a:off x="2676525" y="-2557463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8" name="Freeform 278"/>
              <p:cNvSpPr>
                <a:spLocks/>
              </p:cNvSpPr>
              <p:nvPr/>
            </p:nvSpPr>
            <p:spPr bwMode="auto">
              <a:xfrm>
                <a:off x="2668588" y="-2552700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9" name="Freeform 279"/>
              <p:cNvSpPr>
                <a:spLocks/>
              </p:cNvSpPr>
              <p:nvPr/>
            </p:nvSpPr>
            <p:spPr bwMode="auto">
              <a:xfrm>
                <a:off x="2665413" y="-2546350"/>
                <a:ext cx="11113" cy="1111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0" name="Freeform 280"/>
              <p:cNvSpPr>
                <a:spLocks/>
              </p:cNvSpPr>
              <p:nvPr/>
            </p:nvSpPr>
            <p:spPr bwMode="auto">
              <a:xfrm>
                <a:off x="2660650" y="-2552700"/>
                <a:ext cx="7938" cy="1111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1" name="Freeform 281"/>
              <p:cNvSpPr>
                <a:spLocks/>
              </p:cNvSpPr>
              <p:nvPr/>
            </p:nvSpPr>
            <p:spPr bwMode="auto">
              <a:xfrm>
                <a:off x="2660650" y="-2535238"/>
                <a:ext cx="7938" cy="12700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2" name="Freeform 282"/>
              <p:cNvSpPr>
                <a:spLocks/>
              </p:cNvSpPr>
              <p:nvPr/>
            </p:nvSpPr>
            <p:spPr bwMode="auto">
              <a:xfrm>
                <a:off x="2660650" y="-2530475"/>
                <a:ext cx="4763" cy="7937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3" name="Freeform 283"/>
              <p:cNvSpPr>
                <a:spLocks/>
              </p:cNvSpPr>
              <p:nvPr/>
            </p:nvSpPr>
            <p:spPr bwMode="auto">
              <a:xfrm>
                <a:off x="2665413" y="-2522538"/>
                <a:ext cx="3175" cy="6350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4" name="Freeform 284"/>
              <p:cNvSpPr>
                <a:spLocks/>
              </p:cNvSpPr>
              <p:nvPr/>
            </p:nvSpPr>
            <p:spPr bwMode="auto">
              <a:xfrm>
                <a:off x="2668588" y="-2519363"/>
                <a:ext cx="7938" cy="1111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5" name="Freeform 285"/>
              <p:cNvSpPr>
                <a:spLocks/>
              </p:cNvSpPr>
              <p:nvPr/>
            </p:nvSpPr>
            <p:spPr bwMode="auto">
              <a:xfrm>
                <a:off x="2668588" y="-2516188"/>
                <a:ext cx="11113" cy="7937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6" name="Freeform 286"/>
              <p:cNvSpPr>
                <a:spLocks/>
              </p:cNvSpPr>
              <p:nvPr/>
            </p:nvSpPr>
            <p:spPr bwMode="auto">
              <a:xfrm>
                <a:off x="2676525" y="-2505075"/>
                <a:ext cx="74613" cy="7937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7" name="Freeform 287"/>
              <p:cNvSpPr>
                <a:spLocks/>
              </p:cNvSpPr>
              <p:nvPr/>
            </p:nvSpPr>
            <p:spPr bwMode="auto">
              <a:xfrm>
                <a:off x="2743200" y="-2516188"/>
                <a:ext cx="7938" cy="7937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8" name="Freeform 288"/>
              <p:cNvSpPr>
                <a:spLocks/>
              </p:cNvSpPr>
              <p:nvPr/>
            </p:nvSpPr>
            <p:spPr bwMode="auto">
              <a:xfrm>
                <a:off x="2747963" y="-2519363"/>
                <a:ext cx="11113" cy="1111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9" name="Freeform 289"/>
              <p:cNvSpPr>
                <a:spLocks/>
              </p:cNvSpPr>
              <p:nvPr/>
            </p:nvSpPr>
            <p:spPr bwMode="auto">
              <a:xfrm>
                <a:off x="2759075" y="-2522538"/>
                <a:ext cx="3175" cy="6350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0" name="Freeform 290"/>
              <p:cNvSpPr>
                <a:spLocks/>
              </p:cNvSpPr>
              <p:nvPr/>
            </p:nvSpPr>
            <p:spPr bwMode="auto">
              <a:xfrm>
                <a:off x="2762250" y="-2530475"/>
                <a:ext cx="7938" cy="7937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1" name="Freeform 291"/>
              <p:cNvSpPr>
                <a:spLocks/>
              </p:cNvSpPr>
              <p:nvPr/>
            </p:nvSpPr>
            <p:spPr bwMode="auto">
              <a:xfrm>
                <a:off x="2762250" y="-2546350"/>
                <a:ext cx="7938" cy="15875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2" name="Freeform 292"/>
              <p:cNvSpPr>
                <a:spLocks/>
              </p:cNvSpPr>
              <p:nvPr/>
            </p:nvSpPr>
            <p:spPr bwMode="auto">
              <a:xfrm>
                <a:off x="2762250" y="-2557463"/>
                <a:ext cx="7938" cy="1111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3" name="Freeform 293"/>
              <p:cNvSpPr>
                <a:spLocks/>
              </p:cNvSpPr>
              <p:nvPr/>
            </p:nvSpPr>
            <p:spPr bwMode="auto">
              <a:xfrm>
                <a:off x="2759075" y="-2565400"/>
                <a:ext cx="3175" cy="7937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4" name="Freeform 294"/>
              <p:cNvSpPr>
                <a:spLocks/>
              </p:cNvSpPr>
              <p:nvPr/>
            </p:nvSpPr>
            <p:spPr bwMode="auto">
              <a:xfrm>
                <a:off x="2751138" y="-2557463"/>
                <a:ext cx="7938" cy="1111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5" name="Freeform 295"/>
              <p:cNvSpPr>
                <a:spLocks/>
              </p:cNvSpPr>
              <p:nvPr/>
            </p:nvSpPr>
            <p:spPr bwMode="auto">
              <a:xfrm>
                <a:off x="2747963" y="-2565400"/>
                <a:ext cx="3175" cy="12700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6" name="Freeform 296"/>
              <p:cNvSpPr>
                <a:spLocks/>
              </p:cNvSpPr>
              <p:nvPr/>
            </p:nvSpPr>
            <p:spPr bwMode="auto">
              <a:xfrm>
                <a:off x="2736850" y="-2565400"/>
                <a:ext cx="6350" cy="12700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7" name="Freeform 297"/>
              <p:cNvSpPr>
                <a:spLocks/>
              </p:cNvSpPr>
              <p:nvPr/>
            </p:nvSpPr>
            <p:spPr bwMode="auto">
              <a:xfrm>
                <a:off x="2725738" y="-2568575"/>
                <a:ext cx="11113" cy="38100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8" name="Freeform 298"/>
              <p:cNvSpPr>
                <a:spLocks/>
              </p:cNvSpPr>
              <p:nvPr/>
            </p:nvSpPr>
            <p:spPr bwMode="auto">
              <a:xfrm>
                <a:off x="2720975" y="-2565400"/>
                <a:ext cx="4763" cy="34925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9" name="Freeform 299"/>
              <p:cNvSpPr>
                <a:spLocks/>
              </p:cNvSpPr>
              <p:nvPr/>
            </p:nvSpPr>
            <p:spPr bwMode="auto">
              <a:xfrm>
                <a:off x="2701925" y="-2613025"/>
                <a:ext cx="23813" cy="22225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0" name="Freeform 300"/>
              <p:cNvSpPr>
                <a:spLocks/>
              </p:cNvSpPr>
              <p:nvPr/>
            </p:nvSpPr>
            <p:spPr bwMode="auto">
              <a:xfrm>
                <a:off x="2698750" y="-2565400"/>
                <a:ext cx="11113" cy="34925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1" name="Freeform 301"/>
              <p:cNvSpPr>
                <a:spLocks/>
              </p:cNvSpPr>
              <p:nvPr/>
            </p:nvSpPr>
            <p:spPr bwMode="auto">
              <a:xfrm>
                <a:off x="2690813" y="-2568575"/>
                <a:ext cx="11113" cy="38100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2" name="Freeform 302"/>
              <p:cNvSpPr>
                <a:spLocks/>
              </p:cNvSpPr>
              <p:nvPr/>
            </p:nvSpPr>
            <p:spPr bwMode="auto">
              <a:xfrm>
                <a:off x="2679700" y="-2565400"/>
                <a:ext cx="7938" cy="12700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3" name="Freeform 303"/>
              <p:cNvSpPr>
                <a:spLocks/>
              </p:cNvSpPr>
              <p:nvPr/>
            </p:nvSpPr>
            <p:spPr bwMode="auto">
              <a:xfrm>
                <a:off x="2668588" y="-2565400"/>
                <a:ext cx="11113" cy="12700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4" name="Freeform 304"/>
              <p:cNvSpPr>
                <a:spLocks/>
              </p:cNvSpPr>
              <p:nvPr/>
            </p:nvSpPr>
            <p:spPr bwMode="auto">
              <a:xfrm>
                <a:off x="2665413" y="-2557463"/>
                <a:ext cx="11113" cy="1111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5" name="Freeform 305"/>
              <p:cNvSpPr>
                <a:spLocks/>
              </p:cNvSpPr>
              <p:nvPr/>
            </p:nvSpPr>
            <p:spPr bwMode="auto">
              <a:xfrm>
                <a:off x="2665413" y="-2565400"/>
                <a:ext cx="3175" cy="7937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3" name="Freeform 306"/>
              <p:cNvSpPr>
                <a:spLocks/>
              </p:cNvSpPr>
              <p:nvPr/>
            </p:nvSpPr>
            <p:spPr bwMode="auto">
              <a:xfrm>
                <a:off x="2660650" y="-2557463"/>
                <a:ext cx="4763" cy="1111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0" name="Freeform 307"/>
              <p:cNvSpPr>
                <a:spLocks/>
              </p:cNvSpPr>
              <p:nvPr/>
            </p:nvSpPr>
            <p:spPr bwMode="auto">
              <a:xfrm>
                <a:off x="2652713" y="-2546350"/>
                <a:ext cx="12700" cy="15875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1" name="Freeform 308"/>
              <p:cNvSpPr>
                <a:spLocks/>
              </p:cNvSpPr>
              <p:nvPr/>
            </p:nvSpPr>
            <p:spPr bwMode="auto">
              <a:xfrm>
                <a:off x="2641600" y="-2486025"/>
                <a:ext cx="139700" cy="1111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2" name="Freeform 309"/>
              <p:cNvSpPr>
                <a:spLocks/>
              </p:cNvSpPr>
              <p:nvPr/>
            </p:nvSpPr>
            <p:spPr bwMode="auto">
              <a:xfrm>
                <a:off x="2649538" y="-2470150"/>
                <a:ext cx="123825" cy="6350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4" name="Freeform 310"/>
              <p:cNvSpPr>
                <a:spLocks/>
              </p:cNvSpPr>
              <p:nvPr/>
            </p:nvSpPr>
            <p:spPr bwMode="auto">
              <a:xfrm>
                <a:off x="2638425" y="-2085975"/>
                <a:ext cx="147638" cy="3175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5" name="Freeform 311"/>
              <p:cNvSpPr>
                <a:spLocks/>
              </p:cNvSpPr>
              <p:nvPr/>
            </p:nvSpPr>
            <p:spPr bwMode="auto">
              <a:xfrm>
                <a:off x="2619375" y="-2071688"/>
                <a:ext cx="184150" cy="3175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8" name="Freeform 312"/>
              <p:cNvSpPr>
                <a:spLocks/>
              </p:cNvSpPr>
              <p:nvPr/>
            </p:nvSpPr>
            <p:spPr bwMode="auto">
              <a:xfrm>
                <a:off x="2649538" y="-2098675"/>
                <a:ext cx="131763" cy="4762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9" name="Freeform 313"/>
              <p:cNvSpPr>
                <a:spLocks/>
              </p:cNvSpPr>
              <p:nvPr/>
            </p:nvSpPr>
            <p:spPr bwMode="auto">
              <a:xfrm>
                <a:off x="2605088" y="-2055813"/>
                <a:ext cx="214313" cy="6350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0" name="Freeform 314"/>
              <p:cNvSpPr>
                <a:spLocks/>
              </p:cNvSpPr>
              <p:nvPr/>
            </p:nvSpPr>
            <p:spPr bwMode="auto">
              <a:xfrm>
                <a:off x="2473325" y="-2409825"/>
                <a:ext cx="176213" cy="330200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1" name="Freeform 315"/>
              <p:cNvSpPr>
                <a:spLocks/>
              </p:cNvSpPr>
              <p:nvPr/>
            </p:nvSpPr>
            <p:spPr bwMode="auto">
              <a:xfrm>
                <a:off x="2660650" y="-2014538"/>
                <a:ext cx="49213" cy="2540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2" name="Freeform 316"/>
              <p:cNvSpPr>
                <a:spLocks/>
              </p:cNvSpPr>
              <p:nvPr/>
            </p:nvSpPr>
            <p:spPr bwMode="auto">
              <a:xfrm>
                <a:off x="2679700" y="-2044700"/>
                <a:ext cx="52388" cy="41275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3" name="Freeform 317"/>
              <p:cNvSpPr>
                <a:spLocks/>
              </p:cNvSpPr>
              <p:nvPr/>
            </p:nvSpPr>
            <p:spPr bwMode="auto">
              <a:xfrm>
                <a:off x="2690813" y="-2044700"/>
                <a:ext cx="19050" cy="6350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4" name="Freeform 318"/>
              <p:cNvSpPr>
                <a:spLocks/>
              </p:cNvSpPr>
              <p:nvPr/>
            </p:nvSpPr>
            <p:spPr bwMode="auto">
              <a:xfrm>
                <a:off x="2713038" y="-2025650"/>
                <a:ext cx="30163" cy="22225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5" name="Freeform 319"/>
              <p:cNvSpPr>
                <a:spLocks/>
              </p:cNvSpPr>
              <p:nvPr/>
            </p:nvSpPr>
            <p:spPr bwMode="auto">
              <a:xfrm>
                <a:off x="2720975" y="-2014538"/>
                <a:ext cx="41275" cy="2540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6" name="Freeform 320"/>
              <p:cNvSpPr>
                <a:spLocks/>
              </p:cNvSpPr>
              <p:nvPr/>
            </p:nvSpPr>
            <p:spPr bwMode="auto">
              <a:xfrm>
                <a:off x="2781300" y="-2409825"/>
                <a:ext cx="169863" cy="330200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7" name="Freeform 321"/>
              <p:cNvSpPr>
                <a:spLocks noEditPoints="1"/>
              </p:cNvSpPr>
              <p:nvPr/>
            </p:nvSpPr>
            <p:spPr bwMode="auto">
              <a:xfrm>
                <a:off x="2665413" y="-2414588"/>
                <a:ext cx="25400" cy="38100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8" name="Freeform 322"/>
              <p:cNvSpPr>
                <a:spLocks noEditPoints="1"/>
              </p:cNvSpPr>
              <p:nvPr/>
            </p:nvSpPr>
            <p:spPr bwMode="auto">
              <a:xfrm>
                <a:off x="2725738" y="-2425700"/>
                <a:ext cx="33338" cy="57150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9" name="Line 324"/>
              <p:cNvSpPr>
                <a:spLocks noChangeShapeType="1"/>
              </p:cNvSpPr>
              <p:nvPr/>
            </p:nvSpPr>
            <p:spPr bwMode="auto">
              <a:xfrm>
                <a:off x="2871788" y="-38973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0" name="Line 325"/>
              <p:cNvSpPr>
                <a:spLocks noChangeShapeType="1"/>
              </p:cNvSpPr>
              <p:nvPr/>
            </p:nvSpPr>
            <p:spPr bwMode="auto">
              <a:xfrm>
                <a:off x="2871788" y="-38973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48" name="Группа 347"/>
            <p:cNvGrpSpPr/>
            <p:nvPr/>
          </p:nvGrpSpPr>
          <p:grpSpPr>
            <a:xfrm>
              <a:off x="1546225" y="-3938587"/>
              <a:ext cx="2335213" cy="2898774"/>
              <a:chOff x="1546225" y="-3938587"/>
              <a:chExt cx="2335213" cy="2898774"/>
            </a:xfrm>
          </p:grpSpPr>
          <p:sp>
            <p:nvSpPr>
              <p:cNvPr id="349" name="Freeform 323"/>
              <p:cNvSpPr>
                <a:spLocks/>
              </p:cNvSpPr>
              <p:nvPr/>
            </p:nvSpPr>
            <p:spPr bwMode="auto">
              <a:xfrm>
                <a:off x="2725738" y="-3622675"/>
                <a:ext cx="1155700" cy="2454275"/>
              </a:xfrm>
              <a:custGeom>
                <a:avLst/>
                <a:gdLst>
                  <a:gd name="T0" fmla="*/ 307 w 307"/>
                  <a:gd name="T1" fmla="*/ 76 h 652"/>
                  <a:gd name="T2" fmla="*/ 307 w 307"/>
                  <a:gd name="T3" fmla="*/ 57 h 652"/>
                  <a:gd name="T4" fmla="*/ 269 w 307"/>
                  <a:gd name="T5" fmla="*/ 14 h 652"/>
                  <a:gd name="T6" fmla="*/ 236 w 307"/>
                  <a:gd name="T7" fmla="*/ 1 h 652"/>
                  <a:gd name="T8" fmla="*/ 236 w 307"/>
                  <a:gd name="T9" fmla="*/ 1 h 652"/>
                  <a:gd name="T10" fmla="*/ 235 w 307"/>
                  <a:gd name="T11" fmla="*/ 0 h 652"/>
                  <a:gd name="T12" fmla="*/ 235 w 307"/>
                  <a:gd name="T13" fmla="*/ 129 h 652"/>
                  <a:gd name="T14" fmla="*/ 235 w 307"/>
                  <a:gd name="T15" fmla="*/ 173 h 652"/>
                  <a:gd name="T16" fmla="*/ 235 w 307"/>
                  <a:gd name="T17" fmla="*/ 342 h 652"/>
                  <a:gd name="T18" fmla="*/ 235 w 307"/>
                  <a:gd name="T19" fmla="*/ 387 h 652"/>
                  <a:gd name="T20" fmla="*/ 235 w 307"/>
                  <a:gd name="T21" fmla="*/ 454 h 652"/>
                  <a:gd name="T22" fmla="*/ 216 w 307"/>
                  <a:gd name="T23" fmla="*/ 487 h 652"/>
                  <a:gd name="T24" fmla="*/ 0 w 307"/>
                  <a:gd name="T25" fmla="*/ 614 h 652"/>
                  <a:gd name="T26" fmla="*/ 67 w 307"/>
                  <a:gd name="T27" fmla="*/ 652 h 652"/>
                  <a:gd name="T28" fmla="*/ 262 w 307"/>
                  <a:gd name="T29" fmla="*/ 542 h 652"/>
                  <a:gd name="T30" fmla="*/ 307 w 307"/>
                  <a:gd name="T31" fmla="*/ 464 h 652"/>
                  <a:gd name="T32" fmla="*/ 307 w 307"/>
                  <a:gd name="T33" fmla="*/ 387 h 652"/>
                  <a:gd name="T34" fmla="*/ 307 w 307"/>
                  <a:gd name="T35" fmla="*/ 387 h 652"/>
                  <a:gd name="T36" fmla="*/ 307 w 307"/>
                  <a:gd name="T37" fmla="*/ 173 h 652"/>
                  <a:gd name="T38" fmla="*/ 307 w 307"/>
                  <a:gd name="T39" fmla="*/ 173 h 652"/>
                  <a:gd name="T40" fmla="*/ 307 w 307"/>
                  <a:gd name="T41" fmla="*/ 85 h 652"/>
                  <a:gd name="T42" fmla="*/ 307 w 307"/>
                  <a:gd name="T43" fmla="*/ 85 h 652"/>
                  <a:gd name="T44" fmla="*/ 307 w 307"/>
                  <a:gd name="T45" fmla="*/ 76 h 652"/>
                  <a:gd name="T46" fmla="*/ 307 w 307"/>
                  <a:gd name="T47" fmla="*/ 76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7" h="652">
                    <a:moveTo>
                      <a:pt x="307" y="76"/>
                    </a:moveTo>
                    <a:cubicBezTo>
                      <a:pt x="307" y="57"/>
                      <a:pt x="307" y="57"/>
                      <a:pt x="307" y="57"/>
                    </a:cubicBezTo>
                    <a:cubicBezTo>
                      <a:pt x="307" y="39"/>
                      <a:pt x="293" y="22"/>
                      <a:pt x="269" y="14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5" y="129"/>
                      <a:pt x="235" y="129"/>
                      <a:pt x="235" y="129"/>
                    </a:cubicBezTo>
                    <a:cubicBezTo>
                      <a:pt x="235" y="173"/>
                      <a:pt x="235" y="173"/>
                      <a:pt x="235" y="173"/>
                    </a:cubicBezTo>
                    <a:cubicBezTo>
                      <a:pt x="235" y="342"/>
                      <a:pt x="235" y="342"/>
                      <a:pt x="235" y="342"/>
                    </a:cubicBezTo>
                    <a:cubicBezTo>
                      <a:pt x="235" y="387"/>
                      <a:pt x="235" y="387"/>
                      <a:pt x="235" y="387"/>
                    </a:cubicBezTo>
                    <a:cubicBezTo>
                      <a:pt x="235" y="454"/>
                      <a:pt x="235" y="454"/>
                      <a:pt x="235" y="454"/>
                    </a:cubicBezTo>
                    <a:cubicBezTo>
                      <a:pt x="235" y="468"/>
                      <a:pt x="228" y="481"/>
                      <a:pt x="216" y="487"/>
                    </a:cubicBezTo>
                    <a:cubicBezTo>
                      <a:pt x="0" y="614"/>
                      <a:pt x="0" y="614"/>
                      <a:pt x="0" y="614"/>
                    </a:cubicBezTo>
                    <a:cubicBezTo>
                      <a:pt x="67" y="652"/>
                      <a:pt x="67" y="652"/>
                      <a:pt x="67" y="652"/>
                    </a:cubicBezTo>
                    <a:cubicBezTo>
                      <a:pt x="262" y="542"/>
                      <a:pt x="262" y="542"/>
                      <a:pt x="262" y="542"/>
                    </a:cubicBezTo>
                    <a:cubicBezTo>
                      <a:pt x="290" y="526"/>
                      <a:pt x="307" y="496"/>
                      <a:pt x="307" y="464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76"/>
                      <a:pt x="307" y="76"/>
                      <a:pt x="307" y="76"/>
                    </a:cubicBezTo>
                    <a:cubicBezTo>
                      <a:pt x="307" y="76"/>
                      <a:pt x="307" y="76"/>
                      <a:pt x="307" y="76"/>
                    </a:cubicBezTo>
                    <a:close/>
                  </a:path>
                </a:pathLst>
              </a:custGeom>
              <a:solidFill>
                <a:srgbClr val="3583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" name="Freeform 326"/>
              <p:cNvSpPr>
                <a:spLocks/>
              </p:cNvSpPr>
              <p:nvPr/>
            </p:nvSpPr>
            <p:spPr bwMode="auto">
              <a:xfrm>
                <a:off x="1549400" y="-3938587"/>
                <a:ext cx="2065338" cy="700087"/>
              </a:xfrm>
              <a:custGeom>
                <a:avLst/>
                <a:gdLst>
                  <a:gd name="T0" fmla="*/ 353 w 548"/>
                  <a:gd name="T1" fmla="*/ 11 h 186"/>
                  <a:gd name="T2" fmla="*/ 264 w 548"/>
                  <a:gd name="T3" fmla="*/ 11 h 186"/>
                  <a:gd name="T4" fmla="*/ 37 w 548"/>
                  <a:gd name="T5" fmla="*/ 98 h 186"/>
                  <a:gd name="T6" fmla="*/ 0 w 548"/>
                  <a:gd name="T7" fmla="*/ 141 h 186"/>
                  <a:gd name="T8" fmla="*/ 0 w 548"/>
                  <a:gd name="T9" fmla="*/ 160 h 186"/>
                  <a:gd name="T10" fmla="*/ 0 w 548"/>
                  <a:gd name="T11" fmla="*/ 160 h 186"/>
                  <a:gd name="T12" fmla="*/ 0 w 548"/>
                  <a:gd name="T13" fmla="*/ 186 h 186"/>
                  <a:gd name="T14" fmla="*/ 290 w 548"/>
                  <a:gd name="T15" fmla="*/ 75 h 186"/>
                  <a:gd name="T16" fmla="*/ 329 w 548"/>
                  <a:gd name="T17" fmla="*/ 75 h 186"/>
                  <a:gd name="T18" fmla="*/ 548 w 548"/>
                  <a:gd name="T19" fmla="*/ 158 h 186"/>
                  <a:gd name="T20" fmla="*/ 548 w 548"/>
                  <a:gd name="T21" fmla="*/ 138 h 186"/>
                  <a:gd name="T22" fmla="*/ 548 w 548"/>
                  <a:gd name="T23" fmla="*/ 105 h 186"/>
                  <a:gd name="T24" fmla="*/ 548 w 548"/>
                  <a:gd name="T25" fmla="*/ 85 h 186"/>
                  <a:gd name="T26" fmla="*/ 353 w 548"/>
                  <a:gd name="T27" fmla="*/ 1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8" h="186">
                    <a:moveTo>
                      <a:pt x="353" y="11"/>
                    </a:moveTo>
                    <a:cubicBezTo>
                      <a:pt x="325" y="0"/>
                      <a:pt x="291" y="1"/>
                      <a:pt x="264" y="11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14" y="106"/>
                      <a:pt x="0" y="123"/>
                      <a:pt x="0" y="14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90" y="75"/>
                      <a:pt x="290" y="75"/>
                      <a:pt x="290" y="75"/>
                    </a:cubicBezTo>
                    <a:cubicBezTo>
                      <a:pt x="302" y="71"/>
                      <a:pt x="317" y="71"/>
                      <a:pt x="329" y="75"/>
                    </a:cubicBezTo>
                    <a:cubicBezTo>
                      <a:pt x="548" y="158"/>
                      <a:pt x="548" y="158"/>
                      <a:pt x="548" y="158"/>
                    </a:cubicBezTo>
                    <a:cubicBezTo>
                      <a:pt x="548" y="138"/>
                      <a:pt x="548" y="138"/>
                      <a:pt x="548" y="138"/>
                    </a:cubicBezTo>
                    <a:cubicBezTo>
                      <a:pt x="548" y="105"/>
                      <a:pt x="548" y="105"/>
                      <a:pt x="548" y="105"/>
                    </a:cubicBezTo>
                    <a:cubicBezTo>
                      <a:pt x="548" y="85"/>
                      <a:pt x="548" y="85"/>
                      <a:pt x="548" y="85"/>
                    </a:cubicBezTo>
                    <a:lnTo>
                      <a:pt x="353" y="11"/>
                    </a:lnTo>
                    <a:close/>
                  </a:path>
                </a:pathLst>
              </a:custGeom>
              <a:solidFill>
                <a:srgbClr val="2149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" name="Freeform 327"/>
              <p:cNvSpPr>
                <a:spLocks/>
              </p:cNvSpPr>
              <p:nvPr/>
            </p:nvSpPr>
            <p:spPr bwMode="auto">
              <a:xfrm>
                <a:off x="1546225" y="-3336925"/>
                <a:ext cx="1435100" cy="2297112"/>
              </a:xfrm>
              <a:custGeom>
                <a:avLst/>
                <a:gdLst>
                  <a:gd name="T0" fmla="*/ 90 w 381"/>
                  <a:gd name="T1" fmla="*/ 409 h 610"/>
                  <a:gd name="T2" fmla="*/ 71 w 381"/>
                  <a:gd name="T3" fmla="*/ 376 h 610"/>
                  <a:gd name="T4" fmla="*/ 70 w 381"/>
                  <a:gd name="T5" fmla="*/ 0 h 610"/>
                  <a:gd name="T6" fmla="*/ 1 w 381"/>
                  <a:gd name="T7" fmla="*/ 26 h 610"/>
                  <a:gd name="T8" fmla="*/ 1 w 381"/>
                  <a:gd name="T9" fmla="*/ 49 h 610"/>
                  <a:gd name="T10" fmla="*/ 1 w 381"/>
                  <a:gd name="T11" fmla="*/ 49 h 610"/>
                  <a:gd name="T12" fmla="*/ 0 w 381"/>
                  <a:gd name="T13" fmla="*/ 96 h 610"/>
                  <a:gd name="T14" fmla="*/ 1 w 381"/>
                  <a:gd name="T15" fmla="*/ 96 h 610"/>
                  <a:gd name="T16" fmla="*/ 0 w 381"/>
                  <a:gd name="T17" fmla="*/ 388 h 610"/>
                  <a:gd name="T18" fmla="*/ 45 w 381"/>
                  <a:gd name="T19" fmla="*/ 466 h 610"/>
                  <a:gd name="T20" fmla="*/ 271 w 381"/>
                  <a:gd name="T21" fmla="*/ 596 h 610"/>
                  <a:gd name="T22" fmla="*/ 347 w 381"/>
                  <a:gd name="T23" fmla="*/ 596 h 610"/>
                  <a:gd name="T24" fmla="*/ 381 w 381"/>
                  <a:gd name="T25" fmla="*/ 577 h 610"/>
                  <a:gd name="T26" fmla="*/ 90 w 381"/>
                  <a:gd name="T27" fmla="*/ 409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1" h="610">
                    <a:moveTo>
                      <a:pt x="90" y="409"/>
                    </a:moveTo>
                    <a:cubicBezTo>
                      <a:pt x="78" y="402"/>
                      <a:pt x="71" y="389"/>
                      <a:pt x="71" y="37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420"/>
                      <a:pt x="17" y="450"/>
                      <a:pt x="45" y="466"/>
                    </a:cubicBezTo>
                    <a:cubicBezTo>
                      <a:pt x="271" y="596"/>
                      <a:pt x="271" y="596"/>
                      <a:pt x="271" y="596"/>
                    </a:cubicBezTo>
                    <a:cubicBezTo>
                      <a:pt x="295" y="610"/>
                      <a:pt x="323" y="610"/>
                      <a:pt x="347" y="596"/>
                    </a:cubicBezTo>
                    <a:cubicBezTo>
                      <a:pt x="381" y="577"/>
                      <a:pt x="381" y="577"/>
                      <a:pt x="381" y="577"/>
                    </a:cubicBezTo>
                    <a:lnTo>
                      <a:pt x="90" y="409"/>
                    </a:lnTo>
                    <a:close/>
                  </a:path>
                </a:pathLst>
              </a:custGeom>
              <a:solidFill>
                <a:srgbClr val="52A6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33" name="Freeform 169"/>
          <p:cNvSpPr>
            <a:spLocks/>
          </p:cNvSpPr>
          <p:nvPr/>
        </p:nvSpPr>
        <p:spPr bwMode="auto">
          <a:xfrm rot="1046995">
            <a:off x="11433779" y="-641777"/>
            <a:ext cx="1075863" cy="1011193"/>
          </a:xfrm>
          <a:custGeom>
            <a:avLst/>
            <a:gdLst>
              <a:gd name="T0" fmla="*/ 1143 w 1217"/>
              <a:gd name="T1" fmla="*/ 289 h 1365"/>
              <a:gd name="T2" fmla="*/ 1076 w 1217"/>
              <a:gd name="T3" fmla="*/ 251 h 1365"/>
              <a:gd name="T4" fmla="*/ 1076 w 1217"/>
              <a:gd name="T5" fmla="*/ 251 h 1365"/>
              <a:gd name="T6" fmla="*/ 695 w 1217"/>
              <a:gd name="T7" fmla="*/ 32 h 1365"/>
              <a:gd name="T8" fmla="*/ 519 w 1217"/>
              <a:gd name="T9" fmla="*/ 32 h 1365"/>
              <a:gd name="T10" fmla="*/ 75 w 1217"/>
              <a:gd name="T11" fmla="*/ 289 h 1365"/>
              <a:gd name="T12" fmla="*/ 1 w 1217"/>
              <a:gd name="T13" fmla="*/ 417 h 1365"/>
              <a:gd name="T14" fmla="*/ 1 w 1217"/>
              <a:gd name="T15" fmla="*/ 494 h 1365"/>
              <a:gd name="T16" fmla="*/ 1 w 1217"/>
              <a:gd name="T17" fmla="*/ 495 h 1365"/>
              <a:gd name="T18" fmla="*/ 0 w 1217"/>
              <a:gd name="T19" fmla="*/ 930 h 1365"/>
              <a:gd name="T20" fmla="*/ 88 w 1217"/>
              <a:gd name="T21" fmla="*/ 1082 h 1365"/>
              <a:gd name="T22" fmla="*/ 533 w 1217"/>
              <a:gd name="T23" fmla="*/ 1338 h 1365"/>
              <a:gd name="T24" fmla="*/ 681 w 1217"/>
              <a:gd name="T25" fmla="*/ 1338 h 1365"/>
              <a:gd name="T26" fmla="*/ 748 w 1217"/>
              <a:gd name="T27" fmla="*/ 1300 h 1365"/>
              <a:gd name="T28" fmla="*/ 746 w 1217"/>
              <a:gd name="T29" fmla="*/ 1299 h 1365"/>
              <a:gd name="T30" fmla="*/ 1128 w 1217"/>
              <a:gd name="T31" fmla="*/ 1083 h 1365"/>
              <a:gd name="T32" fmla="*/ 1217 w 1217"/>
              <a:gd name="T33" fmla="*/ 930 h 1365"/>
              <a:gd name="T34" fmla="*/ 1217 w 1217"/>
              <a:gd name="T35" fmla="*/ 418 h 1365"/>
              <a:gd name="T36" fmla="*/ 1143 w 1217"/>
              <a:gd name="T37" fmla="*/ 289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17" h="1365">
                <a:moveTo>
                  <a:pt x="1143" y="289"/>
                </a:moveTo>
                <a:cubicBezTo>
                  <a:pt x="1076" y="251"/>
                  <a:pt x="1076" y="251"/>
                  <a:pt x="1076" y="251"/>
                </a:cubicBezTo>
                <a:cubicBezTo>
                  <a:pt x="1076" y="251"/>
                  <a:pt x="1076" y="251"/>
                  <a:pt x="1076" y="251"/>
                </a:cubicBezTo>
                <a:cubicBezTo>
                  <a:pt x="695" y="32"/>
                  <a:pt x="695" y="32"/>
                  <a:pt x="695" y="32"/>
                </a:cubicBezTo>
                <a:cubicBezTo>
                  <a:pt x="640" y="0"/>
                  <a:pt x="574" y="1"/>
                  <a:pt x="519" y="32"/>
                </a:cubicBezTo>
                <a:cubicBezTo>
                  <a:pt x="75" y="289"/>
                  <a:pt x="75" y="289"/>
                  <a:pt x="75" y="289"/>
                </a:cubicBezTo>
                <a:cubicBezTo>
                  <a:pt x="29" y="315"/>
                  <a:pt x="1" y="364"/>
                  <a:pt x="1" y="417"/>
                </a:cubicBezTo>
                <a:cubicBezTo>
                  <a:pt x="1" y="494"/>
                  <a:pt x="1" y="494"/>
                  <a:pt x="1" y="494"/>
                </a:cubicBezTo>
                <a:cubicBezTo>
                  <a:pt x="1" y="495"/>
                  <a:pt x="1" y="495"/>
                  <a:pt x="1" y="495"/>
                </a:cubicBezTo>
                <a:cubicBezTo>
                  <a:pt x="0" y="930"/>
                  <a:pt x="0" y="930"/>
                  <a:pt x="0" y="930"/>
                </a:cubicBezTo>
                <a:cubicBezTo>
                  <a:pt x="0" y="992"/>
                  <a:pt x="34" y="1050"/>
                  <a:pt x="88" y="1082"/>
                </a:cubicBezTo>
                <a:cubicBezTo>
                  <a:pt x="533" y="1338"/>
                  <a:pt x="533" y="1338"/>
                  <a:pt x="533" y="1338"/>
                </a:cubicBezTo>
                <a:cubicBezTo>
                  <a:pt x="578" y="1365"/>
                  <a:pt x="635" y="1365"/>
                  <a:pt x="681" y="1338"/>
                </a:cubicBezTo>
                <a:cubicBezTo>
                  <a:pt x="748" y="1300"/>
                  <a:pt x="748" y="1300"/>
                  <a:pt x="748" y="1300"/>
                </a:cubicBezTo>
                <a:cubicBezTo>
                  <a:pt x="746" y="1299"/>
                  <a:pt x="746" y="1299"/>
                  <a:pt x="746" y="1299"/>
                </a:cubicBezTo>
                <a:cubicBezTo>
                  <a:pt x="1128" y="1083"/>
                  <a:pt x="1128" y="1083"/>
                  <a:pt x="1128" y="1083"/>
                </a:cubicBezTo>
                <a:cubicBezTo>
                  <a:pt x="1183" y="1051"/>
                  <a:pt x="1217" y="993"/>
                  <a:pt x="1217" y="930"/>
                </a:cubicBezTo>
                <a:cubicBezTo>
                  <a:pt x="1217" y="418"/>
                  <a:pt x="1217" y="418"/>
                  <a:pt x="1217" y="418"/>
                </a:cubicBezTo>
                <a:cubicBezTo>
                  <a:pt x="1217" y="365"/>
                  <a:pt x="1189" y="316"/>
                  <a:pt x="1143" y="289"/>
                </a:cubicBezTo>
                <a:close/>
              </a:path>
            </a:pathLst>
          </a:custGeom>
          <a:solidFill>
            <a:srgbClr val="D1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C3C9D3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Номер слайда 123"/>
          <p:cNvSpPr>
            <a:spLocks noGrp="1"/>
          </p:cNvSpPr>
          <p:nvPr>
            <p:ph type="sldNum" sz="quarter" idx="7"/>
          </p:nvPr>
        </p:nvSpPr>
        <p:spPr>
          <a:xfrm>
            <a:off x="9182102" y="0"/>
            <a:ext cx="2844801" cy="365125"/>
          </a:xfrm>
        </p:spPr>
        <p:txBody>
          <a:bodyPr/>
          <a:lstStyle/>
          <a:p>
            <a:pPr marL="25399">
              <a:spcBef>
                <a:spcPts val="245"/>
              </a:spcBef>
            </a:pPr>
            <a:fld id="{81D60167-4931-47E6-BA6A-407CBD079E47}" type="slidenum">
              <a:rPr lang="ru-RU" sz="1100" b="0" smtClean="0">
                <a:solidFill>
                  <a:srgbClr val="8E9EB0"/>
                </a:solidFill>
                <a:latin typeface="Arial Narrow" panose="020B0606020202030204" pitchFamily="34" charset="0"/>
              </a:rPr>
              <a:pPr marL="25399">
                <a:spcBef>
                  <a:spcPts val="245"/>
                </a:spcBef>
              </a:pPr>
              <a:t>7</a:t>
            </a:fld>
            <a:endParaRPr lang="ru-RU" sz="1100" b="0" dirty="0">
              <a:solidFill>
                <a:srgbClr val="8E9EB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27" name="Группа 126"/>
          <p:cNvGrpSpPr/>
          <p:nvPr/>
        </p:nvGrpSpPr>
        <p:grpSpPr>
          <a:xfrm>
            <a:off x="-154974" y="839386"/>
            <a:ext cx="12126684" cy="597219"/>
            <a:chOff x="274866" y="742950"/>
            <a:chExt cx="11699421" cy="597219"/>
          </a:xfrm>
        </p:grpSpPr>
        <p:sp>
          <p:nvSpPr>
            <p:cNvPr id="125" name="Прямоугольник 124"/>
            <p:cNvSpPr/>
            <p:nvPr/>
          </p:nvSpPr>
          <p:spPr>
            <a:xfrm>
              <a:off x="274866" y="742950"/>
              <a:ext cx="11699421" cy="361950"/>
            </a:xfrm>
            <a:prstGeom prst="rect">
              <a:avLst/>
            </a:prstGeom>
            <a:gradFill flip="none" rotWithShape="1">
              <a:gsLst>
                <a:gs pos="69100">
                  <a:srgbClr val="CCD5DD"/>
                </a:gs>
                <a:gs pos="30400">
                  <a:srgbClr val="CDD5DD"/>
                </a:gs>
                <a:gs pos="50000">
                  <a:srgbClr val="C1CBD5"/>
                </a:gs>
                <a:gs pos="100000">
                  <a:srgbClr val="DFE4E9">
                    <a:alpha val="0"/>
                  </a:srgbClr>
                </a:gs>
                <a:gs pos="0">
                  <a:srgbClr val="DFE4E9">
                    <a:alpha val="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3C9D3"/>
                </a:solidFill>
              </a:endParaRPr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1603375" y="786171"/>
              <a:ext cx="1002256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2000" b="1" spc="400" dirty="0" smtClean="0">
                  <a:ln w="3175">
                    <a:noFill/>
                  </a:ln>
                  <a:solidFill>
                    <a:srgbClr val="358364"/>
                  </a:solidFill>
                  <a:latin typeface="Times New Roman" panose="02020603050405020304" pitchFamily="18" charset="0"/>
                  <a:ea typeface="Adobe Fan Heiti Std B" panose="020B0700000000000000" pitchFamily="34" charset="-128"/>
                  <a:cs typeface="Times New Roman" panose="02020603050405020304" pitchFamily="18" charset="0"/>
                </a:rPr>
                <a:t>Контрольно-надзорные мероприятия в 1 полугодии 2020 года</a:t>
              </a:r>
              <a:endParaRPr lang="ru-RU" sz="2000" b="1" spc="400" dirty="0">
                <a:ln w="3175">
                  <a:noFill/>
                </a:ln>
                <a:solidFill>
                  <a:srgbClr val="358364"/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34" name="Группа 933"/>
          <p:cNvGrpSpPr/>
          <p:nvPr/>
        </p:nvGrpSpPr>
        <p:grpSpPr>
          <a:xfrm>
            <a:off x="710197" y="5425510"/>
            <a:ext cx="903382" cy="988204"/>
            <a:chOff x="5936256" y="5851341"/>
            <a:chExt cx="647654" cy="724842"/>
          </a:xfrm>
        </p:grpSpPr>
        <p:grpSp>
          <p:nvGrpSpPr>
            <p:cNvPr id="624" name="Группа 623"/>
            <p:cNvGrpSpPr/>
            <p:nvPr/>
          </p:nvGrpSpPr>
          <p:grpSpPr>
            <a:xfrm>
              <a:off x="5936256" y="5851341"/>
              <a:ext cx="647654" cy="724842"/>
              <a:chOff x="4811713" y="1992313"/>
              <a:chExt cx="2557462" cy="2862263"/>
            </a:xfrm>
          </p:grpSpPr>
          <p:sp>
            <p:nvSpPr>
              <p:cNvPr id="631" name="Freeform 169"/>
              <p:cNvSpPr>
                <a:spLocks/>
              </p:cNvSpPr>
              <p:nvPr/>
            </p:nvSpPr>
            <p:spPr bwMode="auto">
              <a:xfrm>
                <a:off x="4870913" y="2056283"/>
                <a:ext cx="2439063" cy="2734322"/>
              </a:xfrm>
              <a:custGeom>
                <a:avLst/>
                <a:gdLst>
                  <a:gd name="T0" fmla="*/ 1143 w 1217"/>
                  <a:gd name="T1" fmla="*/ 289 h 1365"/>
                  <a:gd name="T2" fmla="*/ 1076 w 1217"/>
                  <a:gd name="T3" fmla="*/ 251 h 1365"/>
                  <a:gd name="T4" fmla="*/ 1076 w 1217"/>
                  <a:gd name="T5" fmla="*/ 251 h 1365"/>
                  <a:gd name="T6" fmla="*/ 695 w 1217"/>
                  <a:gd name="T7" fmla="*/ 32 h 1365"/>
                  <a:gd name="T8" fmla="*/ 519 w 1217"/>
                  <a:gd name="T9" fmla="*/ 32 h 1365"/>
                  <a:gd name="T10" fmla="*/ 75 w 1217"/>
                  <a:gd name="T11" fmla="*/ 289 h 1365"/>
                  <a:gd name="T12" fmla="*/ 1 w 1217"/>
                  <a:gd name="T13" fmla="*/ 417 h 1365"/>
                  <a:gd name="T14" fmla="*/ 1 w 1217"/>
                  <a:gd name="T15" fmla="*/ 494 h 1365"/>
                  <a:gd name="T16" fmla="*/ 1 w 1217"/>
                  <a:gd name="T17" fmla="*/ 495 h 1365"/>
                  <a:gd name="T18" fmla="*/ 0 w 1217"/>
                  <a:gd name="T19" fmla="*/ 930 h 1365"/>
                  <a:gd name="T20" fmla="*/ 88 w 1217"/>
                  <a:gd name="T21" fmla="*/ 1082 h 1365"/>
                  <a:gd name="T22" fmla="*/ 533 w 1217"/>
                  <a:gd name="T23" fmla="*/ 1338 h 1365"/>
                  <a:gd name="T24" fmla="*/ 681 w 1217"/>
                  <a:gd name="T25" fmla="*/ 1338 h 1365"/>
                  <a:gd name="T26" fmla="*/ 748 w 1217"/>
                  <a:gd name="T27" fmla="*/ 1300 h 1365"/>
                  <a:gd name="T28" fmla="*/ 746 w 1217"/>
                  <a:gd name="T29" fmla="*/ 1299 h 1365"/>
                  <a:gd name="T30" fmla="*/ 1128 w 1217"/>
                  <a:gd name="T31" fmla="*/ 1083 h 1365"/>
                  <a:gd name="T32" fmla="*/ 1217 w 1217"/>
                  <a:gd name="T33" fmla="*/ 930 h 1365"/>
                  <a:gd name="T34" fmla="*/ 1217 w 1217"/>
                  <a:gd name="T35" fmla="*/ 418 h 1365"/>
                  <a:gd name="T36" fmla="*/ 1143 w 1217"/>
                  <a:gd name="T37" fmla="*/ 289 h 1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17" h="1365">
                    <a:moveTo>
                      <a:pt x="1143" y="289"/>
                    </a:moveTo>
                    <a:cubicBezTo>
                      <a:pt x="1076" y="251"/>
                      <a:pt x="1076" y="251"/>
                      <a:pt x="1076" y="251"/>
                    </a:cubicBezTo>
                    <a:cubicBezTo>
                      <a:pt x="1076" y="251"/>
                      <a:pt x="1076" y="251"/>
                      <a:pt x="1076" y="251"/>
                    </a:cubicBezTo>
                    <a:cubicBezTo>
                      <a:pt x="695" y="32"/>
                      <a:pt x="695" y="32"/>
                      <a:pt x="695" y="32"/>
                    </a:cubicBezTo>
                    <a:cubicBezTo>
                      <a:pt x="640" y="0"/>
                      <a:pt x="574" y="1"/>
                      <a:pt x="519" y="32"/>
                    </a:cubicBezTo>
                    <a:cubicBezTo>
                      <a:pt x="75" y="289"/>
                      <a:pt x="75" y="289"/>
                      <a:pt x="75" y="289"/>
                    </a:cubicBezTo>
                    <a:cubicBezTo>
                      <a:pt x="29" y="315"/>
                      <a:pt x="1" y="364"/>
                      <a:pt x="1" y="417"/>
                    </a:cubicBezTo>
                    <a:cubicBezTo>
                      <a:pt x="1" y="494"/>
                      <a:pt x="1" y="494"/>
                      <a:pt x="1" y="494"/>
                    </a:cubicBezTo>
                    <a:cubicBezTo>
                      <a:pt x="1" y="495"/>
                      <a:pt x="1" y="495"/>
                      <a:pt x="1" y="495"/>
                    </a:cubicBezTo>
                    <a:cubicBezTo>
                      <a:pt x="0" y="930"/>
                      <a:pt x="0" y="930"/>
                      <a:pt x="0" y="930"/>
                    </a:cubicBezTo>
                    <a:cubicBezTo>
                      <a:pt x="0" y="992"/>
                      <a:pt x="34" y="1050"/>
                      <a:pt x="88" y="1082"/>
                    </a:cubicBezTo>
                    <a:cubicBezTo>
                      <a:pt x="533" y="1338"/>
                      <a:pt x="533" y="1338"/>
                      <a:pt x="533" y="1338"/>
                    </a:cubicBezTo>
                    <a:cubicBezTo>
                      <a:pt x="578" y="1365"/>
                      <a:pt x="635" y="1365"/>
                      <a:pt x="681" y="1338"/>
                    </a:cubicBezTo>
                    <a:cubicBezTo>
                      <a:pt x="748" y="1300"/>
                      <a:pt x="748" y="1300"/>
                      <a:pt x="748" y="1300"/>
                    </a:cubicBezTo>
                    <a:cubicBezTo>
                      <a:pt x="746" y="1299"/>
                      <a:pt x="746" y="1299"/>
                      <a:pt x="746" y="1299"/>
                    </a:cubicBezTo>
                    <a:cubicBezTo>
                      <a:pt x="1128" y="1083"/>
                      <a:pt x="1128" y="1083"/>
                      <a:pt x="1128" y="1083"/>
                    </a:cubicBezTo>
                    <a:cubicBezTo>
                      <a:pt x="1183" y="1051"/>
                      <a:pt x="1217" y="993"/>
                      <a:pt x="1217" y="930"/>
                    </a:cubicBezTo>
                    <a:cubicBezTo>
                      <a:pt x="1217" y="418"/>
                      <a:pt x="1217" y="418"/>
                      <a:pt x="1217" y="418"/>
                    </a:cubicBezTo>
                    <a:cubicBezTo>
                      <a:pt x="1217" y="365"/>
                      <a:pt x="1189" y="316"/>
                      <a:pt x="1143" y="28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632" name="Группа 631"/>
              <p:cNvGrpSpPr/>
              <p:nvPr/>
            </p:nvGrpSpPr>
            <p:grpSpPr>
              <a:xfrm>
                <a:off x="4811713" y="1992313"/>
                <a:ext cx="2557462" cy="2862263"/>
                <a:chOff x="4811713" y="1992313"/>
                <a:chExt cx="2557462" cy="2862263"/>
              </a:xfrm>
            </p:grpSpPr>
            <p:sp>
              <p:nvSpPr>
                <p:cNvPr id="633" name="Freeform 163"/>
                <p:cNvSpPr>
                  <a:spLocks/>
                </p:cNvSpPr>
                <p:nvPr/>
              </p:nvSpPr>
              <p:spPr bwMode="auto">
                <a:xfrm>
                  <a:off x="6219825" y="2519363"/>
                  <a:ext cx="1149350" cy="2198688"/>
                </a:xfrm>
                <a:custGeom>
                  <a:avLst/>
                  <a:gdLst>
                    <a:gd name="T0" fmla="*/ 263 w 305"/>
                    <a:gd name="T1" fmla="*/ 21 h 584"/>
                    <a:gd name="T2" fmla="*/ 226 w 305"/>
                    <a:gd name="T3" fmla="*/ 0 h 584"/>
                    <a:gd name="T4" fmla="*/ 226 w 305"/>
                    <a:gd name="T5" fmla="*/ 49 h 584"/>
                    <a:gd name="T6" fmla="*/ 262 w 305"/>
                    <a:gd name="T7" fmla="*/ 111 h 584"/>
                    <a:gd name="T8" fmla="*/ 262 w 305"/>
                    <a:gd name="T9" fmla="*/ 361 h 584"/>
                    <a:gd name="T10" fmla="*/ 219 w 305"/>
                    <a:gd name="T11" fmla="*/ 435 h 584"/>
                    <a:gd name="T12" fmla="*/ 33 w 305"/>
                    <a:gd name="T13" fmla="*/ 541 h 584"/>
                    <a:gd name="T14" fmla="*/ 33 w 305"/>
                    <a:gd name="T15" fmla="*/ 541 h 584"/>
                    <a:gd name="T16" fmla="*/ 1 w 305"/>
                    <a:gd name="T17" fmla="*/ 560 h 584"/>
                    <a:gd name="T18" fmla="*/ 0 w 305"/>
                    <a:gd name="T19" fmla="*/ 560 h 584"/>
                    <a:gd name="T20" fmla="*/ 42 w 305"/>
                    <a:gd name="T21" fmla="*/ 584 h 584"/>
                    <a:gd name="T22" fmla="*/ 255 w 305"/>
                    <a:gd name="T23" fmla="*/ 463 h 584"/>
                    <a:gd name="T24" fmla="*/ 304 w 305"/>
                    <a:gd name="T25" fmla="*/ 378 h 584"/>
                    <a:gd name="T26" fmla="*/ 305 w 305"/>
                    <a:gd name="T27" fmla="*/ 93 h 584"/>
                    <a:gd name="T28" fmla="*/ 263 w 305"/>
                    <a:gd name="T29" fmla="*/ 21 h 5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05" h="584">
                      <a:moveTo>
                        <a:pt x="263" y="21"/>
                      </a:moveTo>
                      <a:cubicBezTo>
                        <a:pt x="226" y="0"/>
                        <a:pt x="226" y="0"/>
                        <a:pt x="226" y="0"/>
                      </a:cubicBezTo>
                      <a:cubicBezTo>
                        <a:pt x="226" y="49"/>
                        <a:pt x="226" y="49"/>
                        <a:pt x="226" y="49"/>
                      </a:cubicBezTo>
                      <a:cubicBezTo>
                        <a:pt x="248" y="62"/>
                        <a:pt x="262" y="85"/>
                        <a:pt x="262" y="111"/>
                      </a:cubicBezTo>
                      <a:cubicBezTo>
                        <a:pt x="262" y="361"/>
                        <a:pt x="262" y="361"/>
                        <a:pt x="262" y="361"/>
                      </a:cubicBezTo>
                      <a:cubicBezTo>
                        <a:pt x="262" y="392"/>
                        <a:pt x="245" y="420"/>
                        <a:pt x="219" y="435"/>
                      </a:cubicBezTo>
                      <a:cubicBezTo>
                        <a:pt x="33" y="541"/>
                        <a:pt x="33" y="541"/>
                        <a:pt x="33" y="541"/>
                      </a:cubicBezTo>
                      <a:cubicBezTo>
                        <a:pt x="33" y="541"/>
                        <a:pt x="33" y="541"/>
                        <a:pt x="33" y="541"/>
                      </a:cubicBezTo>
                      <a:cubicBezTo>
                        <a:pt x="1" y="560"/>
                        <a:pt x="1" y="560"/>
                        <a:pt x="1" y="560"/>
                      </a:cubicBezTo>
                      <a:cubicBezTo>
                        <a:pt x="1" y="560"/>
                        <a:pt x="1" y="560"/>
                        <a:pt x="0" y="560"/>
                      </a:cubicBezTo>
                      <a:cubicBezTo>
                        <a:pt x="42" y="584"/>
                        <a:pt x="42" y="584"/>
                        <a:pt x="42" y="584"/>
                      </a:cubicBezTo>
                      <a:cubicBezTo>
                        <a:pt x="255" y="463"/>
                        <a:pt x="255" y="463"/>
                        <a:pt x="255" y="463"/>
                      </a:cubicBezTo>
                      <a:cubicBezTo>
                        <a:pt x="285" y="446"/>
                        <a:pt x="304" y="413"/>
                        <a:pt x="304" y="378"/>
                      </a:cubicBezTo>
                      <a:cubicBezTo>
                        <a:pt x="305" y="93"/>
                        <a:pt x="305" y="93"/>
                        <a:pt x="305" y="93"/>
                      </a:cubicBezTo>
                      <a:cubicBezTo>
                        <a:pt x="305" y="63"/>
                        <a:pt x="289" y="36"/>
                        <a:pt x="263" y="21"/>
                      </a:cubicBezTo>
                      <a:close/>
                    </a:path>
                  </a:pathLst>
                </a:custGeom>
                <a:solidFill>
                  <a:srgbClr val="3583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34" name="Freeform 164"/>
                <p:cNvSpPr>
                  <a:spLocks/>
                </p:cNvSpPr>
                <p:nvPr/>
              </p:nvSpPr>
              <p:spPr bwMode="auto">
                <a:xfrm>
                  <a:off x="4811713" y="2936876"/>
                  <a:ext cx="1570038" cy="1917700"/>
                </a:xfrm>
                <a:custGeom>
                  <a:avLst/>
                  <a:gdLst>
                    <a:gd name="T0" fmla="*/ 375 w 417"/>
                    <a:gd name="T1" fmla="*/ 449 h 509"/>
                    <a:gd name="T2" fmla="*/ 302 w 417"/>
                    <a:gd name="T3" fmla="*/ 449 h 509"/>
                    <a:gd name="T4" fmla="*/ 86 w 417"/>
                    <a:gd name="T5" fmla="*/ 324 h 509"/>
                    <a:gd name="T6" fmla="*/ 43 w 417"/>
                    <a:gd name="T7" fmla="*/ 250 h 509"/>
                    <a:gd name="T8" fmla="*/ 43 w 417"/>
                    <a:gd name="T9" fmla="*/ 38 h 509"/>
                    <a:gd name="T10" fmla="*/ 43 w 417"/>
                    <a:gd name="T11" fmla="*/ 38 h 509"/>
                    <a:gd name="T12" fmla="*/ 43 w 417"/>
                    <a:gd name="T13" fmla="*/ 0 h 509"/>
                    <a:gd name="T14" fmla="*/ 43 w 417"/>
                    <a:gd name="T15" fmla="*/ 0 h 509"/>
                    <a:gd name="T16" fmla="*/ 1 w 417"/>
                    <a:gd name="T17" fmla="*/ 25 h 509"/>
                    <a:gd name="T18" fmla="*/ 1 w 417"/>
                    <a:gd name="T19" fmla="*/ 267 h 509"/>
                    <a:gd name="T20" fmla="*/ 49 w 417"/>
                    <a:gd name="T21" fmla="*/ 352 h 509"/>
                    <a:gd name="T22" fmla="*/ 297 w 417"/>
                    <a:gd name="T23" fmla="*/ 495 h 509"/>
                    <a:gd name="T24" fmla="*/ 380 w 417"/>
                    <a:gd name="T25" fmla="*/ 495 h 509"/>
                    <a:gd name="T26" fmla="*/ 417 w 417"/>
                    <a:gd name="T27" fmla="*/ 473 h 509"/>
                    <a:gd name="T28" fmla="*/ 375 w 417"/>
                    <a:gd name="T29" fmla="*/ 449 h 5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17" h="509">
                      <a:moveTo>
                        <a:pt x="375" y="449"/>
                      </a:moveTo>
                      <a:cubicBezTo>
                        <a:pt x="352" y="462"/>
                        <a:pt x="325" y="462"/>
                        <a:pt x="302" y="449"/>
                      </a:cubicBezTo>
                      <a:cubicBezTo>
                        <a:pt x="86" y="324"/>
                        <a:pt x="86" y="324"/>
                        <a:pt x="86" y="324"/>
                      </a:cubicBezTo>
                      <a:cubicBezTo>
                        <a:pt x="59" y="309"/>
                        <a:pt x="43" y="280"/>
                        <a:pt x="43" y="250"/>
                      </a:cubicBezTo>
                      <a:cubicBezTo>
                        <a:pt x="43" y="38"/>
                        <a:pt x="43" y="38"/>
                        <a:pt x="43" y="38"/>
                      </a:cubicBezTo>
                      <a:cubicBezTo>
                        <a:pt x="43" y="38"/>
                        <a:pt x="43" y="38"/>
                        <a:pt x="43" y="38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67"/>
                        <a:pt x="1" y="267"/>
                        <a:pt x="1" y="267"/>
                      </a:cubicBezTo>
                      <a:cubicBezTo>
                        <a:pt x="0" y="302"/>
                        <a:pt x="19" y="334"/>
                        <a:pt x="49" y="352"/>
                      </a:cubicBezTo>
                      <a:cubicBezTo>
                        <a:pt x="297" y="495"/>
                        <a:pt x="297" y="495"/>
                        <a:pt x="297" y="495"/>
                      </a:cubicBezTo>
                      <a:cubicBezTo>
                        <a:pt x="323" y="509"/>
                        <a:pt x="354" y="509"/>
                        <a:pt x="380" y="495"/>
                      </a:cubicBezTo>
                      <a:cubicBezTo>
                        <a:pt x="417" y="473"/>
                        <a:pt x="417" y="473"/>
                        <a:pt x="417" y="473"/>
                      </a:cubicBezTo>
                      <a:cubicBezTo>
                        <a:pt x="375" y="449"/>
                        <a:pt x="375" y="449"/>
                        <a:pt x="375" y="449"/>
                      </a:cubicBezTo>
                      <a:close/>
                    </a:path>
                  </a:pathLst>
                </a:custGeom>
                <a:solidFill>
                  <a:srgbClr val="52A6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35" name="Freeform 165"/>
                <p:cNvSpPr>
                  <a:spLocks/>
                </p:cNvSpPr>
                <p:nvPr/>
              </p:nvSpPr>
              <p:spPr bwMode="auto">
                <a:xfrm>
                  <a:off x="4816475" y="1992313"/>
                  <a:ext cx="2259013" cy="1035050"/>
                </a:xfrm>
                <a:custGeom>
                  <a:avLst/>
                  <a:gdLst>
                    <a:gd name="T0" fmla="*/ 78 w 600"/>
                    <a:gd name="T1" fmla="*/ 188 h 275"/>
                    <a:gd name="T2" fmla="*/ 295 w 600"/>
                    <a:gd name="T3" fmla="*/ 63 h 275"/>
                    <a:gd name="T4" fmla="*/ 380 w 600"/>
                    <a:gd name="T5" fmla="*/ 63 h 275"/>
                    <a:gd name="T6" fmla="*/ 566 w 600"/>
                    <a:gd name="T7" fmla="*/ 170 h 275"/>
                    <a:gd name="T8" fmla="*/ 566 w 600"/>
                    <a:gd name="T9" fmla="*/ 170 h 275"/>
                    <a:gd name="T10" fmla="*/ 599 w 600"/>
                    <a:gd name="T11" fmla="*/ 189 h 275"/>
                    <a:gd name="T12" fmla="*/ 600 w 600"/>
                    <a:gd name="T13" fmla="*/ 189 h 275"/>
                    <a:gd name="T14" fmla="*/ 600 w 600"/>
                    <a:gd name="T15" fmla="*/ 140 h 275"/>
                    <a:gd name="T16" fmla="*/ 386 w 600"/>
                    <a:gd name="T17" fmla="*/ 18 h 275"/>
                    <a:gd name="T18" fmla="*/ 289 w 600"/>
                    <a:gd name="T19" fmla="*/ 18 h 275"/>
                    <a:gd name="T20" fmla="*/ 41 w 600"/>
                    <a:gd name="T21" fmla="*/ 161 h 275"/>
                    <a:gd name="T22" fmla="*/ 0 w 600"/>
                    <a:gd name="T23" fmla="*/ 232 h 275"/>
                    <a:gd name="T24" fmla="*/ 0 w 600"/>
                    <a:gd name="T25" fmla="*/ 275 h 275"/>
                    <a:gd name="T26" fmla="*/ 42 w 600"/>
                    <a:gd name="T27" fmla="*/ 251 h 275"/>
                    <a:gd name="T28" fmla="*/ 78 w 600"/>
                    <a:gd name="T29" fmla="*/ 188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00" h="275">
                      <a:moveTo>
                        <a:pt x="78" y="188"/>
                      </a:moveTo>
                      <a:cubicBezTo>
                        <a:pt x="295" y="63"/>
                        <a:pt x="295" y="63"/>
                        <a:pt x="295" y="63"/>
                      </a:cubicBezTo>
                      <a:cubicBezTo>
                        <a:pt x="321" y="48"/>
                        <a:pt x="354" y="48"/>
                        <a:pt x="380" y="63"/>
                      </a:cubicBezTo>
                      <a:cubicBezTo>
                        <a:pt x="566" y="170"/>
                        <a:pt x="566" y="170"/>
                        <a:pt x="566" y="170"/>
                      </a:cubicBezTo>
                      <a:cubicBezTo>
                        <a:pt x="566" y="170"/>
                        <a:pt x="566" y="170"/>
                        <a:pt x="566" y="170"/>
                      </a:cubicBezTo>
                      <a:cubicBezTo>
                        <a:pt x="599" y="189"/>
                        <a:pt x="599" y="189"/>
                        <a:pt x="599" y="189"/>
                      </a:cubicBezTo>
                      <a:cubicBezTo>
                        <a:pt x="599" y="189"/>
                        <a:pt x="599" y="189"/>
                        <a:pt x="600" y="189"/>
                      </a:cubicBezTo>
                      <a:cubicBezTo>
                        <a:pt x="600" y="140"/>
                        <a:pt x="600" y="140"/>
                        <a:pt x="600" y="140"/>
                      </a:cubicBezTo>
                      <a:cubicBezTo>
                        <a:pt x="386" y="18"/>
                        <a:pt x="386" y="18"/>
                        <a:pt x="386" y="18"/>
                      </a:cubicBezTo>
                      <a:cubicBezTo>
                        <a:pt x="356" y="0"/>
                        <a:pt x="319" y="0"/>
                        <a:pt x="289" y="18"/>
                      </a:cubicBezTo>
                      <a:cubicBezTo>
                        <a:pt x="41" y="161"/>
                        <a:pt x="41" y="161"/>
                        <a:pt x="41" y="161"/>
                      </a:cubicBezTo>
                      <a:cubicBezTo>
                        <a:pt x="15" y="176"/>
                        <a:pt x="0" y="203"/>
                        <a:pt x="0" y="232"/>
                      </a:cubicBezTo>
                      <a:cubicBezTo>
                        <a:pt x="0" y="275"/>
                        <a:pt x="0" y="275"/>
                        <a:pt x="0" y="275"/>
                      </a:cubicBezTo>
                      <a:cubicBezTo>
                        <a:pt x="42" y="251"/>
                        <a:pt x="42" y="251"/>
                        <a:pt x="42" y="251"/>
                      </a:cubicBezTo>
                      <a:cubicBezTo>
                        <a:pt x="42" y="225"/>
                        <a:pt x="56" y="201"/>
                        <a:pt x="78" y="188"/>
                      </a:cubicBezTo>
                      <a:close/>
                    </a:path>
                  </a:pathLst>
                </a:custGeom>
                <a:solidFill>
                  <a:srgbClr val="2149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924" name="Группа 923"/>
            <p:cNvGrpSpPr/>
            <p:nvPr/>
          </p:nvGrpSpPr>
          <p:grpSpPr>
            <a:xfrm>
              <a:off x="6071152" y="6023429"/>
              <a:ext cx="377863" cy="322049"/>
              <a:chOff x="1464170" y="1575720"/>
              <a:chExt cx="423875" cy="361265"/>
            </a:xfrm>
            <a:solidFill>
              <a:schemeClr val="bg1"/>
            </a:solidFill>
          </p:grpSpPr>
          <p:sp>
            <p:nvSpPr>
              <p:cNvPr id="925" name="Freeform 6"/>
              <p:cNvSpPr>
                <a:spLocks/>
              </p:cNvSpPr>
              <p:nvPr/>
            </p:nvSpPr>
            <p:spPr bwMode="auto">
              <a:xfrm>
                <a:off x="1694179" y="1908508"/>
                <a:ext cx="193866" cy="28477"/>
              </a:xfrm>
              <a:custGeom>
                <a:avLst/>
                <a:gdLst/>
                <a:ahLst/>
                <a:cxnLst>
                  <a:cxn ang="0">
                    <a:pos x="107" y="16"/>
                  </a:cxn>
                  <a:cxn ang="0">
                    <a:pos x="107" y="9"/>
                  </a:cxn>
                  <a:cxn ang="0">
                    <a:pos x="98" y="0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16"/>
                  </a:cxn>
                  <a:cxn ang="0">
                    <a:pos x="107" y="16"/>
                  </a:cxn>
                </a:cxnLst>
                <a:rect l="0" t="0" r="r" b="b"/>
                <a:pathLst>
                  <a:path w="107" h="16">
                    <a:moveTo>
                      <a:pt x="107" y="16"/>
                    </a:moveTo>
                    <a:cubicBezTo>
                      <a:pt x="107" y="9"/>
                      <a:pt x="107" y="9"/>
                      <a:pt x="107" y="9"/>
                    </a:cubicBezTo>
                    <a:cubicBezTo>
                      <a:pt x="107" y="4"/>
                      <a:pt x="103" y="0"/>
                      <a:pt x="9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6"/>
                      <a:pt x="0" y="16"/>
                      <a:pt x="0" y="16"/>
                    </a:cubicBezTo>
                    <a:lnTo>
                      <a:pt x="107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926" name="Группа 925"/>
              <p:cNvGrpSpPr/>
              <p:nvPr/>
            </p:nvGrpSpPr>
            <p:grpSpPr>
              <a:xfrm>
                <a:off x="1464170" y="1575720"/>
                <a:ext cx="412922" cy="339538"/>
                <a:chOff x="1464170" y="1575720"/>
                <a:chExt cx="412922" cy="339538"/>
              </a:xfrm>
              <a:grpFill/>
            </p:grpSpPr>
            <p:sp>
              <p:nvSpPr>
                <p:cNvPr id="927" name="Freeform 7"/>
                <p:cNvSpPr>
                  <a:spLocks/>
                </p:cNvSpPr>
                <p:nvPr/>
              </p:nvSpPr>
              <p:spPr bwMode="auto">
                <a:xfrm>
                  <a:off x="1464170" y="1614055"/>
                  <a:ext cx="381159" cy="301203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114" y="37"/>
                    </a:cxn>
                    <a:cxn ang="0">
                      <a:pos x="122" y="63"/>
                    </a:cxn>
                    <a:cxn ang="0">
                      <a:pos x="10" y="133"/>
                    </a:cxn>
                    <a:cxn ang="0">
                      <a:pos x="5" y="153"/>
                    </a:cxn>
                    <a:cxn ang="0">
                      <a:pos x="6" y="155"/>
                    </a:cxn>
                    <a:cxn ang="0">
                      <a:pos x="7" y="157"/>
                    </a:cxn>
                    <a:cxn ang="0">
                      <a:pos x="28" y="160"/>
                    </a:cxn>
                    <a:cxn ang="0">
                      <a:pos x="135" y="82"/>
                    </a:cxn>
                    <a:cxn ang="0">
                      <a:pos x="156" y="98"/>
                    </a:cxn>
                    <a:cxn ang="0">
                      <a:pos x="210" y="62"/>
                    </a:cxn>
                    <a:cxn ang="0">
                      <a:pos x="196" y="26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210" h="166">
                      <a:moveTo>
                        <a:pt x="168" y="0"/>
                      </a:moveTo>
                      <a:cubicBezTo>
                        <a:pt x="114" y="37"/>
                        <a:pt x="114" y="37"/>
                        <a:pt x="114" y="37"/>
                      </a:cubicBezTo>
                      <a:cubicBezTo>
                        <a:pt x="115" y="45"/>
                        <a:pt x="117" y="54"/>
                        <a:pt x="122" y="63"/>
                      </a:cubicBezTo>
                      <a:cubicBezTo>
                        <a:pt x="10" y="133"/>
                        <a:pt x="10" y="133"/>
                        <a:pt x="10" y="133"/>
                      </a:cubicBezTo>
                      <a:cubicBezTo>
                        <a:pt x="10" y="133"/>
                        <a:pt x="0" y="143"/>
                        <a:pt x="5" y="153"/>
                      </a:cubicBezTo>
                      <a:cubicBezTo>
                        <a:pt x="5" y="154"/>
                        <a:pt x="6" y="155"/>
                        <a:pt x="6" y="155"/>
                      </a:cubicBezTo>
                      <a:cubicBezTo>
                        <a:pt x="7" y="156"/>
                        <a:pt x="7" y="156"/>
                        <a:pt x="7" y="157"/>
                      </a:cubicBezTo>
                      <a:cubicBezTo>
                        <a:pt x="15" y="166"/>
                        <a:pt x="28" y="160"/>
                        <a:pt x="28" y="160"/>
                      </a:cubicBezTo>
                      <a:cubicBezTo>
                        <a:pt x="135" y="82"/>
                        <a:pt x="135" y="82"/>
                        <a:pt x="135" y="82"/>
                      </a:cubicBezTo>
                      <a:cubicBezTo>
                        <a:pt x="141" y="89"/>
                        <a:pt x="148" y="95"/>
                        <a:pt x="156" y="98"/>
                      </a:cubicBezTo>
                      <a:cubicBezTo>
                        <a:pt x="210" y="62"/>
                        <a:pt x="210" y="62"/>
                        <a:pt x="210" y="62"/>
                      </a:cubicBezTo>
                      <a:cubicBezTo>
                        <a:pt x="209" y="50"/>
                        <a:pt x="204" y="38"/>
                        <a:pt x="196" y="26"/>
                      </a:cubicBezTo>
                      <a:cubicBezTo>
                        <a:pt x="188" y="15"/>
                        <a:pt x="178" y="6"/>
                        <a:pt x="16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28" name="Freeform 8"/>
                <p:cNvSpPr>
                  <a:spLocks/>
                </p:cNvSpPr>
                <p:nvPr/>
              </p:nvSpPr>
              <p:spPr bwMode="auto">
                <a:xfrm>
                  <a:off x="1635034" y="1575720"/>
                  <a:ext cx="128149" cy="96385"/>
                </a:xfrm>
                <a:custGeom>
                  <a:avLst/>
                  <a:gdLst/>
                  <a:ahLst/>
                  <a:cxnLst>
                    <a:cxn ang="0">
                      <a:pos x="69" y="4"/>
                    </a:cxn>
                    <a:cxn ang="0">
                      <a:pos x="58" y="2"/>
                    </a:cxn>
                    <a:cxn ang="0">
                      <a:pos x="5" y="38"/>
                    </a:cxn>
                    <a:cxn ang="0">
                      <a:pos x="2" y="49"/>
                    </a:cxn>
                    <a:cxn ang="0">
                      <a:pos x="13" y="51"/>
                    </a:cxn>
                    <a:cxn ang="0">
                      <a:pos x="66" y="15"/>
                    </a:cxn>
                    <a:cxn ang="0">
                      <a:pos x="69" y="4"/>
                    </a:cxn>
                  </a:cxnLst>
                  <a:rect l="0" t="0" r="r" b="b"/>
                  <a:pathLst>
                    <a:path w="71" h="53">
                      <a:moveTo>
                        <a:pt x="69" y="4"/>
                      </a:moveTo>
                      <a:cubicBezTo>
                        <a:pt x="67" y="1"/>
                        <a:pt x="62" y="0"/>
                        <a:pt x="58" y="2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1" y="41"/>
                        <a:pt x="0" y="46"/>
                        <a:pt x="2" y="49"/>
                      </a:cubicBezTo>
                      <a:cubicBezTo>
                        <a:pt x="5" y="52"/>
                        <a:pt x="10" y="53"/>
                        <a:pt x="13" y="51"/>
                      </a:cubicBezTo>
                      <a:cubicBezTo>
                        <a:pt x="66" y="15"/>
                        <a:pt x="66" y="15"/>
                        <a:pt x="66" y="15"/>
                      </a:cubicBezTo>
                      <a:cubicBezTo>
                        <a:pt x="70" y="12"/>
                        <a:pt x="71" y="7"/>
                        <a:pt x="69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29" name="Freeform 9"/>
                <p:cNvSpPr>
                  <a:spLocks/>
                </p:cNvSpPr>
                <p:nvPr/>
              </p:nvSpPr>
              <p:spPr bwMode="auto">
                <a:xfrm>
                  <a:off x="1748943" y="1736727"/>
                  <a:ext cx="128149" cy="98576"/>
                </a:xfrm>
                <a:custGeom>
                  <a:avLst/>
                  <a:gdLst/>
                  <a:ahLst/>
                  <a:cxnLst>
                    <a:cxn ang="0">
                      <a:pos x="69" y="4"/>
                    </a:cxn>
                    <a:cxn ang="0">
                      <a:pos x="58" y="3"/>
                    </a:cxn>
                    <a:cxn ang="0">
                      <a:pos x="5" y="39"/>
                    </a:cxn>
                    <a:cxn ang="0">
                      <a:pos x="2" y="49"/>
                    </a:cxn>
                    <a:cxn ang="0">
                      <a:pos x="13" y="51"/>
                    </a:cxn>
                    <a:cxn ang="0">
                      <a:pos x="66" y="15"/>
                    </a:cxn>
                    <a:cxn ang="0">
                      <a:pos x="69" y="4"/>
                    </a:cxn>
                  </a:cxnLst>
                  <a:rect l="0" t="0" r="r" b="b"/>
                  <a:pathLst>
                    <a:path w="71" h="54">
                      <a:moveTo>
                        <a:pt x="69" y="4"/>
                      </a:moveTo>
                      <a:cubicBezTo>
                        <a:pt x="67" y="1"/>
                        <a:pt x="62" y="0"/>
                        <a:pt x="58" y="3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1" y="41"/>
                        <a:pt x="0" y="46"/>
                        <a:pt x="2" y="49"/>
                      </a:cubicBezTo>
                      <a:cubicBezTo>
                        <a:pt x="5" y="53"/>
                        <a:pt x="10" y="54"/>
                        <a:pt x="13" y="51"/>
                      </a:cubicBezTo>
                      <a:cubicBezTo>
                        <a:pt x="66" y="15"/>
                        <a:pt x="66" y="15"/>
                        <a:pt x="66" y="15"/>
                      </a:cubicBezTo>
                      <a:cubicBezTo>
                        <a:pt x="70" y="13"/>
                        <a:pt x="71" y="8"/>
                        <a:pt x="69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54" name="TextBox 353"/>
          <p:cNvSpPr txBox="1"/>
          <p:nvPr/>
        </p:nvSpPr>
        <p:spPr>
          <a:xfrm>
            <a:off x="1352552" y="265966"/>
            <a:ext cx="8676775" cy="330858"/>
          </a:xfrm>
          <a:prstGeom prst="rect">
            <a:avLst/>
          </a:prstGeom>
          <a:noFill/>
        </p:spPr>
        <p:txBody>
          <a:bodyPr wrap="square" lIns="99058" tIns="49529" rIns="99058" bIns="4952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 defTabSz="709106" fontAlgn="b"/>
            <a:r>
              <a:rPr lang="en-US" sz="2400" dirty="0" err="1" smtClean="0">
                <a:solidFill>
                  <a:srgbClr val="3A8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</a:t>
            </a:r>
            <a:r>
              <a:rPr lang="en-US" sz="2400" dirty="0" smtClean="0">
                <a:solidFill>
                  <a:srgbClr val="3A8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A8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</a:t>
            </a:r>
            <a:r>
              <a:rPr lang="en-US" sz="2400" dirty="0" smtClean="0">
                <a:solidFill>
                  <a:srgbClr val="3A8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A8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7" name="Группа 356"/>
          <p:cNvGrpSpPr/>
          <p:nvPr/>
        </p:nvGrpSpPr>
        <p:grpSpPr>
          <a:xfrm>
            <a:off x="696108" y="1517689"/>
            <a:ext cx="901853" cy="862606"/>
            <a:chOff x="1915798" y="-1391288"/>
            <a:chExt cx="647654" cy="724842"/>
          </a:xfrm>
        </p:grpSpPr>
        <p:sp>
          <p:nvSpPr>
            <p:cNvPr id="358" name="Freeform 169"/>
            <p:cNvSpPr>
              <a:spLocks/>
            </p:cNvSpPr>
            <p:nvPr/>
          </p:nvSpPr>
          <p:spPr bwMode="auto">
            <a:xfrm>
              <a:off x="1930790" y="-1375088"/>
              <a:ext cx="617671" cy="692442"/>
            </a:xfrm>
            <a:custGeom>
              <a:avLst/>
              <a:gdLst>
                <a:gd name="T0" fmla="*/ 1143 w 1217"/>
                <a:gd name="T1" fmla="*/ 289 h 1365"/>
                <a:gd name="T2" fmla="*/ 1076 w 1217"/>
                <a:gd name="T3" fmla="*/ 251 h 1365"/>
                <a:gd name="T4" fmla="*/ 1076 w 1217"/>
                <a:gd name="T5" fmla="*/ 251 h 1365"/>
                <a:gd name="T6" fmla="*/ 695 w 1217"/>
                <a:gd name="T7" fmla="*/ 32 h 1365"/>
                <a:gd name="T8" fmla="*/ 519 w 1217"/>
                <a:gd name="T9" fmla="*/ 32 h 1365"/>
                <a:gd name="T10" fmla="*/ 75 w 1217"/>
                <a:gd name="T11" fmla="*/ 289 h 1365"/>
                <a:gd name="T12" fmla="*/ 1 w 1217"/>
                <a:gd name="T13" fmla="*/ 417 h 1365"/>
                <a:gd name="T14" fmla="*/ 1 w 1217"/>
                <a:gd name="T15" fmla="*/ 494 h 1365"/>
                <a:gd name="T16" fmla="*/ 1 w 1217"/>
                <a:gd name="T17" fmla="*/ 495 h 1365"/>
                <a:gd name="T18" fmla="*/ 0 w 1217"/>
                <a:gd name="T19" fmla="*/ 930 h 1365"/>
                <a:gd name="T20" fmla="*/ 88 w 1217"/>
                <a:gd name="T21" fmla="*/ 1082 h 1365"/>
                <a:gd name="T22" fmla="*/ 533 w 1217"/>
                <a:gd name="T23" fmla="*/ 1338 h 1365"/>
                <a:gd name="T24" fmla="*/ 681 w 1217"/>
                <a:gd name="T25" fmla="*/ 1338 h 1365"/>
                <a:gd name="T26" fmla="*/ 748 w 1217"/>
                <a:gd name="T27" fmla="*/ 1300 h 1365"/>
                <a:gd name="T28" fmla="*/ 746 w 1217"/>
                <a:gd name="T29" fmla="*/ 1299 h 1365"/>
                <a:gd name="T30" fmla="*/ 1128 w 1217"/>
                <a:gd name="T31" fmla="*/ 1083 h 1365"/>
                <a:gd name="T32" fmla="*/ 1217 w 1217"/>
                <a:gd name="T33" fmla="*/ 930 h 1365"/>
                <a:gd name="T34" fmla="*/ 1217 w 1217"/>
                <a:gd name="T35" fmla="*/ 418 h 1365"/>
                <a:gd name="T36" fmla="*/ 1143 w 1217"/>
                <a:gd name="T37" fmla="*/ 289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17" h="1365">
                  <a:moveTo>
                    <a:pt x="1143" y="289"/>
                  </a:moveTo>
                  <a:cubicBezTo>
                    <a:pt x="1076" y="251"/>
                    <a:pt x="1076" y="251"/>
                    <a:pt x="1076" y="251"/>
                  </a:cubicBezTo>
                  <a:cubicBezTo>
                    <a:pt x="1076" y="251"/>
                    <a:pt x="1076" y="251"/>
                    <a:pt x="1076" y="251"/>
                  </a:cubicBezTo>
                  <a:cubicBezTo>
                    <a:pt x="695" y="32"/>
                    <a:pt x="695" y="32"/>
                    <a:pt x="695" y="32"/>
                  </a:cubicBezTo>
                  <a:cubicBezTo>
                    <a:pt x="640" y="0"/>
                    <a:pt x="574" y="1"/>
                    <a:pt x="519" y="32"/>
                  </a:cubicBezTo>
                  <a:cubicBezTo>
                    <a:pt x="75" y="289"/>
                    <a:pt x="75" y="289"/>
                    <a:pt x="75" y="289"/>
                  </a:cubicBezTo>
                  <a:cubicBezTo>
                    <a:pt x="29" y="315"/>
                    <a:pt x="1" y="364"/>
                    <a:pt x="1" y="417"/>
                  </a:cubicBezTo>
                  <a:cubicBezTo>
                    <a:pt x="1" y="494"/>
                    <a:pt x="1" y="494"/>
                    <a:pt x="1" y="494"/>
                  </a:cubicBezTo>
                  <a:cubicBezTo>
                    <a:pt x="1" y="495"/>
                    <a:pt x="1" y="495"/>
                    <a:pt x="1" y="495"/>
                  </a:cubicBezTo>
                  <a:cubicBezTo>
                    <a:pt x="0" y="930"/>
                    <a:pt x="0" y="930"/>
                    <a:pt x="0" y="930"/>
                  </a:cubicBezTo>
                  <a:cubicBezTo>
                    <a:pt x="0" y="992"/>
                    <a:pt x="34" y="1050"/>
                    <a:pt x="88" y="1082"/>
                  </a:cubicBezTo>
                  <a:cubicBezTo>
                    <a:pt x="533" y="1338"/>
                    <a:pt x="533" y="1338"/>
                    <a:pt x="533" y="1338"/>
                  </a:cubicBezTo>
                  <a:cubicBezTo>
                    <a:pt x="578" y="1365"/>
                    <a:pt x="635" y="1365"/>
                    <a:pt x="681" y="1338"/>
                  </a:cubicBezTo>
                  <a:cubicBezTo>
                    <a:pt x="748" y="1300"/>
                    <a:pt x="748" y="1300"/>
                    <a:pt x="748" y="1300"/>
                  </a:cubicBezTo>
                  <a:cubicBezTo>
                    <a:pt x="746" y="1299"/>
                    <a:pt x="746" y="1299"/>
                    <a:pt x="746" y="1299"/>
                  </a:cubicBezTo>
                  <a:cubicBezTo>
                    <a:pt x="1128" y="1083"/>
                    <a:pt x="1128" y="1083"/>
                    <a:pt x="1128" y="1083"/>
                  </a:cubicBezTo>
                  <a:cubicBezTo>
                    <a:pt x="1183" y="1051"/>
                    <a:pt x="1217" y="993"/>
                    <a:pt x="1217" y="930"/>
                  </a:cubicBezTo>
                  <a:cubicBezTo>
                    <a:pt x="1217" y="418"/>
                    <a:pt x="1217" y="418"/>
                    <a:pt x="1217" y="418"/>
                  </a:cubicBezTo>
                  <a:cubicBezTo>
                    <a:pt x="1217" y="365"/>
                    <a:pt x="1189" y="316"/>
                    <a:pt x="1143" y="289"/>
                  </a:cubicBezTo>
                  <a:close/>
                </a:path>
              </a:pathLst>
            </a:custGeom>
            <a:gradFill>
              <a:gsLst>
                <a:gs pos="41643">
                  <a:srgbClr val="5C8FA3"/>
                </a:gs>
                <a:gs pos="0">
                  <a:srgbClr val="7AA3B4"/>
                </a:gs>
                <a:gs pos="63000">
                  <a:srgbClr val="457CA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59" name="Группа 358"/>
            <p:cNvGrpSpPr/>
            <p:nvPr/>
          </p:nvGrpSpPr>
          <p:grpSpPr>
            <a:xfrm>
              <a:off x="1915798" y="-1391288"/>
              <a:ext cx="647654" cy="724842"/>
              <a:chOff x="4811713" y="1992313"/>
              <a:chExt cx="2557462" cy="2862263"/>
            </a:xfrm>
          </p:grpSpPr>
          <p:sp>
            <p:nvSpPr>
              <p:cNvPr id="360" name="Freeform 163"/>
              <p:cNvSpPr>
                <a:spLocks/>
              </p:cNvSpPr>
              <p:nvPr/>
            </p:nvSpPr>
            <p:spPr bwMode="auto">
              <a:xfrm>
                <a:off x="6219825" y="2519363"/>
                <a:ext cx="1149350" cy="2198688"/>
              </a:xfrm>
              <a:custGeom>
                <a:avLst/>
                <a:gdLst>
                  <a:gd name="T0" fmla="*/ 263 w 305"/>
                  <a:gd name="T1" fmla="*/ 21 h 584"/>
                  <a:gd name="T2" fmla="*/ 226 w 305"/>
                  <a:gd name="T3" fmla="*/ 0 h 584"/>
                  <a:gd name="T4" fmla="*/ 226 w 305"/>
                  <a:gd name="T5" fmla="*/ 49 h 584"/>
                  <a:gd name="T6" fmla="*/ 262 w 305"/>
                  <a:gd name="T7" fmla="*/ 111 h 584"/>
                  <a:gd name="T8" fmla="*/ 262 w 305"/>
                  <a:gd name="T9" fmla="*/ 361 h 584"/>
                  <a:gd name="T10" fmla="*/ 219 w 305"/>
                  <a:gd name="T11" fmla="*/ 435 h 584"/>
                  <a:gd name="T12" fmla="*/ 33 w 305"/>
                  <a:gd name="T13" fmla="*/ 541 h 584"/>
                  <a:gd name="T14" fmla="*/ 33 w 305"/>
                  <a:gd name="T15" fmla="*/ 541 h 584"/>
                  <a:gd name="T16" fmla="*/ 1 w 305"/>
                  <a:gd name="T17" fmla="*/ 560 h 584"/>
                  <a:gd name="T18" fmla="*/ 0 w 305"/>
                  <a:gd name="T19" fmla="*/ 560 h 584"/>
                  <a:gd name="T20" fmla="*/ 42 w 305"/>
                  <a:gd name="T21" fmla="*/ 584 h 584"/>
                  <a:gd name="T22" fmla="*/ 255 w 305"/>
                  <a:gd name="T23" fmla="*/ 463 h 584"/>
                  <a:gd name="T24" fmla="*/ 304 w 305"/>
                  <a:gd name="T25" fmla="*/ 378 h 584"/>
                  <a:gd name="T26" fmla="*/ 305 w 305"/>
                  <a:gd name="T27" fmla="*/ 93 h 584"/>
                  <a:gd name="T28" fmla="*/ 263 w 305"/>
                  <a:gd name="T29" fmla="*/ 21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5" h="584">
                    <a:moveTo>
                      <a:pt x="263" y="21"/>
                    </a:moveTo>
                    <a:cubicBezTo>
                      <a:pt x="226" y="0"/>
                      <a:pt x="226" y="0"/>
                      <a:pt x="226" y="0"/>
                    </a:cubicBezTo>
                    <a:cubicBezTo>
                      <a:pt x="226" y="49"/>
                      <a:pt x="226" y="49"/>
                      <a:pt x="226" y="49"/>
                    </a:cubicBezTo>
                    <a:cubicBezTo>
                      <a:pt x="248" y="62"/>
                      <a:pt x="262" y="85"/>
                      <a:pt x="262" y="111"/>
                    </a:cubicBezTo>
                    <a:cubicBezTo>
                      <a:pt x="262" y="361"/>
                      <a:pt x="262" y="361"/>
                      <a:pt x="262" y="361"/>
                    </a:cubicBezTo>
                    <a:cubicBezTo>
                      <a:pt x="262" y="392"/>
                      <a:pt x="245" y="420"/>
                      <a:pt x="219" y="435"/>
                    </a:cubicBezTo>
                    <a:cubicBezTo>
                      <a:pt x="33" y="541"/>
                      <a:pt x="33" y="541"/>
                      <a:pt x="33" y="541"/>
                    </a:cubicBezTo>
                    <a:cubicBezTo>
                      <a:pt x="33" y="541"/>
                      <a:pt x="33" y="541"/>
                      <a:pt x="33" y="541"/>
                    </a:cubicBezTo>
                    <a:cubicBezTo>
                      <a:pt x="1" y="560"/>
                      <a:pt x="1" y="560"/>
                      <a:pt x="1" y="560"/>
                    </a:cubicBezTo>
                    <a:cubicBezTo>
                      <a:pt x="1" y="560"/>
                      <a:pt x="1" y="560"/>
                      <a:pt x="0" y="560"/>
                    </a:cubicBezTo>
                    <a:cubicBezTo>
                      <a:pt x="42" y="584"/>
                      <a:pt x="42" y="584"/>
                      <a:pt x="42" y="584"/>
                    </a:cubicBezTo>
                    <a:cubicBezTo>
                      <a:pt x="255" y="463"/>
                      <a:pt x="255" y="463"/>
                      <a:pt x="255" y="463"/>
                    </a:cubicBezTo>
                    <a:cubicBezTo>
                      <a:pt x="285" y="446"/>
                      <a:pt x="304" y="413"/>
                      <a:pt x="304" y="378"/>
                    </a:cubicBezTo>
                    <a:cubicBezTo>
                      <a:pt x="305" y="93"/>
                      <a:pt x="305" y="93"/>
                      <a:pt x="305" y="93"/>
                    </a:cubicBezTo>
                    <a:cubicBezTo>
                      <a:pt x="305" y="63"/>
                      <a:pt x="289" y="36"/>
                      <a:pt x="263" y="21"/>
                    </a:cubicBezTo>
                    <a:close/>
                  </a:path>
                </a:pathLst>
              </a:custGeom>
              <a:solidFill>
                <a:srgbClr val="308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" name="Freeform 164"/>
              <p:cNvSpPr>
                <a:spLocks/>
              </p:cNvSpPr>
              <p:nvPr/>
            </p:nvSpPr>
            <p:spPr bwMode="auto">
              <a:xfrm>
                <a:off x="4811713" y="2936876"/>
                <a:ext cx="1570038" cy="1917700"/>
              </a:xfrm>
              <a:custGeom>
                <a:avLst/>
                <a:gdLst>
                  <a:gd name="T0" fmla="*/ 375 w 417"/>
                  <a:gd name="T1" fmla="*/ 449 h 509"/>
                  <a:gd name="T2" fmla="*/ 302 w 417"/>
                  <a:gd name="T3" fmla="*/ 449 h 509"/>
                  <a:gd name="T4" fmla="*/ 86 w 417"/>
                  <a:gd name="T5" fmla="*/ 324 h 509"/>
                  <a:gd name="T6" fmla="*/ 43 w 417"/>
                  <a:gd name="T7" fmla="*/ 250 h 509"/>
                  <a:gd name="T8" fmla="*/ 43 w 417"/>
                  <a:gd name="T9" fmla="*/ 38 h 509"/>
                  <a:gd name="T10" fmla="*/ 43 w 417"/>
                  <a:gd name="T11" fmla="*/ 38 h 509"/>
                  <a:gd name="T12" fmla="*/ 43 w 417"/>
                  <a:gd name="T13" fmla="*/ 0 h 509"/>
                  <a:gd name="T14" fmla="*/ 43 w 417"/>
                  <a:gd name="T15" fmla="*/ 0 h 509"/>
                  <a:gd name="T16" fmla="*/ 1 w 417"/>
                  <a:gd name="T17" fmla="*/ 25 h 509"/>
                  <a:gd name="T18" fmla="*/ 1 w 417"/>
                  <a:gd name="T19" fmla="*/ 267 h 509"/>
                  <a:gd name="T20" fmla="*/ 49 w 417"/>
                  <a:gd name="T21" fmla="*/ 352 h 509"/>
                  <a:gd name="T22" fmla="*/ 297 w 417"/>
                  <a:gd name="T23" fmla="*/ 495 h 509"/>
                  <a:gd name="T24" fmla="*/ 380 w 417"/>
                  <a:gd name="T25" fmla="*/ 495 h 509"/>
                  <a:gd name="T26" fmla="*/ 417 w 417"/>
                  <a:gd name="T27" fmla="*/ 473 h 509"/>
                  <a:gd name="T28" fmla="*/ 375 w 417"/>
                  <a:gd name="T29" fmla="*/ 449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7" h="509">
                    <a:moveTo>
                      <a:pt x="375" y="449"/>
                    </a:moveTo>
                    <a:cubicBezTo>
                      <a:pt x="352" y="462"/>
                      <a:pt x="325" y="462"/>
                      <a:pt x="302" y="449"/>
                    </a:cubicBezTo>
                    <a:cubicBezTo>
                      <a:pt x="86" y="324"/>
                      <a:pt x="86" y="324"/>
                      <a:pt x="86" y="324"/>
                    </a:cubicBezTo>
                    <a:cubicBezTo>
                      <a:pt x="59" y="309"/>
                      <a:pt x="43" y="280"/>
                      <a:pt x="43" y="25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67"/>
                      <a:pt x="1" y="267"/>
                      <a:pt x="1" y="267"/>
                    </a:cubicBezTo>
                    <a:cubicBezTo>
                      <a:pt x="0" y="302"/>
                      <a:pt x="19" y="334"/>
                      <a:pt x="49" y="352"/>
                    </a:cubicBezTo>
                    <a:cubicBezTo>
                      <a:pt x="297" y="495"/>
                      <a:pt x="297" y="495"/>
                      <a:pt x="297" y="495"/>
                    </a:cubicBezTo>
                    <a:cubicBezTo>
                      <a:pt x="323" y="509"/>
                      <a:pt x="354" y="509"/>
                      <a:pt x="380" y="495"/>
                    </a:cubicBezTo>
                    <a:cubicBezTo>
                      <a:pt x="417" y="473"/>
                      <a:pt x="417" y="473"/>
                      <a:pt x="417" y="473"/>
                    </a:cubicBezTo>
                    <a:cubicBezTo>
                      <a:pt x="375" y="449"/>
                      <a:pt x="375" y="449"/>
                      <a:pt x="375" y="449"/>
                    </a:cubicBezTo>
                    <a:close/>
                  </a:path>
                </a:pathLst>
              </a:custGeom>
              <a:solidFill>
                <a:srgbClr val="47B1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" name="Freeform 165"/>
              <p:cNvSpPr>
                <a:spLocks/>
              </p:cNvSpPr>
              <p:nvPr/>
            </p:nvSpPr>
            <p:spPr bwMode="auto">
              <a:xfrm>
                <a:off x="4816475" y="1992313"/>
                <a:ext cx="2259013" cy="1035050"/>
              </a:xfrm>
              <a:custGeom>
                <a:avLst/>
                <a:gdLst>
                  <a:gd name="T0" fmla="*/ 78 w 600"/>
                  <a:gd name="T1" fmla="*/ 188 h 275"/>
                  <a:gd name="T2" fmla="*/ 295 w 600"/>
                  <a:gd name="T3" fmla="*/ 63 h 275"/>
                  <a:gd name="T4" fmla="*/ 380 w 600"/>
                  <a:gd name="T5" fmla="*/ 63 h 275"/>
                  <a:gd name="T6" fmla="*/ 566 w 600"/>
                  <a:gd name="T7" fmla="*/ 170 h 275"/>
                  <a:gd name="T8" fmla="*/ 566 w 600"/>
                  <a:gd name="T9" fmla="*/ 170 h 275"/>
                  <a:gd name="T10" fmla="*/ 599 w 600"/>
                  <a:gd name="T11" fmla="*/ 189 h 275"/>
                  <a:gd name="T12" fmla="*/ 600 w 600"/>
                  <a:gd name="T13" fmla="*/ 189 h 275"/>
                  <a:gd name="T14" fmla="*/ 600 w 600"/>
                  <a:gd name="T15" fmla="*/ 140 h 275"/>
                  <a:gd name="T16" fmla="*/ 386 w 600"/>
                  <a:gd name="T17" fmla="*/ 18 h 275"/>
                  <a:gd name="T18" fmla="*/ 289 w 600"/>
                  <a:gd name="T19" fmla="*/ 18 h 275"/>
                  <a:gd name="T20" fmla="*/ 41 w 600"/>
                  <a:gd name="T21" fmla="*/ 161 h 275"/>
                  <a:gd name="T22" fmla="*/ 0 w 600"/>
                  <a:gd name="T23" fmla="*/ 232 h 275"/>
                  <a:gd name="T24" fmla="*/ 0 w 600"/>
                  <a:gd name="T25" fmla="*/ 275 h 275"/>
                  <a:gd name="T26" fmla="*/ 42 w 600"/>
                  <a:gd name="T27" fmla="*/ 251 h 275"/>
                  <a:gd name="T28" fmla="*/ 78 w 600"/>
                  <a:gd name="T29" fmla="*/ 188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0" h="275">
                    <a:moveTo>
                      <a:pt x="78" y="188"/>
                    </a:moveTo>
                    <a:cubicBezTo>
                      <a:pt x="295" y="63"/>
                      <a:pt x="295" y="63"/>
                      <a:pt x="295" y="63"/>
                    </a:cubicBezTo>
                    <a:cubicBezTo>
                      <a:pt x="321" y="48"/>
                      <a:pt x="354" y="48"/>
                      <a:pt x="380" y="63"/>
                    </a:cubicBezTo>
                    <a:cubicBezTo>
                      <a:pt x="566" y="170"/>
                      <a:pt x="566" y="170"/>
                      <a:pt x="566" y="170"/>
                    </a:cubicBezTo>
                    <a:cubicBezTo>
                      <a:pt x="566" y="170"/>
                      <a:pt x="566" y="170"/>
                      <a:pt x="566" y="170"/>
                    </a:cubicBezTo>
                    <a:cubicBezTo>
                      <a:pt x="599" y="189"/>
                      <a:pt x="599" y="189"/>
                      <a:pt x="599" y="189"/>
                    </a:cubicBezTo>
                    <a:cubicBezTo>
                      <a:pt x="599" y="189"/>
                      <a:pt x="599" y="189"/>
                      <a:pt x="600" y="189"/>
                    </a:cubicBezTo>
                    <a:cubicBezTo>
                      <a:pt x="600" y="140"/>
                      <a:pt x="600" y="140"/>
                      <a:pt x="600" y="140"/>
                    </a:cubicBezTo>
                    <a:cubicBezTo>
                      <a:pt x="386" y="18"/>
                      <a:pt x="386" y="18"/>
                      <a:pt x="386" y="18"/>
                    </a:cubicBezTo>
                    <a:cubicBezTo>
                      <a:pt x="356" y="0"/>
                      <a:pt x="319" y="0"/>
                      <a:pt x="289" y="18"/>
                    </a:cubicBezTo>
                    <a:cubicBezTo>
                      <a:pt x="41" y="161"/>
                      <a:pt x="41" y="161"/>
                      <a:pt x="41" y="161"/>
                    </a:cubicBezTo>
                    <a:cubicBezTo>
                      <a:pt x="15" y="176"/>
                      <a:pt x="0" y="203"/>
                      <a:pt x="0" y="232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42" y="251"/>
                      <a:pt x="42" y="251"/>
                      <a:pt x="42" y="251"/>
                    </a:cubicBezTo>
                    <a:cubicBezTo>
                      <a:pt x="42" y="225"/>
                      <a:pt x="56" y="201"/>
                      <a:pt x="78" y="188"/>
                    </a:cubicBezTo>
                    <a:close/>
                  </a:path>
                </a:pathLst>
              </a:custGeom>
              <a:solidFill>
                <a:srgbClr val="1B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64" name="Группа 363"/>
          <p:cNvGrpSpPr/>
          <p:nvPr/>
        </p:nvGrpSpPr>
        <p:grpSpPr>
          <a:xfrm>
            <a:off x="628658" y="2775519"/>
            <a:ext cx="852791" cy="925883"/>
            <a:chOff x="1915798" y="-1391288"/>
            <a:chExt cx="647654" cy="724842"/>
          </a:xfrm>
        </p:grpSpPr>
        <p:sp>
          <p:nvSpPr>
            <p:cNvPr id="365" name="Freeform 169"/>
            <p:cNvSpPr>
              <a:spLocks/>
            </p:cNvSpPr>
            <p:nvPr/>
          </p:nvSpPr>
          <p:spPr bwMode="auto">
            <a:xfrm>
              <a:off x="1930790" y="-1375088"/>
              <a:ext cx="617671" cy="692442"/>
            </a:xfrm>
            <a:custGeom>
              <a:avLst/>
              <a:gdLst>
                <a:gd name="T0" fmla="*/ 1143 w 1217"/>
                <a:gd name="T1" fmla="*/ 289 h 1365"/>
                <a:gd name="T2" fmla="*/ 1076 w 1217"/>
                <a:gd name="T3" fmla="*/ 251 h 1365"/>
                <a:gd name="T4" fmla="*/ 1076 w 1217"/>
                <a:gd name="T5" fmla="*/ 251 h 1365"/>
                <a:gd name="T6" fmla="*/ 695 w 1217"/>
                <a:gd name="T7" fmla="*/ 32 h 1365"/>
                <a:gd name="T8" fmla="*/ 519 w 1217"/>
                <a:gd name="T9" fmla="*/ 32 h 1365"/>
                <a:gd name="T10" fmla="*/ 75 w 1217"/>
                <a:gd name="T11" fmla="*/ 289 h 1365"/>
                <a:gd name="T12" fmla="*/ 1 w 1217"/>
                <a:gd name="T13" fmla="*/ 417 h 1365"/>
                <a:gd name="T14" fmla="*/ 1 w 1217"/>
                <a:gd name="T15" fmla="*/ 494 h 1365"/>
                <a:gd name="T16" fmla="*/ 1 w 1217"/>
                <a:gd name="T17" fmla="*/ 495 h 1365"/>
                <a:gd name="T18" fmla="*/ 0 w 1217"/>
                <a:gd name="T19" fmla="*/ 930 h 1365"/>
                <a:gd name="T20" fmla="*/ 88 w 1217"/>
                <a:gd name="T21" fmla="*/ 1082 h 1365"/>
                <a:gd name="T22" fmla="*/ 533 w 1217"/>
                <a:gd name="T23" fmla="*/ 1338 h 1365"/>
                <a:gd name="T24" fmla="*/ 681 w 1217"/>
                <a:gd name="T25" fmla="*/ 1338 h 1365"/>
                <a:gd name="T26" fmla="*/ 748 w 1217"/>
                <a:gd name="T27" fmla="*/ 1300 h 1365"/>
                <a:gd name="T28" fmla="*/ 746 w 1217"/>
                <a:gd name="T29" fmla="*/ 1299 h 1365"/>
                <a:gd name="T30" fmla="*/ 1128 w 1217"/>
                <a:gd name="T31" fmla="*/ 1083 h 1365"/>
                <a:gd name="T32" fmla="*/ 1217 w 1217"/>
                <a:gd name="T33" fmla="*/ 930 h 1365"/>
                <a:gd name="T34" fmla="*/ 1217 w 1217"/>
                <a:gd name="T35" fmla="*/ 418 h 1365"/>
                <a:gd name="T36" fmla="*/ 1143 w 1217"/>
                <a:gd name="T37" fmla="*/ 289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17" h="1365">
                  <a:moveTo>
                    <a:pt x="1143" y="289"/>
                  </a:moveTo>
                  <a:cubicBezTo>
                    <a:pt x="1076" y="251"/>
                    <a:pt x="1076" y="251"/>
                    <a:pt x="1076" y="251"/>
                  </a:cubicBezTo>
                  <a:cubicBezTo>
                    <a:pt x="1076" y="251"/>
                    <a:pt x="1076" y="251"/>
                    <a:pt x="1076" y="251"/>
                  </a:cubicBezTo>
                  <a:cubicBezTo>
                    <a:pt x="695" y="32"/>
                    <a:pt x="695" y="32"/>
                    <a:pt x="695" y="32"/>
                  </a:cubicBezTo>
                  <a:cubicBezTo>
                    <a:pt x="640" y="0"/>
                    <a:pt x="574" y="1"/>
                    <a:pt x="519" y="32"/>
                  </a:cubicBezTo>
                  <a:cubicBezTo>
                    <a:pt x="75" y="289"/>
                    <a:pt x="75" y="289"/>
                    <a:pt x="75" y="289"/>
                  </a:cubicBezTo>
                  <a:cubicBezTo>
                    <a:pt x="29" y="315"/>
                    <a:pt x="1" y="364"/>
                    <a:pt x="1" y="417"/>
                  </a:cubicBezTo>
                  <a:cubicBezTo>
                    <a:pt x="1" y="494"/>
                    <a:pt x="1" y="494"/>
                    <a:pt x="1" y="494"/>
                  </a:cubicBezTo>
                  <a:cubicBezTo>
                    <a:pt x="1" y="495"/>
                    <a:pt x="1" y="495"/>
                    <a:pt x="1" y="495"/>
                  </a:cubicBezTo>
                  <a:cubicBezTo>
                    <a:pt x="0" y="930"/>
                    <a:pt x="0" y="930"/>
                    <a:pt x="0" y="930"/>
                  </a:cubicBezTo>
                  <a:cubicBezTo>
                    <a:pt x="0" y="992"/>
                    <a:pt x="34" y="1050"/>
                    <a:pt x="88" y="1082"/>
                  </a:cubicBezTo>
                  <a:cubicBezTo>
                    <a:pt x="533" y="1338"/>
                    <a:pt x="533" y="1338"/>
                    <a:pt x="533" y="1338"/>
                  </a:cubicBezTo>
                  <a:cubicBezTo>
                    <a:pt x="578" y="1365"/>
                    <a:pt x="635" y="1365"/>
                    <a:pt x="681" y="1338"/>
                  </a:cubicBezTo>
                  <a:cubicBezTo>
                    <a:pt x="748" y="1300"/>
                    <a:pt x="748" y="1300"/>
                    <a:pt x="748" y="1300"/>
                  </a:cubicBezTo>
                  <a:cubicBezTo>
                    <a:pt x="746" y="1299"/>
                    <a:pt x="746" y="1299"/>
                    <a:pt x="746" y="1299"/>
                  </a:cubicBezTo>
                  <a:cubicBezTo>
                    <a:pt x="1128" y="1083"/>
                    <a:pt x="1128" y="1083"/>
                    <a:pt x="1128" y="1083"/>
                  </a:cubicBezTo>
                  <a:cubicBezTo>
                    <a:pt x="1183" y="1051"/>
                    <a:pt x="1217" y="993"/>
                    <a:pt x="1217" y="930"/>
                  </a:cubicBezTo>
                  <a:cubicBezTo>
                    <a:pt x="1217" y="418"/>
                    <a:pt x="1217" y="418"/>
                    <a:pt x="1217" y="418"/>
                  </a:cubicBezTo>
                  <a:cubicBezTo>
                    <a:pt x="1217" y="365"/>
                    <a:pt x="1189" y="316"/>
                    <a:pt x="1143" y="289"/>
                  </a:cubicBezTo>
                  <a:close/>
                </a:path>
              </a:pathLst>
            </a:custGeom>
            <a:gradFill>
              <a:gsLst>
                <a:gs pos="41643">
                  <a:srgbClr val="5C8FA3"/>
                </a:gs>
                <a:gs pos="0">
                  <a:srgbClr val="7AA3B4"/>
                </a:gs>
                <a:gs pos="63000">
                  <a:srgbClr val="457CA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66" name="Группа 365"/>
            <p:cNvGrpSpPr/>
            <p:nvPr/>
          </p:nvGrpSpPr>
          <p:grpSpPr>
            <a:xfrm>
              <a:off x="1915798" y="-1391288"/>
              <a:ext cx="647654" cy="724842"/>
              <a:chOff x="4811713" y="1992313"/>
              <a:chExt cx="2557462" cy="2862263"/>
            </a:xfrm>
          </p:grpSpPr>
          <p:sp>
            <p:nvSpPr>
              <p:cNvPr id="367" name="Freeform 163"/>
              <p:cNvSpPr>
                <a:spLocks/>
              </p:cNvSpPr>
              <p:nvPr/>
            </p:nvSpPr>
            <p:spPr bwMode="auto">
              <a:xfrm>
                <a:off x="6219825" y="2519363"/>
                <a:ext cx="1149350" cy="2198688"/>
              </a:xfrm>
              <a:custGeom>
                <a:avLst/>
                <a:gdLst>
                  <a:gd name="T0" fmla="*/ 263 w 305"/>
                  <a:gd name="T1" fmla="*/ 21 h 584"/>
                  <a:gd name="T2" fmla="*/ 226 w 305"/>
                  <a:gd name="T3" fmla="*/ 0 h 584"/>
                  <a:gd name="T4" fmla="*/ 226 w 305"/>
                  <a:gd name="T5" fmla="*/ 49 h 584"/>
                  <a:gd name="T6" fmla="*/ 262 w 305"/>
                  <a:gd name="T7" fmla="*/ 111 h 584"/>
                  <a:gd name="T8" fmla="*/ 262 w 305"/>
                  <a:gd name="T9" fmla="*/ 361 h 584"/>
                  <a:gd name="T10" fmla="*/ 219 w 305"/>
                  <a:gd name="T11" fmla="*/ 435 h 584"/>
                  <a:gd name="T12" fmla="*/ 33 w 305"/>
                  <a:gd name="T13" fmla="*/ 541 h 584"/>
                  <a:gd name="T14" fmla="*/ 33 w 305"/>
                  <a:gd name="T15" fmla="*/ 541 h 584"/>
                  <a:gd name="T16" fmla="*/ 1 w 305"/>
                  <a:gd name="T17" fmla="*/ 560 h 584"/>
                  <a:gd name="T18" fmla="*/ 0 w 305"/>
                  <a:gd name="T19" fmla="*/ 560 h 584"/>
                  <a:gd name="T20" fmla="*/ 42 w 305"/>
                  <a:gd name="T21" fmla="*/ 584 h 584"/>
                  <a:gd name="T22" fmla="*/ 255 w 305"/>
                  <a:gd name="T23" fmla="*/ 463 h 584"/>
                  <a:gd name="T24" fmla="*/ 304 w 305"/>
                  <a:gd name="T25" fmla="*/ 378 h 584"/>
                  <a:gd name="T26" fmla="*/ 305 w 305"/>
                  <a:gd name="T27" fmla="*/ 93 h 584"/>
                  <a:gd name="T28" fmla="*/ 263 w 305"/>
                  <a:gd name="T29" fmla="*/ 21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5" h="584">
                    <a:moveTo>
                      <a:pt x="263" y="21"/>
                    </a:moveTo>
                    <a:cubicBezTo>
                      <a:pt x="226" y="0"/>
                      <a:pt x="226" y="0"/>
                      <a:pt x="226" y="0"/>
                    </a:cubicBezTo>
                    <a:cubicBezTo>
                      <a:pt x="226" y="49"/>
                      <a:pt x="226" y="49"/>
                      <a:pt x="226" y="49"/>
                    </a:cubicBezTo>
                    <a:cubicBezTo>
                      <a:pt x="248" y="62"/>
                      <a:pt x="262" y="85"/>
                      <a:pt x="262" y="111"/>
                    </a:cubicBezTo>
                    <a:cubicBezTo>
                      <a:pt x="262" y="361"/>
                      <a:pt x="262" y="361"/>
                      <a:pt x="262" y="361"/>
                    </a:cubicBezTo>
                    <a:cubicBezTo>
                      <a:pt x="262" y="392"/>
                      <a:pt x="245" y="420"/>
                      <a:pt x="219" y="435"/>
                    </a:cubicBezTo>
                    <a:cubicBezTo>
                      <a:pt x="33" y="541"/>
                      <a:pt x="33" y="541"/>
                      <a:pt x="33" y="541"/>
                    </a:cubicBezTo>
                    <a:cubicBezTo>
                      <a:pt x="33" y="541"/>
                      <a:pt x="33" y="541"/>
                      <a:pt x="33" y="541"/>
                    </a:cubicBezTo>
                    <a:cubicBezTo>
                      <a:pt x="1" y="560"/>
                      <a:pt x="1" y="560"/>
                      <a:pt x="1" y="560"/>
                    </a:cubicBezTo>
                    <a:cubicBezTo>
                      <a:pt x="1" y="560"/>
                      <a:pt x="1" y="560"/>
                      <a:pt x="0" y="560"/>
                    </a:cubicBezTo>
                    <a:cubicBezTo>
                      <a:pt x="42" y="584"/>
                      <a:pt x="42" y="584"/>
                      <a:pt x="42" y="584"/>
                    </a:cubicBezTo>
                    <a:cubicBezTo>
                      <a:pt x="255" y="463"/>
                      <a:pt x="255" y="463"/>
                      <a:pt x="255" y="463"/>
                    </a:cubicBezTo>
                    <a:cubicBezTo>
                      <a:pt x="285" y="446"/>
                      <a:pt x="304" y="413"/>
                      <a:pt x="304" y="378"/>
                    </a:cubicBezTo>
                    <a:cubicBezTo>
                      <a:pt x="305" y="93"/>
                      <a:pt x="305" y="93"/>
                      <a:pt x="305" y="93"/>
                    </a:cubicBezTo>
                    <a:cubicBezTo>
                      <a:pt x="305" y="63"/>
                      <a:pt x="289" y="36"/>
                      <a:pt x="263" y="21"/>
                    </a:cubicBezTo>
                    <a:close/>
                  </a:path>
                </a:pathLst>
              </a:custGeom>
              <a:solidFill>
                <a:srgbClr val="308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" name="Freeform 164"/>
              <p:cNvSpPr>
                <a:spLocks/>
              </p:cNvSpPr>
              <p:nvPr/>
            </p:nvSpPr>
            <p:spPr bwMode="auto">
              <a:xfrm>
                <a:off x="4811713" y="2936876"/>
                <a:ext cx="1570038" cy="1917700"/>
              </a:xfrm>
              <a:custGeom>
                <a:avLst/>
                <a:gdLst>
                  <a:gd name="T0" fmla="*/ 375 w 417"/>
                  <a:gd name="T1" fmla="*/ 449 h 509"/>
                  <a:gd name="T2" fmla="*/ 302 w 417"/>
                  <a:gd name="T3" fmla="*/ 449 h 509"/>
                  <a:gd name="T4" fmla="*/ 86 w 417"/>
                  <a:gd name="T5" fmla="*/ 324 h 509"/>
                  <a:gd name="T6" fmla="*/ 43 w 417"/>
                  <a:gd name="T7" fmla="*/ 250 h 509"/>
                  <a:gd name="T8" fmla="*/ 43 w 417"/>
                  <a:gd name="T9" fmla="*/ 38 h 509"/>
                  <a:gd name="T10" fmla="*/ 43 w 417"/>
                  <a:gd name="T11" fmla="*/ 38 h 509"/>
                  <a:gd name="T12" fmla="*/ 43 w 417"/>
                  <a:gd name="T13" fmla="*/ 0 h 509"/>
                  <a:gd name="T14" fmla="*/ 43 w 417"/>
                  <a:gd name="T15" fmla="*/ 0 h 509"/>
                  <a:gd name="T16" fmla="*/ 1 w 417"/>
                  <a:gd name="T17" fmla="*/ 25 h 509"/>
                  <a:gd name="T18" fmla="*/ 1 w 417"/>
                  <a:gd name="T19" fmla="*/ 267 h 509"/>
                  <a:gd name="T20" fmla="*/ 49 w 417"/>
                  <a:gd name="T21" fmla="*/ 352 h 509"/>
                  <a:gd name="T22" fmla="*/ 297 w 417"/>
                  <a:gd name="T23" fmla="*/ 495 h 509"/>
                  <a:gd name="T24" fmla="*/ 380 w 417"/>
                  <a:gd name="T25" fmla="*/ 495 h 509"/>
                  <a:gd name="T26" fmla="*/ 417 w 417"/>
                  <a:gd name="T27" fmla="*/ 473 h 509"/>
                  <a:gd name="T28" fmla="*/ 375 w 417"/>
                  <a:gd name="T29" fmla="*/ 449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7" h="509">
                    <a:moveTo>
                      <a:pt x="375" y="449"/>
                    </a:moveTo>
                    <a:cubicBezTo>
                      <a:pt x="352" y="462"/>
                      <a:pt x="325" y="462"/>
                      <a:pt x="302" y="449"/>
                    </a:cubicBezTo>
                    <a:cubicBezTo>
                      <a:pt x="86" y="324"/>
                      <a:pt x="86" y="324"/>
                      <a:pt x="86" y="324"/>
                    </a:cubicBezTo>
                    <a:cubicBezTo>
                      <a:pt x="59" y="309"/>
                      <a:pt x="43" y="280"/>
                      <a:pt x="43" y="25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67"/>
                      <a:pt x="1" y="267"/>
                      <a:pt x="1" y="267"/>
                    </a:cubicBezTo>
                    <a:cubicBezTo>
                      <a:pt x="0" y="302"/>
                      <a:pt x="19" y="334"/>
                      <a:pt x="49" y="352"/>
                    </a:cubicBezTo>
                    <a:cubicBezTo>
                      <a:pt x="297" y="495"/>
                      <a:pt x="297" y="495"/>
                      <a:pt x="297" y="495"/>
                    </a:cubicBezTo>
                    <a:cubicBezTo>
                      <a:pt x="323" y="509"/>
                      <a:pt x="354" y="509"/>
                      <a:pt x="380" y="495"/>
                    </a:cubicBezTo>
                    <a:cubicBezTo>
                      <a:pt x="417" y="473"/>
                      <a:pt x="417" y="473"/>
                      <a:pt x="417" y="473"/>
                    </a:cubicBezTo>
                    <a:cubicBezTo>
                      <a:pt x="375" y="449"/>
                      <a:pt x="375" y="449"/>
                      <a:pt x="375" y="449"/>
                    </a:cubicBezTo>
                    <a:close/>
                  </a:path>
                </a:pathLst>
              </a:custGeom>
              <a:solidFill>
                <a:srgbClr val="47B1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" name="Freeform 165"/>
              <p:cNvSpPr>
                <a:spLocks/>
              </p:cNvSpPr>
              <p:nvPr/>
            </p:nvSpPr>
            <p:spPr bwMode="auto">
              <a:xfrm>
                <a:off x="4816475" y="1992313"/>
                <a:ext cx="2259013" cy="1035050"/>
              </a:xfrm>
              <a:custGeom>
                <a:avLst/>
                <a:gdLst>
                  <a:gd name="T0" fmla="*/ 78 w 600"/>
                  <a:gd name="T1" fmla="*/ 188 h 275"/>
                  <a:gd name="T2" fmla="*/ 295 w 600"/>
                  <a:gd name="T3" fmla="*/ 63 h 275"/>
                  <a:gd name="T4" fmla="*/ 380 w 600"/>
                  <a:gd name="T5" fmla="*/ 63 h 275"/>
                  <a:gd name="T6" fmla="*/ 566 w 600"/>
                  <a:gd name="T7" fmla="*/ 170 h 275"/>
                  <a:gd name="T8" fmla="*/ 566 w 600"/>
                  <a:gd name="T9" fmla="*/ 170 h 275"/>
                  <a:gd name="T10" fmla="*/ 599 w 600"/>
                  <a:gd name="T11" fmla="*/ 189 h 275"/>
                  <a:gd name="T12" fmla="*/ 600 w 600"/>
                  <a:gd name="T13" fmla="*/ 189 h 275"/>
                  <a:gd name="T14" fmla="*/ 600 w 600"/>
                  <a:gd name="T15" fmla="*/ 140 h 275"/>
                  <a:gd name="T16" fmla="*/ 386 w 600"/>
                  <a:gd name="T17" fmla="*/ 18 h 275"/>
                  <a:gd name="T18" fmla="*/ 289 w 600"/>
                  <a:gd name="T19" fmla="*/ 18 h 275"/>
                  <a:gd name="T20" fmla="*/ 41 w 600"/>
                  <a:gd name="T21" fmla="*/ 161 h 275"/>
                  <a:gd name="T22" fmla="*/ 0 w 600"/>
                  <a:gd name="T23" fmla="*/ 232 h 275"/>
                  <a:gd name="T24" fmla="*/ 0 w 600"/>
                  <a:gd name="T25" fmla="*/ 275 h 275"/>
                  <a:gd name="T26" fmla="*/ 42 w 600"/>
                  <a:gd name="T27" fmla="*/ 251 h 275"/>
                  <a:gd name="T28" fmla="*/ 78 w 600"/>
                  <a:gd name="T29" fmla="*/ 188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0" h="275">
                    <a:moveTo>
                      <a:pt x="78" y="188"/>
                    </a:moveTo>
                    <a:cubicBezTo>
                      <a:pt x="295" y="63"/>
                      <a:pt x="295" y="63"/>
                      <a:pt x="295" y="63"/>
                    </a:cubicBezTo>
                    <a:cubicBezTo>
                      <a:pt x="321" y="48"/>
                      <a:pt x="354" y="48"/>
                      <a:pt x="380" y="63"/>
                    </a:cubicBezTo>
                    <a:cubicBezTo>
                      <a:pt x="566" y="170"/>
                      <a:pt x="566" y="170"/>
                      <a:pt x="566" y="170"/>
                    </a:cubicBezTo>
                    <a:cubicBezTo>
                      <a:pt x="566" y="170"/>
                      <a:pt x="566" y="170"/>
                      <a:pt x="566" y="170"/>
                    </a:cubicBezTo>
                    <a:cubicBezTo>
                      <a:pt x="599" y="189"/>
                      <a:pt x="599" y="189"/>
                      <a:pt x="599" y="189"/>
                    </a:cubicBezTo>
                    <a:cubicBezTo>
                      <a:pt x="599" y="189"/>
                      <a:pt x="599" y="189"/>
                      <a:pt x="600" y="189"/>
                    </a:cubicBezTo>
                    <a:cubicBezTo>
                      <a:pt x="600" y="140"/>
                      <a:pt x="600" y="140"/>
                      <a:pt x="600" y="140"/>
                    </a:cubicBezTo>
                    <a:cubicBezTo>
                      <a:pt x="386" y="18"/>
                      <a:pt x="386" y="18"/>
                      <a:pt x="386" y="18"/>
                    </a:cubicBezTo>
                    <a:cubicBezTo>
                      <a:pt x="356" y="0"/>
                      <a:pt x="319" y="0"/>
                      <a:pt x="289" y="18"/>
                    </a:cubicBezTo>
                    <a:cubicBezTo>
                      <a:pt x="41" y="161"/>
                      <a:pt x="41" y="161"/>
                      <a:pt x="41" y="161"/>
                    </a:cubicBezTo>
                    <a:cubicBezTo>
                      <a:pt x="15" y="176"/>
                      <a:pt x="0" y="203"/>
                      <a:pt x="0" y="232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42" y="251"/>
                      <a:pt x="42" y="251"/>
                      <a:pt x="42" y="251"/>
                    </a:cubicBezTo>
                    <a:cubicBezTo>
                      <a:pt x="42" y="225"/>
                      <a:pt x="56" y="201"/>
                      <a:pt x="78" y="188"/>
                    </a:cubicBezTo>
                    <a:close/>
                  </a:path>
                </a:pathLst>
              </a:custGeom>
              <a:solidFill>
                <a:srgbClr val="1B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70" name="Группа 369"/>
          <p:cNvGrpSpPr/>
          <p:nvPr/>
        </p:nvGrpSpPr>
        <p:grpSpPr>
          <a:xfrm>
            <a:off x="645713" y="4101451"/>
            <a:ext cx="924788" cy="948578"/>
            <a:chOff x="1915798" y="-1391288"/>
            <a:chExt cx="647654" cy="724842"/>
          </a:xfrm>
        </p:grpSpPr>
        <p:sp>
          <p:nvSpPr>
            <p:cNvPr id="371" name="Freeform 169"/>
            <p:cNvSpPr>
              <a:spLocks/>
            </p:cNvSpPr>
            <p:nvPr/>
          </p:nvSpPr>
          <p:spPr bwMode="auto">
            <a:xfrm>
              <a:off x="1930790" y="-1375088"/>
              <a:ext cx="617671" cy="692442"/>
            </a:xfrm>
            <a:custGeom>
              <a:avLst/>
              <a:gdLst>
                <a:gd name="T0" fmla="*/ 1143 w 1217"/>
                <a:gd name="T1" fmla="*/ 289 h 1365"/>
                <a:gd name="T2" fmla="*/ 1076 w 1217"/>
                <a:gd name="T3" fmla="*/ 251 h 1365"/>
                <a:gd name="T4" fmla="*/ 1076 w 1217"/>
                <a:gd name="T5" fmla="*/ 251 h 1365"/>
                <a:gd name="T6" fmla="*/ 695 w 1217"/>
                <a:gd name="T7" fmla="*/ 32 h 1365"/>
                <a:gd name="T8" fmla="*/ 519 w 1217"/>
                <a:gd name="T9" fmla="*/ 32 h 1365"/>
                <a:gd name="T10" fmla="*/ 75 w 1217"/>
                <a:gd name="T11" fmla="*/ 289 h 1365"/>
                <a:gd name="T12" fmla="*/ 1 w 1217"/>
                <a:gd name="T13" fmla="*/ 417 h 1365"/>
                <a:gd name="T14" fmla="*/ 1 w 1217"/>
                <a:gd name="T15" fmla="*/ 494 h 1365"/>
                <a:gd name="T16" fmla="*/ 1 w 1217"/>
                <a:gd name="T17" fmla="*/ 495 h 1365"/>
                <a:gd name="T18" fmla="*/ 0 w 1217"/>
                <a:gd name="T19" fmla="*/ 930 h 1365"/>
                <a:gd name="T20" fmla="*/ 88 w 1217"/>
                <a:gd name="T21" fmla="*/ 1082 h 1365"/>
                <a:gd name="T22" fmla="*/ 533 w 1217"/>
                <a:gd name="T23" fmla="*/ 1338 h 1365"/>
                <a:gd name="T24" fmla="*/ 681 w 1217"/>
                <a:gd name="T25" fmla="*/ 1338 h 1365"/>
                <a:gd name="T26" fmla="*/ 748 w 1217"/>
                <a:gd name="T27" fmla="*/ 1300 h 1365"/>
                <a:gd name="T28" fmla="*/ 746 w 1217"/>
                <a:gd name="T29" fmla="*/ 1299 h 1365"/>
                <a:gd name="T30" fmla="*/ 1128 w 1217"/>
                <a:gd name="T31" fmla="*/ 1083 h 1365"/>
                <a:gd name="T32" fmla="*/ 1217 w 1217"/>
                <a:gd name="T33" fmla="*/ 930 h 1365"/>
                <a:gd name="T34" fmla="*/ 1217 w 1217"/>
                <a:gd name="T35" fmla="*/ 418 h 1365"/>
                <a:gd name="T36" fmla="*/ 1143 w 1217"/>
                <a:gd name="T37" fmla="*/ 289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17" h="1365">
                  <a:moveTo>
                    <a:pt x="1143" y="289"/>
                  </a:moveTo>
                  <a:cubicBezTo>
                    <a:pt x="1076" y="251"/>
                    <a:pt x="1076" y="251"/>
                    <a:pt x="1076" y="251"/>
                  </a:cubicBezTo>
                  <a:cubicBezTo>
                    <a:pt x="1076" y="251"/>
                    <a:pt x="1076" y="251"/>
                    <a:pt x="1076" y="251"/>
                  </a:cubicBezTo>
                  <a:cubicBezTo>
                    <a:pt x="695" y="32"/>
                    <a:pt x="695" y="32"/>
                    <a:pt x="695" y="32"/>
                  </a:cubicBezTo>
                  <a:cubicBezTo>
                    <a:pt x="640" y="0"/>
                    <a:pt x="574" y="1"/>
                    <a:pt x="519" y="32"/>
                  </a:cubicBezTo>
                  <a:cubicBezTo>
                    <a:pt x="75" y="289"/>
                    <a:pt x="75" y="289"/>
                    <a:pt x="75" y="289"/>
                  </a:cubicBezTo>
                  <a:cubicBezTo>
                    <a:pt x="29" y="315"/>
                    <a:pt x="1" y="364"/>
                    <a:pt x="1" y="417"/>
                  </a:cubicBezTo>
                  <a:cubicBezTo>
                    <a:pt x="1" y="494"/>
                    <a:pt x="1" y="494"/>
                    <a:pt x="1" y="494"/>
                  </a:cubicBezTo>
                  <a:cubicBezTo>
                    <a:pt x="1" y="495"/>
                    <a:pt x="1" y="495"/>
                    <a:pt x="1" y="495"/>
                  </a:cubicBezTo>
                  <a:cubicBezTo>
                    <a:pt x="0" y="930"/>
                    <a:pt x="0" y="930"/>
                    <a:pt x="0" y="930"/>
                  </a:cubicBezTo>
                  <a:cubicBezTo>
                    <a:pt x="0" y="992"/>
                    <a:pt x="34" y="1050"/>
                    <a:pt x="88" y="1082"/>
                  </a:cubicBezTo>
                  <a:cubicBezTo>
                    <a:pt x="533" y="1338"/>
                    <a:pt x="533" y="1338"/>
                    <a:pt x="533" y="1338"/>
                  </a:cubicBezTo>
                  <a:cubicBezTo>
                    <a:pt x="578" y="1365"/>
                    <a:pt x="635" y="1365"/>
                    <a:pt x="681" y="1338"/>
                  </a:cubicBezTo>
                  <a:cubicBezTo>
                    <a:pt x="748" y="1300"/>
                    <a:pt x="748" y="1300"/>
                    <a:pt x="748" y="1300"/>
                  </a:cubicBezTo>
                  <a:cubicBezTo>
                    <a:pt x="746" y="1299"/>
                    <a:pt x="746" y="1299"/>
                    <a:pt x="746" y="1299"/>
                  </a:cubicBezTo>
                  <a:cubicBezTo>
                    <a:pt x="1128" y="1083"/>
                    <a:pt x="1128" y="1083"/>
                    <a:pt x="1128" y="1083"/>
                  </a:cubicBezTo>
                  <a:cubicBezTo>
                    <a:pt x="1183" y="1051"/>
                    <a:pt x="1217" y="993"/>
                    <a:pt x="1217" y="930"/>
                  </a:cubicBezTo>
                  <a:cubicBezTo>
                    <a:pt x="1217" y="418"/>
                    <a:pt x="1217" y="418"/>
                    <a:pt x="1217" y="418"/>
                  </a:cubicBezTo>
                  <a:cubicBezTo>
                    <a:pt x="1217" y="365"/>
                    <a:pt x="1189" y="316"/>
                    <a:pt x="1143" y="289"/>
                  </a:cubicBezTo>
                  <a:close/>
                </a:path>
              </a:pathLst>
            </a:custGeom>
            <a:gradFill>
              <a:gsLst>
                <a:gs pos="41643">
                  <a:srgbClr val="5C8FA3"/>
                </a:gs>
                <a:gs pos="0">
                  <a:srgbClr val="7AA3B4"/>
                </a:gs>
                <a:gs pos="63000">
                  <a:srgbClr val="457CA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72" name="Группа 371"/>
            <p:cNvGrpSpPr/>
            <p:nvPr/>
          </p:nvGrpSpPr>
          <p:grpSpPr>
            <a:xfrm>
              <a:off x="1915798" y="-1391288"/>
              <a:ext cx="647654" cy="724842"/>
              <a:chOff x="4811713" y="1992313"/>
              <a:chExt cx="2557462" cy="2862263"/>
            </a:xfrm>
          </p:grpSpPr>
          <p:sp>
            <p:nvSpPr>
              <p:cNvPr id="373" name="Freeform 163"/>
              <p:cNvSpPr>
                <a:spLocks/>
              </p:cNvSpPr>
              <p:nvPr/>
            </p:nvSpPr>
            <p:spPr bwMode="auto">
              <a:xfrm>
                <a:off x="6219825" y="2519363"/>
                <a:ext cx="1149350" cy="2198688"/>
              </a:xfrm>
              <a:custGeom>
                <a:avLst/>
                <a:gdLst>
                  <a:gd name="T0" fmla="*/ 263 w 305"/>
                  <a:gd name="T1" fmla="*/ 21 h 584"/>
                  <a:gd name="T2" fmla="*/ 226 w 305"/>
                  <a:gd name="T3" fmla="*/ 0 h 584"/>
                  <a:gd name="T4" fmla="*/ 226 w 305"/>
                  <a:gd name="T5" fmla="*/ 49 h 584"/>
                  <a:gd name="T6" fmla="*/ 262 w 305"/>
                  <a:gd name="T7" fmla="*/ 111 h 584"/>
                  <a:gd name="T8" fmla="*/ 262 w 305"/>
                  <a:gd name="T9" fmla="*/ 361 h 584"/>
                  <a:gd name="T10" fmla="*/ 219 w 305"/>
                  <a:gd name="T11" fmla="*/ 435 h 584"/>
                  <a:gd name="T12" fmla="*/ 33 w 305"/>
                  <a:gd name="T13" fmla="*/ 541 h 584"/>
                  <a:gd name="T14" fmla="*/ 33 w 305"/>
                  <a:gd name="T15" fmla="*/ 541 h 584"/>
                  <a:gd name="T16" fmla="*/ 1 w 305"/>
                  <a:gd name="T17" fmla="*/ 560 h 584"/>
                  <a:gd name="T18" fmla="*/ 0 w 305"/>
                  <a:gd name="T19" fmla="*/ 560 h 584"/>
                  <a:gd name="T20" fmla="*/ 42 w 305"/>
                  <a:gd name="T21" fmla="*/ 584 h 584"/>
                  <a:gd name="T22" fmla="*/ 255 w 305"/>
                  <a:gd name="T23" fmla="*/ 463 h 584"/>
                  <a:gd name="T24" fmla="*/ 304 w 305"/>
                  <a:gd name="T25" fmla="*/ 378 h 584"/>
                  <a:gd name="T26" fmla="*/ 305 w 305"/>
                  <a:gd name="T27" fmla="*/ 93 h 584"/>
                  <a:gd name="T28" fmla="*/ 263 w 305"/>
                  <a:gd name="T29" fmla="*/ 21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5" h="584">
                    <a:moveTo>
                      <a:pt x="263" y="21"/>
                    </a:moveTo>
                    <a:cubicBezTo>
                      <a:pt x="226" y="0"/>
                      <a:pt x="226" y="0"/>
                      <a:pt x="226" y="0"/>
                    </a:cubicBezTo>
                    <a:cubicBezTo>
                      <a:pt x="226" y="49"/>
                      <a:pt x="226" y="49"/>
                      <a:pt x="226" y="49"/>
                    </a:cubicBezTo>
                    <a:cubicBezTo>
                      <a:pt x="248" y="62"/>
                      <a:pt x="262" y="85"/>
                      <a:pt x="262" y="111"/>
                    </a:cubicBezTo>
                    <a:cubicBezTo>
                      <a:pt x="262" y="361"/>
                      <a:pt x="262" y="361"/>
                      <a:pt x="262" y="361"/>
                    </a:cubicBezTo>
                    <a:cubicBezTo>
                      <a:pt x="262" y="392"/>
                      <a:pt x="245" y="420"/>
                      <a:pt x="219" y="435"/>
                    </a:cubicBezTo>
                    <a:cubicBezTo>
                      <a:pt x="33" y="541"/>
                      <a:pt x="33" y="541"/>
                      <a:pt x="33" y="541"/>
                    </a:cubicBezTo>
                    <a:cubicBezTo>
                      <a:pt x="33" y="541"/>
                      <a:pt x="33" y="541"/>
                      <a:pt x="33" y="541"/>
                    </a:cubicBezTo>
                    <a:cubicBezTo>
                      <a:pt x="1" y="560"/>
                      <a:pt x="1" y="560"/>
                      <a:pt x="1" y="560"/>
                    </a:cubicBezTo>
                    <a:cubicBezTo>
                      <a:pt x="1" y="560"/>
                      <a:pt x="1" y="560"/>
                      <a:pt x="0" y="560"/>
                    </a:cubicBezTo>
                    <a:cubicBezTo>
                      <a:pt x="42" y="584"/>
                      <a:pt x="42" y="584"/>
                      <a:pt x="42" y="584"/>
                    </a:cubicBezTo>
                    <a:cubicBezTo>
                      <a:pt x="255" y="463"/>
                      <a:pt x="255" y="463"/>
                      <a:pt x="255" y="463"/>
                    </a:cubicBezTo>
                    <a:cubicBezTo>
                      <a:pt x="285" y="446"/>
                      <a:pt x="304" y="413"/>
                      <a:pt x="304" y="378"/>
                    </a:cubicBezTo>
                    <a:cubicBezTo>
                      <a:pt x="305" y="93"/>
                      <a:pt x="305" y="93"/>
                      <a:pt x="305" y="93"/>
                    </a:cubicBezTo>
                    <a:cubicBezTo>
                      <a:pt x="305" y="63"/>
                      <a:pt x="289" y="36"/>
                      <a:pt x="263" y="21"/>
                    </a:cubicBezTo>
                    <a:close/>
                  </a:path>
                </a:pathLst>
              </a:custGeom>
              <a:solidFill>
                <a:srgbClr val="308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" name="Freeform 164"/>
              <p:cNvSpPr>
                <a:spLocks/>
              </p:cNvSpPr>
              <p:nvPr/>
            </p:nvSpPr>
            <p:spPr bwMode="auto">
              <a:xfrm>
                <a:off x="4811713" y="2936876"/>
                <a:ext cx="1570038" cy="1917700"/>
              </a:xfrm>
              <a:custGeom>
                <a:avLst/>
                <a:gdLst>
                  <a:gd name="T0" fmla="*/ 375 w 417"/>
                  <a:gd name="T1" fmla="*/ 449 h 509"/>
                  <a:gd name="T2" fmla="*/ 302 w 417"/>
                  <a:gd name="T3" fmla="*/ 449 h 509"/>
                  <a:gd name="T4" fmla="*/ 86 w 417"/>
                  <a:gd name="T5" fmla="*/ 324 h 509"/>
                  <a:gd name="T6" fmla="*/ 43 w 417"/>
                  <a:gd name="T7" fmla="*/ 250 h 509"/>
                  <a:gd name="T8" fmla="*/ 43 w 417"/>
                  <a:gd name="T9" fmla="*/ 38 h 509"/>
                  <a:gd name="T10" fmla="*/ 43 w 417"/>
                  <a:gd name="T11" fmla="*/ 38 h 509"/>
                  <a:gd name="T12" fmla="*/ 43 w 417"/>
                  <a:gd name="T13" fmla="*/ 0 h 509"/>
                  <a:gd name="T14" fmla="*/ 43 w 417"/>
                  <a:gd name="T15" fmla="*/ 0 h 509"/>
                  <a:gd name="T16" fmla="*/ 1 w 417"/>
                  <a:gd name="T17" fmla="*/ 25 h 509"/>
                  <a:gd name="T18" fmla="*/ 1 w 417"/>
                  <a:gd name="T19" fmla="*/ 267 h 509"/>
                  <a:gd name="T20" fmla="*/ 49 w 417"/>
                  <a:gd name="T21" fmla="*/ 352 h 509"/>
                  <a:gd name="T22" fmla="*/ 297 w 417"/>
                  <a:gd name="T23" fmla="*/ 495 h 509"/>
                  <a:gd name="T24" fmla="*/ 380 w 417"/>
                  <a:gd name="T25" fmla="*/ 495 h 509"/>
                  <a:gd name="T26" fmla="*/ 417 w 417"/>
                  <a:gd name="T27" fmla="*/ 473 h 509"/>
                  <a:gd name="T28" fmla="*/ 375 w 417"/>
                  <a:gd name="T29" fmla="*/ 449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7" h="509">
                    <a:moveTo>
                      <a:pt x="375" y="449"/>
                    </a:moveTo>
                    <a:cubicBezTo>
                      <a:pt x="352" y="462"/>
                      <a:pt x="325" y="462"/>
                      <a:pt x="302" y="449"/>
                    </a:cubicBezTo>
                    <a:cubicBezTo>
                      <a:pt x="86" y="324"/>
                      <a:pt x="86" y="324"/>
                      <a:pt x="86" y="324"/>
                    </a:cubicBezTo>
                    <a:cubicBezTo>
                      <a:pt x="59" y="309"/>
                      <a:pt x="43" y="280"/>
                      <a:pt x="43" y="25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67"/>
                      <a:pt x="1" y="267"/>
                      <a:pt x="1" y="267"/>
                    </a:cubicBezTo>
                    <a:cubicBezTo>
                      <a:pt x="0" y="302"/>
                      <a:pt x="19" y="334"/>
                      <a:pt x="49" y="352"/>
                    </a:cubicBezTo>
                    <a:cubicBezTo>
                      <a:pt x="297" y="495"/>
                      <a:pt x="297" y="495"/>
                      <a:pt x="297" y="495"/>
                    </a:cubicBezTo>
                    <a:cubicBezTo>
                      <a:pt x="323" y="509"/>
                      <a:pt x="354" y="509"/>
                      <a:pt x="380" y="495"/>
                    </a:cubicBezTo>
                    <a:cubicBezTo>
                      <a:pt x="417" y="473"/>
                      <a:pt x="417" y="473"/>
                      <a:pt x="417" y="473"/>
                    </a:cubicBezTo>
                    <a:cubicBezTo>
                      <a:pt x="375" y="449"/>
                      <a:pt x="375" y="449"/>
                      <a:pt x="375" y="449"/>
                    </a:cubicBezTo>
                    <a:close/>
                  </a:path>
                </a:pathLst>
              </a:custGeom>
              <a:solidFill>
                <a:srgbClr val="47B1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" name="Freeform 165"/>
              <p:cNvSpPr>
                <a:spLocks/>
              </p:cNvSpPr>
              <p:nvPr/>
            </p:nvSpPr>
            <p:spPr bwMode="auto">
              <a:xfrm>
                <a:off x="4816475" y="1992313"/>
                <a:ext cx="2259013" cy="1035050"/>
              </a:xfrm>
              <a:custGeom>
                <a:avLst/>
                <a:gdLst>
                  <a:gd name="T0" fmla="*/ 78 w 600"/>
                  <a:gd name="T1" fmla="*/ 188 h 275"/>
                  <a:gd name="T2" fmla="*/ 295 w 600"/>
                  <a:gd name="T3" fmla="*/ 63 h 275"/>
                  <a:gd name="T4" fmla="*/ 380 w 600"/>
                  <a:gd name="T5" fmla="*/ 63 h 275"/>
                  <a:gd name="T6" fmla="*/ 566 w 600"/>
                  <a:gd name="T7" fmla="*/ 170 h 275"/>
                  <a:gd name="T8" fmla="*/ 566 w 600"/>
                  <a:gd name="T9" fmla="*/ 170 h 275"/>
                  <a:gd name="T10" fmla="*/ 599 w 600"/>
                  <a:gd name="T11" fmla="*/ 189 h 275"/>
                  <a:gd name="T12" fmla="*/ 600 w 600"/>
                  <a:gd name="T13" fmla="*/ 189 h 275"/>
                  <a:gd name="T14" fmla="*/ 600 w 600"/>
                  <a:gd name="T15" fmla="*/ 140 h 275"/>
                  <a:gd name="T16" fmla="*/ 386 w 600"/>
                  <a:gd name="T17" fmla="*/ 18 h 275"/>
                  <a:gd name="T18" fmla="*/ 289 w 600"/>
                  <a:gd name="T19" fmla="*/ 18 h 275"/>
                  <a:gd name="T20" fmla="*/ 41 w 600"/>
                  <a:gd name="T21" fmla="*/ 161 h 275"/>
                  <a:gd name="T22" fmla="*/ 0 w 600"/>
                  <a:gd name="T23" fmla="*/ 232 h 275"/>
                  <a:gd name="T24" fmla="*/ 0 w 600"/>
                  <a:gd name="T25" fmla="*/ 275 h 275"/>
                  <a:gd name="T26" fmla="*/ 42 w 600"/>
                  <a:gd name="T27" fmla="*/ 251 h 275"/>
                  <a:gd name="T28" fmla="*/ 78 w 600"/>
                  <a:gd name="T29" fmla="*/ 188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0" h="275">
                    <a:moveTo>
                      <a:pt x="78" y="188"/>
                    </a:moveTo>
                    <a:cubicBezTo>
                      <a:pt x="295" y="63"/>
                      <a:pt x="295" y="63"/>
                      <a:pt x="295" y="63"/>
                    </a:cubicBezTo>
                    <a:cubicBezTo>
                      <a:pt x="321" y="48"/>
                      <a:pt x="354" y="48"/>
                      <a:pt x="380" y="63"/>
                    </a:cubicBezTo>
                    <a:cubicBezTo>
                      <a:pt x="566" y="170"/>
                      <a:pt x="566" y="170"/>
                      <a:pt x="566" y="170"/>
                    </a:cubicBezTo>
                    <a:cubicBezTo>
                      <a:pt x="566" y="170"/>
                      <a:pt x="566" y="170"/>
                      <a:pt x="566" y="170"/>
                    </a:cubicBezTo>
                    <a:cubicBezTo>
                      <a:pt x="599" y="189"/>
                      <a:pt x="599" y="189"/>
                      <a:pt x="599" y="189"/>
                    </a:cubicBezTo>
                    <a:cubicBezTo>
                      <a:pt x="599" y="189"/>
                      <a:pt x="599" y="189"/>
                      <a:pt x="600" y="189"/>
                    </a:cubicBezTo>
                    <a:cubicBezTo>
                      <a:pt x="600" y="140"/>
                      <a:pt x="600" y="140"/>
                      <a:pt x="600" y="140"/>
                    </a:cubicBezTo>
                    <a:cubicBezTo>
                      <a:pt x="386" y="18"/>
                      <a:pt x="386" y="18"/>
                      <a:pt x="386" y="18"/>
                    </a:cubicBezTo>
                    <a:cubicBezTo>
                      <a:pt x="356" y="0"/>
                      <a:pt x="319" y="0"/>
                      <a:pt x="289" y="18"/>
                    </a:cubicBezTo>
                    <a:cubicBezTo>
                      <a:pt x="41" y="161"/>
                      <a:pt x="41" y="161"/>
                      <a:pt x="41" y="161"/>
                    </a:cubicBezTo>
                    <a:cubicBezTo>
                      <a:pt x="15" y="176"/>
                      <a:pt x="0" y="203"/>
                      <a:pt x="0" y="232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42" y="251"/>
                      <a:pt x="42" y="251"/>
                      <a:pt x="42" y="251"/>
                    </a:cubicBezTo>
                    <a:cubicBezTo>
                      <a:pt x="42" y="225"/>
                      <a:pt x="56" y="201"/>
                      <a:pt x="78" y="188"/>
                    </a:cubicBezTo>
                    <a:close/>
                  </a:path>
                </a:pathLst>
              </a:custGeom>
              <a:solidFill>
                <a:srgbClr val="1B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078120"/>
              </p:ext>
            </p:extLst>
          </p:nvPr>
        </p:nvGraphicFramePr>
        <p:xfrm>
          <a:off x="2094324" y="1476091"/>
          <a:ext cx="9379218" cy="4902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2047"/>
                <a:gridCol w="1317171"/>
              </a:tblGrid>
              <a:tr h="6269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проверок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них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865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491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-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внеплановые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022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роведено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рейдовых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осмотров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6428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Выдано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предписаний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18831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Привлечено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административной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ответственности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69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Наложено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штрафов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0" name="Freeform 1287"/>
          <p:cNvSpPr>
            <a:spLocks noEditPoints="1"/>
          </p:cNvSpPr>
          <p:nvPr/>
        </p:nvSpPr>
        <p:spPr bwMode="auto">
          <a:xfrm>
            <a:off x="911612" y="3086658"/>
            <a:ext cx="289388" cy="379075"/>
          </a:xfrm>
          <a:custGeom>
            <a:avLst/>
            <a:gdLst>
              <a:gd name="T0" fmla="*/ 636 w 1068"/>
              <a:gd name="T1" fmla="*/ 268 h 1396"/>
              <a:gd name="T2" fmla="*/ 0 w 1068"/>
              <a:gd name="T3" fmla="*/ 1099 h 1396"/>
              <a:gd name="T4" fmla="*/ 95 w 1068"/>
              <a:gd name="T5" fmla="*/ 1396 h 1396"/>
              <a:gd name="T6" fmla="*/ 1068 w 1068"/>
              <a:gd name="T7" fmla="*/ 1276 h 1396"/>
              <a:gd name="T8" fmla="*/ 1068 w 1068"/>
              <a:gd name="T9" fmla="*/ 1245 h 1396"/>
              <a:gd name="T10" fmla="*/ 1068 w 1068"/>
              <a:gd name="T11" fmla="*/ 441 h 1396"/>
              <a:gd name="T12" fmla="*/ 972 w 1068"/>
              <a:gd name="T13" fmla="*/ 0 h 1396"/>
              <a:gd name="T14" fmla="*/ 838 w 1068"/>
              <a:gd name="T15" fmla="*/ 829 h 1396"/>
              <a:gd name="T16" fmla="*/ 820 w 1068"/>
              <a:gd name="T17" fmla="*/ 834 h 1396"/>
              <a:gd name="T18" fmla="*/ 816 w 1068"/>
              <a:gd name="T19" fmla="*/ 846 h 1396"/>
              <a:gd name="T20" fmla="*/ 795 w 1068"/>
              <a:gd name="T21" fmla="*/ 840 h 1396"/>
              <a:gd name="T22" fmla="*/ 775 w 1068"/>
              <a:gd name="T23" fmla="*/ 846 h 1396"/>
              <a:gd name="T24" fmla="*/ 770 w 1068"/>
              <a:gd name="T25" fmla="*/ 834 h 1396"/>
              <a:gd name="T26" fmla="*/ 752 w 1068"/>
              <a:gd name="T27" fmla="*/ 829 h 1396"/>
              <a:gd name="T28" fmla="*/ 752 w 1068"/>
              <a:gd name="T29" fmla="*/ 815 h 1396"/>
              <a:gd name="T30" fmla="*/ 747 w 1068"/>
              <a:gd name="T31" fmla="*/ 799 h 1396"/>
              <a:gd name="T32" fmla="*/ 741 w 1068"/>
              <a:gd name="T33" fmla="*/ 788 h 1396"/>
              <a:gd name="T34" fmla="*/ 752 w 1068"/>
              <a:gd name="T35" fmla="*/ 775 h 1396"/>
              <a:gd name="T36" fmla="*/ 752 w 1068"/>
              <a:gd name="T37" fmla="*/ 762 h 1396"/>
              <a:gd name="T38" fmla="*/ 770 w 1068"/>
              <a:gd name="T39" fmla="*/ 757 h 1396"/>
              <a:gd name="T40" fmla="*/ 775 w 1068"/>
              <a:gd name="T41" fmla="*/ 745 h 1396"/>
              <a:gd name="T42" fmla="*/ 793 w 1068"/>
              <a:gd name="T43" fmla="*/ 749 h 1396"/>
              <a:gd name="T44" fmla="*/ 803 w 1068"/>
              <a:gd name="T45" fmla="*/ 741 h 1396"/>
              <a:gd name="T46" fmla="*/ 817 w 1068"/>
              <a:gd name="T47" fmla="*/ 755 h 1396"/>
              <a:gd name="T48" fmla="*/ 829 w 1068"/>
              <a:gd name="T49" fmla="*/ 752 h 1396"/>
              <a:gd name="T50" fmla="*/ 834 w 1068"/>
              <a:gd name="T51" fmla="*/ 773 h 1396"/>
              <a:gd name="T52" fmla="*/ 849 w 1068"/>
              <a:gd name="T53" fmla="*/ 788 h 1396"/>
              <a:gd name="T54" fmla="*/ 843 w 1068"/>
              <a:gd name="T55" fmla="*/ 799 h 1396"/>
              <a:gd name="T56" fmla="*/ 839 w 1068"/>
              <a:gd name="T57" fmla="*/ 815 h 1396"/>
              <a:gd name="T58" fmla="*/ 835 w 1068"/>
              <a:gd name="T59" fmla="*/ 823 h 1396"/>
              <a:gd name="T60" fmla="*/ 855 w 1068"/>
              <a:gd name="T61" fmla="*/ 831 h 1396"/>
              <a:gd name="T62" fmla="*/ 861 w 1068"/>
              <a:gd name="T63" fmla="*/ 821 h 1396"/>
              <a:gd name="T64" fmla="*/ 867 w 1068"/>
              <a:gd name="T65" fmla="*/ 801 h 1396"/>
              <a:gd name="T66" fmla="*/ 867 w 1068"/>
              <a:gd name="T67" fmla="*/ 789 h 1396"/>
              <a:gd name="T68" fmla="*/ 861 w 1068"/>
              <a:gd name="T69" fmla="*/ 769 h 1396"/>
              <a:gd name="T70" fmla="*/ 855 w 1068"/>
              <a:gd name="T71" fmla="*/ 759 h 1396"/>
              <a:gd name="T72" fmla="*/ 911 w 1068"/>
              <a:gd name="T73" fmla="*/ 751 h 1396"/>
              <a:gd name="T74" fmla="*/ 854 w 1068"/>
              <a:gd name="T75" fmla="*/ 834 h 1396"/>
              <a:gd name="T76" fmla="*/ 827 w 1068"/>
              <a:gd name="T77" fmla="*/ 638 h 1396"/>
              <a:gd name="T78" fmla="*/ 827 w 1068"/>
              <a:gd name="T79" fmla="*/ 738 h 1396"/>
              <a:gd name="T80" fmla="*/ 907 w 1068"/>
              <a:gd name="T81" fmla="*/ 375 h 1396"/>
              <a:gd name="T82" fmla="*/ 710 w 1068"/>
              <a:gd name="T83" fmla="*/ 375 h 1396"/>
              <a:gd name="T84" fmla="*/ 764 w 1068"/>
              <a:gd name="T85" fmla="*/ 637 h 1396"/>
              <a:gd name="T86" fmla="*/ 680 w 1068"/>
              <a:gd name="T87" fmla="*/ 637 h 1396"/>
              <a:gd name="T88" fmla="*/ 742 w 1068"/>
              <a:gd name="T89" fmla="*/ 751 h 1396"/>
              <a:gd name="T90" fmla="*/ 741 w 1068"/>
              <a:gd name="T91" fmla="*/ 768 h 1396"/>
              <a:gd name="T92" fmla="*/ 728 w 1068"/>
              <a:gd name="T93" fmla="*/ 772 h 1396"/>
              <a:gd name="T94" fmla="*/ 733 w 1068"/>
              <a:gd name="T95" fmla="*/ 795 h 1396"/>
              <a:gd name="T96" fmla="*/ 725 w 1068"/>
              <a:gd name="T97" fmla="*/ 804 h 1396"/>
              <a:gd name="T98" fmla="*/ 740 w 1068"/>
              <a:gd name="T99" fmla="*/ 821 h 1396"/>
              <a:gd name="T100" fmla="*/ 737 w 1068"/>
              <a:gd name="T101" fmla="*/ 834 h 1396"/>
              <a:gd name="T102" fmla="*/ 680 w 1068"/>
              <a:gd name="T103" fmla="*/ 751 h 1396"/>
              <a:gd name="T104" fmla="*/ 580 w 1068"/>
              <a:gd name="T105" fmla="*/ 760 h 1396"/>
              <a:gd name="T106" fmla="*/ 201 w 1068"/>
              <a:gd name="T107" fmla="*/ 760 h 1396"/>
              <a:gd name="T108" fmla="*/ 153 w 1068"/>
              <a:gd name="T109" fmla="*/ 1286 h 1396"/>
              <a:gd name="T110" fmla="*/ 168 w 1068"/>
              <a:gd name="T111" fmla="*/ 956 h 1396"/>
              <a:gd name="T112" fmla="*/ 680 w 1068"/>
              <a:gd name="T113" fmla="*/ 1223 h 1396"/>
              <a:gd name="T114" fmla="*/ 764 w 1068"/>
              <a:gd name="T115" fmla="*/ 1223 h 1396"/>
              <a:gd name="T116" fmla="*/ 911 w 1068"/>
              <a:gd name="T117" fmla="*/ 852 h 1396"/>
              <a:gd name="T118" fmla="*/ 940 w 1068"/>
              <a:gd name="T119" fmla="*/ 1286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68" h="1396">
                <a:moveTo>
                  <a:pt x="972" y="0"/>
                </a:moveTo>
                <a:lnTo>
                  <a:pt x="530" y="0"/>
                </a:lnTo>
                <a:cubicBezTo>
                  <a:pt x="596" y="70"/>
                  <a:pt x="636" y="164"/>
                  <a:pt x="636" y="268"/>
                </a:cubicBezTo>
                <a:cubicBezTo>
                  <a:pt x="636" y="484"/>
                  <a:pt x="461" y="659"/>
                  <a:pt x="245" y="659"/>
                </a:cubicBezTo>
                <a:cubicBezTo>
                  <a:pt x="152" y="659"/>
                  <a:pt x="67" y="626"/>
                  <a:pt x="0" y="572"/>
                </a:cubicBezTo>
                <a:lnTo>
                  <a:pt x="0" y="1099"/>
                </a:lnTo>
                <a:lnTo>
                  <a:pt x="0" y="1241"/>
                </a:lnTo>
                <a:lnTo>
                  <a:pt x="0" y="1299"/>
                </a:lnTo>
                <a:cubicBezTo>
                  <a:pt x="0" y="1352"/>
                  <a:pt x="42" y="1396"/>
                  <a:pt x="95" y="1396"/>
                </a:cubicBezTo>
                <a:lnTo>
                  <a:pt x="972" y="1396"/>
                </a:lnTo>
                <a:cubicBezTo>
                  <a:pt x="1023" y="1396"/>
                  <a:pt x="1064" y="1356"/>
                  <a:pt x="1067" y="1306"/>
                </a:cubicBezTo>
                <a:lnTo>
                  <a:pt x="1068" y="1276"/>
                </a:lnTo>
                <a:lnTo>
                  <a:pt x="1068" y="1276"/>
                </a:lnTo>
                <a:lnTo>
                  <a:pt x="1068" y="1273"/>
                </a:lnTo>
                <a:lnTo>
                  <a:pt x="1068" y="1245"/>
                </a:lnTo>
                <a:lnTo>
                  <a:pt x="1068" y="493"/>
                </a:lnTo>
                <a:lnTo>
                  <a:pt x="1068" y="463"/>
                </a:lnTo>
                <a:lnTo>
                  <a:pt x="1068" y="441"/>
                </a:lnTo>
                <a:lnTo>
                  <a:pt x="1068" y="397"/>
                </a:lnTo>
                <a:lnTo>
                  <a:pt x="1068" y="97"/>
                </a:lnTo>
                <a:cubicBezTo>
                  <a:pt x="1068" y="44"/>
                  <a:pt x="1025" y="0"/>
                  <a:pt x="972" y="0"/>
                </a:cubicBezTo>
                <a:close/>
                <a:moveTo>
                  <a:pt x="835" y="823"/>
                </a:moveTo>
                <a:lnTo>
                  <a:pt x="835" y="823"/>
                </a:lnTo>
                <a:lnTo>
                  <a:pt x="838" y="829"/>
                </a:lnTo>
                <a:cubicBezTo>
                  <a:pt x="836" y="832"/>
                  <a:pt x="832" y="835"/>
                  <a:pt x="829" y="838"/>
                </a:cubicBezTo>
                <a:lnTo>
                  <a:pt x="823" y="834"/>
                </a:lnTo>
                <a:cubicBezTo>
                  <a:pt x="822" y="834"/>
                  <a:pt x="821" y="834"/>
                  <a:pt x="820" y="834"/>
                </a:cubicBezTo>
                <a:cubicBezTo>
                  <a:pt x="819" y="834"/>
                  <a:pt x="818" y="834"/>
                  <a:pt x="817" y="835"/>
                </a:cubicBezTo>
                <a:cubicBezTo>
                  <a:pt x="816" y="836"/>
                  <a:pt x="815" y="837"/>
                  <a:pt x="815" y="839"/>
                </a:cubicBezTo>
                <a:lnTo>
                  <a:pt x="816" y="846"/>
                </a:lnTo>
                <a:cubicBezTo>
                  <a:pt x="812" y="847"/>
                  <a:pt x="807" y="848"/>
                  <a:pt x="803" y="849"/>
                </a:cubicBezTo>
                <a:lnTo>
                  <a:pt x="799" y="843"/>
                </a:lnTo>
                <a:cubicBezTo>
                  <a:pt x="799" y="841"/>
                  <a:pt x="797" y="840"/>
                  <a:pt x="795" y="840"/>
                </a:cubicBezTo>
                <a:cubicBezTo>
                  <a:pt x="793" y="840"/>
                  <a:pt x="792" y="841"/>
                  <a:pt x="791" y="843"/>
                </a:cubicBezTo>
                <a:lnTo>
                  <a:pt x="788" y="849"/>
                </a:lnTo>
                <a:cubicBezTo>
                  <a:pt x="783" y="848"/>
                  <a:pt x="779" y="847"/>
                  <a:pt x="775" y="846"/>
                </a:cubicBezTo>
                <a:lnTo>
                  <a:pt x="775" y="839"/>
                </a:lnTo>
                <a:cubicBezTo>
                  <a:pt x="775" y="837"/>
                  <a:pt x="774" y="836"/>
                  <a:pt x="774" y="835"/>
                </a:cubicBezTo>
                <a:cubicBezTo>
                  <a:pt x="773" y="834"/>
                  <a:pt x="771" y="834"/>
                  <a:pt x="770" y="834"/>
                </a:cubicBezTo>
                <a:cubicBezTo>
                  <a:pt x="769" y="834"/>
                  <a:pt x="768" y="834"/>
                  <a:pt x="768" y="834"/>
                </a:cubicBezTo>
                <a:lnTo>
                  <a:pt x="762" y="838"/>
                </a:lnTo>
                <a:cubicBezTo>
                  <a:pt x="758" y="835"/>
                  <a:pt x="755" y="832"/>
                  <a:pt x="752" y="829"/>
                </a:cubicBezTo>
                <a:lnTo>
                  <a:pt x="756" y="823"/>
                </a:lnTo>
                <a:cubicBezTo>
                  <a:pt x="757" y="821"/>
                  <a:pt x="757" y="819"/>
                  <a:pt x="756" y="818"/>
                </a:cubicBezTo>
                <a:cubicBezTo>
                  <a:pt x="755" y="816"/>
                  <a:pt x="753" y="815"/>
                  <a:pt x="752" y="815"/>
                </a:cubicBezTo>
                <a:lnTo>
                  <a:pt x="745" y="816"/>
                </a:lnTo>
                <a:cubicBezTo>
                  <a:pt x="743" y="811"/>
                  <a:pt x="742" y="807"/>
                  <a:pt x="741" y="803"/>
                </a:cubicBezTo>
                <a:lnTo>
                  <a:pt x="747" y="799"/>
                </a:lnTo>
                <a:cubicBezTo>
                  <a:pt x="749" y="799"/>
                  <a:pt x="750" y="797"/>
                  <a:pt x="750" y="795"/>
                </a:cubicBezTo>
                <a:cubicBezTo>
                  <a:pt x="750" y="793"/>
                  <a:pt x="749" y="792"/>
                  <a:pt x="747" y="791"/>
                </a:cubicBezTo>
                <a:lnTo>
                  <a:pt x="741" y="788"/>
                </a:lnTo>
                <a:cubicBezTo>
                  <a:pt x="742" y="783"/>
                  <a:pt x="743" y="779"/>
                  <a:pt x="745" y="775"/>
                </a:cubicBezTo>
                <a:lnTo>
                  <a:pt x="752" y="775"/>
                </a:lnTo>
                <a:lnTo>
                  <a:pt x="752" y="775"/>
                </a:lnTo>
                <a:cubicBezTo>
                  <a:pt x="753" y="775"/>
                  <a:pt x="755" y="774"/>
                  <a:pt x="756" y="773"/>
                </a:cubicBezTo>
                <a:cubicBezTo>
                  <a:pt x="757" y="771"/>
                  <a:pt x="757" y="769"/>
                  <a:pt x="756" y="768"/>
                </a:cubicBezTo>
                <a:lnTo>
                  <a:pt x="752" y="762"/>
                </a:lnTo>
                <a:cubicBezTo>
                  <a:pt x="755" y="758"/>
                  <a:pt x="758" y="755"/>
                  <a:pt x="762" y="752"/>
                </a:cubicBezTo>
                <a:lnTo>
                  <a:pt x="768" y="756"/>
                </a:lnTo>
                <a:cubicBezTo>
                  <a:pt x="768" y="756"/>
                  <a:pt x="769" y="757"/>
                  <a:pt x="770" y="757"/>
                </a:cubicBezTo>
                <a:cubicBezTo>
                  <a:pt x="771" y="757"/>
                  <a:pt x="773" y="756"/>
                  <a:pt x="774" y="755"/>
                </a:cubicBezTo>
                <a:cubicBezTo>
                  <a:pt x="774" y="754"/>
                  <a:pt x="775" y="753"/>
                  <a:pt x="775" y="752"/>
                </a:cubicBezTo>
                <a:lnTo>
                  <a:pt x="775" y="745"/>
                </a:lnTo>
                <a:cubicBezTo>
                  <a:pt x="779" y="743"/>
                  <a:pt x="783" y="742"/>
                  <a:pt x="787" y="741"/>
                </a:cubicBezTo>
                <a:lnTo>
                  <a:pt x="791" y="747"/>
                </a:lnTo>
                <a:cubicBezTo>
                  <a:pt x="791" y="748"/>
                  <a:pt x="792" y="749"/>
                  <a:pt x="793" y="749"/>
                </a:cubicBezTo>
                <a:cubicBezTo>
                  <a:pt x="794" y="750"/>
                  <a:pt x="794" y="750"/>
                  <a:pt x="795" y="750"/>
                </a:cubicBezTo>
                <a:cubicBezTo>
                  <a:pt x="797" y="750"/>
                  <a:pt x="799" y="749"/>
                  <a:pt x="799" y="747"/>
                </a:cubicBezTo>
                <a:lnTo>
                  <a:pt x="803" y="741"/>
                </a:lnTo>
                <a:cubicBezTo>
                  <a:pt x="807" y="742"/>
                  <a:pt x="812" y="743"/>
                  <a:pt x="816" y="745"/>
                </a:cubicBezTo>
                <a:lnTo>
                  <a:pt x="815" y="752"/>
                </a:lnTo>
                <a:cubicBezTo>
                  <a:pt x="815" y="753"/>
                  <a:pt x="816" y="754"/>
                  <a:pt x="817" y="755"/>
                </a:cubicBezTo>
                <a:cubicBezTo>
                  <a:pt x="818" y="756"/>
                  <a:pt x="819" y="757"/>
                  <a:pt x="820" y="757"/>
                </a:cubicBezTo>
                <a:cubicBezTo>
                  <a:pt x="821" y="757"/>
                  <a:pt x="822" y="756"/>
                  <a:pt x="823" y="756"/>
                </a:cubicBezTo>
                <a:lnTo>
                  <a:pt x="829" y="752"/>
                </a:lnTo>
                <a:cubicBezTo>
                  <a:pt x="832" y="755"/>
                  <a:pt x="835" y="758"/>
                  <a:pt x="838" y="762"/>
                </a:cubicBezTo>
                <a:lnTo>
                  <a:pt x="835" y="768"/>
                </a:lnTo>
                <a:cubicBezTo>
                  <a:pt x="834" y="769"/>
                  <a:pt x="834" y="771"/>
                  <a:pt x="834" y="773"/>
                </a:cubicBezTo>
                <a:cubicBezTo>
                  <a:pt x="835" y="774"/>
                  <a:pt x="837" y="775"/>
                  <a:pt x="839" y="775"/>
                </a:cubicBezTo>
                <a:lnTo>
                  <a:pt x="846" y="775"/>
                </a:lnTo>
                <a:cubicBezTo>
                  <a:pt x="847" y="779"/>
                  <a:pt x="849" y="783"/>
                  <a:pt x="849" y="788"/>
                </a:cubicBezTo>
                <a:lnTo>
                  <a:pt x="843" y="791"/>
                </a:lnTo>
                <a:cubicBezTo>
                  <a:pt x="842" y="792"/>
                  <a:pt x="841" y="793"/>
                  <a:pt x="841" y="795"/>
                </a:cubicBezTo>
                <a:cubicBezTo>
                  <a:pt x="841" y="797"/>
                  <a:pt x="842" y="799"/>
                  <a:pt x="843" y="799"/>
                </a:cubicBezTo>
                <a:lnTo>
                  <a:pt x="849" y="803"/>
                </a:lnTo>
                <a:cubicBezTo>
                  <a:pt x="849" y="807"/>
                  <a:pt x="847" y="811"/>
                  <a:pt x="846" y="815"/>
                </a:cubicBezTo>
                <a:lnTo>
                  <a:pt x="839" y="815"/>
                </a:lnTo>
                <a:lnTo>
                  <a:pt x="839" y="815"/>
                </a:lnTo>
                <a:cubicBezTo>
                  <a:pt x="837" y="815"/>
                  <a:pt x="835" y="816"/>
                  <a:pt x="835" y="818"/>
                </a:cubicBezTo>
                <a:cubicBezTo>
                  <a:pt x="834" y="819"/>
                  <a:pt x="834" y="821"/>
                  <a:pt x="835" y="823"/>
                </a:cubicBezTo>
                <a:close/>
                <a:moveTo>
                  <a:pt x="854" y="834"/>
                </a:moveTo>
                <a:lnTo>
                  <a:pt x="854" y="834"/>
                </a:lnTo>
                <a:lnTo>
                  <a:pt x="855" y="831"/>
                </a:lnTo>
                <a:lnTo>
                  <a:pt x="850" y="822"/>
                </a:lnTo>
                <a:lnTo>
                  <a:pt x="851" y="821"/>
                </a:lnTo>
                <a:lnTo>
                  <a:pt x="861" y="821"/>
                </a:lnTo>
                <a:lnTo>
                  <a:pt x="862" y="818"/>
                </a:lnTo>
                <a:cubicBezTo>
                  <a:pt x="864" y="814"/>
                  <a:pt x="866" y="809"/>
                  <a:pt x="866" y="804"/>
                </a:cubicBezTo>
                <a:lnTo>
                  <a:pt x="867" y="801"/>
                </a:lnTo>
                <a:lnTo>
                  <a:pt x="857" y="796"/>
                </a:lnTo>
                <a:lnTo>
                  <a:pt x="857" y="795"/>
                </a:lnTo>
                <a:lnTo>
                  <a:pt x="867" y="789"/>
                </a:lnTo>
                <a:lnTo>
                  <a:pt x="866" y="786"/>
                </a:lnTo>
                <a:cubicBezTo>
                  <a:pt x="866" y="782"/>
                  <a:pt x="864" y="777"/>
                  <a:pt x="862" y="772"/>
                </a:cubicBezTo>
                <a:lnTo>
                  <a:pt x="861" y="769"/>
                </a:lnTo>
                <a:lnTo>
                  <a:pt x="851" y="769"/>
                </a:lnTo>
                <a:lnTo>
                  <a:pt x="850" y="768"/>
                </a:lnTo>
                <a:lnTo>
                  <a:pt x="855" y="759"/>
                </a:lnTo>
                <a:lnTo>
                  <a:pt x="854" y="757"/>
                </a:lnTo>
                <a:cubicBezTo>
                  <a:pt x="852" y="755"/>
                  <a:pt x="850" y="753"/>
                  <a:pt x="849" y="751"/>
                </a:cubicBezTo>
                <a:lnTo>
                  <a:pt x="911" y="751"/>
                </a:lnTo>
                <a:lnTo>
                  <a:pt x="911" y="839"/>
                </a:lnTo>
                <a:lnTo>
                  <a:pt x="848" y="839"/>
                </a:lnTo>
                <a:cubicBezTo>
                  <a:pt x="850" y="838"/>
                  <a:pt x="852" y="836"/>
                  <a:pt x="854" y="834"/>
                </a:cubicBezTo>
                <a:close/>
                <a:moveTo>
                  <a:pt x="827" y="738"/>
                </a:moveTo>
                <a:lnTo>
                  <a:pt x="827" y="738"/>
                </a:lnTo>
                <a:lnTo>
                  <a:pt x="827" y="638"/>
                </a:lnTo>
                <a:lnTo>
                  <a:pt x="911" y="638"/>
                </a:lnTo>
                <a:lnTo>
                  <a:pt x="911" y="738"/>
                </a:lnTo>
                <a:lnTo>
                  <a:pt x="827" y="738"/>
                </a:lnTo>
                <a:close/>
                <a:moveTo>
                  <a:pt x="710" y="375"/>
                </a:moveTo>
                <a:lnTo>
                  <a:pt x="710" y="375"/>
                </a:lnTo>
                <a:lnTo>
                  <a:pt x="907" y="375"/>
                </a:lnTo>
                <a:lnTo>
                  <a:pt x="907" y="436"/>
                </a:lnTo>
                <a:lnTo>
                  <a:pt x="710" y="436"/>
                </a:lnTo>
                <a:lnTo>
                  <a:pt x="710" y="375"/>
                </a:lnTo>
                <a:close/>
                <a:moveTo>
                  <a:pt x="680" y="637"/>
                </a:moveTo>
                <a:lnTo>
                  <a:pt x="680" y="637"/>
                </a:lnTo>
                <a:lnTo>
                  <a:pt x="764" y="637"/>
                </a:lnTo>
                <a:lnTo>
                  <a:pt x="764" y="737"/>
                </a:lnTo>
                <a:lnTo>
                  <a:pt x="680" y="737"/>
                </a:lnTo>
                <a:lnTo>
                  <a:pt x="680" y="637"/>
                </a:lnTo>
                <a:close/>
                <a:moveTo>
                  <a:pt x="680" y="751"/>
                </a:moveTo>
                <a:lnTo>
                  <a:pt x="680" y="751"/>
                </a:lnTo>
                <a:lnTo>
                  <a:pt x="742" y="751"/>
                </a:lnTo>
                <a:cubicBezTo>
                  <a:pt x="740" y="753"/>
                  <a:pt x="739" y="755"/>
                  <a:pt x="737" y="757"/>
                </a:cubicBezTo>
                <a:lnTo>
                  <a:pt x="735" y="759"/>
                </a:lnTo>
                <a:lnTo>
                  <a:pt x="741" y="768"/>
                </a:lnTo>
                <a:lnTo>
                  <a:pt x="740" y="769"/>
                </a:lnTo>
                <a:lnTo>
                  <a:pt x="730" y="769"/>
                </a:lnTo>
                <a:lnTo>
                  <a:pt x="728" y="772"/>
                </a:lnTo>
                <a:cubicBezTo>
                  <a:pt x="727" y="777"/>
                  <a:pt x="725" y="782"/>
                  <a:pt x="725" y="786"/>
                </a:cubicBezTo>
                <a:lnTo>
                  <a:pt x="724" y="789"/>
                </a:lnTo>
                <a:lnTo>
                  <a:pt x="733" y="795"/>
                </a:lnTo>
                <a:lnTo>
                  <a:pt x="733" y="796"/>
                </a:lnTo>
                <a:lnTo>
                  <a:pt x="724" y="801"/>
                </a:lnTo>
                <a:lnTo>
                  <a:pt x="725" y="804"/>
                </a:lnTo>
                <a:cubicBezTo>
                  <a:pt x="725" y="809"/>
                  <a:pt x="727" y="814"/>
                  <a:pt x="728" y="818"/>
                </a:cubicBezTo>
                <a:lnTo>
                  <a:pt x="730" y="821"/>
                </a:lnTo>
                <a:lnTo>
                  <a:pt x="740" y="821"/>
                </a:lnTo>
                <a:lnTo>
                  <a:pt x="741" y="822"/>
                </a:lnTo>
                <a:lnTo>
                  <a:pt x="735" y="831"/>
                </a:lnTo>
                <a:lnTo>
                  <a:pt x="737" y="834"/>
                </a:lnTo>
                <a:cubicBezTo>
                  <a:pt x="739" y="836"/>
                  <a:pt x="741" y="838"/>
                  <a:pt x="742" y="839"/>
                </a:cubicBezTo>
                <a:lnTo>
                  <a:pt x="680" y="839"/>
                </a:lnTo>
                <a:lnTo>
                  <a:pt x="680" y="751"/>
                </a:lnTo>
                <a:close/>
                <a:moveTo>
                  <a:pt x="201" y="760"/>
                </a:moveTo>
                <a:lnTo>
                  <a:pt x="201" y="760"/>
                </a:lnTo>
                <a:lnTo>
                  <a:pt x="580" y="760"/>
                </a:lnTo>
                <a:lnTo>
                  <a:pt x="580" y="822"/>
                </a:lnTo>
                <a:lnTo>
                  <a:pt x="201" y="822"/>
                </a:lnTo>
                <a:lnTo>
                  <a:pt x="201" y="760"/>
                </a:lnTo>
                <a:close/>
                <a:moveTo>
                  <a:pt x="940" y="1286"/>
                </a:moveTo>
                <a:lnTo>
                  <a:pt x="940" y="1286"/>
                </a:lnTo>
                <a:lnTo>
                  <a:pt x="153" y="1286"/>
                </a:lnTo>
                <a:lnTo>
                  <a:pt x="96" y="1223"/>
                </a:lnTo>
                <a:lnTo>
                  <a:pt x="168" y="1223"/>
                </a:lnTo>
                <a:lnTo>
                  <a:pt x="168" y="956"/>
                </a:lnTo>
                <a:lnTo>
                  <a:pt x="613" y="956"/>
                </a:lnTo>
                <a:lnTo>
                  <a:pt x="613" y="1223"/>
                </a:lnTo>
                <a:lnTo>
                  <a:pt x="680" y="1223"/>
                </a:lnTo>
                <a:lnTo>
                  <a:pt x="680" y="851"/>
                </a:lnTo>
                <a:lnTo>
                  <a:pt x="764" y="851"/>
                </a:lnTo>
                <a:lnTo>
                  <a:pt x="764" y="1223"/>
                </a:lnTo>
                <a:lnTo>
                  <a:pt x="827" y="1223"/>
                </a:lnTo>
                <a:lnTo>
                  <a:pt x="827" y="852"/>
                </a:lnTo>
                <a:lnTo>
                  <a:pt x="911" y="852"/>
                </a:lnTo>
                <a:lnTo>
                  <a:pt x="911" y="1223"/>
                </a:lnTo>
                <a:lnTo>
                  <a:pt x="940" y="1223"/>
                </a:lnTo>
                <a:lnTo>
                  <a:pt x="940" y="12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6" name="Freeform 1290"/>
          <p:cNvSpPr>
            <a:spLocks noEditPoints="1"/>
          </p:cNvSpPr>
          <p:nvPr/>
        </p:nvSpPr>
        <p:spPr bwMode="auto">
          <a:xfrm>
            <a:off x="949570" y="4359109"/>
            <a:ext cx="293041" cy="383860"/>
          </a:xfrm>
          <a:custGeom>
            <a:avLst/>
            <a:gdLst>
              <a:gd name="T0" fmla="*/ 636 w 1068"/>
              <a:gd name="T1" fmla="*/ 268 h 1396"/>
              <a:gd name="T2" fmla="*/ 0 w 1068"/>
              <a:gd name="T3" fmla="*/ 1099 h 1396"/>
              <a:gd name="T4" fmla="*/ 95 w 1068"/>
              <a:gd name="T5" fmla="*/ 1396 h 1396"/>
              <a:gd name="T6" fmla="*/ 1068 w 1068"/>
              <a:gd name="T7" fmla="*/ 1276 h 1396"/>
              <a:gd name="T8" fmla="*/ 1068 w 1068"/>
              <a:gd name="T9" fmla="*/ 1245 h 1396"/>
              <a:gd name="T10" fmla="*/ 1068 w 1068"/>
              <a:gd name="T11" fmla="*/ 441 h 1396"/>
              <a:gd name="T12" fmla="*/ 972 w 1068"/>
              <a:gd name="T13" fmla="*/ 0 h 1396"/>
              <a:gd name="T14" fmla="*/ 838 w 1068"/>
              <a:gd name="T15" fmla="*/ 829 h 1396"/>
              <a:gd name="T16" fmla="*/ 820 w 1068"/>
              <a:gd name="T17" fmla="*/ 834 h 1396"/>
              <a:gd name="T18" fmla="*/ 816 w 1068"/>
              <a:gd name="T19" fmla="*/ 846 h 1396"/>
              <a:gd name="T20" fmla="*/ 795 w 1068"/>
              <a:gd name="T21" fmla="*/ 840 h 1396"/>
              <a:gd name="T22" fmla="*/ 775 w 1068"/>
              <a:gd name="T23" fmla="*/ 846 h 1396"/>
              <a:gd name="T24" fmla="*/ 770 w 1068"/>
              <a:gd name="T25" fmla="*/ 834 h 1396"/>
              <a:gd name="T26" fmla="*/ 752 w 1068"/>
              <a:gd name="T27" fmla="*/ 829 h 1396"/>
              <a:gd name="T28" fmla="*/ 752 w 1068"/>
              <a:gd name="T29" fmla="*/ 815 h 1396"/>
              <a:gd name="T30" fmla="*/ 747 w 1068"/>
              <a:gd name="T31" fmla="*/ 799 h 1396"/>
              <a:gd name="T32" fmla="*/ 741 w 1068"/>
              <a:gd name="T33" fmla="*/ 788 h 1396"/>
              <a:gd name="T34" fmla="*/ 752 w 1068"/>
              <a:gd name="T35" fmla="*/ 775 h 1396"/>
              <a:gd name="T36" fmla="*/ 752 w 1068"/>
              <a:gd name="T37" fmla="*/ 762 h 1396"/>
              <a:gd name="T38" fmla="*/ 770 w 1068"/>
              <a:gd name="T39" fmla="*/ 757 h 1396"/>
              <a:gd name="T40" fmla="*/ 775 w 1068"/>
              <a:gd name="T41" fmla="*/ 745 h 1396"/>
              <a:gd name="T42" fmla="*/ 793 w 1068"/>
              <a:gd name="T43" fmla="*/ 749 h 1396"/>
              <a:gd name="T44" fmla="*/ 803 w 1068"/>
              <a:gd name="T45" fmla="*/ 741 h 1396"/>
              <a:gd name="T46" fmla="*/ 817 w 1068"/>
              <a:gd name="T47" fmla="*/ 755 h 1396"/>
              <a:gd name="T48" fmla="*/ 829 w 1068"/>
              <a:gd name="T49" fmla="*/ 752 h 1396"/>
              <a:gd name="T50" fmla="*/ 834 w 1068"/>
              <a:gd name="T51" fmla="*/ 772 h 1396"/>
              <a:gd name="T52" fmla="*/ 849 w 1068"/>
              <a:gd name="T53" fmla="*/ 787 h 1396"/>
              <a:gd name="T54" fmla="*/ 843 w 1068"/>
              <a:gd name="T55" fmla="*/ 799 h 1396"/>
              <a:gd name="T56" fmla="*/ 839 w 1068"/>
              <a:gd name="T57" fmla="*/ 815 h 1396"/>
              <a:gd name="T58" fmla="*/ 835 w 1068"/>
              <a:gd name="T59" fmla="*/ 823 h 1396"/>
              <a:gd name="T60" fmla="*/ 856 w 1068"/>
              <a:gd name="T61" fmla="*/ 831 h 1396"/>
              <a:gd name="T62" fmla="*/ 861 w 1068"/>
              <a:gd name="T63" fmla="*/ 821 h 1396"/>
              <a:gd name="T64" fmla="*/ 867 w 1068"/>
              <a:gd name="T65" fmla="*/ 801 h 1396"/>
              <a:gd name="T66" fmla="*/ 867 w 1068"/>
              <a:gd name="T67" fmla="*/ 789 h 1396"/>
              <a:gd name="T68" fmla="*/ 861 w 1068"/>
              <a:gd name="T69" fmla="*/ 769 h 1396"/>
              <a:gd name="T70" fmla="*/ 855 w 1068"/>
              <a:gd name="T71" fmla="*/ 759 h 1396"/>
              <a:gd name="T72" fmla="*/ 911 w 1068"/>
              <a:gd name="T73" fmla="*/ 751 h 1396"/>
              <a:gd name="T74" fmla="*/ 854 w 1068"/>
              <a:gd name="T75" fmla="*/ 834 h 1396"/>
              <a:gd name="T76" fmla="*/ 827 w 1068"/>
              <a:gd name="T77" fmla="*/ 638 h 1396"/>
              <a:gd name="T78" fmla="*/ 827 w 1068"/>
              <a:gd name="T79" fmla="*/ 738 h 1396"/>
              <a:gd name="T80" fmla="*/ 907 w 1068"/>
              <a:gd name="T81" fmla="*/ 375 h 1396"/>
              <a:gd name="T82" fmla="*/ 710 w 1068"/>
              <a:gd name="T83" fmla="*/ 375 h 1396"/>
              <a:gd name="T84" fmla="*/ 764 w 1068"/>
              <a:gd name="T85" fmla="*/ 637 h 1396"/>
              <a:gd name="T86" fmla="*/ 680 w 1068"/>
              <a:gd name="T87" fmla="*/ 637 h 1396"/>
              <a:gd name="T88" fmla="*/ 742 w 1068"/>
              <a:gd name="T89" fmla="*/ 751 h 1396"/>
              <a:gd name="T90" fmla="*/ 741 w 1068"/>
              <a:gd name="T91" fmla="*/ 768 h 1396"/>
              <a:gd name="T92" fmla="*/ 729 w 1068"/>
              <a:gd name="T93" fmla="*/ 772 h 1396"/>
              <a:gd name="T94" fmla="*/ 733 w 1068"/>
              <a:gd name="T95" fmla="*/ 795 h 1396"/>
              <a:gd name="T96" fmla="*/ 725 w 1068"/>
              <a:gd name="T97" fmla="*/ 804 h 1396"/>
              <a:gd name="T98" fmla="*/ 740 w 1068"/>
              <a:gd name="T99" fmla="*/ 821 h 1396"/>
              <a:gd name="T100" fmla="*/ 737 w 1068"/>
              <a:gd name="T101" fmla="*/ 834 h 1396"/>
              <a:gd name="T102" fmla="*/ 680 w 1068"/>
              <a:gd name="T103" fmla="*/ 751 h 1396"/>
              <a:gd name="T104" fmla="*/ 580 w 1068"/>
              <a:gd name="T105" fmla="*/ 760 h 1396"/>
              <a:gd name="T106" fmla="*/ 201 w 1068"/>
              <a:gd name="T107" fmla="*/ 760 h 1396"/>
              <a:gd name="T108" fmla="*/ 153 w 1068"/>
              <a:gd name="T109" fmla="*/ 1286 h 1396"/>
              <a:gd name="T110" fmla="*/ 168 w 1068"/>
              <a:gd name="T111" fmla="*/ 956 h 1396"/>
              <a:gd name="T112" fmla="*/ 680 w 1068"/>
              <a:gd name="T113" fmla="*/ 1223 h 1396"/>
              <a:gd name="T114" fmla="*/ 764 w 1068"/>
              <a:gd name="T115" fmla="*/ 1223 h 1396"/>
              <a:gd name="T116" fmla="*/ 911 w 1068"/>
              <a:gd name="T117" fmla="*/ 852 h 1396"/>
              <a:gd name="T118" fmla="*/ 940 w 1068"/>
              <a:gd name="T119" fmla="*/ 1286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68" h="1396">
                <a:moveTo>
                  <a:pt x="972" y="0"/>
                </a:moveTo>
                <a:lnTo>
                  <a:pt x="530" y="0"/>
                </a:lnTo>
                <a:cubicBezTo>
                  <a:pt x="596" y="70"/>
                  <a:pt x="636" y="164"/>
                  <a:pt x="636" y="268"/>
                </a:cubicBezTo>
                <a:cubicBezTo>
                  <a:pt x="636" y="484"/>
                  <a:pt x="461" y="659"/>
                  <a:pt x="245" y="659"/>
                </a:cubicBezTo>
                <a:cubicBezTo>
                  <a:pt x="152" y="659"/>
                  <a:pt x="67" y="626"/>
                  <a:pt x="0" y="572"/>
                </a:cubicBezTo>
                <a:lnTo>
                  <a:pt x="0" y="1099"/>
                </a:lnTo>
                <a:lnTo>
                  <a:pt x="0" y="1241"/>
                </a:lnTo>
                <a:lnTo>
                  <a:pt x="0" y="1299"/>
                </a:lnTo>
                <a:cubicBezTo>
                  <a:pt x="0" y="1352"/>
                  <a:pt x="42" y="1396"/>
                  <a:pt x="95" y="1396"/>
                </a:cubicBezTo>
                <a:lnTo>
                  <a:pt x="972" y="1396"/>
                </a:lnTo>
                <a:cubicBezTo>
                  <a:pt x="1023" y="1396"/>
                  <a:pt x="1064" y="1356"/>
                  <a:pt x="1067" y="1306"/>
                </a:cubicBezTo>
                <a:lnTo>
                  <a:pt x="1068" y="1276"/>
                </a:lnTo>
                <a:lnTo>
                  <a:pt x="1068" y="1276"/>
                </a:lnTo>
                <a:lnTo>
                  <a:pt x="1068" y="1273"/>
                </a:lnTo>
                <a:lnTo>
                  <a:pt x="1068" y="1245"/>
                </a:lnTo>
                <a:lnTo>
                  <a:pt x="1068" y="493"/>
                </a:lnTo>
                <a:lnTo>
                  <a:pt x="1068" y="463"/>
                </a:lnTo>
                <a:lnTo>
                  <a:pt x="1068" y="441"/>
                </a:lnTo>
                <a:lnTo>
                  <a:pt x="1068" y="397"/>
                </a:lnTo>
                <a:lnTo>
                  <a:pt x="1068" y="97"/>
                </a:lnTo>
                <a:cubicBezTo>
                  <a:pt x="1068" y="44"/>
                  <a:pt x="1025" y="0"/>
                  <a:pt x="972" y="0"/>
                </a:cubicBezTo>
                <a:close/>
                <a:moveTo>
                  <a:pt x="835" y="823"/>
                </a:moveTo>
                <a:lnTo>
                  <a:pt x="835" y="823"/>
                </a:lnTo>
                <a:lnTo>
                  <a:pt x="838" y="829"/>
                </a:lnTo>
                <a:cubicBezTo>
                  <a:pt x="836" y="832"/>
                  <a:pt x="832" y="835"/>
                  <a:pt x="829" y="838"/>
                </a:cubicBezTo>
                <a:lnTo>
                  <a:pt x="823" y="834"/>
                </a:lnTo>
                <a:cubicBezTo>
                  <a:pt x="822" y="834"/>
                  <a:pt x="821" y="834"/>
                  <a:pt x="820" y="834"/>
                </a:cubicBezTo>
                <a:cubicBezTo>
                  <a:pt x="819" y="834"/>
                  <a:pt x="818" y="834"/>
                  <a:pt x="817" y="835"/>
                </a:cubicBezTo>
                <a:cubicBezTo>
                  <a:pt x="816" y="836"/>
                  <a:pt x="815" y="837"/>
                  <a:pt x="815" y="839"/>
                </a:cubicBezTo>
                <a:lnTo>
                  <a:pt x="816" y="846"/>
                </a:lnTo>
                <a:cubicBezTo>
                  <a:pt x="812" y="847"/>
                  <a:pt x="807" y="848"/>
                  <a:pt x="803" y="849"/>
                </a:cubicBezTo>
                <a:lnTo>
                  <a:pt x="799" y="843"/>
                </a:lnTo>
                <a:cubicBezTo>
                  <a:pt x="799" y="841"/>
                  <a:pt x="797" y="840"/>
                  <a:pt x="795" y="840"/>
                </a:cubicBezTo>
                <a:cubicBezTo>
                  <a:pt x="793" y="840"/>
                  <a:pt x="792" y="841"/>
                  <a:pt x="791" y="843"/>
                </a:cubicBezTo>
                <a:lnTo>
                  <a:pt x="788" y="849"/>
                </a:lnTo>
                <a:cubicBezTo>
                  <a:pt x="783" y="848"/>
                  <a:pt x="779" y="847"/>
                  <a:pt x="775" y="846"/>
                </a:cubicBezTo>
                <a:lnTo>
                  <a:pt x="775" y="839"/>
                </a:lnTo>
                <a:cubicBezTo>
                  <a:pt x="775" y="837"/>
                  <a:pt x="775" y="836"/>
                  <a:pt x="774" y="835"/>
                </a:cubicBezTo>
                <a:cubicBezTo>
                  <a:pt x="773" y="834"/>
                  <a:pt x="771" y="834"/>
                  <a:pt x="770" y="834"/>
                </a:cubicBezTo>
                <a:cubicBezTo>
                  <a:pt x="769" y="834"/>
                  <a:pt x="768" y="834"/>
                  <a:pt x="768" y="834"/>
                </a:cubicBezTo>
                <a:lnTo>
                  <a:pt x="762" y="838"/>
                </a:lnTo>
                <a:cubicBezTo>
                  <a:pt x="758" y="835"/>
                  <a:pt x="755" y="832"/>
                  <a:pt x="752" y="829"/>
                </a:cubicBezTo>
                <a:lnTo>
                  <a:pt x="756" y="823"/>
                </a:lnTo>
                <a:cubicBezTo>
                  <a:pt x="757" y="821"/>
                  <a:pt x="757" y="819"/>
                  <a:pt x="756" y="818"/>
                </a:cubicBezTo>
                <a:cubicBezTo>
                  <a:pt x="755" y="816"/>
                  <a:pt x="754" y="815"/>
                  <a:pt x="752" y="815"/>
                </a:cubicBezTo>
                <a:lnTo>
                  <a:pt x="745" y="815"/>
                </a:lnTo>
                <a:cubicBezTo>
                  <a:pt x="743" y="811"/>
                  <a:pt x="742" y="807"/>
                  <a:pt x="741" y="803"/>
                </a:cubicBezTo>
                <a:lnTo>
                  <a:pt x="747" y="799"/>
                </a:lnTo>
                <a:cubicBezTo>
                  <a:pt x="749" y="799"/>
                  <a:pt x="750" y="797"/>
                  <a:pt x="750" y="795"/>
                </a:cubicBezTo>
                <a:cubicBezTo>
                  <a:pt x="750" y="793"/>
                  <a:pt x="749" y="792"/>
                  <a:pt x="747" y="791"/>
                </a:cubicBezTo>
                <a:lnTo>
                  <a:pt x="741" y="788"/>
                </a:lnTo>
                <a:cubicBezTo>
                  <a:pt x="742" y="783"/>
                  <a:pt x="743" y="779"/>
                  <a:pt x="745" y="775"/>
                </a:cubicBezTo>
                <a:lnTo>
                  <a:pt x="752" y="775"/>
                </a:lnTo>
                <a:lnTo>
                  <a:pt x="752" y="775"/>
                </a:lnTo>
                <a:cubicBezTo>
                  <a:pt x="753" y="775"/>
                  <a:pt x="755" y="774"/>
                  <a:pt x="756" y="772"/>
                </a:cubicBezTo>
                <a:cubicBezTo>
                  <a:pt x="757" y="771"/>
                  <a:pt x="757" y="769"/>
                  <a:pt x="756" y="768"/>
                </a:cubicBezTo>
                <a:lnTo>
                  <a:pt x="752" y="762"/>
                </a:lnTo>
                <a:cubicBezTo>
                  <a:pt x="755" y="758"/>
                  <a:pt x="758" y="755"/>
                  <a:pt x="762" y="752"/>
                </a:cubicBezTo>
                <a:lnTo>
                  <a:pt x="768" y="756"/>
                </a:lnTo>
                <a:cubicBezTo>
                  <a:pt x="768" y="756"/>
                  <a:pt x="769" y="757"/>
                  <a:pt x="770" y="757"/>
                </a:cubicBezTo>
                <a:cubicBezTo>
                  <a:pt x="771" y="757"/>
                  <a:pt x="773" y="756"/>
                  <a:pt x="774" y="755"/>
                </a:cubicBezTo>
                <a:cubicBezTo>
                  <a:pt x="775" y="754"/>
                  <a:pt x="775" y="753"/>
                  <a:pt x="775" y="752"/>
                </a:cubicBezTo>
                <a:lnTo>
                  <a:pt x="775" y="745"/>
                </a:lnTo>
                <a:cubicBezTo>
                  <a:pt x="779" y="743"/>
                  <a:pt x="783" y="742"/>
                  <a:pt x="788" y="741"/>
                </a:cubicBezTo>
                <a:lnTo>
                  <a:pt x="791" y="747"/>
                </a:lnTo>
                <a:cubicBezTo>
                  <a:pt x="791" y="748"/>
                  <a:pt x="792" y="749"/>
                  <a:pt x="793" y="749"/>
                </a:cubicBezTo>
                <a:cubicBezTo>
                  <a:pt x="794" y="750"/>
                  <a:pt x="794" y="750"/>
                  <a:pt x="795" y="750"/>
                </a:cubicBezTo>
                <a:cubicBezTo>
                  <a:pt x="797" y="750"/>
                  <a:pt x="799" y="749"/>
                  <a:pt x="799" y="747"/>
                </a:cubicBezTo>
                <a:lnTo>
                  <a:pt x="803" y="741"/>
                </a:lnTo>
                <a:cubicBezTo>
                  <a:pt x="807" y="742"/>
                  <a:pt x="812" y="743"/>
                  <a:pt x="816" y="745"/>
                </a:cubicBezTo>
                <a:lnTo>
                  <a:pt x="815" y="752"/>
                </a:lnTo>
                <a:cubicBezTo>
                  <a:pt x="815" y="753"/>
                  <a:pt x="816" y="754"/>
                  <a:pt x="817" y="755"/>
                </a:cubicBezTo>
                <a:cubicBezTo>
                  <a:pt x="818" y="756"/>
                  <a:pt x="819" y="757"/>
                  <a:pt x="820" y="757"/>
                </a:cubicBezTo>
                <a:cubicBezTo>
                  <a:pt x="821" y="757"/>
                  <a:pt x="822" y="756"/>
                  <a:pt x="823" y="756"/>
                </a:cubicBezTo>
                <a:lnTo>
                  <a:pt x="829" y="752"/>
                </a:lnTo>
                <a:cubicBezTo>
                  <a:pt x="832" y="755"/>
                  <a:pt x="835" y="758"/>
                  <a:pt x="838" y="762"/>
                </a:cubicBezTo>
                <a:lnTo>
                  <a:pt x="835" y="768"/>
                </a:lnTo>
                <a:cubicBezTo>
                  <a:pt x="834" y="769"/>
                  <a:pt x="834" y="771"/>
                  <a:pt x="834" y="772"/>
                </a:cubicBezTo>
                <a:cubicBezTo>
                  <a:pt x="835" y="774"/>
                  <a:pt x="837" y="775"/>
                  <a:pt x="839" y="775"/>
                </a:cubicBezTo>
                <a:lnTo>
                  <a:pt x="846" y="775"/>
                </a:lnTo>
                <a:cubicBezTo>
                  <a:pt x="848" y="779"/>
                  <a:pt x="849" y="783"/>
                  <a:pt x="849" y="787"/>
                </a:cubicBezTo>
                <a:lnTo>
                  <a:pt x="843" y="791"/>
                </a:lnTo>
                <a:cubicBezTo>
                  <a:pt x="842" y="792"/>
                  <a:pt x="841" y="793"/>
                  <a:pt x="841" y="795"/>
                </a:cubicBezTo>
                <a:cubicBezTo>
                  <a:pt x="841" y="797"/>
                  <a:pt x="842" y="799"/>
                  <a:pt x="843" y="799"/>
                </a:cubicBezTo>
                <a:lnTo>
                  <a:pt x="849" y="803"/>
                </a:lnTo>
                <a:cubicBezTo>
                  <a:pt x="849" y="807"/>
                  <a:pt x="848" y="811"/>
                  <a:pt x="846" y="815"/>
                </a:cubicBezTo>
                <a:lnTo>
                  <a:pt x="839" y="815"/>
                </a:lnTo>
                <a:lnTo>
                  <a:pt x="839" y="815"/>
                </a:lnTo>
                <a:cubicBezTo>
                  <a:pt x="837" y="815"/>
                  <a:pt x="835" y="816"/>
                  <a:pt x="835" y="818"/>
                </a:cubicBezTo>
                <a:cubicBezTo>
                  <a:pt x="834" y="819"/>
                  <a:pt x="834" y="821"/>
                  <a:pt x="835" y="823"/>
                </a:cubicBezTo>
                <a:close/>
                <a:moveTo>
                  <a:pt x="854" y="834"/>
                </a:moveTo>
                <a:lnTo>
                  <a:pt x="854" y="834"/>
                </a:lnTo>
                <a:lnTo>
                  <a:pt x="856" y="831"/>
                </a:lnTo>
                <a:lnTo>
                  <a:pt x="850" y="822"/>
                </a:lnTo>
                <a:lnTo>
                  <a:pt x="851" y="821"/>
                </a:lnTo>
                <a:lnTo>
                  <a:pt x="861" y="821"/>
                </a:lnTo>
                <a:lnTo>
                  <a:pt x="862" y="818"/>
                </a:lnTo>
                <a:cubicBezTo>
                  <a:pt x="864" y="814"/>
                  <a:pt x="866" y="809"/>
                  <a:pt x="866" y="804"/>
                </a:cubicBezTo>
                <a:lnTo>
                  <a:pt x="867" y="801"/>
                </a:lnTo>
                <a:lnTo>
                  <a:pt x="857" y="796"/>
                </a:lnTo>
                <a:lnTo>
                  <a:pt x="857" y="795"/>
                </a:lnTo>
                <a:lnTo>
                  <a:pt x="867" y="789"/>
                </a:lnTo>
                <a:lnTo>
                  <a:pt x="866" y="786"/>
                </a:lnTo>
                <a:cubicBezTo>
                  <a:pt x="866" y="781"/>
                  <a:pt x="864" y="777"/>
                  <a:pt x="862" y="772"/>
                </a:cubicBezTo>
                <a:lnTo>
                  <a:pt x="861" y="769"/>
                </a:lnTo>
                <a:lnTo>
                  <a:pt x="851" y="769"/>
                </a:lnTo>
                <a:lnTo>
                  <a:pt x="850" y="768"/>
                </a:lnTo>
                <a:lnTo>
                  <a:pt x="855" y="759"/>
                </a:lnTo>
                <a:lnTo>
                  <a:pt x="854" y="757"/>
                </a:lnTo>
                <a:cubicBezTo>
                  <a:pt x="852" y="755"/>
                  <a:pt x="850" y="753"/>
                  <a:pt x="849" y="751"/>
                </a:cubicBezTo>
                <a:lnTo>
                  <a:pt x="911" y="751"/>
                </a:lnTo>
                <a:lnTo>
                  <a:pt x="911" y="839"/>
                </a:lnTo>
                <a:lnTo>
                  <a:pt x="848" y="839"/>
                </a:lnTo>
                <a:cubicBezTo>
                  <a:pt x="850" y="838"/>
                  <a:pt x="852" y="836"/>
                  <a:pt x="854" y="834"/>
                </a:cubicBezTo>
                <a:close/>
                <a:moveTo>
                  <a:pt x="827" y="738"/>
                </a:moveTo>
                <a:lnTo>
                  <a:pt x="827" y="738"/>
                </a:lnTo>
                <a:lnTo>
                  <a:pt x="827" y="638"/>
                </a:lnTo>
                <a:lnTo>
                  <a:pt x="911" y="638"/>
                </a:lnTo>
                <a:lnTo>
                  <a:pt x="911" y="738"/>
                </a:lnTo>
                <a:lnTo>
                  <a:pt x="827" y="738"/>
                </a:lnTo>
                <a:close/>
                <a:moveTo>
                  <a:pt x="710" y="375"/>
                </a:moveTo>
                <a:lnTo>
                  <a:pt x="710" y="375"/>
                </a:lnTo>
                <a:lnTo>
                  <a:pt x="907" y="375"/>
                </a:lnTo>
                <a:lnTo>
                  <a:pt x="907" y="436"/>
                </a:lnTo>
                <a:lnTo>
                  <a:pt x="710" y="436"/>
                </a:lnTo>
                <a:lnTo>
                  <a:pt x="710" y="375"/>
                </a:lnTo>
                <a:close/>
                <a:moveTo>
                  <a:pt x="680" y="637"/>
                </a:moveTo>
                <a:lnTo>
                  <a:pt x="680" y="637"/>
                </a:lnTo>
                <a:lnTo>
                  <a:pt x="764" y="637"/>
                </a:lnTo>
                <a:lnTo>
                  <a:pt x="764" y="737"/>
                </a:lnTo>
                <a:lnTo>
                  <a:pt x="680" y="737"/>
                </a:lnTo>
                <a:lnTo>
                  <a:pt x="680" y="637"/>
                </a:lnTo>
                <a:close/>
                <a:moveTo>
                  <a:pt x="680" y="751"/>
                </a:moveTo>
                <a:lnTo>
                  <a:pt x="680" y="751"/>
                </a:lnTo>
                <a:lnTo>
                  <a:pt x="742" y="751"/>
                </a:lnTo>
                <a:cubicBezTo>
                  <a:pt x="740" y="753"/>
                  <a:pt x="739" y="755"/>
                  <a:pt x="737" y="757"/>
                </a:cubicBezTo>
                <a:lnTo>
                  <a:pt x="735" y="759"/>
                </a:lnTo>
                <a:lnTo>
                  <a:pt x="741" y="768"/>
                </a:lnTo>
                <a:lnTo>
                  <a:pt x="740" y="769"/>
                </a:lnTo>
                <a:lnTo>
                  <a:pt x="730" y="769"/>
                </a:lnTo>
                <a:lnTo>
                  <a:pt x="729" y="772"/>
                </a:lnTo>
                <a:cubicBezTo>
                  <a:pt x="727" y="777"/>
                  <a:pt x="725" y="781"/>
                  <a:pt x="725" y="786"/>
                </a:cubicBezTo>
                <a:lnTo>
                  <a:pt x="724" y="789"/>
                </a:lnTo>
                <a:lnTo>
                  <a:pt x="733" y="795"/>
                </a:lnTo>
                <a:lnTo>
                  <a:pt x="733" y="796"/>
                </a:lnTo>
                <a:lnTo>
                  <a:pt x="724" y="801"/>
                </a:lnTo>
                <a:lnTo>
                  <a:pt x="725" y="804"/>
                </a:lnTo>
                <a:cubicBezTo>
                  <a:pt x="725" y="809"/>
                  <a:pt x="727" y="814"/>
                  <a:pt x="728" y="818"/>
                </a:cubicBezTo>
                <a:lnTo>
                  <a:pt x="730" y="821"/>
                </a:lnTo>
                <a:lnTo>
                  <a:pt x="740" y="821"/>
                </a:lnTo>
                <a:lnTo>
                  <a:pt x="741" y="822"/>
                </a:lnTo>
                <a:lnTo>
                  <a:pt x="735" y="831"/>
                </a:lnTo>
                <a:lnTo>
                  <a:pt x="737" y="834"/>
                </a:lnTo>
                <a:cubicBezTo>
                  <a:pt x="739" y="836"/>
                  <a:pt x="741" y="838"/>
                  <a:pt x="743" y="839"/>
                </a:cubicBezTo>
                <a:lnTo>
                  <a:pt x="680" y="839"/>
                </a:lnTo>
                <a:lnTo>
                  <a:pt x="680" y="751"/>
                </a:lnTo>
                <a:close/>
                <a:moveTo>
                  <a:pt x="201" y="760"/>
                </a:moveTo>
                <a:lnTo>
                  <a:pt x="201" y="760"/>
                </a:lnTo>
                <a:lnTo>
                  <a:pt x="580" y="760"/>
                </a:lnTo>
                <a:lnTo>
                  <a:pt x="580" y="822"/>
                </a:lnTo>
                <a:lnTo>
                  <a:pt x="201" y="822"/>
                </a:lnTo>
                <a:lnTo>
                  <a:pt x="201" y="760"/>
                </a:lnTo>
                <a:close/>
                <a:moveTo>
                  <a:pt x="940" y="1286"/>
                </a:moveTo>
                <a:lnTo>
                  <a:pt x="940" y="1286"/>
                </a:lnTo>
                <a:lnTo>
                  <a:pt x="153" y="1286"/>
                </a:lnTo>
                <a:lnTo>
                  <a:pt x="96" y="1223"/>
                </a:lnTo>
                <a:lnTo>
                  <a:pt x="168" y="1223"/>
                </a:lnTo>
                <a:lnTo>
                  <a:pt x="168" y="956"/>
                </a:lnTo>
                <a:lnTo>
                  <a:pt x="613" y="956"/>
                </a:lnTo>
                <a:lnTo>
                  <a:pt x="613" y="1223"/>
                </a:lnTo>
                <a:lnTo>
                  <a:pt x="680" y="1223"/>
                </a:lnTo>
                <a:lnTo>
                  <a:pt x="680" y="850"/>
                </a:lnTo>
                <a:lnTo>
                  <a:pt x="764" y="850"/>
                </a:lnTo>
                <a:lnTo>
                  <a:pt x="764" y="1223"/>
                </a:lnTo>
                <a:lnTo>
                  <a:pt x="827" y="1223"/>
                </a:lnTo>
                <a:lnTo>
                  <a:pt x="827" y="852"/>
                </a:lnTo>
                <a:lnTo>
                  <a:pt x="911" y="852"/>
                </a:lnTo>
                <a:lnTo>
                  <a:pt x="911" y="1223"/>
                </a:lnTo>
                <a:lnTo>
                  <a:pt x="940" y="1223"/>
                </a:lnTo>
                <a:lnTo>
                  <a:pt x="940" y="12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27" name="Группа 1541"/>
          <p:cNvGrpSpPr/>
          <p:nvPr/>
        </p:nvGrpSpPr>
        <p:grpSpPr>
          <a:xfrm>
            <a:off x="908979" y="4310014"/>
            <a:ext cx="312144" cy="611739"/>
            <a:chOff x="5732819" y="5019376"/>
            <a:chExt cx="409219" cy="801987"/>
          </a:xfrm>
          <a:solidFill>
            <a:schemeClr val="bg1"/>
          </a:solidFill>
        </p:grpSpPr>
        <p:sp>
          <p:nvSpPr>
            <p:cNvPr id="428" name="Freeform 5"/>
            <p:cNvSpPr>
              <a:spLocks noEditPoints="1"/>
            </p:cNvSpPr>
            <p:nvPr/>
          </p:nvSpPr>
          <p:spPr bwMode="auto">
            <a:xfrm>
              <a:off x="5732819" y="5019376"/>
              <a:ext cx="258766" cy="258767"/>
            </a:xfrm>
            <a:custGeom>
              <a:avLst/>
              <a:gdLst>
                <a:gd name="T0" fmla="*/ 717 w 717"/>
                <a:gd name="T1" fmla="*/ 359 h 717"/>
                <a:gd name="T2" fmla="*/ 358 w 717"/>
                <a:gd name="T3" fmla="*/ 0 h 717"/>
                <a:gd name="T4" fmla="*/ 0 w 717"/>
                <a:gd name="T5" fmla="*/ 359 h 717"/>
                <a:gd name="T6" fmla="*/ 358 w 717"/>
                <a:gd name="T7" fmla="*/ 717 h 717"/>
                <a:gd name="T8" fmla="*/ 717 w 717"/>
                <a:gd name="T9" fmla="*/ 359 h 717"/>
                <a:gd name="T10" fmla="*/ 156 w 717"/>
                <a:gd name="T11" fmla="*/ 585 h 717"/>
                <a:gd name="T12" fmla="*/ 156 w 717"/>
                <a:gd name="T13" fmla="*/ 585 h 717"/>
                <a:gd name="T14" fmla="*/ 132 w 717"/>
                <a:gd name="T15" fmla="*/ 561 h 717"/>
                <a:gd name="T16" fmla="*/ 121 w 717"/>
                <a:gd name="T17" fmla="*/ 536 h 717"/>
                <a:gd name="T18" fmla="*/ 132 w 717"/>
                <a:gd name="T19" fmla="*/ 511 h 717"/>
                <a:gd name="T20" fmla="*/ 284 w 717"/>
                <a:gd name="T21" fmla="*/ 359 h 717"/>
                <a:gd name="T22" fmla="*/ 132 w 717"/>
                <a:gd name="T23" fmla="*/ 206 h 717"/>
                <a:gd name="T24" fmla="*/ 121 w 717"/>
                <a:gd name="T25" fmla="*/ 181 h 717"/>
                <a:gd name="T26" fmla="*/ 132 w 717"/>
                <a:gd name="T27" fmla="*/ 156 h 717"/>
                <a:gd name="T28" fmla="*/ 156 w 717"/>
                <a:gd name="T29" fmla="*/ 132 h 717"/>
                <a:gd name="T30" fmla="*/ 206 w 717"/>
                <a:gd name="T31" fmla="*/ 132 h 717"/>
                <a:gd name="T32" fmla="*/ 358 w 717"/>
                <a:gd name="T33" fmla="*/ 285 h 717"/>
                <a:gd name="T34" fmla="*/ 511 w 717"/>
                <a:gd name="T35" fmla="*/ 132 h 717"/>
                <a:gd name="T36" fmla="*/ 536 w 717"/>
                <a:gd name="T37" fmla="*/ 122 h 717"/>
                <a:gd name="T38" fmla="*/ 561 w 717"/>
                <a:gd name="T39" fmla="*/ 132 h 717"/>
                <a:gd name="T40" fmla="*/ 585 w 717"/>
                <a:gd name="T41" fmla="*/ 156 h 717"/>
                <a:gd name="T42" fmla="*/ 585 w 717"/>
                <a:gd name="T43" fmla="*/ 206 h 717"/>
                <a:gd name="T44" fmla="*/ 432 w 717"/>
                <a:gd name="T45" fmla="*/ 359 h 717"/>
                <a:gd name="T46" fmla="*/ 585 w 717"/>
                <a:gd name="T47" fmla="*/ 511 h 717"/>
                <a:gd name="T48" fmla="*/ 595 w 717"/>
                <a:gd name="T49" fmla="*/ 536 h 717"/>
                <a:gd name="T50" fmla="*/ 585 w 717"/>
                <a:gd name="T51" fmla="*/ 561 h 717"/>
                <a:gd name="T52" fmla="*/ 561 w 717"/>
                <a:gd name="T53" fmla="*/ 585 h 717"/>
                <a:gd name="T54" fmla="*/ 511 w 717"/>
                <a:gd name="T55" fmla="*/ 585 h 717"/>
                <a:gd name="T56" fmla="*/ 358 w 717"/>
                <a:gd name="T57" fmla="*/ 433 h 717"/>
                <a:gd name="T58" fmla="*/ 206 w 717"/>
                <a:gd name="T59" fmla="*/ 585 h 717"/>
                <a:gd name="T60" fmla="*/ 181 w 717"/>
                <a:gd name="T61" fmla="*/ 596 h 717"/>
                <a:gd name="T62" fmla="*/ 156 w 717"/>
                <a:gd name="T63" fmla="*/ 585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7" h="717">
                  <a:moveTo>
                    <a:pt x="717" y="359"/>
                  </a:moveTo>
                  <a:cubicBezTo>
                    <a:pt x="717" y="161"/>
                    <a:pt x="556" y="0"/>
                    <a:pt x="358" y="0"/>
                  </a:cubicBezTo>
                  <a:cubicBezTo>
                    <a:pt x="160" y="0"/>
                    <a:pt x="0" y="161"/>
                    <a:pt x="0" y="359"/>
                  </a:cubicBezTo>
                  <a:cubicBezTo>
                    <a:pt x="0" y="556"/>
                    <a:pt x="160" y="717"/>
                    <a:pt x="358" y="717"/>
                  </a:cubicBezTo>
                  <a:cubicBezTo>
                    <a:pt x="556" y="717"/>
                    <a:pt x="717" y="556"/>
                    <a:pt x="717" y="359"/>
                  </a:cubicBezTo>
                  <a:close/>
                  <a:moveTo>
                    <a:pt x="156" y="585"/>
                  </a:moveTo>
                  <a:lnTo>
                    <a:pt x="156" y="585"/>
                  </a:lnTo>
                  <a:lnTo>
                    <a:pt x="132" y="561"/>
                  </a:lnTo>
                  <a:cubicBezTo>
                    <a:pt x="125" y="554"/>
                    <a:pt x="121" y="545"/>
                    <a:pt x="121" y="536"/>
                  </a:cubicBezTo>
                  <a:cubicBezTo>
                    <a:pt x="121" y="527"/>
                    <a:pt x="125" y="518"/>
                    <a:pt x="132" y="511"/>
                  </a:cubicBezTo>
                  <a:lnTo>
                    <a:pt x="284" y="359"/>
                  </a:lnTo>
                  <a:lnTo>
                    <a:pt x="132" y="206"/>
                  </a:lnTo>
                  <a:cubicBezTo>
                    <a:pt x="125" y="199"/>
                    <a:pt x="121" y="190"/>
                    <a:pt x="121" y="181"/>
                  </a:cubicBezTo>
                  <a:cubicBezTo>
                    <a:pt x="121" y="172"/>
                    <a:pt x="125" y="163"/>
                    <a:pt x="132" y="156"/>
                  </a:cubicBezTo>
                  <a:lnTo>
                    <a:pt x="156" y="132"/>
                  </a:lnTo>
                  <a:cubicBezTo>
                    <a:pt x="170" y="118"/>
                    <a:pt x="192" y="118"/>
                    <a:pt x="206" y="132"/>
                  </a:cubicBezTo>
                  <a:lnTo>
                    <a:pt x="358" y="285"/>
                  </a:lnTo>
                  <a:lnTo>
                    <a:pt x="511" y="132"/>
                  </a:lnTo>
                  <a:cubicBezTo>
                    <a:pt x="518" y="125"/>
                    <a:pt x="526" y="122"/>
                    <a:pt x="536" y="122"/>
                  </a:cubicBezTo>
                  <a:cubicBezTo>
                    <a:pt x="545" y="122"/>
                    <a:pt x="554" y="125"/>
                    <a:pt x="561" y="132"/>
                  </a:cubicBezTo>
                  <a:lnTo>
                    <a:pt x="585" y="156"/>
                  </a:lnTo>
                  <a:cubicBezTo>
                    <a:pt x="599" y="170"/>
                    <a:pt x="599" y="192"/>
                    <a:pt x="585" y="206"/>
                  </a:cubicBezTo>
                  <a:lnTo>
                    <a:pt x="432" y="359"/>
                  </a:lnTo>
                  <a:lnTo>
                    <a:pt x="585" y="511"/>
                  </a:lnTo>
                  <a:cubicBezTo>
                    <a:pt x="592" y="518"/>
                    <a:pt x="595" y="527"/>
                    <a:pt x="595" y="536"/>
                  </a:cubicBezTo>
                  <a:cubicBezTo>
                    <a:pt x="595" y="545"/>
                    <a:pt x="592" y="554"/>
                    <a:pt x="585" y="561"/>
                  </a:cubicBezTo>
                  <a:lnTo>
                    <a:pt x="561" y="585"/>
                  </a:lnTo>
                  <a:cubicBezTo>
                    <a:pt x="547" y="599"/>
                    <a:pt x="525" y="599"/>
                    <a:pt x="511" y="585"/>
                  </a:cubicBezTo>
                  <a:lnTo>
                    <a:pt x="358" y="433"/>
                  </a:lnTo>
                  <a:lnTo>
                    <a:pt x="206" y="585"/>
                  </a:lnTo>
                  <a:cubicBezTo>
                    <a:pt x="199" y="592"/>
                    <a:pt x="190" y="596"/>
                    <a:pt x="181" y="596"/>
                  </a:cubicBezTo>
                  <a:cubicBezTo>
                    <a:pt x="172" y="596"/>
                    <a:pt x="163" y="592"/>
                    <a:pt x="156" y="5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" name="Oval 1289"/>
            <p:cNvSpPr>
              <a:spLocks noChangeArrowheads="1"/>
            </p:cNvSpPr>
            <p:nvPr/>
          </p:nvSpPr>
          <p:spPr bwMode="auto">
            <a:xfrm>
              <a:off x="6121400" y="5800725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30" name="Freeform 1284"/>
          <p:cNvSpPr>
            <a:spLocks noEditPoints="1"/>
          </p:cNvSpPr>
          <p:nvPr/>
        </p:nvSpPr>
        <p:spPr bwMode="auto">
          <a:xfrm>
            <a:off x="856221" y="3049658"/>
            <a:ext cx="214052" cy="212856"/>
          </a:xfrm>
          <a:custGeom>
            <a:avLst/>
            <a:gdLst>
              <a:gd name="T0" fmla="*/ 647 w 786"/>
              <a:gd name="T1" fmla="*/ 140 h 787"/>
              <a:gd name="T2" fmla="*/ 140 w 786"/>
              <a:gd name="T3" fmla="*/ 140 h 787"/>
              <a:gd name="T4" fmla="*/ 140 w 786"/>
              <a:gd name="T5" fmla="*/ 647 h 787"/>
              <a:gd name="T6" fmla="*/ 647 w 786"/>
              <a:gd name="T7" fmla="*/ 647 h 787"/>
              <a:gd name="T8" fmla="*/ 647 w 786"/>
              <a:gd name="T9" fmla="*/ 140 h 787"/>
              <a:gd name="T10" fmla="*/ 543 w 786"/>
              <a:gd name="T11" fmla="*/ 482 h 787"/>
              <a:gd name="T12" fmla="*/ 543 w 786"/>
              <a:gd name="T13" fmla="*/ 482 h 787"/>
              <a:gd name="T14" fmla="*/ 514 w 786"/>
              <a:gd name="T15" fmla="*/ 524 h 787"/>
              <a:gd name="T16" fmla="*/ 490 w 786"/>
              <a:gd name="T17" fmla="*/ 560 h 787"/>
              <a:gd name="T18" fmla="*/ 443 w 786"/>
              <a:gd name="T19" fmla="*/ 627 h 787"/>
              <a:gd name="T20" fmla="*/ 416 w 786"/>
              <a:gd name="T21" fmla="*/ 648 h 787"/>
              <a:gd name="T22" fmla="*/ 386 w 786"/>
              <a:gd name="T23" fmla="*/ 656 h 787"/>
              <a:gd name="T24" fmla="*/ 356 w 786"/>
              <a:gd name="T25" fmla="*/ 656 h 787"/>
              <a:gd name="T26" fmla="*/ 325 w 786"/>
              <a:gd name="T27" fmla="*/ 648 h 787"/>
              <a:gd name="T28" fmla="*/ 298 w 786"/>
              <a:gd name="T29" fmla="*/ 627 h 787"/>
              <a:gd name="T30" fmla="*/ 257 w 786"/>
              <a:gd name="T31" fmla="*/ 567 h 787"/>
              <a:gd name="T32" fmla="*/ 232 w 786"/>
              <a:gd name="T33" fmla="*/ 531 h 787"/>
              <a:gd name="T34" fmla="*/ 109 w 786"/>
              <a:gd name="T35" fmla="*/ 353 h 787"/>
              <a:gd name="T36" fmla="*/ 103 w 786"/>
              <a:gd name="T37" fmla="*/ 327 h 787"/>
              <a:gd name="T38" fmla="*/ 118 w 786"/>
              <a:gd name="T39" fmla="*/ 305 h 787"/>
              <a:gd name="T40" fmla="*/ 146 w 786"/>
              <a:gd name="T41" fmla="*/ 285 h 787"/>
              <a:gd name="T42" fmla="*/ 195 w 786"/>
              <a:gd name="T43" fmla="*/ 294 h 787"/>
              <a:gd name="T44" fmla="*/ 318 w 786"/>
              <a:gd name="T45" fmla="*/ 471 h 787"/>
              <a:gd name="T46" fmla="*/ 318 w 786"/>
              <a:gd name="T47" fmla="*/ 471 h 787"/>
              <a:gd name="T48" fmla="*/ 354 w 786"/>
              <a:gd name="T49" fmla="*/ 523 h 787"/>
              <a:gd name="T50" fmla="*/ 371 w 786"/>
              <a:gd name="T51" fmla="*/ 529 h 787"/>
              <a:gd name="T52" fmla="*/ 387 w 786"/>
              <a:gd name="T53" fmla="*/ 525 h 787"/>
              <a:gd name="T54" fmla="*/ 397 w 786"/>
              <a:gd name="T55" fmla="*/ 509 h 787"/>
              <a:gd name="T56" fmla="*/ 397 w 786"/>
              <a:gd name="T57" fmla="*/ 509 h 787"/>
              <a:gd name="T58" fmla="*/ 397 w 786"/>
              <a:gd name="T59" fmla="*/ 509 h 787"/>
              <a:gd name="T60" fmla="*/ 457 w 786"/>
              <a:gd name="T61" fmla="*/ 423 h 787"/>
              <a:gd name="T62" fmla="*/ 457 w 786"/>
              <a:gd name="T63" fmla="*/ 423 h 787"/>
              <a:gd name="T64" fmla="*/ 580 w 786"/>
              <a:gd name="T65" fmla="*/ 245 h 787"/>
              <a:gd name="T66" fmla="*/ 629 w 786"/>
              <a:gd name="T67" fmla="*/ 236 h 787"/>
              <a:gd name="T68" fmla="*/ 657 w 786"/>
              <a:gd name="T69" fmla="*/ 256 h 787"/>
              <a:gd name="T70" fmla="*/ 672 w 786"/>
              <a:gd name="T71" fmla="*/ 279 h 787"/>
              <a:gd name="T72" fmla="*/ 666 w 786"/>
              <a:gd name="T73" fmla="*/ 305 h 787"/>
              <a:gd name="T74" fmla="*/ 543 w 786"/>
              <a:gd name="T75" fmla="*/ 482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86" h="787">
                <a:moveTo>
                  <a:pt x="647" y="140"/>
                </a:moveTo>
                <a:cubicBezTo>
                  <a:pt x="507" y="1"/>
                  <a:pt x="280" y="0"/>
                  <a:pt x="140" y="140"/>
                </a:cubicBezTo>
                <a:cubicBezTo>
                  <a:pt x="0" y="280"/>
                  <a:pt x="0" y="507"/>
                  <a:pt x="140" y="647"/>
                </a:cubicBezTo>
                <a:cubicBezTo>
                  <a:pt x="280" y="787"/>
                  <a:pt x="507" y="787"/>
                  <a:pt x="647" y="647"/>
                </a:cubicBezTo>
                <a:cubicBezTo>
                  <a:pt x="786" y="507"/>
                  <a:pt x="786" y="280"/>
                  <a:pt x="647" y="140"/>
                </a:cubicBezTo>
                <a:close/>
                <a:moveTo>
                  <a:pt x="543" y="482"/>
                </a:moveTo>
                <a:lnTo>
                  <a:pt x="543" y="482"/>
                </a:lnTo>
                <a:lnTo>
                  <a:pt x="514" y="524"/>
                </a:lnTo>
                <a:lnTo>
                  <a:pt x="490" y="560"/>
                </a:lnTo>
                <a:lnTo>
                  <a:pt x="443" y="627"/>
                </a:lnTo>
                <a:cubicBezTo>
                  <a:pt x="437" y="635"/>
                  <a:pt x="428" y="642"/>
                  <a:pt x="416" y="648"/>
                </a:cubicBezTo>
                <a:cubicBezTo>
                  <a:pt x="406" y="653"/>
                  <a:pt x="395" y="655"/>
                  <a:pt x="386" y="656"/>
                </a:cubicBezTo>
                <a:lnTo>
                  <a:pt x="356" y="656"/>
                </a:lnTo>
                <a:cubicBezTo>
                  <a:pt x="346" y="655"/>
                  <a:pt x="335" y="653"/>
                  <a:pt x="325" y="648"/>
                </a:cubicBezTo>
                <a:cubicBezTo>
                  <a:pt x="313" y="642"/>
                  <a:pt x="304" y="635"/>
                  <a:pt x="298" y="627"/>
                </a:cubicBezTo>
                <a:lnTo>
                  <a:pt x="257" y="567"/>
                </a:lnTo>
                <a:lnTo>
                  <a:pt x="232" y="531"/>
                </a:lnTo>
                <a:lnTo>
                  <a:pt x="109" y="353"/>
                </a:lnTo>
                <a:cubicBezTo>
                  <a:pt x="103" y="346"/>
                  <a:pt x="101" y="336"/>
                  <a:pt x="103" y="327"/>
                </a:cubicBezTo>
                <a:cubicBezTo>
                  <a:pt x="105" y="318"/>
                  <a:pt x="110" y="310"/>
                  <a:pt x="118" y="305"/>
                </a:cubicBezTo>
                <a:lnTo>
                  <a:pt x="146" y="285"/>
                </a:lnTo>
                <a:cubicBezTo>
                  <a:pt x="162" y="274"/>
                  <a:pt x="184" y="278"/>
                  <a:pt x="195" y="294"/>
                </a:cubicBezTo>
                <a:lnTo>
                  <a:pt x="318" y="471"/>
                </a:lnTo>
                <a:lnTo>
                  <a:pt x="318" y="471"/>
                </a:lnTo>
                <a:lnTo>
                  <a:pt x="354" y="523"/>
                </a:lnTo>
                <a:cubicBezTo>
                  <a:pt x="356" y="525"/>
                  <a:pt x="361" y="528"/>
                  <a:pt x="371" y="529"/>
                </a:cubicBezTo>
                <a:cubicBezTo>
                  <a:pt x="379" y="528"/>
                  <a:pt x="384" y="526"/>
                  <a:pt x="387" y="525"/>
                </a:cubicBezTo>
                <a:lnTo>
                  <a:pt x="397" y="509"/>
                </a:lnTo>
                <a:lnTo>
                  <a:pt x="397" y="509"/>
                </a:lnTo>
                <a:lnTo>
                  <a:pt x="397" y="509"/>
                </a:lnTo>
                <a:lnTo>
                  <a:pt x="457" y="423"/>
                </a:lnTo>
                <a:lnTo>
                  <a:pt x="457" y="423"/>
                </a:lnTo>
                <a:lnTo>
                  <a:pt x="580" y="245"/>
                </a:lnTo>
                <a:cubicBezTo>
                  <a:pt x="591" y="229"/>
                  <a:pt x="613" y="225"/>
                  <a:pt x="629" y="236"/>
                </a:cubicBezTo>
                <a:lnTo>
                  <a:pt x="657" y="256"/>
                </a:lnTo>
                <a:cubicBezTo>
                  <a:pt x="665" y="261"/>
                  <a:pt x="670" y="270"/>
                  <a:pt x="672" y="279"/>
                </a:cubicBezTo>
                <a:cubicBezTo>
                  <a:pt x="673" y="288"/>
                  <a:pt x="671" y="297"/>
                  <a:pt x="666" y="305"/>
                </a:cubicBezTo>
                <a:lnTo>
                  <a:pt x="543" y="4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1" name="Freeform 1287"/>
          <p:cNvSpPr>
            <a:spLocks noEditPoints="1"/>
          </p:cNvSpPr>
          <p:nvPr/>
        </p:nvSpPr>
        <p:spPr bwMode="auto">
          <a:xfrm>
            <a:off x="1024089" y="1768781"/>
            <a:ext cx="289388" cy="379075"/>
          </a:xfrm>
          <a:custGeom>
            <a:avLst/>
            <a:gdLst>
              <a:gd name="T0" fmla="*/ 636 w 1068"/>
              <a:gd name="T1" fmla="*/ 268 h 1396"/>
              <a:gd name="T2" fmla="*/ 0 w 1068"/>
              <a:gd name="T3" fmla="*/ 1099 h 1396"/>
              <a:gd name="T4" fmla="*/ 95 w 1068"/>
              <a:gd name="T5" fmla="*/ 1396 h 1396"/>
              <a:gd name="T6" fmla="*/ 1068 w 1068"/>
              <a:gd name="T7" fmla="*/ 1276 h 1396"/>
              <a:gd name="T8" fmla="*/ 1068 w 1068"/>
              <a:gd name="T9" fmla="*/ 1245 h 1396"/>
              <a:gd name="T10" fmla="*/ 1068 w 1068"/>
              <a:gd name="T11" fmla="*/ 441 h 1396"/>
              <a:gd name="T12" fmla="*/ 972 w 1068"/>
              <a:gd name="T13" fmla="*/ 0 h 1396"/>
              <a:gd name="T14" fmla="*/ 838 w 1068"/>
              <a:gd name="T15" fmla="*/ 829 h 1396"/>
              <a:gd name="T16" fmla="*/ 820 w 1068"/>
              <a:gd name="T17" fmla="*/ 834 h 1396"/>
              <a:gd name="T18" fmla="*/ 816 w 1068"/>
              <a:gd name="T19" fmla="*/ 846 h 1396"/>
              <a:gd name="T20" fmla="*/ 795 w 1068"/>
              <a:gd name="T21" fmla="*/ 840 h 1396"/>
              <a:gd name="T22" fmla="*/ 775 w 1068"/>
              <a:gd name="T23" fmla="*/ 846 h 1396"/>
              <a:gd name="T24" fmla="*/ 770 w 1068"/>
              <a:gd name="T25" fmla="*/ 834 h 1396"/>
              <a:gd name="T26" fmla="*/ 752 w 1068"/>
              <a:gd name="T27" fmla="*/ 829 h 1396"/>
              <a:gd name="T28" fmla="*/ 752 w 1068"/>
              <a:gd name="T29" fmla="*/ 815 h 1396"/>
              <a:gd name="T30" fmla="*/ 747 w 1068"/>
              <a:gd name="T31" fmla="*/ 799 h 1396"/>
              <a:gd name="T32" fmla="*/ 741 w 1068"/>
              <a:gd name="T33" fmla="*/ 788 h 1396"/>
              <a:gd name="T34" fmla="*/ 752 w 1068"/>
              <a:gd name="T35" fmla="*/ 775 h 1396"/>
              <a:gd name="T36" fmla="*/ 752 w 1068"/>
              <a:gd name="T37" fmla="*/ 762 h 1396"/>
              <a:gd name="T38" fmla="*/ 770 w 1068"/>
              <a:gd name="T39" fmla="*/ 757 h 1396"/>
              <a:gd name="T40" fmla="*/ 775 w 1068"/>
              <a:gd name="T41" fmla="*/ 745 h 1396"/>
              <a:gd name="T42" fmla="*/ 793 w 1068"/>
              <a:gd name="T43" fmla="*/ 749 h 1396"/>
              <a:gd name="T44" fmla="*/ 803 w 1068"/>
              <a:gd name="T45" fmla="*/ 741 h 1396"/>
              <a:gd name="T46" fmla="*/ 817 w 1068"/>
              <a:gd name="T47" fmla="*/ 755 h 1396"/>
              <a:gd name="T48" fmla="*/ 829 w 1068"/>
              <a:gd name="T49" fmla="*/ 752 h 1396"/>
              <a:gd name="T50" fmla="*/ 834 w 1068"/>
              <a:gd name="T51" fmla="*/ 773 h 1396"/>
              <a:gd name="T52" fmla="*/ 849 w 1068"/>
              <a:gd name="T53" fmla="*/ 788 h 1396"/>
              <a:gd name="T54" fmla="*/ 843 w 1068"/>
              <a:gd name="T55" fmla="*/ 799 h 1396"/>
              <a:gd name="T56" fmla="*/ 839 w 1068"/>
              <a:gd name="T57" fmla="*/ 815 h 1396"/>
              <a:gd name="T58" fmla="*/ 835 w 1068"/>
              <a:gd name="T59" fmla="*/ 823 h 1396"/>
              <a:gd name="T60" fmla="*/ 855 w 1068"/>
              <a:gd name="T61" fmla="*/ 831 h 1396"/>
              <a:gd name="T62" fmla="*/ 861 w 1068"/>
              <a:gd name="T63" fmla="*/ 821 h 1396"/>
              <a:gd name="T64" fmla="*/ 867 w 1068"/>
              <a:gd name="T65" fmla="*/ 801 h 1396"/>
              <a:gd name="T66" fmla="*/ 867 w 1068"/>
              <a:gd name="T67" fmla="*/ 789 h 1396"/>
              <a:gd name="T68" fmla="*/ 861 w 1068"/>
              <a:gd name="T69" fmla="*/ 769 h 1396"/>
              <a:gd name="T70" fmla="*/ 855 w 1068"/>
              <a:gd name="T71" fmla="*/ 759 h 1396"/>
              <a:gd name="T72" fmla="*/ 911 w 1068"/>
              <a:gd name="T73" fmla="*/ 751 h 1396"/>
              <a:gd name="T74" fmla="*/ 854 w 1068"/>
              <a:gd name="T75" fmla="*/ 834 h 1396"/>
              <a:gd name="T76" fmla="*/ 827 w 1068"/>
              <a:gd name="T77" fmla="*/ 638 h 1396"/>
              <a:gd name="T78" fmla="*/ 827 w 1068"/>
              <a:gd name="T79" fmla="*/ 738 h 1396"/>
              <a:gd name="T80" fmla="*/ 907 w 1068"/>
              <a:gd name="T81" fmla="*/ 375 h 1396"/>
              <a:gd name="T82" fmla="*/ 710 w 1068"/>
              <a:gd name="T83" fmla="*/ 375 h 1396"/>
              <a:gd name="T84" fmla="*/ 764 w 1068"/>
              <a:gd name="T85" fmla="*/ 637 h 1396"/>
              <a:gd name="T86" fmla="*/ 680 w 1068"/>
              <a:gd name="T87" fmla="*/ 637 h 1396"/>
              <a:gd name="T88" fmla="*/ 742 w 1068"/>
              <a:gd name="T89" fmla="*/ 751 h 1396"/>
              <a:gd name="T90" fmla="*/ 741 w 1068"/>
              <a:gd name="T91" fmla="*/ 768 h 1396"/>
              <a:gd name="T92" fmla="*/ 728 w 1068"/>
              <a:gd name="T93" fmla="*/ 772 h 1396"/>
              <a:gd name="T94" fmla="*/ 733 w 1068"/>
              <a:gd name="T95" fmla="*/ 795 h 1396"/>
              <a:gd name="T96" fmla="*/ 725 w 1068"/>
              <a:gd name="T97" fmla="*/ 804 h 1396"/>
              <a:gd name="T98" fmla="*/ 740 w 1068"/>
              <a:gd name="T99" fmla="*/ 821 h 1396"/>
              <a:gd name="T100" fmla="*/ 737 w 1068"/>
              <a:gd name="T101" fmla="*/ 834 h 1396"/>
              <a:gd name="T102" fmla="*/ 680 w 1068"/>
              <a:gd name="T103" fmla="*/ 751 h 1396"/>
              <a:gd name="T104" fmla="*/ 580 w 1068"/>
              <a:gd name="T105" fmla="*/ 760 h 1396"/>
              <a:gd name="T106" fmla="*/ 201 w 1068"/>
              <a:gd name="T107" fmla="*/ 760 h 1396"/>
              <a:gd name="T108" fmla="*/ 153 w 1068"/>
              <a:gd name="T109" fmla="*/ 1286 h 1396"/>
              <a:gd name="T110" fmla="*/ 168 w 1068"/>
              <a:gd name="T111" fmla="*/ 956 h 1396"/>
              <a:gd name="T112" fmla="*/ 680 w 1068"/>
              <a:gd name="T113" fmla="*/ 1223 h 1396"/>
              <a:gd name="T114" fmla="*/ 764 w 1068"/>
              <a:gd name="T115" fmla="*/ 1223 h 1396"/>
              <a:gd name="T116" fmla="*/ 911 w 1068"/>
              <a:gd name="T117" fmla="*/ 852 h 1396"/>
              <a:gd name="T118" fmla="*/ 940 w 1068"/>
              <a:gd name="T119" fmla="*/ 1286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68" h="1396">
                <a:moveTo>
                  <a:pt x="972" y="0"/>
                </a:moveTo>
                <a:lnTo>
                  <a:pt x="530" y="0"/>
                </a:lnTo>
                <a:cubicBezTo>
                  <a:pt x="596" y="70"/>
                  <a:pt x="636" y="164"/>
                  <a:pt x="636" y="268"/>
                </a:cubicBezTo>
                <a:cubicBezTo>
                  <a:pt x="636" y="484"/>
                  <a:pt x="461" y="659"/>
                  <a:pt x="245" y="659"/>
                </a:cubicBezTo>
                <a:cubicBezTo>
                  <a:pt x="152" y="659"/>
                  <a:pt x="67" y="626"/>
                  <a:pt x="0" y="572"/>
                </a:cubicBezTo>
                <a:lnTo>
                  <a:pt x="0" y="1099"/>
                </a:lnTo>
                <a:lnTo>
                  <a:pt x="0" y="1241"/>
                </a:lnTo>
                <a:lnTo>
                  <a:pt x="0" y="1299"/>
                </a:lnTo>
                <a:cubicBezTo>
                  <a:pt x="0" y="1352"/>
                  <a:pt x="42" y="1396"/>
                  <a:pt x="95" y="1396"/>
                </a:cubicBezTo>
                <a:lnTo>
                  <a:pt x="972" y="1396"/>
                </a:lnTo>
                <a:cubicBezTo>
                  <a:pt x="1023" y="1396"/>
                  <a:pt x="1064" y="1356"/>
                  <a:pt x="1067" y="1306"/>
                </a:cubicBezTo>
                <a:lnTo>
                  <a:pt x="1068" y="1276"/>
                </a:lnTo>
                <a:lnTo>
                  <a:pt x="1068" y="1276"/>
                </a:lnTo>
                <a:lnTo>
                  <a:pt x="1068" y="1273"/>
                </a:lnTo>
                <a:lnTo>
                  <a:pt x="1068" y="1245"/>
                </a:lnTo>
                <a:lnTo>
                  <a:pt x="1068" y="493"/>
                </a:lnTo>
                <a:lnTo>
                  <a:pt x="1068" y="463"/>
                </a:lnTo>
                <a:lnTo>
                  <a:pt x="1068" y="441"/>
                </a:lnTo>
                <a:lnTo>
                  <a:pt x="1068" y="397"/>
                </a:lnTo>
                <a:lnTo>
                  <a:pt x="1068" y="97"/>
                </a:lnTo>
                <a:cubicBezTo>
                  <a:pt x="1068" y="44"/>
                  <a:pt x="1025" y="0"/>
                  <a:pt x="972" y="0"/>
                </a:cubicBezTo>
                <a:close/>
                <a:moveTo>
                  <a:pt x="835" y="823"/>
                </a:moveTo>
                <a:lnTo>
                  <a:pt x="835" y="823"/>
                </a:lnTo>
                <a:lnTo>
                  <a:pt x="838" y="829"/>
                </a:lnTo>
                <a:cubicBezTo>
                  <a:pt x="836" y="832"/>
                  <a:pt x="832" y="835"/>
                  <a:pt x="829" y="838"/>
                </a:cubicBezTo>
                <a:lnTo>
                  <a:pt x="823" y="834"/>
                </a:lnTo>
                <a:cubicBezTo>
                  <a:pt x="822" y="834"/>
                  <a:pt x="821" y="834"/>
                  <a:pt x="820" y="834"/>
                </a:cubicBezTo>
                <a:cubicBezTo>
                  <a:pt x="819" y="834"/>
                  <a:pt x="818" y="834"/>
                  <a:pt x="817" y="835"/>
                </a:cubicBezTo>
                <a:cubicBezTo>
                  <a:pt x="816" y="836"/>
                  <a:pt x="815" y="837"/>
                  <a:pt x="815" y="839"/>
                </a:cubicBezTo>
                <a:lnTo>
                  <a:pt x="816" y="846"/>
                </a:lnTo>
                <a:cubicBezTo>
                  <a:pt x="812" y="847"/>
                  <a:pt x="807" y="848"/>
                  <a:pt x="803" y="849"/>
                </a:cubicBezTo>
                <a:lnTo>
                  <a:pt x="799" y="843"/>
                </a:lnTo>
                <a:cubicBezTo>
                  <a:pt x="799" y="841"/>
                  <a:pt x="797" y="840"/>
                  <a:pt x="795" y="840"/>
                </a:cubicBezTo>
                <a:cubicBezTo>
                  <a:pt x="793" y="840"/>
                  <a:pt x="792" y="841"/>
                  <a:pt x="791" y="843"/>
                </a:cubicBezTo>
                <a:lnTo>
                  <a:pt x="788" y="849"/>
                </a:lnTo>
                <a:cubicBezTo>
                  <a:pt x="783" y="848"/>
                  <a:pt x="779" y="847"/>
                  <a:pt x="775" y="846"/>
                </a:cubicBezTo>
                <a:lnTo>
                  <a:pt x="775" y="839"/>
                </a:lnTo>
                <a:cubicBezTo>
                  <a:pt x="775" y="837"/>
                  <a:pt x="774" y="836"/>
                  <a:pt x="774" y="835"/>
                </a:cubicBezTo>
                <a:cubicBezTo>
                  <a:pt x="773" y="834"/>
                  <a:pt x="771" y="834"/>
                  <a:pt x="770" y="834"/>
                </a:cubicBezTo>
                <a:cubicBezTo>
                  <a:pt x="769" y="834"/>
                  <a:pt x="768" y="834"/>
                  <a:pt x="768" y="834"/>
                </a:cubicBezTo>
                <a:lnTo>
                  <a:pt x="762" y="838"/>
                </a:lnTo>
                <a:cubicBezTo>
                  <a:pt x="758" y="835"/>
                  <a:pt x="755" y="832"/>
                  <a:pt x="752" y="829"/>
                </a:cubicBezTo>
                <a:lnTo>
                  <a:pt x="756" y="823"/>
                </a:lnTo>
                <a:cubicBezTo>
                  <a:pt x="757" y="821"/>
                  <a:pt x="757" y="819"/>
                  <a:pt x="756" y="818"/>
                </a:cubicBezTo>
                <a:cubicBezTo>
                  <a:pt x="755" y="816"/>
                  <a:pt x="753" y="815"/>
                  <a:pt x="752" y="815"/>
                </a:cubicBezTo>
                <a:lnTo>
                  <a:pt x="745" y="816"/>
                </a:lnTo>
                <a:cubicBezTo>
                  <a:pt x="743" y="811"/>
                  <a:pt x="742" y="807"/>
                  <a:pt x="741" y="803"/>
                </a:cubicBezTo>
                <a:lnTo>
                  <a:pt x="747" y="799"/>
                </a:lnTo>
                <a:cubicBezTo>
                  <a:pt x="749" y="799"/>
                  <a:pt x="750" y="797"/>
                  <a:pt x="750" y="795"/>
                </a:cubicBezTo>
                <a:cubicBezTo>
                  <a:pt x="750" y="793"/>
                  <a:pt x="749" y="792"/>
                  <a:pt x="747" y="791"/>
                </a:cubicBezTo>
                <a:lnTo>
                  <a:pt x="741" y="788"/>
                </a:lnTo>
                <a:cubicBezTo>
                  <a:pt x="742" y="783"/>
                  <a:pt x="743" y="779"/>
                  <a:pt x="745" y="775"/>
                </a:cubicBezTo>
                <a:lnTo>
                  <a:pt x="752" y="775"/>
                </a:lnTo>
                <a:lnTo>
                  <a:pt x="752" y="775"/>
                </a:lnTo>
                <a:cubicBezTo>
                  <a:pt x="753" y="775"/>
                  <a:pt x="755" y="774"/>
                  <a:pt x="756" y="773"/>
                </a:cubicBezTo>
                <a:cubicBezTo>
                  <a:pt x="757" y="771"/>
                  <a:pt x="757" y="769"/>
                  <a:pt x="756" y="768"/>
                </a:cubicBezTo>
                <a:lnTo>
                  <a:pt x="752" y="762"/>
                </a:lnTo>
                <a:cubicBezTo>
                  <a:pt x="755" y="758"/>
                  <a:pt x="758" y="755"/>
                  <a:pt x="762" y="752"/>
                </a:cubicBezTo>
                <a:lnTo>
                  <a:pt x="768" y="756"/>
                </a:lnTo>
                <a:cubicBezTo>
                  <a:pt x="768" y="756"/>
                  <a:pt x="769" y="757"/>
                  <a:pt x="770" y="757"/>
                </a:cubicBezTo>
                <a:cubicBezTo>
                  <a:pt x="771" y="757"/>
                  <a:pt x="773" y="756"/>
                  <a:pt x="774" y="755"/>
                </a:cubicBezTo>
                <a:cubicBezTo>
                  <a:pt x="774" y="754"/>
                  <a:pt x="775" y="753"/>
                  <a:pt x="775" y="752"/>
                </a:cubicBezTo>
                <a:lnTo>
                  <a:pt x="775" y="745"/>
                </a:lnTo>
                <a:cubicBezTo>
                  <a:pt x="779" y="743"/>
                  <a:pt x="783" y="742"/>
                  <a:pt x="787" y="741"/>
                </a:cubicBezTo>
                <a:lnTo>
                  <a:pt x="791" y="747"/>
                </a:lnTo>
                <a:cubicBezTo>
                  <a:pt x="791" y="748"/>
                  <a:pt x="792" y="749"/>
                  <a:pt x="793" y="749"/>
                </a:cubicBezTo>
                <a:cubicBezTo>
                  <a:pt x="794" y="750"/>
                  <a:pt x="794" y="750"/>
                  <a:pt x="795" y="750"/>
                </a:cubicBezTo>
                <a:cubicBezTo>
                  <a:pt x="797" y="750"/>
                  <a:pt x="799" y="749"/>
                  <a:pt x="799" y="747"/>
                </a:cubicBezTo>
                <a:lnTo>
                  <a:pt x="803" y="741"/>
                </a:lnTo>
                <a:cubicBezTo>
                  <a:pt x="807" y="742"/>
                  <a:pt x="812" y="743"/>
                  <a:pt x="816" y="745"/>
                </a:cubicBezTo>
                <a:lnTo>
                  <a:pt x="815" y="752"/>
                </a:lnTo>
                <a:cubicBezTo>
                  <a:pt x="815" y="753"/>
                  <a:pt x="816" y="754"/>
                  <a:pt x="817" y="755"/>
                </a:cubicBezTo>
                <a:cubicBezTo>
                  <a:pt x="818" y="756"/>
                  <a:pt x="819" y="757"/>
                  <a:pt x="820" y="757"/>
                </a:cubicBezTo>
                <a:cubicBezTo>
                  <a:pt x="821" y="757"/>
                  <a:pt x="822" y="756"/>
                  <a:pt x="823" y="756"/>
                </a:cubicBezTo>
                <a:lnTo>
                  <a:pt x="829" y="752"/>
                </a:lnTo>
                <a:cubicBezTo>
                  <a:pt x="832" y="755"/>
                  <a:pt x="835" y="758"/>
                  <a:pt x="838" y="762"/>
                </a:cubicBezTo>
                <a:lnTo>
                  <a:pt x="835" y="768"/>
                </a:lnTo>
                <a:cubicBezTo>
                  <a:pt x="834" y="769"/>
                  <a:pt x="834" y="771"/>
                  <a:pt x="834" y="773"/>
                </a:cubicBezTo>
                <a:cubicBezTo>
                  <a:pt x="835" y="774"/>
                  <a:pt x="837" y="775"/>
                  <a:pt x="839" y="775"/>
                </a:cubicBezTo>
                <a:lnTo>
                  <a:pt x="846" y="775"/>
                </a:lnTo>
                <a:cubicBezTo>
                  <a:pt x="847" y="779"/>
                  <a:pt x="849" y="783"/>
                  <a:pt x="849" y="788"/>
                </a:cubicBezTo>
                <a:lnTo>
                  <a:pt x="843" y="791"/>
                </a:lnTo>
                <a:cubicBezTo>
                  <a:pt x="842" y="792"/>
                  <a:pt x="841" y="793"/>
                  <a:pt x="841" y="795"/>
                </a:cubicBezTo>
                <a:cubicBezTo>
                  <a:pt x="841" y="797"/>
                  <a:pt x="842" y="799"/>
                  <a:pt x="843" y="799"/>
                </a:cubicBezTo>
                <a:lnTo>
                  <a:pt x="849" y="803"/>
                </a:lnTo>
                <a:cubicBezTo>
                  <a:pt x="849" y="807"/>
                  <a:pt x="847" y="811"/>
                  <a:pt x="846" y="815"/>
                </a:cubicBezTo>
                <a:lnTo>
                  <a:pt x="839" y="815"/>
                </a:lnTo>
                <a:lnTo>
                  <a:pt x="839" y="815"/>
                </a:lnTo>
                <a:cubicBezTo>
                  <a:pt x="837" y="815"/>
                  <a:pt x="835" y="816"/>
                  <a:pt x="835" y="818"/>
                </a:cubicBezTo>
                <a:cubicBezTo>
                  <a:pt x="834" y="819"/>
                  <a:pt x="834" y="821"/>
                  <a:pt x="835" y="823"/>
                </a:cubicBezTo>
                <a:close/>
                <a:moveTo>
                  <a:pt x="854" y="834"/>
                </a:moveTo>
                <a:lnTo>
                  <a:pt x="854" y="834"/>
                </a:lnTo>
                <a:lnTo>
                  <a:pt x="855" y="831"/>
                </a:lnTo>
                <a:lnTo>
                  <a:pt x="850" y="822"/>
                </a:lnTo>
                <a:lnTo>
                  <a:pt x="851" y="821"/>
                </a:lnTo>
                <a:lnTo>
                  <a:pt x="861" y="821"/>
                </a:lnTo>
                <a:lnTo>
                  <a:pt x="862" y="818"/>
                </a:lnTo>
                <a:cubicBezTo>
                  <a:pt x="864" y="814"/>
                  <a:pt x="866" y="809"/>
                  <a:pt x="866" y="804"/>
                </a:cubicBezTo>
                <a:lnTo>
                  <a:pt x="867" y="801"/>
                </a:lnTo>
                <a:lnTo>
                  <a:pt x="857" y="796"/>
                </a:lnTo>
                <a:lnTo>
                  <a:pt x="857" y="795"/>
                </a:lnTo>
                <a:lnTo>
                  <a:pt x="867" y="789"/>
                </a:lnTo>
                <a:lnTo>
                  <a:pt x="866" y="786"/>
                </a:lnTo>
                <a:cubicBezTo>
                  <a:pt x="866" y="782"/>
                  <a:pt x="864" y="777"/>
                  <a:pt x="862" y="772"/>
                </a:cubicBezTo>
                <a:lnTo>
                  <a:pt x="861" y="769"/>
                </a:lnTo>
                <a:lnTo>
                  <a:pt x="851" y="769"/>
                </a:lnTo>
                <a:lnTo>
                  <a:pt x="850" y="768"/>
                </a:lnTo>
                <a:lnTo>
                  <a:pt x="855" y="759"/>
                </a:lnTo>
                <a:lnTo>
                  <a:pt x="854" y="757"/>
                </a:lnTo>
                <a:cubicBezTo>
                  <a:pt x="852" y="755"/>
                  <a:pt x="850" y="753"/>
                  <a:pt x="849" y="751"/>
                </a:cubicBezTo>
                <a:lnTo>
                  <a:pt x="911" y="751"/>
                </a:lnTo>
                <a:lnTo>
                  <a:pt x="911" y="839"/>
                </a:lnTo>
                <a:lnTo>
                  <a:pt x="848" y="839"/>
                </a:lnTo>
                <a:cubicBezTo>
                  <a:pt x="850" y="838"/>
                  <a:pt x="852" y="836"/>
                  <a:pt x="854" y="834"/>
                </a:cubicBezTo>
                <a:close/>
                <a:moveTo>
                  <a:pt x="827" y="738"/>
                </a:moveTo>
                <a:lnTo>
                  <a:pt x="827" y="738"/>
                </a:lnTo>
                <a:lnTo>
                  <a:pt x="827" y="638"/>
                </a:lnTo>
                <a:lnTo>
                  <a:pt x="911" y="638"/>
                </a:lnTo>
                <a:lnTo>
                  <a:pt x="911" y="738"/>
                </a:lnTo>
                <a:lnTo>
                  <a:pt x="827" y="738"/>
                </a:lnTo>
                <a:close/>
                <a:moveTo>
                  <a:pt x="710" y="375"/>
                </a:moveTo>
                <a:lnTo>
                  <a:pt x="710" y="375"/>
                </a:lnTo>
                <a:lnTo>
                  <a:pt x="907" y="375"/>
                </a:lnTo>
                <a:lnTo>
                  <a:pt x="907" y="436"/>
                </a:lnTo>
                <a:lnTo>
                  <a:pt x="710" y="436"/>
                </a:lnTo>
                <a:lnTo>
                  <a:pt x="710" y="375"/>
                </a:lnTo>
                <a:close/>
                <a:moveTo>
                  <a:pt x="680" y="637"/>
                </a:moveTo>
                <a:lnTo>
                  <a:pt x="680" y="637"/>
                </a:lnTo>
                <a:lnTo>
                  <a:pt x="764" y="637"/>
                </a:lnTo>
                <a:lnTo>
                  <a:pt x="764" y="737"/>
                </a:lnTo>
                <a:lnTo>
                  <a:pt x="680" y="737"/>
                </a:lnTo>
                <a:lnTo>
                  <a:pt x="680" y="637"/>
                </a:lnTo>
                <a:close/>
                <a:moveTo>
                  <a:pt x="680" y="751"/>
                </a:moveTo>
                <a:lnTo>
                  <a:pt x="680" y="751"/>
                </a:lnTo>
                <a:lnTo>
                  <a:pt x="742" y="751"/>
                </a:lnTo>
                <a:cubicBezTo>
                  <a:pt x="740" y="753"/>
                  <a:pt x="739" y="755"/>
                  <a:pt x="737" y="757"/>
                </a:cubicBezTo>
                <a:lnTo>
                  <a:pt x="735" y="759"/>
                </a:lnTo>
                <a:lnTo>
                  <a:pt x="741" y="768"/>
                </a:lnTo>
                <a:lnTo>
                  <a:pt x="740" y="769"/>
                </a:lnTo>
                <a:lnTo>
                  <a:pt x="730" y="769"/>
                </a:lnTo>
                <a:lnTo>
                  <a:pt x="728" y="772"/>
                </a:lnTo>
                <a:cubicBezTo>
                  <a:pt x="727" y="777"/>
                  <a:pt x="725" y="782"/>
                  <a:pt x="725" y="786"/>
                </a:cubicBezTo>
                <a:lnTo>
                  <a:pt x="724" y="789"/>
                </a:lnTo>
                <a:lnTo>
                  <a:pt x="733" y="795"/>
                </a:lnTo>
                <a:lnTo>
                  <a:pt x="733" y="796"/>
                </a:lnTo>
                <a:lnTo>
                  <a:pt x="724" y="801"/>
                </a:lnTo>
                <a:lnTo>
                  <a:pt x="725" y="804"/>
                </a:lnTo>
                <a:cubicBezTo>
                  <a:pt x="725" y="809"/>
                  <a:pt x="727" y="814"/>
                  <a:pt x="728" y="818"/>
                </a:cubicBezTo>
                <a:lnTo>
                  <a:pt x="730" y="821"/>
                </a:lnTo>
                <a:lnTo>
                  <a:pt x="740" y="821"/>
                </a:lnTo>
                <a:lnTo>
                  <a:pt x="741" y="822"/>
                </a:lnTo>
                <a:lnTo>
                  <a:pt x="735" y="831"/>
                </a:lnTo>
                <a:lnTo>
                  <a:pt x="737" y="834"/>
                </a:lnTo>
                <a:cubicBezTo>
                  <a:pt x="739" y="836"/>
                  <a:pt x="741" y="838"/>
                  <a:pt x="742" y="839"/>
                </a:cubicBezTo>
                <a:lnTo>
                  <a:pt x="680" y="839"/>
                </a:lnTo>
                <a:lnTo>
                  <a:pt x="680" y="751"/>
                </a:lnTo>
                <a:close/>
                <a:moveTo>
                  <a:pt x="201" y="760"/>
                </a:moveTo>
                <a:lnTo>
                  <a:pt x="201" y="760"/>
                </a:lnTo>
                <a:lnTo>
                  <a:pt x="580" y="760"/>
                </a:lnTo>
                <a:lnTo>
                  <a:pt x="580" y="822"/>
                </a:lnTo>
                <a:lnTo>
                  <a:pt x="201" y="822"/>
                </a:lnTo>
                <a:lnTo>
                  <a:pt x="201" y="760"/>
                </a:lnTo>
                <a:close/>
                <a:moveTo>
                  <a:pt x="940" y="1286"/>
                </a:moveTo>
                <a:lnTo>
                  <a:pt x="940" y="1286"/>
                </a:lnTo>
                <a:lnTo>
                  <a:pt x="153" y="1286"/>
                </a:lnTo>
                <a:lnTo>
                  <a:pt x="96" y="1223"/>
                </a:lnTo>
                <a:lnTo>
                  <a:pt x="168" y="1223"/>
                </a:lnTo>
                <a:lnTo>
                  <a:pt x="168" y="956"/>
                </a:lnTo>
                <a:lnTo>
                  <a:pt x="613" y="956"/>
                </a:lnTo>
                <a:lnTo>
                  <a:pt x="613" y="1223"/>
                </a:lnTo>
                <a:lnTo>
                  <a:pt x="680" y="1223"/>
                </a:lnTo>
                <a:lnTo>
                  <a:pt x="680" y="851"/>
                </a:lnTo>
                <a:lnTo>
                  <a:pt x="764" y="851"/>
                </a:lnTo>
                <a:lnTo>
                  <a:pt x="764" y="1223"/>
                </a:lnTo>
                <a:lnTo>
                  <a:pt x="827" y="1223"/>
                </a:lnTo>
                <a:lnTo>
                  <a:pt x="827" y="852"/>
                </a:lnTo>
                <a:lnTo>
                  <a:pt x="911" y="852"/>
                </a:lnTo>
                <a:lnTo>
                  <a:pt x="911" y="1223"/>
                </a:lnTo>
                <a:lnTo>
                  <a:pt x="940" y="1223"/>
                </a:lnTo>
                <a:lnTo>
                  <a:pt x="940" y="12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2" name="Freeform 1284"/>
          <p:cNvSpPr>
            <a:spLocks noEditPoints="1"/>
          </p:cNvSpPr>
          <p:nvPr/>
        </p:nvSpPr>
        <p:spPr bwMode="auto">
          <a:xfrm>
            <a:off x="964449" y="1721475"/>
            <a:ext cx="214052" cy="212856"/>
          </a:xfrm>
          <a:custGeom>
            <a:avLst/>
            <a:gdLst>
              <a:gd name="T0" fmla="*/ 647 w 786"/>
              <a:gd name="T1" fmla="*/ 140 h 787"/>
              <a:gd name="T2" fmla="*/ 140 w 786"/>
              <a:gd name="T3" fmla="*/ 140 h 787"/>
              <a:gd name="T4" fmla="*/ 140 w 786"/>
              <a:gd name="T5" fmla="*/ 647 h 787"/>
              <a:gd name="T6" fmla="*/ 647 w 786"/>
              <a:gd name="T7" fmla="*/ 647 h 787"/>
              <a:gd name="T8" fmla="*/ 647 w 786"/>
              <a:gd name="T9" fmla="*/ 140 h 787"/>
              <a:gd name="T10" fmla="*/ 543 w 786"/>
              <a:gd name="T11" fmla="*/ 482 h 787"/>
              <a:gd name="T12" fmla="*/ 543 w 786"/>
              <a:gd name="T13" fmla="*/ 482 h 787"/>
              <a:gd name="T14" fmla="*/ 514 w 786"/>
              <a:gd name="T15" fmla="*/ 524 h 787"/>
              <a:gd name="T16" fmla="*/ 490 w 786"/>
              <a:gd name="T17" fmla="*/ 560 h 787"/>
              <a:gd name="T18" fmla="*/ 443 w 786"/>
              <a:gd name="T19" fmla="*/ 627 h 787"/>
              <a:gd name="T20" fmla="*/ 416 w 786"/>
              <a:gd name="T21" fmla="*/ 648 h 787"/>
              <a:gd name="T22" fmla="*/ 386 w 786"/>
              <a:gd name="T23" fmla="*/ 656 h 787"/>
              <a:gd name="T24" fmla="*/ 356 w 786"/>
              <a:gd name="T25" fmla="*/ 656 h 787"/>
              <a:gd name="T26" fmla="*/ 325 w 786"/>
              <a:gd name="T27" fmla="*/ 648 h 787"/>
              <a:gd name="T28" fmla="*/ 298 w 786"/>
              <a:gd name="T29" fmla="*/ 627 h 787"/>
              <a:gd name="T30" fmla="*/ 257 w 786"/>
              <a:gd name="T31" fmla="*/ 567 h 787"/>
              <a:gd name="T32" fmla="*/ 232 w 786"/>
              <a:gd name="T33" fmla="*/ 531 h 787"/>
              <a:gd name="T34" fmla="*/ 109 w 786"/>
              <a:gd name="T35" fmla="*/ 353 h 787"/>
              <a:gd name="T36" fmla="*/ 103 w 786"/>
              <a:gd name="T37" fmla="*/ 327 h 787"/>
              <a:gd name="T38" fmla="*/ 118 w 786"/>
              <a:gd name="T39" fmla="*/ 305 h 787"/>
              <a:gd name="T40" fmla="*/ 146 w 786"/>
              <a:gd name="T41" fmla="*/ 285 h 787"/>
              <a:gd name="T42" fmla="*/ 195 w 786"/>
              <a:gd name="T43" fmla="*/ 294 h 787"/>
              <a:gd name="T44" fmla="*/ 318 w 786"/>
              <a:gd name="T45" fmla="*/ 471 h 787"/>
              <a:gd name="T46" fmla="*/ 318 w 786"/>
              <a:gd name="T47" fmla="*/ 471 h 787"/>
              <a:gd name="T48" fmla="*/ 354 w 786"/>
              <a:gd name="T49" fmla="*/ 523 h 787"/>
              <a:gd name="T50" fmla="*/ 371 w 786"/>
              <a:gd name="T51" fmla="*/ 529 h 787"/>
              <a:gd name="T52" fmla="*/ 387 w 786"/>
              <a:gd name="T53" fmla="*/ 525 h 787"/>
              <a:gd name="T54" fmla="*/ 397 w 786"/>
              <a:gd name="T55" fmla="*/ 509 h 787"/>
              <a:gd name="T56" fmla="*/ 397 w 786"/>
              <a:gd name="T57" fmla="*/ 509 h 787"/>
              <a:gd name="T58" fmla="*/ 397 w 786"/>
              <a:gd name="T59" fmla="*/ 509 h 787"/>
              <a:gd name="T60" fmla="*/ 457 w 786"/>
              <a:gd name="T61" fmla="*/ 423 h 787"/>
              <a:gd name="T62" fmla="*/ 457 w 786"/>
              <a:gd name="T63" fmla="*/ 423 h 787"/>
              <a:gd name="T64" fmla="*/ 580 w 786"/>
              <a:gd name="T65" fmla="*/ 245 h 787"/>
              <a:gd name="T66" fmla="*/ 629 w 786"/>
              <a:gd name="T67" fmla="*/ 236 h 787"/>
              <a:gd name="T68" fmla="*/ 657 w 786"/>
              <a:gd name="T69" fmla="*/ 256 h 787"/>
              <a:gd name="T70" fmla="*/ 672 w 786"/>
              <a:gd name="T71" fmla="*/ 279 h 787"/>
              <a:gd name="T72" fmla="*/ 666 w 786"/>
              <a:gd name="T73" fmla="*/ 305 h 787"/>
              <a:gd name="T74" fmla="*/ 543 w 786"/>
              <a:gd name="T75" fmla="*/ 482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86" h="787">
                <a:moveTo>
                  <a:pt x="647" y="140"/>
                </a:moveTo>
                <a:cubicBezTo>
                  <a:pt x="507" y="1"/>
                  <a:pt x="280" y="0"/>
                  <a:pt x="140" y="140"/>
                </a:cubicBezTo>
                <a:cubicBezTo>
                  <a:pt x="0" y="280"/>
                  <a:pt x="0" y="507"/>
                  <a:pt x="140" y="647"/>
                </a:cubicBezTo>
                <a:cubicBezTo>
                  <a:pt x="280" y="787"/>
                  <a:pt x="507" y="787"/>
                  <a:pt x="647" y="647"/>
                </a:cubicBezTo>
                <a:cubicBezTo>
                  <a:pt x="786" y="507"/>
                  <a:pt x="786" y="280"/>
                  <a:pt x="647" y="140"/>
                </a:cubicBezTo>
                <a:close/>
                <a:moveTo>
                  <a:pt x="543" y="482"/>
                </a:moveTo>
                <a:lnTo>
                  <a:pt x="543" y="482"/>
                </a:lnTo>
                <a:lnTo>
                  <a:pt x="514" y="524"/>
                </a:lnTo>
                <a:lnTo>
                  <a:pt x="490" y="560"/>
                </a:lnTo>
                <a:lnTo>
                  <a:pt x="443" y="627"/>
                </a:lnTo>
                <a:cubicBezTo>
                  <a:pt x="437" y="635"/>
                  <a:pt x="428" y="642"/>
                  <a:pt x="416" y="648"/>
                </a:cubicBezTo>
                <a:cubicBezTo>
                  <a:pt x="406" y="653"/>
                  <a:pt x="395" y="655"/>
                  <a:pt x="386" y="656"/>
                </a:cubicBezTo>
                <a:lnTo>
                  <a:pt x="356" y="656"/>
                </a:lnTo>
                <a:cubicBezTo>
                  <a:pt x="346" y="655"/>
                  <a:pt x="335" y="653"/>
                  <a:pt x="325" y="648"/>
                </a:cubicBezTo>
                <a:cubicBezTo>
                  <a:pt x="313" y="642"/>
                  <a:pt x="304" y="635"/>
                  <a:pt x="298" y="627"/>
                </a:cubicBezTo>
                <a:lnTo>
                  <a:pt x="257" y="567"/>
                </a:lnTo>
                <a:lnTo>
                  <a:pt x="232" y="531"/>
                </a:lnTo>
                <a:lnTo>
                  <a:pt x="109" y="353"/>
                </a:lnTo>
                <a:cubicBezTo>
                  <a:pt x="103" y="346"/>
                  <a:pt x="101" y="336"/>
                  <a:pt x="103" y="327"/>
                </a:cubicBezTo>
                <a:cubicBezTo>
                  <a:pt x="105" y="318"/>
                  <a:pt x="110" y="310"/>
                  <a:pt x="118" y="305"/>
                </a:cubicBezTo>
                <a:lnTo>
                  <a:pt x="146" y="285"/>
                </a:lnTo>
                <a:cubicBezTo>
                  <a:pt x="162" y="274"/>
                  <a:pt x="184" y="278"/>
                  <a:pt x="195" y="294"/>
                </a:cubicBezTo>
                <a:lnTo>
                  <a:pt x="318" y="471"/>
                </a:lnTo>
                <a:lnTo>
                  <a:pt x="318" y="471"/>
                </a:lnTo>
                <a:lnTo>
                  <a:pt x="354" y="523"/>
                </a:lnTo>
                <a:cubicBezTo>
                  <a:pt x="356" y="525"/>
                  <a:pt x="361" y="528"/>
                  <a:pt x="371" y="529"/>
                </a:cubicBezTo>
                <a:cubicBezTo>
                  <a:pt x="379" y="528"/>
                  <a:pt x="384" y="526"/>
                  <a:pt x="387" y="525"/>
                </a:cubicBezTo>
                <a:lnTo>
                  <a:pt x="397" y="509"/>
                </a:lnTo>
                <a:lnTo>
                  <a:pt x="397" y="509"/>
                </a:lnTo>
                <a:lnTo>
                  <a:pt x="397" y="509"/>
                </a:lnTo>
                <a:lnTo>
                  <a:pt x="457" y="423"/>
                </a:lnTo>
                <a:lnTo>
                  <a:pt x="457" y="423"/>
                </a:lnTo>
                <a:lnTo>
                  <a:pt x="580" y="245"/>
                </a:lnTo>
                <a:cubicBezTo>
                  <a:pt x="591" y="229"/>
                  <a:pt x="613" y="225"/>
                  <a:pt x="629" y="236"/>
                </a:cubicBezTo>
                <a:lnTo>
                  <a:pt x="657" y="256"/>
                </a:lnTo>
                <a:cubicBezTo>
                  <a:pt x="665" y="261"/>
                  <a:pt x="670" y="270"/>
                  <a:pt x="672" y="279"/>
                </a:cubicBezTo>
                <a:cubicBezTo>
                  <a:pt x="673" y="288"/>
                  <a:pt x="671" y="297"/>
                  <a:pt x="666" y="305"/>
                </a:cubicBezTo>
                <a:lnTo>
                  <a:pt x="543" y="4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672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Группа 345"/>
          <p:cNvGrpSpPr/>
          <p:nvPr/>
        </p:nvGrpSpPr>
        <p:grpSpPr>
          <a:xfrm>
            <a:off x="209550" y="125550"/>
            <a:ext cx="719893" cy="893626"/>
            <a:chOff x="1546225" y="-3938587"/>
            <a:chExt cx="2335213" cy="2898774"/>
          </a:xfrm>
        </p:grpSpPr>
        <p:grpSp>
          <p:nvGrpSpPr>
            <p:cNvPr id="347" name="Группа 346"/>
            <p:cNvGrpSpPr/>
            <p:nvPr/>
          </p:nvGrpSpPr>
          <p:grpSpPr>
            <a:xfrm>
              <a:off x="1922463" y="-3897313"/>
              <a:ext cx="1582738" cy="2266950"/>
              <a:chOff x="1922463" y="-3897313"/>
              <a:chExt cx="1582738" cy="2266950"/>
            </a:xfrm>
          </p:grpSpPr>
          <p:sp>
            <p:nvSpPr>
              <p:cNvPr id="352" name="Freeform 173"/>
              <p:cNvSpPr>
                <a:spLocks noEditPoints="1"/>
              </p:cNvSpPr>
              <p:nvPr/>
            </p:nvSpPr>
            <p:spPr bwMode="auto">
              <a:xfrm>
                <a:off x="2427288" y="-2719388"/>
                <a:ext cx="576263" cy="801687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" name="Freeform 174"/>
              <p:cNvSpPr>
                <a:spLocks/>
              </p:cNvSpPr>
              <p:nvPr/>
            </p:nvSpPr>
            <p:spPr bwMode="auto">
              <a:xfrm>
                <a:off x="2430463" y="-1928813"/>
                <a:ext cx="573088" cy="298450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" name="Freeform 175"/>
              <p:cNvSpPr>
                <a:spLocks/>
              </p:cNvSpPr>
              <p:nvPr/>
            </p:nvSpPr>
            <p:spPr bwMode="auto">
              <a:xfrm>
                <a:off x="3294063" y="-2840038"/>
                <a:ext cx="211138" cy="222250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" name="Freeform 176"/>
              <p:cNvSpPr>
                <a:spLocks/>
              </p:cNvSpPr>
              <p:nvPr/>
            </p:nvSpPr>
            <p:spPr bwMode="auto">
              <a:xfrm>
                <a:off x="1922463" y="-2840038"/>
                <a:ext cx="219075" cy="222250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7" name="Freeform 177"/>
              <p:cNvSpPr>
                <a:spLocks/>
              </p:cNvSpPr>
              <p:nvPr/>
            </p:nvSpPr>
            <p:spPr bwMode="auto">
              <a:xfrm>
                <a:off x="3290888" y="-2659063"/>
                <a:ext cx="214313" cy="139700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" name="Freeform 178"/>
              <p:cNvSpPr>
                <a:spLocks/>
              </p:cNvSpPr>
              <p:nvPr/>
            </p:nvSpPr>
            <p:spPr bwMode="auto">
              <a:xfrm>
                <a:off x="1922463" y="-2659063"/>
                <a:ext cx="219075" cy="136525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" name="Freeform 179"/>
              <p:cNvSpPr>
                <a:spLocks/>
              </p:cNvSpPr>
              <p:nvPr/>
            </p:nvSpPr>
            <p:spPr bwMode="auto">
              <a:xfrm>
                <a:off x="3019425" y="-2865438"/>
                <a:ext cx="319088" cy="557212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0" name="Freeform 180"/>
              <p:cNvSpPr>
                <a:spLocks/>
              </p:cNvSpPr>
              <p:nvPr/>
            </p:nvSpPr>
            <p:spPr bwMode="auto">
              <a:xfrm>
                <a:off x="2087563" y="-2865438"/>
                <a:ext cx="320675" cy="557212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" name="Freeform 181"/>
              <p:cNvSpPr>
                <a:spLocks/>
              </p:cNvSpPr>
              <p:nvPr/>
            </p:nvSpPr>
            <p:spPr bwMode="auto">
              <a:xfrm>
                <a:off x="2212975" y="-2774950"/>
                <a:ext cx="195263" cy="406400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" name="Freeform 182"/>
              <p:cNvSpPr>
                <a:spLocks/>
              </p:cNvSpPr>
              <p:nvPr/>
            </p:nvSpPr>
            <p:spPr bwMode="auto">
              <a:xfrm>
                <a:off x="3019425" y="-2774950"/>
                <a:ext cx="200025" cy="406400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3" name="Freeform 183"/>
              <p:cNvSpPr>
                <a:spLocks noEditPoints="1"/>
              </p:cNvSpPr>
              <p:nvPr/>
            </p:nvSpPr>
            <p:spPr bwMode="auto">
              <a:xfrm>
                <a:off x="2747963" y="-2960688"/>
                <a:ext cx="255588" cy="158750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4" name="Freeform 184"/>
              <p:cNvSpPr>
                <a:spLocks noEditPoints="1"/>
              </p:cNvSpPr>
              <p:nvPr/>
            </p:nvSpPr>
            <p:spPr bwMode="auto">
              <a:xfrm>
                <a:off x="2430463" y="-2960688"/>
                <a:ext cx="249238" cy="158750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5" name="Freeform 185"/>
              <p:cNvSpPr>
                <a:spLocks/>
              </p:cNvSpPr>
              <p:nvPr/>
            </p:nvSpPr>
            <p:spPr bwMode="auto">
              <a:xfrm>
                <a:off x="3294063" y="-3024188"/>
                <a:ext cx="165100" cy="301625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6" name="Freeform 186"/>
              <p:cNvSpPr>
                <a:spLocks/>
              </p:cNvSpPr>
              <p:nvPr/>
            </p:nvSpPr>
            <p:spPr bwMode="auto">
              <a:xfrm>
                <a:off x="1971675" y="-3024188"/>
                <a:ext cx="169863" cy="304800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7" name="Freeform 187"/>
              <p:cNvSpPr>
                <a:spLocks/>
              </p:cNvSpPr>
              <p:nvPr/>
            </p:nvSpPr>
            <p:spPr bwMode="auto">
              <a:xfrm>
                <a:off x="2597150" y="-3241675"/>
                <a:ext cx="241300" cy="134937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8" name="Freeform 188"/>
              <p:cNvSpPr>
                <a:spLocks/>
              </p:cNvSpPr>
              <p:nvPr/>
            </p:nvSpPr>
            <p:spPr bwMode="auto">
              <a:xfrm>
                <a:off x="2416175" y="-3076575"/>
                <a:ext cx="161925" cy="98425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9" name="Freeform 189"/>
              <p:cNvSpPr>
                <a:spLocks/>
              </p:cNvSpPr>
              <p:nvPr/>
            </p:nvSpPr>
            <p:spPr bwMode="auto">
              <a:xfrm>
                <a:off x="2857500" y="-3084513"/>
                <a:ext cx="161925" cy="106362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0" name="Freeform 190"/>
              <p:cNvSpPr>
                <a:spLocks/>
              </p:cNvSpPr>
              <p:nvPr/>
            </p:nvSpPr>
            <p:spPr bwMode="auto">
              <a:xfrm>
                <a:off x="3252788" y="-2516188"/>
                <a:ext cx="206375" cy="95250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1" name="Freeform 191"/>
              <p:cNvSpPr>
                <a:spLocks/>
              </p:cNvSpPr>
              <p:nvPr/>
            </p:nvSpPr>
            <p:spPr bwMode="auto">
              <a:xfrm>
                <a:off x="1971675" y="-2516188"/>
                <a:ext cx="211138" cy="95250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2" name="Freeform 192"/>
              <p:cNvSpPr>
                <a:spLocks/>
              </p:cNvSpPr>
              <p:nvPr/>
            </p:nvSpPr>
            <p:spPr bwMode="auto">
              <a:xfrm>
                <a:off x="3189288" y="-2439988"/>
                <a:ext cx="206375" cy="101600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" name="Freeform 193"/>
              <p:cNvSpPr>
                <a:spLocks/>
              </p:cNvSpPr>
              <p:nvPr/>
            </p:nvSpPr>
            <p:spPr bwMode="auto">
              <a:xfrm>
                <a:off x="2035175" y="-2439988"/>
                <a:ext cx="203200" cy="101600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" name="Freeform 194"/>
              <p:cNvSpPr>
                <a:spLocks/>
              </p:cNvSpPr>
              <p:nvPr/>
            </p:nvSpPr>
            <p:spPr bwMode="auto">
              <a:xfrm>
                <a:off x="2555875" y="-2816225"/>
                <a:ext cx="134938" cy="134937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" name="Freeform 195"/>
              <p:cNvSpPr>
                <a:spLocks/>
              </p:cNvSpPr>
              <p:nvPr/>
            </p:nvSpPr>
            <p:spPr bwMode="auto">
              <a:xfrm>
                <a:off x="2732088" y="-2816225"/>
                <a:ext cx="147638" cy="134937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" name="Freeform 196"/>
              <p:cNvSpPr>
                <a:spLocks/>
              </p:cNvSpPr>
              <p:nvPr/>
            </p:nvSpPr>
            <p:spPr bwMode="auto">
              <a:xfrm>
                <a:off x="2130425" y="-2376488"/>
                <a:ext cx="179388" cy="112712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" name="Freeform 197"/>
              <p:cNvSpPr>
                <a:spLocks/>
              </p:cNvSpPr>
              <p:nvPr/>
            </p:nvSpPr>
            <p:spPr bwMode="auto">
              <a:xfrm>
                <a:off x="3124200" y="-2376488"/>
                <a:ext cx="180975" cy="112712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8" name="Freeform 198"/>
              <p:cNvSpPr>
                <a:spLocks noEditPoints="1"/>
              </p:cNvSpPr>
              <p:nvPr/>
            </p:nvSpPr>
            <p:spPr bwMode="auto">
              <a:xfrm>
                <a:off x="2325688" y="-2917825"/>
                <a:ext cx="139700" cy="93662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9" name="Freeform 199"/>
              <p:cNvSpPr>
                <a:spLocks noEditPoints="1"/>
              </p:cNvSpPr>
              <p:nvPr/>
            </p:nvSpPr>
            <p:spPr bwMode="auto">
              <a:xfrm>
                <a:off x="2962275" y="-2917825"/>
                <a:ext cx="139700" cy="93662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0" name="Freeform 200"/>
              <p:cNvSpPr>
                <a:spLocks/>
              </p:cNvSpPr>
              <p:nvPr/>
            </p:nvSpPr>
            <p:spPr bwMode="auto">
              <a:xfrm>
                <a:off x="2178050" y="-3043238"/>
                <a:ext cx="84138" cy="158750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1" name="Freeform 201"/>
              <p:cNvSpPr>
                <a:spLocks/>
              </p:cNvSpPr>
              <p:nvPr/>
            </p:nvSpPr>
            <p:spPr bwMode="auto">
              <a:xfrm>
                <a:off x="2679700" y="-3260725"/>
                <a:ext cx="68263" cy="123825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2" name="Freeform 202"/>
              <p:cNvSpPr>
                <a:spLocks/>
              </p:cNvSpPr>
              <p:nvPr/>
            </p:nvSpPr>
            <p:spPr bwMode="auto">
              <a:xfrm>
                <a:off x="3170238" y="-3043238"/>
                <a:ext cx="82550" cy="158750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3" name="Freeform 203"/>
              <p:cNvSpPr>
                <a:spLocks/>
              </p:cNvSpPr>
              <p:nvPr/>
            </p:nvSpPr>
            <p:spPr bwMode="auto">
              <a:xfrm>
                <a:off x="2262188" y="-2332038"/>
                <a:ext cx="120650" cy="98425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4" name="Freeform 204"/>
              <p:cNvSpPr>
                <a:spLocks/>
              </p:cNvSpPr>
              <p:nvPr/>
            </p:nvSpPr>
            <p:spPr bwMode="auto">
              <a:xfrm>
                <a:off x="3052763" y="-2332038"/>
                <a:ext cx="120650" cy="98425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5" name="Freeform 205"/>
              <p:cNvSpPr>
                <a:spLocks/>
              </p:cNvSpPr>
              <p:nvPr/>
            </p:nvSpPr>
            <p:spPr bwMode="auto">
              <a:xfrm>
                <a:off x="3008313" y="-3106738"/>
                <a:ext cx="120650" cy="153987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6" name="Freeform 206"/>
              <p:cNvSpPr>
                <a:spLocks/>
              </p:cNvSpPr>
              <p:nvPr/>
            </p:nvSpPr>
            <p:spPr bwMode="auto">
              <a:xfrm>
                <a:off x="2298700" y="-3098800"/>
                <a:ext cx="128588" cy="146050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7" name="Freeform 207"/>
              <p:cNvSpPr>
                <a:spLocks/>
              </p:cNvSpPr>
              <p:nvPr/>
            </p:nvSpPr>
            <p:spPr bwMode="auto">
              <a:xfrm>
                <a:off x="2924175" y="-2840038"/>
                <a:ext cx="177800" cy="84137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8" name="Freeform 208"/>
              <p:cNvSpPr>
                <a:spLocks/>
              </p:cNvSpPr>
              <p:nvPr/>
            </p:nvSpPr>
            <p:spPr bwMode="auto">
              <a:xfrm>
                <a:off x="2333625" y="-2835275"/>
                <a:ext cx="169863" cy="71437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9" name="Freeform 209"/>
              <p:cNvSpPr>
                <a:spLocks/>
              </p:cNvSpPr>
              <p:nvPr/>
            </p:nvSpPr>
            <p:spPr bwMode="auto">
              <a:xfrm>
                <a:off x="2743200" y="-3043238"/>
                <a:ext cx="125413" cy="9048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0" name="Freeform 210"/>
              <p:cNvSpPr>
                <a:spLocks/>
              </p:cNvSpPr>
              <p:nvPr/>
            </p:nvSpPr>
            <p:spPr bwMode="auto">
              <a:xfrm>
                <a:off x="2559050" y="-3043238"/>
                <a:ext cx="139700" cy="101600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" name="Freeform 211"/>
              <p:cNvSpPr>
                <a:spLocks/>
              </p:cNvSpPr>
              <p:nvPr/>
            </p:nvSpPr>
            <p:spPr bwMode="auto">
              <a:xfrm>
                <a:off x="2182813" y="-3122613"/>
                <a:ext cx="161925" cy="7937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" name="Freeform 212"/>
              <p:cNvSpPr>
                <a:spLocks/>
              </p:cNvSpPr>
              <p:nvPr/>
            </p:nvSpPr>
            <p:spPr bwMode="auto">
              <a:xfrm>
                <a:off x="3090863" y="-3128963"/>
                <a:ext cx="161925" cy="85725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" name="Freeform 213"/>
              <p:cNvSpPr>
                <a:spLocks/>
              </p:cNvSpPr>
              <p:nvPr/>
            </p:nvSpPr>
            <p:spPr bwMode="auto">
              <a:xfrm>
                <a:off x="2430463" y="-2967038"/>
                <a:ext cx="125413" cy="14287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4" name="Freeform 214"/>
              <p:cNvSpPr>
                <a:spLocks/>
              </p:cNvSpPr>
              <p:nvPr/>
            </p:nvSpPr>
            <p:spPr bwMode="auto">
              <a:xfrm>
                <a:off x="2879725" y="-2967038"/>
                <a:ext cx="123825" cy="14287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5" name="Freeform 215"/>
              <p:cNvSpPr>
                <a:spLocks/>
              </p:cNvSpPr>
              <p:nvPr/>
            </p:nvSpPr>
            <p:spPr bwMode="auto">
              <a:xfrm>
                <a:off x="2630488" y="-3065463"/>
                <a:ext cx="173038" cy="1111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6" name="Freeform 216"/>
              <p:cNvSpPr>
                <a:spLocks/>
              </p:cNvSpPr>
              <p:nvPr/>
            </p:nvSpPr>
            <p:spPr bwMode="auto">
              <a:xfrm>
                <a:off x="2687638" y="-3381375"/>
                <a:ext cx="55563" cy="55562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7" name="Freeform 217"/>
              <p:cNvSpPr>
                <a:spLocks/>
              </p:cNvSpPr>
              <p:nvPr/>
            </p:nvSpPr>
            <p:spPr bwMode="auto">
              <a:xfrm>
                <a:off x="2924175" y="-3087688"/>
                <a:ext cx="26988" cy="74612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8" name="Freeform 218"/>
              <p:cNvSpPr>
                <a:spLocks/>
              </p:cNvSpPr>
              <p:nvPr/>
            </p:nvSpPr>
            <p:spPr bwMode="auto">
              <a:xfrm>
                <a:off x="2476500" y="-3087688"/>
                <a:ext cx="33338" cy="74612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9" name="Freeform 219"/>
              <p:cNvSpPr>
                <a:spLocks/>
              </p:cNvSpPr>
              <p:nvPr/>
            </p:nvSpPr>
            <p:spPr bwMode="auto">
              <a:xfrm>
                <a:off x="2465388" y="-3189288"/>
                <a:ext cx="49213" cy="52387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0" name="Freeform 220"/>
              <p:cNvSpPr>
                <a:spLocks/>
              </p:cNvSpPr>
              <p:nvPr/>
            </p:nvSpPr>
            <p:spPr bwMode="auto">
              <a:xfrm>
                <a:off x="2913063" y="-3189288"/>
                <a:ext cx="49213" cy="52387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1" name="Oval 221"/>
              <p:cNvSpPr>
                <a:spLocks noChangeArrowheads="1"/>
              </p:cNvSpPr>
              <p:nvPr/>
            </p:nvSpPr>
            <p:spPr bwMode="auto">
              <a:xfrm>
                <a:off x="2701925" y="-3302000"/>
                <a:ext cx="30163" cy="25400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2" name="Freeform 222"/>
              <p:cNvSpPr>
                <a:spLocks/>
              </p:cNvSpPr>
              <p:nvPr/>
            </p:nvSpPr>
            <p:spPr bwMode="auto">
              <a:xfrm>
                <a:off x="2484438" y="-3122613"/>
                <a:ext cx="19050" cy="23812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3" name="Freeform 223"/>
              <p:cNvSpPr>
                <a:spLocks/>
              </p:cNvSpPr>
              <p:nvPr/>
            </p:nvSpPr>
            <p:spPr bwMode="auto">
              <a:xfrm>
                <a:off x="2928938" y="-3122613"/>
                <a:ext cx="22225" cy="23812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4" name="Freeform 224"/>
              <p:cNvSpPr>
                <a:spLocks/>
              </p:cNvSpPr>
              <p:nvPr/>
            </p:nvSpPr>
            <p:spPr bwMode="auto">
              <a:xfrm>
                <a:off x="2786063" y="-3098800"/>
                <a:ext cx="11113" cy="22225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5" name="Freeform 225"/>
              <p:cNvSpPr>
                <a:spLocks/>
              </p:cNvSpPr>
              <p:nvPr/>
            </p:nvSpPr>
            <p:spPr bwMode="auto">
              <a:xfrm>
                <a:off x="2668588" y="-3098800"/>
                <a:ext cx="11113" cy="22225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6" name="Freeform 226"/>
              <p:cNvSpPr>
                <a:spLocks/>
              </p:cNvSpPr>
              <p:nvPr/>
            </p:nvSpPr>
            <p:spPr bwMode="auto">
              <a:xfrm>
                <a:off x="2709863" y="-3098800"/>
                <a:ext cx="15875" cy="22225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7" name="Freeform 227"/>
              <p:cNvSpPr>
                <a:spLocks/>
              </p:cNvSpPr>
              <p:nvPr/>
            </p:nvSpPr>
            <p:spPr bwMode="auto">
              <a:xfrm>
                <a:off x="2747963" y="-3095625"/>
                <a:ext cx="11113" cy="19050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8" name="Freeform 228"/>
              <p:cNvSpPr>
                <a:spLocks/>
              </p:cNvSpPr>
              <p:nvPr/>
            </p:nvSpPr>
            <p:spPr bwMode="auto">
              <a:xfrm>
                <a:off x="2630488" y="-3095625"/>
                <a:ext cx="19050" cy="19050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9" name="Freeform 229"/>
              <p:cNvSpPr>
                <a:spLocks/>
              </p:cNvSpPr>
              <p:nvPr/>
            </p:nvSpPr>
            <p:spPr bwMode="auto">
              <a:xfrm>
                <a:off x="2605088" y="-1951038"/>
                <a:ext cx="222250" cy="68262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0" name="Freeform 230"/>
              <p:cNvSpPr>
                <a:spLocks/>
              </p:cNvSpPr>
              <p:nvPr/>
            </p:nvSpPr>
            <p:spPr bwMode="auto">
              <a:xfrm>
                <a:off x="2698750" y="-2414588"/>
                <a:ext cx="26988" cy="38100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1" name="Freeform 231"/>
              <p:cNvSpPr>
                <a:spLocks/>
              </p:cNvSpPr>
              <p:nvPr/>
            </p:nvSpPr>
            <p:spPr bwMode="auto">
              <a:xfrm>
                <a:off x="2762250" y="-2414588"/>
                <a:ext cx="30163" cy="38100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2" name="Freeform 232"/>
              <p:cNvSpPr>
                <a:spLocks noEditPoints="1"/>
              </p:cNvSpPr>
              <p:nvPr/>
            </p:nvSpPr>
            <p:spPr bwMode="auto">
              <a:xfrm>
                <a:off x="2616200" y="-2459038"/>
                <a:ext cx="200025" cy="349250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3" name="Freeform 233"/>
              <p:cNvSpPr>
                <a:spLocks/>
              </p:cNvSpPr>
              <p:nvPr/>
            </p:nvSpPr>
            <p:spPr bwMode="auto">
              <a:xfrm>
                <a:off x="2638425" y="-2428875"/>
                <a:ext cx="30163" cy="52387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4" name="Freeform 234"/>
              <p:cNvSpPr>
                <a:spLocks/>
              </p:cNvSpPr>
              <p:nvPr/>
            </p:nvSpPr>
            <p:spPr bwMode="auto">
              <a:xfrm>
                <a:off x="2676525" y="-2497138"/>
                <a:ext cx="74613" cy="3175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5" name="Freeform 235"/>
              <p:cNvSpPr>
                <a:spLocks/>
              </p:cNvSpPr>
              <p:nvPr/>
            </p:nvSpPr>
            <p:spPr bwMode="auto">
              <a:xfrm>
                <a:off x="2709863" y="-2587625"/>
                <a:ext cx="11113" cy="1111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6" name="Oval 236"/>
              <p:cNvSpPr>
                <a:spLocks noChangeArrowheads="1"/>
              </p:cNvSpPr>
              <p:nvPr/>
            </p:nvSpPr>
            <p:spPr bwMode="auto">
              <a:xfrm>
                <a:off x="2709863" y="-2565400"/>
                <a:ext cx="11113" cy="7937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7" name="Freeform 237"/>
              <p:cNvSpPr>
                <a:spLocks/>
              </p:cNvSpPr>
              <p:nvPr/>
            </p:nvSpPr>
            <p:spPr bwMode="auto">
              <a:xfrm>
                <a:off x="2747963" y="-2535238"/>
                <a:ext cx="3175" cy="476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8" name="Freeform 238"/>
              <p:cNvSpPr>
                <a:spLocks/>
              </p:cNvSpPr>
              <p:nvPr/>
            </p:nvSpPr>
            <p:spPr bwMode="auto">
              <a:xfrm>
                <a:off x="2736850" y="-2530475"/>
                <a:ext cx="11113" cy="7937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9" name="Freeform 239"/>
              <p:cNvSpPr>
                <a:spLocks/>
              </p:cNvSpPr>
              <p:nvPr/>
            </p:nvSpPr>
            <p:spPr bwMode="auto">
              <a:xfrm>
                <a:off x="2743200" y="-2546350"/>
                <a:ext cx="4763" cy="1111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0" name="Freeform 240"/>
              <p:cNvSpPr>
                <a:spLocks/>
              </p:cNvSpPr>
              <p:nvPr/>
            </p:nvSpPr>
            <p:spPr bwMode="auto">
              <a:xfrm>
                <a:off x="2732088" y="-2535238"/>
                <a:ext cx="11113" cy="4762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1" name="Freeform 241"/>
              <p:cNvSpPr>
                <a:spLocks/>
              </p:cNvSpPr>
              <p:nvPr/>
            </p:nvSpPr>
            <p:spPr bwMode="auto">
              <a:xfrm>
                <a:off x="2732088" y="-2530475"/>
                <a:ext cx="11113" cy="1111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" name="Freeform 242"/>
              <p:cNvSpPr>
                <a:spLocks/>
              </p:cNvSpPr>
              <p:nvPr/>
            </p:nvSpPr>
            <p:spPr bwMode="auto">
              <a:xfrm>
                <a:off x="2720975" y="-2516188"/>
                <a:ext cx="22225" cy="7937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" name="Freeform 243"/>
              <p:cNvSpPr>
                <a:spLocks/>
              </p:cNvSpPr>
              <p:nvPr/>
            </p:nvSpPr>
            <p:spPr bwMode="auto">
              <a:xfrm>
                <a:off x="2736850" y="-2519363"/>
                <a:ext cx="11113" cy="3175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" name="Freeform 244"/>
              <p:cNvSpPr>
                <a:spLocks/>
              </p:cNvSpPr>
              <p:nvPr/>
            </p:nvSpPr>
            <p:spPr bwMode="auto">
              <a:xfrm>
                <a:off x="2747963" y="-2522538"/>
                <a:ext cx="3175" cy="3175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" name="Freeform 245"/>
              <p:cNvSpPr>
                <a:spLocks/>
              </p:cNvSpPr>
              <p:nvPr/>
            </p:nvSpPr>
            <p:spPr bwMode="auto">
              <a:xfrm>
                <a:off x="2751138" y="-2530475"/>
                <a:ext cx="7938" cy="7937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" name="Freeform 246"/>
              <p:cNvSpPr>
                <a:spLocks/>
              </p:cNvSpPr>
              <p:nvPr/>
            </p:nvSpPr>
            <p:spPr bwMode="auto">
              <a:xfrm>
                <a:off x="2759075" y="-2535238"/>
                <a:ext cx="11113" cy="12700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" name="Freeform 247"/>
              <p:cNvSpPr>
                <a:spLocks/>
              </p:cNvSpPr>
              <p:nvPr/>
            </p:nvSpPr>
            <p:spPr bwMode="auto">
              <a:xfrm>
                <a:off x="2759075" y="-2552700"/>
                <a:ext cx="11113" cy="1111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" name="Freeform 248"/>
              <p:cNvSpPr>
                <a:spLocks/>
              </p:cNvSpPr>
              <p:nvPr/>
            </p:nvSpPr>
            <p:spPr bwMode="auto">
              <a:xfrm>
                <a:off x="2751138" y="-2546350"/>
                <a:ext cx="7938" cy="1111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" name="Freeform 249"/>
              <p:cNvSpPr>
                <a:spLocks/>
              </p:cNvSpPr>
              <p:nvPr/>
            </p:nvSpPr>
            <p:spPr bwMode="auto">
              <a:xfrm>
                <a:off x="2747963" y="-2552700"/>
                <a:ext cx="3175" cy="1111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" name="Freeform 250"/>
              <p:cNvSpPr>
                <a:spLocks/>
              </p:cNvSpPr>
              <p:nvPr/>
            </p:nvSpPr>
            <p:spPr bwMode="auto">
              <a:xfrm>
                <a:off x="2736850" y="-2557463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" name="Freeform 251"/>
              <p:cNvSpPr>
                <a:spLocks/>
              </p:cNvSpPr>
              <p:nvPr/>
            </p:nvSpPr>
            <p:spPr bwMode="auto">
              <a:xfrm>
                <a:off x="2736850" y="-2552700"/>
                <a:ext cx="6350" cy="1111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" name="Freeform 252"/>
              <p:cNvSpPr>
                <a:spLocks/>
              </p:cNvSpPr>
              <p:nvPr/>
            </p:nvSpPr>
            <p:spPr bwMode="auto">
              <a:xfrm>
                <a:off x="2732088" y="-2546350"/>
                <a:ext cx="4763" cy="1111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3" name="Freeform 253"/>
              <p:cNvSpPr>
                <a:spLocks/>
              </p:cNvSpPr>
              <p:nvPr/>
            </p:nvSpPr>
            <p:spPr bwMode="auto">
              <a:xfrm>
                <a:off x="2732088" y="-2535238"/>
                <a:ext cx="4763" cy="12700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4" name="Freeform 254"/>
              <p:cNvSpPr>
                <a:spLocks/>
              </p:cNvSpPr>
              <p:nvPr/>
            </p:nvSpPr>
            <p:spPr bwMode="auto">
              <a:xfrm>
                <a:off x="2725738" y="-2522538"/>
                <a:ext cx="6350" cy="3175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5" name="Freeform 255"/>
              <p:cNvSpPr>
                <a:spLocks/>
              </p:cNvSpPr>
              <p:nvPr/>
            </p:nvSpPr>
            <p:spPr bwMode="auto">
              <a:xfrm>
                <a:off x="2713038" y="-2519363"/>
                <a:ext cx="23813" cy="1111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6" name="Oval 256"/>
              <p:cNvSpPr>
                <a:spLocks noChangeArrowheads="1"/>
              </p:cNvSpPr>
              <p:nvPr/>
            </p:nvSpPr>
            <p:spPr bwMode="auto">
              <a:xfrm>
                <a:off x="2709863" y="-2535238"/>
                <a:ext cx="3175" cy="4762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7" name="Freeform 257"/>
              <p:cNvSpPr>
                <a:spLocks/>
              </p:cNvSpPr>
              <p:nvPr/>
            </p:nvSpPr>
            <p:spPr bwMode="auto">
              <a:xfrm>
                <a:off x="2709863" y="-2530475"/>
                <a:ext cx="3175" cy="14287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8" name="Oval 258"/>
              <p:cNvSpPr>
                <a:spLocks noChangeArrowheads="1"/>
              </p:cNvSpPr>
              <p:nvPr/>
            </p:nvSpPr>
            <p:spPr bwMode="auto">
              <a:xfrm>
                <a:off x="2709863" y="-2546350"/>
                <a:ext cx="11113" cy="11112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9" name="Oval 259"/>
              <p:cNvSpPr>
                <a:spLocks noChangeArrowheads="1"/>
              </p:cNvSpPr>
              <p:nvPr/>
            </p:nvSpPr>
            <p:spPr bwMode="auto">
              <a:xfrm>
                <a:off x="2709863" y="-2552700"/>
                <a:ext cx="11113" cy="6350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0" name="Freeform 260"/>
              <p:cNvSpPr>
                <a:spLocks/>
              </p:cNvSpPr>
              <p:nvPr/>
            </p:nvSpPr>
            <p:spPr bwMode="auto">
              <a:xfrm>
                <a:off x="2720975" y="-2530475"/>
                <a:ext cx="4763" cy="14287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1" name="Freeform 261"/>
              <p:cNvSpPr>
                <a:spLocks/>
              </p:cNvSpPr>
              <p:nvPr/>
            </p:nvSpPr>
            <p:spPr bwMode="auto">
              <a:xfrm>
                <a:off x="2701925" y="-2530475"/>
                <a:ext cx="7938" cy="14287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2" name="Freeform 262"/>
              <p:cNvSpPr>
                <a:spLocks/>
              </p:cNvSpPr>
              <p:nvPr/>
            </p:nvSpPr>
            <p:spPr bwMode="auto">
              <a:xfrm>
                <a:off x="2690813" y="-2519363"/>
                <a:ext cx="19050" cy="1111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3" name="Freeform 263"/>
              <p:cNvSpPr>
                <a:spLocks/>
              </p:cNvSpPr>
              <p:nvPr/>
            </p:nvSpPr>
            <p:spPr bwMode="auto">
              <a:xfrm>
                <a:off x="2687638" y="-2519363"/>
                <a:ext cx="3175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4" name="Freeform 264"/>
              <p:cNvSpPr>
                <a:spLocks/>
              </p:cNvSpPr>
              <p:nvPr/>
            </p:nvSpPr>
            <p:spPr bwMode="auto">
              <a:xfrm>
                <a:off x="2679700" y="-2530475"/>
                <a:ext cx="11113" cy="1111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5" name="Freeform 265"/>
              <p:cNvSpPr>
                <a:spLocks/>
              </p:cNvSpPr>
              <p:nvPr/>
            </p:nvSpPr>
            <p:spPr bwMode="auto">
              <a:xfrm>
                <a:off x="2676525" y="-2530475"/>
                <a:ext cx="11113" cy="7937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6" name="Freeform 266"/>
              <p:cNvSpPr>
                <a:spLocks/>
              </p:cNvSpPr>
              <p:nvPr/>
            </p:nvSpPr>
            <p:spPr bwMode="auto">
              <a:xfrm>
                <a:off x="2679700" y="-2535238"/>
                <a:ext cx="11113" cy="4762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7" name="Freeform 267"/>
              <p:cNvSpPr>
                <a:spLocks/>
              </p:cNvSpPr>
              <p:nvPr/>
            </p:nvSpPr>
            <p:spPr bwMode="auto">
              <a:xfrm>
                <a:off x="2676525" y="-2546350"/>
                <a:ext cx="11113" cy="1111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8" name="Freeform 268"/>
              <p:cNvSpPr>
                <a:spLocks/>
              </p:cNvSpPr>
              <p:nvPr/>
            </p:nvSpPr>
            <p:spPr bwMode="auto">
              <a:xfrm>
                <a:off x="2668588" y="-2535238"/>
                <a:ext cx="11113" cy="4762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9" name="Freeform 269"/>
              <p:cNvSpPr>
                <a:spLocks/>
              </p:cNvSpPr>
              <p:nvPr/>
            </p:nvSpPr>
            <p:spPr bwMode="auto">
              <a:xfrm>
                <a:off x="2665413" y="-2530475"/>
                <a:ext cx="11113" cy="7937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0" name="Freeform 270"/>
              <p:cNvSpPr>
                <a:spLocks/>
              </p:cNvSpPr>
              <p:nvPr/>
            </p:nvSpPr>
            <p:spPr bwMode="auto">
              <a:xfrm>
                <a:off x="2668588" y="-2522538"/>
                <a:ext cx="11113" cy="3175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1" name="Freeform 271"/>
              <p:cNvSpPr>
                <a:spLocks/>
              </p:cNvSpPr>
              <p:nvPr/>
            </p:nvSpPr>
            <p:spPr bwMode="auto">
              <a:xfrm>
                <a:off x="2679700" y="-2519363"/>
                <a:ext cx="7938" cy="3175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2" name="Freeform 272"/>
              <p:cNvSpPr>
                <a:spLocks/>
              </p:cNvSpPr>
              <p:nvPr/>
            </p:nvSpPr>
            <p:spPr bwMode="auto">
              <a:xfrm>
                <a:off x="2679700" y="-2516188"/>
                <a:ext cx="22225" cy="7937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" name="Freeform 273"/>
              <p:cNvSpPr>
                <a:spLocks/>
              </p:cNvSpPr>
              <p:nvPr/>
            </p:nvSpPr>
            <p:spPr bwMode="auto">
              <a:xfrm>
                <a:off x="2690813" y="-2522538"/>
                <a:ext cx="7938" cy="3175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4" name="Freeform 274"/>
              <p:cNvSpPr>
                <a:spLocks/>
              </p:cNvSpPr>
              <p:nvPr/>
            </p:nvSpPr>
            <p:spPr bwMode="auto">
              <a:xfrm>
                <a:off x="2687638" y="-2535238"/>
                <a:ext cx="11113" cy="12700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5" name="Freeform 275"/>
              <p:cNvSpPr>
                <a:spLocks/>
              </p:cNvSpPr>
              <p:nvPr/>
            </p:nvSpPr>
            <p:spPr bwMode="auto">
              <a:xfrm>
                <a:off x="2687638" y="-2546350"/>
                <a:ext cx="3175" cy="1111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6" name="Freeform 276"/>
              <p:cNvSpPr>
                <a:spLocks/>
              </p:cNvSpPr>
              <p:nvPr/>
            </p:nvSpPr>
            <p:spPr bwMode="auto">
              <a:xfrm>
                <a:off x="2679700" y="-2552700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7" name="Freeform 277"/>
              <p:cNvSpPr>
                <a:spLocks/>
              </p:cNvSpPr>
              <p:nvPr/>
            </p:nvSpPr>
            <p:spPr bwMode="auto">
              <a:xfrm>
                <a:off x="2676525" y="-2557463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8" name="Freeform 278"/>
              <p:cNvSpPr>
                <a:spLocks/>
              </p:cNvSpPr>
              <p:nvPr/>
            </p:nvSpPr>
            <p:spPr bwMode="auto">
              <a:xfrm>
                <a:off x="2668588" y="-2552700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9" name="Freeform 279"/>
              <p:cNvSpPr>
                <a:spLocks/>
              </p:cNvSpPr>
              <p:nvPr/>
            </p:nvSpPr>
            <p:spPr bwMode="auto">
              <a:xfrm>
                <a:off x="2665413" y="-2546350"/>
                <a:ext cx="11113" cy="1111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0" name="Freeform 280"/>
              <p:cNvSpPr>
                <a:spLocks/>
              </p:cNvSpPr>
              <p:nvPr/>
            </p:nvSpPr>
            <p:spPr bwMode="auto">
              <a:xfrm>
                <a:off x="2660650" y="-2552700"/>
                <a:ext cx="7938" cy="1111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1" name="Freeform 281"/>
              <p:cNvSpPr>
                <a:spLocks/>
              </p:cNvSpPr>
              <p:nvPr/>
            </p:nvSpPr>
            <p:spPr bwMode="auto">
              <a:xfrm>
                <a:off x="2660650" y="-2535238"/>
                <a:ext cx="7938" cy="12700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2" name="Freeform 282"/>
              <p:cNvSpPr>
                <a:spLocks/>
              </p:cNvSpPr>
              <p:nvPr/>
            </p:nvSpPr>
            <p:spPr bwMode="auto">
              <a:xfrm>
                <a:off x="2660650" y="-2530475"/>
                <a:ext cx="4763" cy="7937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3" name="Freeform 283"/>
              <p:cNvSpPr>
                <a:spLocks/>
              </p:cNvSpPr>
              <p:nvPr/>
            </p:nvSpPr>
            <p:spPr bwMode="auto">
              <a:xfrm>
                <a:off x="2665413" y="-2522538"/>
                <a:ext cx="3175" cy="6350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4" name="Freeform 284"/>
              <p:cNvSpPr>
                <a:spLocks/>
              </p:cNvSpPr>
              <p:nvPr/>
            </p:nvSpPr>
            <p:spPr bwMode="auto">
              <a:xfrm>
                <a:off x="2668588" y="-2519363"/>
                <a:ext cx="7938" cy="1111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5" name="Freeform 285"/>
              <p:cNvSpPr>
                <a:spLocks/>
              </p:cNvSpPr>
              <p:nvPr/>
            </p:nvSpPr>
            <p:spPr bwMode="auto">
              <a:xfrm>
                <a:off x="2668588" y="-2516188"/>
                <a:ext cx="11113" cy="7937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6" name="Freeform 286"/>
              <p:cNvSpPr>
                <a:spLocks/>
              </p:cNvSpPr>
              <p:nvPr/>
            </p:nvSpPr>
            <p:spPr bwMode="auto">
              <a:xfrm>
                <a:off x="2676525" y="-2505075"/>
                <a:ext cx="74613" cy="7937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7" name="Freeform 287"/>
              <p:cNvSpPr>
                <a:spLocks/>
              </p:cNvSpPr>
              <p:nvPr/>
            </p:nvSpPr>
            <p:spPr bwMode="auto">
              <a:xfrm>
                <a:off x="2743200" y="-2516188"/>
                <a:ext cx="7938" cy="7937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8" name="Freeform 288"/>
              <p:cNvSpPr>
                <a:spLocks/>
              </p:cNvSpPr>
              <p:nvPr/>
            </p:nvSpPr>
            <p:spPr bwMode="auto">
              <a:xfrm>
                <a:off x="2747963" y="-2519363"/>
                <a:ext cx="11113" cy="1111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9" name="Freeform 289"/>
              <p:cNvSpPr>
                <a:spLocks/>
              </p:cNvSpPr>
              <p:nvPr/>
            </p:nvSpPr>
            <p:spPr bwMode="auto">
              <a:xfrm>
                <a:off x="2759075" y="-2522538"/>
                <a:ext cx="3175" cy="6350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0" name="Freeform 290"/>
              <p:cNvSpPr>
                <a:spLocks/>
              </p:cNvSpPr>
              <p:nvPr/>
            </p:nvSpPr>
            <p:spPr bwMode="auto">
              <a:xfrm>
                <a:off x="2762250" y="-2530475"/>
                <a:ext cx="7938" cy="7937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1" name="Freeform 291"/>
              <p:cNvSpPr>
                <a:spLocks/>
              </p:cNvSpPr>
              <p:nvPr/>
            </p:nvSpPr>
            <p:spPr bwMode="auto">
              <a:xfrm>
                <a:off x="2762250" y="-2546350"/>
                <a:ext cx="7938" cy="15875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2" name="Freeform 292"/>
              <p:cNvSpPr>
                <a:spLocks/>
              </p:cNvSpPr>
              <p:nvPr/>
            </p:nvSpPr>
            <p:spPr bwMode="auto">
              <a:xfrm>
                <a:off x="2762250" y="-2557463"/>
                <a:ext cx="7938" cy="1111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3" name="Freeform 293"/>
              <p:cNvSpPr>
                <a:spLocks/>
              </p:cNvSpPr>
              <p:nvPr/>
            </p:nvSpPr>
            <p:spPr bwMode="auto">
              <a:xfrm>
                <a:off x="2759075" y="-2565400"/>
                <a:ext cx="3175" cy="7937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4" name="Freeform 294"/>
              <p:cNvSpPr>
                <a:spLocks/>
              </p:cNvSpPr>
              <p:nvPr/>
            </p:nvSpPr>
            <p:spPr bwMode="auto">
              <a:xfrm>
                <a:off x="2751138" y="-2557463"/>
                <a:ext cx="7938" cy="1111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5" name="Freeform 295"/>
              <p:cNvSpPr>
                <a:spLocks/>
              </p:cNvSpPr>
              <p:nvPr/>
            </p:nvSpPr>
            <p:spPr bwMode="auto">
              <a:xfrm>
                <a:off x="2747963" y="-2565400"/>
                <a:ext cx="3175" cy="12700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6" name="Freeform 296"/>
              <p:cNvSpPr>
                <a:spLocks/>
              </p:cNvSpPr>
              <p:nvPr/>
            </p:nvSpPr>
            <p:spPr bwMode="auto">
              <a:xfrm>
                <a:off x="2736850" y="-2565400"/>
                <a:ext cx="6350" cy="12700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7" name="Freeform 297"/>
              <p:cNvSpPr>
                <a:spLocks/>
              </p:cNvSpPr>
              <p:nvPr/>
            </p:nvSpPr>
            <p:spPr bwMode="auto">
              <a:xfrm>
                <a:off x="2725738" y="-2568575"/>
                <a:ext cx="11113" cy="38100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8" name="Freeform 298"/>
              <p:cNvSpPr>
                <a:spLocks/>
              </p:cNvSpPr>
              <p:nvPr/>
            </p:nvSpPr>
            <p:spPr bwMode="auto">
              <a:xfrm>
                <a:off x="2720975" y="-2565400"/>
                <a:ext cx="4763" cy="34925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9" name="Freeform 299"/>
              <p:cNvSpPr>
                <a:spLocks/>
              </p:cNvSpPr>
              <p:nvPr/>
            </p:nvSpPr>
            <p:spPr bwMode="auto">
              <a:xfrm>
                <a:off x="2701925" y="-2613025"/>
                <a:ext cx="23813" cy="22225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0" name="Freeform 300"/>
              <p:cNvSpPr>
                <a:spLocks/>
              </p:cNvSpPr>
              <p:nvPr/>
            </p:nvSpPr>
            <p:spPr bwMode="auto">
              <a:xfrm>
                <a:off x="2698750" y="-2565400"/>
                <a:ext cx="11113" cy="34925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1" name="Freeform 301"/>
              <p:cNvSpPr>
                <a:spLocks/>
              </p:cNvSpPr>
              <p:nvPr/>
            </p:nvSpPr>
            <p:spPr bwMode="auto">
              <a:xfrm>
                <a:off x="2690813" y="-2568575"/>
                <a:ext cx="11113" cy="38100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2" name="Freeform 302"/>
              <p:cNvSpPr>
                <a:spLocks/>
              </p:cNvSpPr>
              <p:nvPr/>
            </p:nvSpPr>
            <p:spPr bwMode="auto">
              <a:xfrm>
                <a:off x="2679700" y="-2565400"/>
                <a:ext cx="7938" cy="12700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3" name="Freeform 303"/>
              <p:cNvSpPr>
                <a:spLocks/>
              </p:cNvSpPr>
              <p:nvPr/>
            </p:nvSpPr>
            <p:spPr bwMode="auto">
              <a:xfrm>
                <a:off x="2668588" y="-2565400"/>
                <a:ext cx="11113" cy="12700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4" name="Freeform 304"/>
              <p:cNvSpPr>
                <a:spLocks/>
              </p:cNvSpPr>
              <p:nvPr/>
            </p:nvSpPr>
            <p:spPr bwMode="auto">
              <a:xfrm>
                <a:off x="2665413" y="-2557463"/>
                <a:ext cx="11113" cy="1111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5" name="Freeform 305"/>
              <p:cNvSpPr>
                <a:spLocks/>
              </p:cNvSpPr>
              <p:nvPr/>
            </p:nvSpPr>
            <p:spPr bwMode="auto">
              <a:xfrm>
                <a:off x="2665413" y="-2565400"/>
                <a:ext cx="3175" cy="7937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3" name="Freeform 306"/>
              <p:cNvSpPr>
                <a:spLocks/>
              </p:cNvSpPr>
              <p:nvPr/>
            </p:nvSpPr>
            <p:spPr bwMode="auto">
              <a:xfrm>
                <a:off x="2660650" y="-2557463"/>
                <a:ext cx="4763" cy="1111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0" name="Freeform 307"/>
              <p:cNvSpPr>
                <a:spLocks/>
              </p:cNvSpPr>
              <p:nvPr/>
            </p:nvSpPr>
            <p:spPr bwMode="auto">
              <a:xfrm>
                <a:off x="2652713" y="-2546350"/>
                <a:ext cx="12700" cy="15875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1" name="Freeform 308"/>
              <p:cNvSpPr>
                <a:spLocks/>
              </p:cNvSpPr>
              <p:nvPr/>
            </p:nvSpPr>
            <p:spPr bwMode="auto">
              <a:xfrm>
                <a:off x="2641600" y="-2486025"/>
                <a:ext cx="139700" cy="1111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2" name="Freeform 309"/>
              <p:cNvSpPr>
                <a:spLocks/>
              </p:cNvSpPr>
              <p:nvPr/>
            </p:nvSpPr>
            <p:spPr bwMode="auto">
              <a:xfrm>
                <a:off x="2649538" y="-2470150"/>
                <a:ext cx="123825" cy="6350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4" name="Freeform 310"/>
              <p:cNvSpPr>
                <a:spLocks/>
              </p:cNvSpPr>
              <p:nvPr/>
            </p:nvSpPr>
            <p:spPr bwMode="auto">
              <a:xfrm>
                <a:off x="2638425" y="-2085975"/>
                <a:ext cx="147638" cy="3175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5" name="Freeform 311"/>
              <p:cNvSpPr>
                <a:spLocks/>
              </p:cNvSpPr>
              <p:nvPr/>
            </p:nvSpPr>
            <p:spPr bwMode="auto">
              <a:xfrm>
                <a:off x="2619375" y="-2071688"/>
                <a:ext cx="184150" cy="3175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8" name="Freeform 312"/>
              <p:cNvSpPr>
                <a:spLocks/>
              </p:cNvSpPr>
              <p:nvPr/>
            </p:nvSpPr>
            <p:spPr bwMode="auto">
              <a:xfrm>
                <a:off x="2649538" y="-2098675"/>
                <a:ext cx="131763" cy="4762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9" name="Freeform 313"/>
              <p:cNvSpPr>
                <a:spLocks/>
              </p:cNvSpPr>
              <p:nvPr/>
            </p:nvSpPr>
            <p:spPr bwMode="auto">
              <a:xfrm>
                <a:off x="2605088" y="-2055813"/>
                <a:ext cx="214313" cy="6350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0" name="Freeform 314"/>
              <p:cNvSpPr>
                <a:spLocks/>
              </p:cNvSpPr>
              <p:nvPr/>
            </p:nvSpPr>
            <p:spPr bwMode="auto">
              <a:xfrm>
                <a:off x="2473325" y="-2409825"/>
                <a:ext cx="176213" cy="330200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1" name="Freeform 315"/>
              <p:cNvSpPr>
                <a:spLocks/>
              </p:cNvSpPr>
              <p:nvPr/>
            </p:nvSpPr>
            <p:spPr bwMode="auto">
              <a:xfrm>
                <a:off x="2660650" y="-2014538"/>
                <a:ext cx="49213" cy="2540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2" name="Freeform 316"/>
              <p:cNvSpPr>
                <a:spLocks/>
              </p:cNvSpPr>
              <p:nvPr/>
            </p:nvSpPr>
            <p:spPr bwMode="auto">
              <a:xfrm>
                <a:off x="2679700" y="-2044700"/>
                <a:ext cx="52388" cy="41275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3" name="Freeform 317"/>
              <p:cNvSpPr>
                <a:spLocks/>
              </p:cNvSpPr>
              <p:nvPr/>
            </p:nvSpPr>
            <p:spPr bwMode="auto">
              <a:xfrm>
                <a:off x="2690813" y="-2044700"/>
                <a:ext cx="19050" cy="6350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4" name="Freeform 318"/>
              <p:cNvSpPr>
                <a:spLocks/>
              </p:cNvSpPr>
              <p:nvPr/>
            </p:nvSpPr>
            <p:spPr bwMode="auto">
              <a:xfrm>
                <a:off x="2713038" y="-2025650"/>
                <a:ext cx="30163" cy="22225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5" name="Freeform 319"/>
              <p:cNvSpPr>
                <a:spLocks/>
              </p:cNvSpPr>
              <p:nvPr/>
            </p:nvSpPr>
            <p:spPr bwMode="auto">
              <a:xfrm>
                <a:off x="2720975" y="-2014538"/>
                <a:ext cx="41275" cy="2540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6" name="Freeform 320"/>
              <p:cNvSpPr>
                <a:spLocks/>
              </p:cNvSpPr>
              <p:nvPr/>
            </p:nvSpPr>
            <p:spPr bwMode="auto">
              <a:xfrm>
                <a:off x="2781300" y="-2409825"/>
                <a:ext cx="169863" cy="330200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7" name="Freeform 321"/>
              <p:cNvSpPr>
                <a:spLocks noEditPoints="1"/>
              </p:cNvSpPr>
              <p:nvPr/>
            </p:nvSpPr>
            <p:spPr bwMode="auto">
              <a:xfrm>
                <a:off x="2665413" y="-2414588"/>
                <a:ext cx="25400" cy="38100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8" name="Freeform 322"/>
              <p:cNvSpPr>
                <a:spLocks noEditPoints="1"/>
              </p:cNvSpPr>
              <p:nvPr/>
            </p:nvSpPr>
            <p:spPr bwMode="auto">
              <a:xfrm>
                <a:off x="2725738" y="-2425700"/>
                <a:ext cx="33338" cy="57150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9" name="Line 324"/>
              <p:cNvSpPr>
                <a:spLocks noChangeShapeType="1"/>
              </p:cNvSpPr>
              <p:nvPr/>
            </p:nvSpPr>
            <p:spPr bwMode="auto">
              <a:xfrm>
                <a:off x="2871788" y="-38973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0" name="Line 325"/>
              <p:cNvSpPr>
                <a:spLocks noChangeShapeType="1"/>
              </p:cNvSpPr>
              <p:nvPr/>
            </p:nvSpPr>
            <p:spPr bwMode="auto">
              <a:xfrm>
                <a:off x="2871788" y="-38973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48" name="Группа 347"/>
            <p:cNvGrpSpPr/>
            <p:nvPr/>
          </p:nvGrpSpPr>
          <p:grpSpPr>
            <a:xfrm>
              <a:off x="1546225" y="-3938587"/>
              <a:ext cx="2335213" cy="2898774"/>
              <a:chOff x="1546225" y="-3938587"/>
              <a:chExt cx="2335213" cy="2898774"/>
            </a:xfrm>
          </p:grpSpPr>
          <p:sp>
            <p:nvSpPr>
              <p:cNvPr id="349" name="Freeform 323"/>
              <p:cNvSpPr>
                <a:spLocks/>
              </p:cNvSpPr>
              <p:nvPr/>
            </p:nvSpPr>
            <p:spPr bwMode="auto">
              <a:xfrm>
                <a:off x="2725738" y="-3622675"/>
                <a:ext cx="1155700" cy="2454275"/>
              </a:xfrm>
              <a:custGeom>
                <a:avLst/>
                <a:gdLst>
                  <a:gd name="T0" fmla="*/ 307 w 307"/>
                  <a:gd name="T1" fmla="*/ 76 h 652"/>
                  <a:gd name="T2" fmla="*/ 307 w 307"/>
                  <a:gd name="T3" fmla="*/ 57 h 652"/>
                  <a:gd name="T4" fmla="*/ 269 w 307"/>
                  <a:gd name="T5" fmla="*/ 14 h 652"/>
                  <a:gd name="T6" fmla="*/ 236 w 307"/>
                  <a:gd name="T7" fmla="*/ 1 h 652"/>
                  <a:gd name="T8" fmla="*/ 236 w 307"/>
                  <a:gd name="T9" fmla="*/ 1 h 652"/>
                  <a:gd name="T10" fmla="*/ 235 w 307"/>
                  <a:gd name="T11" fmla="*/ 0 h 652"/>
                  <a:gd name="T12" fmla="*/ 235 w 307"/>
                  <a:gd name="T13" fmla="*/ 129 h 652"/>
                  <a:gd name="T14" fmla="*/ 235 w 307"/>
                  <a:gd name="T15" fmla="*/ 173 h 652"/>
                  <a:gd name="T16" fmla="*/ 235 w 307"/>
                  <a:gd name="T17" fmla="*/ 342 h 652"/>
                  <a:gd name="T18" fmla="*/ 235 w 307"/>
                  <a:gd name="T19" fmla="*/ 387 h 652"/>
                  <a:gd name="T20" fmla="*/ 235 w 307"/>
                  <a:gd name="T21" fmla="*/ 454 h 652"/>
                  <a:gd name="T22" fmla="*/ 216 w 307"/>
                  <a:gd name="T23" fmla="*/ 487 h 652"/>
                  <a:gd name="T24" fmla="*/ 0 w 307"/>
                  <a:gd name="T25" fmla="*/ 614 h 652"/>
                  <a:gd name="T26" fmla="*/ 67 w 307"/>
                  <a:gd name="T27" fmla="*/ 652 h 652"/>
                  <a:gd name="T28" fmla="*/ 262 w 307"/>
                  <a:gd name="T29" fmla="*/ 542 h 652"/>
                  <a:gd name="T30" fmla="*/ 307 w 307"/>
                  <a:gd name="T31" fmla="*/ 464 h 652"/>
                  <a:gd name="T32" fmla="*/ 307 w 307"/>
                  <a:gd name="T33" fmla="*/ 387 h 652"/>
                  <a:gd name="T34" fmla="*/ 307 w 307"/>
                  <a:gd name="T35" fmla="*/ 387 h 652"/>
                  <a:gd name="T36" fmla="*/ 307 w 307"/>
                  <a:gd name="T37" fmla="*/ 173 h 652"/>
                  <a:gd name="T38" fmla="*/ 307 w 307"/>
                  <a:gd name="T39" fmla="*/ 173 h 652"/>
                  <a:gd name="T40" fmla="*/ 307 w 307"/>
                  <a:gd name="T41" fmla="*/ 85 h 652"/>
                  <a:gd name="T42" fmla="*/ 307 w 307"/>
                  <a:gd name="T43" fmla="*/ 85 h 652"/>
                  <a:gd name="T44" fmla="*/ 307 w 307"/>
                  <a:gd name="T45" fmla="*/ 76 h 652"/>
                  <a:gd name="T46" fmla="*/ 307 w 307"/>
                  <a:gd name="T47" fmla="*/ 76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7" h="652">
                    <a:moveTo>
                      <a:pt x="307" y="76"/>
                    </a:moveTo>
                    <a:cubicBezTo>
                      <a:pt x="307" y="57"/>
                      <a:pt x="307" y="57"/>
                      <a:pt x="307" y="57"/>
                    </a:cubicBezTo>
                    <a:cubicBezTo>
                      <a:pt x="307" y="39"/>
                      <a:pt x="293" y="22"/>
                      <a:pt x="269" y="14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5" y="129"/>
                      <a:pt x="235" y="129"/>
                      <a:pt x="235" y="129"/>
                    </a:cubicBezTo>
                    <a:cubicBezTo>
                      <a:pt x="235" y="173"/>
                      <a:pt x="235" y="173"/>
                      <a:pt x="235" y="173"/>
                    </a:cubicBezTo>
                    <a:cubicBezTo>
                      <a:pt x="235" y="342"/>
                      <a:pt x="235" y="342"/>
                      <a:pt x="235" y="342"/>
                    </a:cubicBezTo>
                    <a:cubicBezTo>
                      <a:pt x="235" y="387"/>
                      <a:pt x="235" y="387"/>
                      <a:pt x="235" y="387"/>
                    </a:cubicBezTo>
                    <a:cubicBezTo>
                      <a:pt x="235" y="454"/>
                      <a:pt x="235" y="454"/>
                      <a:pt x="235" y="454"/>
                    </a:cubicBezTo>
                    <a:cubicBezTo>
                      <a:pt x="235" y="468"/>
                      <a:pt x="228" y="481"/>
                      <a:pt x="216" y="487"/>
                    </a:cubicBezTo>
                    <a:cubicBezTo>
                      <a:pt x="0" y="614"/>
                      <a:pt x="0" y="614"/>
                      <a:pt x="0" y="614"/>
                    </a:cubicBezTo>
                    <a:cubicBezTo>
                      <a:pt x="67" y="652"/>
                      <a:pt x="67" y="652"/>
                      <a:pt x="67" y="652"/>
                    </a:cubicBezTo>
                    <a:cubicBezTo>
                      <a:pt x="262" y="542"/>
                      <a:pt x="262" y="542"/>
                      <a:pt x="262" y="542"/>
                    </a:cubicBezTo>
                    <a:cubicBezTo>
                      <a:pt x="290" y="526"/>
                      <a:pt x="307" y="496"/>
                      <a:pt x="307" y="464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76"/>
                      <a:pt x="307" y="76"/>
                      <a:pt x="307" y="76"/>
                    </a:cubicBezTo>
                    <a:cubicBezTo>
                      <a:pt x="307" y="76"/>
                      <a:pt x="307" y="76"/>
                      <a:pt x="307" y="76"/>
                    </a:cubicBezTo>
                    <a:close/>
                  </a:path>
                </a:pathLst>
              </a:custGeom>
              <a:solidFill>
                <a:srgbClr val="3583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" name="Freeform 326"/>
              <p:cNvSpPr>
                <a:spLocks/>
              </p:cNvSpPr>
              <p:nvPr/>
            </p:nvSpPr>
            <p:spPr bwMode="auto">
              <a:xfrm>
                <a:off x="1549400" y="-3938587"/>
                <a:ext cx="2065338" cy="700087"/>
              </a:xfrm>
              <a:custGeom>
                <a:avLst/>
                <a:gdLst>
                  <a:gd name="T0" fmla="*/ 353 w 548"/>
                  <a:gd name="T1" fmla="*/ 11 h 186"/>
                  <a:gd name="T2" fmla="*/ 264 w 548"/>
                  <a:gd name="T3" fmla="*/ 11 h 186"/>
                  <a:gd name="T4" fmla="*/ 37 w 548"/>
                  <a:gd name="T5" fmla="*/ 98 h 186"/>
                  <a:gd name="T6" fmla="*/ 0 w 548"/>
                  <a:gd name="T7" fmla="*/ 141 h 186"/>
                  <a:gd name="T8" fmla="*/ 0 w 548"/>
                  <a:gd name="T9" fmla="*/ 160 h 186"/>
                  <a:gd name="T10" fmla="*/ 0 w 548"/>
                  <a:gd name="T11" fmla="*/ 160 h 186"/>
                  <a:gd name="T12" fmla="*/ 0 w 548"/>
                  <a:gd name="T13" fmla="*/ 186 h 186"/>
                  <a:gd name="T14" fmla="*/ 290 w 548"/>
                  <a:gd name="T15" fmla="*/ 75 h 186"/>
                  <a:gd name="T16" fmla="*/ 329 w 548"/>
                  <a:gd name="T17" fmla="*/ 75 h 186"/>
                  <a:gd name="T18" fmla="*/ 548 w 548"/>
                  <a:gd name="T19" fmla="*/ 158 h 186"/>
                  <a:gd name="T20" fmla="*/ 548 w 548"/>
                  <a:gd name="T21" fmla="*/ 138 h 186"/>
                  <a:gd name="T22" fmla="*/ 548 w 548"/>
                  <a:gd name="T23" fmla="*/ 105 h 186"/>
                  <a:gd name="T24" fmla="*/ 548 w 548"/>
                  <a:gd name="T25" fmla="*/ 85 h 186"/>
                  <a:gd name="T26" fmla="*/ 353 w 548"/>
                  <a:gd name="T27" fmla="*/ 1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8" h="186">
                    <a:moveTo>
                      <a:pt x="353" y="11"/>
                    </a:moveTo>
                    <a:cubicBezTo>
                      <a:pt x="325" y="0"/>
                      <a:pt x="291" y="1"/>
                      <a:pt x="264" y="11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14" y="106"/>
                      <a:pt x="0" y="123"/>
                      <a:pt x="0" y="14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90" y="75"/>
                      <a:pt x="290" y="75"/>
                      <a:pt x="290" y="75"/>
                    </a:cubicBezTo>
                    <a:cubicBezTo>
                      <a:pt x="302" y="71"/>
                      <a:pt x="317" y="71"/>
                      <a:pt x="329" y="75"/>
                    </a:cubicBezTo>
                    <a:cubicBezTo>
                      <a:pt x="548" y="158"/>
                      <a:pt x="548" y="158"/>
                      <a:pt x="548" y="158"/>
                    </a:cubicBezTo>
                    <a:cubicBezTo>
                      <a:pt x="548" y="138"/>
                      <a:pt x="548" y="138"/>
                      <a:pt x="548" y="138"/>
                    </a:cubicBezTo>
                    <a:cubicBezTo>
                      <a:pt x="548" y="105"/>
                      <a:pt x="548" y="105"/>
                      <a:pt x="548" y="105"/>
                    </a:cubicBezTo>
                    <a:cubicBezTo>
                      <a:pt x="548" y="85"/>
                      <a:pt x="548" y="85"/>
                      <a:pt x="548" y="85"/>
                    </a:cubicBezTo>
                    <a:lnTo>
                      <a:pt x="353" y="11"/>
                    </a:lnTo>
                    <a:close/>
                  </a:path>
                </a:pathLst>
              </a:custGeom>
              <a:solidFill>
                <a:srgbClr val="2149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" name="Freeform 327"/>
              <p:cNvSpPr>
                <a:spLocks/>
              </p:cNvSpPr>
              <p:nvPr/>
            </p:nvSpPr>
            <p:spPr bwMode="auto">
              <a:xfrm>
                <a:off x="1546225" y="-3336925"/>
                <a:ext cx="1435100" cy="2297112"/>
              </a:xfrm>
              <a:custGeom>
                <a:avLst/>
                <a:gdLst>
                  <a:gd name="T0" fmla="*/ 90 w 381"/>
                  <a:gd name="T1" fmla="*/ 409 h 610"/>
                  <a:gd name="T2" fmla="*/ 71 w 381"/>
                  <a:gd name="T3" fmla="*/ 376 h 610"/>
                  <a:gd name="T4" fmla="*/ 70 w 381"/>
                  <a:gd name="T5" fmla="*/ 0 h 610"/>
                  <a:gd name="T6" fmla="*/ 1 w 381"/>
                  <a:gd name="T7" fmla="*/ 26 h 610"/>
                  <a:gd name="T8" fmla="*/ 1 w 381"/>
                  <a:gd name="T9" fmla="*/ 49 h 610"/>
                  <a:gd name="T10" fmla="*/ 1 w 381"/>
                  <a:gd name="T11" fmla="*/ 49 h 610"/>
                  <a:gd name="T12" fmla="*/ 0 w 381"/>
                  <a:gd name="T13" fmla="*/ 96 h 610"/>
                  <a:gd name="T14" fmla="*/ 1 w 381"/>
                  <a:gd name="T15" fmla="*/ 96 h 610"/>
                  <a:gd name="T16" fmla="*/ 0 w 381"/>
                  <a:gd name="T17" fmla="*/ 388 h 610"/>
                  <a:gd name="T18" fmla="*/ 45 w 381"/>
                  <a:gd name="T19" fmla="*/ 466 h 610"/>
                  <a:gd name="T20" fmla="*/ 271 w 381"/>
                  <a:gd name="T21" fmla="*/ 596 h 610"/>
                  <a:gd name="T22" fmla="*/ 347 w 381"/>
                  <a:gd name="T23" fmla="*/ 596 h 610"/>
                  <a:gd name="T24" fmla="*/ 381 w 381"/>
                  <a:gd name="T25" fmla="*/ 577 h 610"/>
                  <a:gd name="T26" fmla="*/ 90 w 381"/>
                  <a:gd name="T27" fmla="*/ 409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1" h="610">
                    <a:moveTo>
                      <a:pt x="90" y="409"/>
                    </a:moveTo>
                    <a:cubicBezTo>
                      <a:pt x="78" y="402"/>
                      <a:pt x="71" y="389"/>
                      <a:pt x="71" y="37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420"/>
                      <a:pt x="17" y="450"/>
                      <a:pt x="45" y="466"/>
                    </a:cubicBezTo>
                    <a:cubicBezTo>
                      <a:pt x="271" y="596"/>
                      <a:pt x="271" y="596"/>
                      <a:pt x="271" y="596"/>
                    </a:cubicBezTo>
                    <a:cubicBezTo>
                      <a:pt x="295" y="610"/>
                      <a:pt x="323" y="610"/>
                      <a:pt x="347" y="596"/>
                    </a:cubicBezTo>
                    <a:cubicBezTo>
                      <a:pt x="381" y="577"/>
                      <a:pt x="381" y="577"/>
                      <a:pt x="381" y="577"/>
                    </a:cubicBezTo>
                    <a:lnTo>
                      <a:pt x="90" y="409"/>
                    </a:lnTo>
                    <a:close/>
                  </a:path>
                </a:pathLst>
              </a:custGeom>
              <a:solidFill>
                <a:srgbClr val="52A6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33" name="Freeform 169"/>
          <p:cNvSpPr>
            <a:spLocks/>
          </p:cNvSpPr>
          <p:nvPr/>
        </p:nvSpPr>
        <p:spPr bwMode="auto">
          <a:xfrm rot="1046995">
            <a:off x="11433779" y="-641777"/>
            <a:ext cx="1075863" cy="1011193"/>
          </a:xfrm>
          <a:custGeom>
            <a:avLst/>
            <a:gdLst>
              <a:gd name="T0" fmla="*/ 1143 w 1217"/>
              <a:gd name="T1" fmla="*/ 289 h 1365"/>
              <a:gd name="T2" fmla="*/ 1076 w 1217"/>
              <a:gd name="T3" fmla="*/ 251 h 1365"/>
              <a:gd name="T4" fmla="*/ 1076 w 1217"/>
              <a:gd name="T5" fmla="*/ 251 h 1365"/>
              <a:gd name="T6" fmla="*/ 695 w 1217"/>
              <a:gd name="T7" fmla="*/ 32 h 1365"/>
              <a:gd name="T8" fmla="*/ 519 w 1217"/>
              <a:gd name="T9" fmla="*/ 32 h 1365"/>
              <a:gd name="T10" fmla="*/ 75 w 1217"/>
              <a:gd name="T11" fmla="*/ 289 h 1365"/>
              <a:gd name="T12" fmla="*/ 1 w 1217"/>
              <a:gd name="T13" fmla="*/ 417 h 1365"/>
              <a:gd name="T14" fmla="*/ 1 w 1217"/>
              <a:gd name="T15" fmla="*/ 494 h 1365"/>
              <a:gd name="T16" fmla="*/ 1 w 1217"/>
              <a:gd name="T17" fmla="*/ 495 h 1365"/>
              <a:gd name="T18" fmla="*/ 0 w 1217"/>
              <a:gd name="T19" fmla="*/ 930 h 1365"/>
              <a:gd name="T20" fmla="*/ 88 w 1217"/>
              <a:gd name="T21" fmla="*/ 1082 h 1365"/>
              <a:gd name="T22" fmla="*/ 533 w 1217"/>
              <a:gd name="T23" fmla="*/ 1338 h 1365"/>
              <a:gd name="T24" fmla="*/ 681 w 1217"/>
              <a:gd name="T25" fmla="*/ 1338 h 1365"/>
              <a:gd name="T26" fmla="*/ 748 w 1217"/>
              <a:gd name="T27" fmla="*/ 1300 h 1365"/>
              <a:gd name="T28" fmla="*/ 746 w 1217"/>
              <a:gd name="T29" fmla="*/ 1299 h 1365"/>
              <a:gd name="T30" fmla="*/ 1128 w 1217"/>
              <a:gd name="T31" fmla="*/ 1083 h 1365"/>
              <a:gd name="T32" fmla="*/ 1217 w 1217"/>
              <a:gd name="T33" fmla="*/ 930 h 1365"/>
              <a:gd name="T34" fmla="*/ 1217 w 1217"/>
              <a:gd name="T35" fmla="*/ 418 h 1365"/>
              <a:gd name="T36" fmla="*/ 1143 w 1217"/>
              <a:gd name="T37" fmla="*/ 289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17" h="1365">
                <a:moveTo>
                  <a:pt x="1143" y="289"/>
                </a:moveTo>
                <a:cubicBezTo>
                  <a:pt x="1076" y="251"/>
                  <a:pt x="1076" y="251"/>
                  <a:pt x="1076" y="251"/>
                </a:cubicBezTo>
                <a:cubicBezTo>
                  <a:pt x="1076" y="251"/>
                  <a:pt x="1076" y="251"/>
                  <a:pt x="1076" y="251"/>
                </a:cubicBezTo>
                <a:cubicBezTo>
                  <a:pt x="695" y="32"/>
                  <a:pt x="695" y="32"/>
                  <a:pt x="695" y="32"/>
                </a:cubicBezTo>
                <a:cubicBezTo>
                  <a:pt x="640" y="0"/>
                  <a:pt x="574" y="1"/>
                  <a:pt x="519" y="32"/>
                </a:cubicBezTo>
                <a:cubicBezTo>
                  <a:pt x="75" y="289"/>
                  <a:pt x="75" y="289"/>
                  <a:pt x="75" y="289"/>
                </a:cubicBezTo>
                <a:cubicBezTo>
                  <a:pt x="29" y="315"/>
                  <a:pt x="1" y="364"/>
                  <a:pt x="1" y="417"/>
                </a:cubicBezTo>
                <a:cubicBezTo>
                  <a:pt x="1" y="494"/>
                  <a:pt x="1" y="494"/>
                  <a:pt x="1" y="494"/>
                </a:cubicBezTo>
                <a:cubicBezTo>
                  <a:pt x="1" y="495"/>
                  <a:pt x="1" y="495"/>
                  <a:pt x="1" y="495"/>
                </a:cubicBezTo>
                <a:cubicBezTo>
                  <a:pt x="0" y="930"/>
                  <a:pt x="0" y="930"/>
                  <a:pt x="0" y="930"/>
                </a:cubicBezTo>
                <a:cubicBezTo>
                  <a:pt x="0" y="992"/>
                  <a:pt x="34" y="1050"/>
                  <a:pt x="88" y="1082"/>
                </a:cubicBezTo>
                <a:cubicBezTo>
                  <a:pt x="533" y="1338"/>
                  <a:pt x="533" y="1338"/>
                  <a:pt x="533" y="1338"/>
                </a:cubicBezTo>
                <a:cubicBezTo>
                  <a:pt x="578" y="1365"/>
                  <a:pt x="635" y="1365"/>
                  <a:pt x="681" y="1338"/>
                </a:cubicBezTo>
                <a:cubicBezTo>
                  <a:pt x="748" y="1300"/>
                  <a:pt x="748" y="1300"/>
                  <a:pt x="748" y="1300"/>
                </a:cubicBezTo>
                <a:cubicBezTo>
                  <a:pt x="746" y="1299"/>
                  <a:pt x="746" y="1299"/>
                  <a:pt x="746" y="1299"/>
                </a:cubicBezTo>
                <a:cubicBezTo>
                  <a:pt x="1128" y="1083"/>
                  <a:pt x="1128" y="1083"/>
                  <a:pt x="1128" y="1083"/>
                </a:cubicBezTo>
                <a:cubicBezTo>
                  <a:pt x="1183" y="1051"/>
                  <a:pt x="1217" y="993"/>
                  <a:pt x="1217" y="930"/>
                </a:cubicBezTo>
                <a:cubicBezTo>
                  <a:pt x="1217" y="418"/>
                  <a:pt x="1217" y="418"/>
                  <a:pt x="1217" y="418"/>
                </a:cubicBezTo>
                <a:cubicBezTo>
                  <a:pt x="1217" y="365"/>
                  <a:pt x="1189" y="316"/>
                  <a:pt x="1143" y="289"/>
                </a:cubicBezTo>
                <a:close/>
              </a:path>
            </a:pathLst>
          </a:custGeom>
          <a:solidFill>
            <a:srgbClr val="D1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C3C9D3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Номер слайда 123"/>
          <p:cNvSpPr>
            <a:spLocks noGrp="1"/>
          </p:cNvSpPr>
          <p:nvPr>
            <p:ph type="sldNum" sz="quarter" idx="7"/>
          </p:nvPr>
        </p:nvSpPr>
        <p:spPr>
          <a:xfrm>
            <a:off x="9182102" y="0"/>
            <a:ext cx="2844801" cy="365125"/>
          </a:xfrm>
        </p:spPr>
        <p:txBody>
          <a:bodyPr/>
          <a:lstStyle/>
          <a:p>
            <a:pPr marL="25399">
              <a:spcBef>
                <a:spcPts val="245"/>
              </a:spcBef>
            </a:pPr>
            <a:fld id="{81D60167-4931-47E6-BA6A-407CBD079E47}" type="slidenum">
              <a:rPr lang="ru-RU" sz="1100" b="0" smtClean="0">
                <a:solidFill>
                  <a:srgbClr val="8E9EB0"/>
                </a:solidFill>
                <a:latin typeface="Arial Narrow" panose="020B0606020202030204" pitchFamily="34" charset="0"/>
              </a:rPr>
              <a:pPr marL="25399">
                <a:spcBef>
                  <a:spcPts val="245"/>
                </a:spcBef>
              </a:pPr>
              <a:t>8</a:t>
            </a:fld>
            <a:endParaRPr lang="ru-RU" sz="1100" b="0" dirty="0">
              <a:solidFill>
                <a:srgbClr val="8E9EB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27" name="Группа 126"/>
          <p:cNvGrpSpPr/>
          <p:nvPr/>
        </p:nvGrpSpPr>
        <p:grpSpPr>
          <a:xfrm>
            <a:off x="-154974" y="839385"/>
            <a:ext cx="12126684" cy="753846"/>
            <a:chOff x="274866" y="742950"/>
            <a:chExt cx="11699421" cy="361950"/>
          </a:xfrm>
        </p:grpSpPr>
        <p:sp>
          <p:nvSpPr>
            <p:cNvPr id="125" name="Прямоугольник 124"/>
            <p:cNvSpPr/>
            <p:nvPr/>
          </p:nvSpPr>
          <p:spPr>
            <a:xfrm>
              <a:off x="274866" y="742950"/>
              <a:ext cx="11699421" cy="361950"/>
            </a:xfrm>
            <a:prstGeom prst="rect">
              <a:avLst/>
            </a:prstGeom>
            <a:gradFill flip="none" rotWithShape="1">
              <a:gsLst>
                <a:gs pos="69100">
                  <a:srgbClr val="CCD5DD"/>
                </a:gs>
                <a:gs pos="30400">
                  <a:srgbClr val="CDD5DD"/>
                </a:gs>
                <a:gs pos="50000">
                  <a:srgbClr val="C1CBD5"/>
                </a:gs>
                <a:gs pos="100000">
                  <a:srgbClr val="DFE4E9">
                    <a:alpha val="0"/>
                  </a:srgbClr>
                </a:gs>
                <a:gs pos="0">
                  <a:srgbClr val="DFE4E9">
                    <a:alpha val="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3C9D3"/>
                </a:solidFill>
              </a:endParaRPr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1603375" y="786171"/>
              <a:ext cx="10022567" cy="155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09106" fontAlgn="b">
                <a:lnSpc>
                  <a:spcPts val="1800"/>
                </a:lnSpc>
              </a:pPr>
              <a:r>
                <a:rPr lang="en-US" sz="2800" b="1" dirty="0" err="1" smtClean="0">
                  <a:solidFill>
                    <a:srgbClr val="3A867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Предъявление</a:t>
              </a:r>
              <a:r>
                <a:rPr lang="en-US" sz="2800" b="1" dirty="0" smtClean="0">
                  <a:solidFill>
                    <a:srgbClr val="3A867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3A867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ущерба</a:t>
              </a:r>
              <a:r>
                <a:rPr lang="en-US" sz="2800" b="1" dirty="0">
                  <a:solidFill>
                    <a:srgbClr val="3A867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3A867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причиненного</a:t>
              </a:r>
              <a:r>
                <a:rPr lang="en-US" sz="2800" b="1" dirty="0">
                  <a:solidFill>
                    <a:srgbClr val="3A867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3A867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почве</a:t>
              </a:r>
              <a:endParaRPr lang="ru-RU" sz="2800" b="1" dirty="0">
                <a:solidFill>
                  <a:srgbClr val="3A86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4" name="TextBox 353"/>
          <p:cNvSpPr txBox="1"/>
          <p:nvPr/>
        </p:nvSpPr>
        <p:spPr>
          <a:xfrm>
            <a:off x="1352552" y="265966"/>
            <a:ext cx="8676775" cy="330858"/>
          </a:xfrm>
          <a:prstGeom prst="rect">
            <a:avLst/>
          </a:prstGeom>
          <a:noFill/>
        </p:spPr>
        <p:txBody>
          <a:bodyPr wrap="square" lIns="99058" tIns="49529" rIns="99058" bIns="4952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 defTabSz="709106" fontAlgn="b"/>
            <a:r>
              <a:rPr lang="en-US" sz="2400" dirty="0" err="1" smtClean="0">
                <a:solidFill>
                  <a:srgbClr val="3A8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</a:t>
            </a:r>
            <a:r>
              <a:rPr lang="en-US" sz="2400" dirty="0" smtClean="0">
                <a:solidFill>
                  <a:srgbClr val="3A8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A8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</a:t>
            </a:r>
            <a:r>
              <a:rPr lang="en-US" sz="2400" dirty="0" smtClean="0">
                <a:solidFill>
                  <a:srgbClr val="3A8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A8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" name="Freeform 1287"/>
          <p:cNvSpPr>
            <a:spLocks noEditPoints="1"/>
          </p:cNvSpPr>
          <p:nvPr/>
        </p:nvSpPr>
        <p:spPr bwMode="auto">
          <a:xfrm>
            <a:off x="911612" y="3086658"/>
            <a:ext cx="289388" cy="379075"/>
          </a:xfrm>
          <a:custGeom>
            <a:avLst/>
            <a:gdLst>
              <a:gd name="T0" fmla="*/ 636 w 1068"/>
              <a:gd name="T1" fmla="*/ 268 h 1396"/>
              <a:gd name="T2" fmla="*/ 0 w 1068"/>
              <a:gd name="T3" fmla="*/ 1099 h 1396"/>
              <a:gd name="T4" fmla="*/ 95 w 1068"/>
              <a:gd name="T5" fmla="*/ 1396 h 1396"/>
              <a:gd name="T6" fmla="*/ 1068 w 1068"/>
              <a:gd name="T7" fmla="*/ 1276 h 1396"/>
              <a:gd name="T8" fmla="*/ 1068 w 1068"/>
              <a:gd name="T9" fmla="*/ 1245 h 1396"/>
              <a:gd name="T10" fmla="*/ 1068 w 1068"/>
              <a:gd name="T11" fmla="*/ 441 h 1396"/>
              <a:gd name="T12" fmla="*/ 972 w 1068"/>
              <a:gd name="T13" fmla="*/ 0 h 1396"/>
              <a:gd name="T14" fmla="*/ 838 w 1068"/>
              <a:gd name="T15" fmla="*/ 829 h 1396"/>
              <a:gd name="T16" fmla="*/ 820 w 1068"/>
              <a:gd name="T17" fmla="*/ 834 h 1396"/>
              <a:gd name="T18" fmla="*/ 816 w 1068"/>
              <a:gd name="T19" fmla="*/ 846 h 1396"/>
              <a:gd name="T20" fmla="*/ 795 w 1068"/>
              <a:gd name="T21" fmla="*/ 840 h 1396"/>
              <a:gd name="T22" fmla="*/ 775 w 1068"/>
              <a:gd name="T23" fmla="*/ 846 h 1396"/>
              <a:gd name="T24" fmla="*/ 770 w 1068"/>
              <a:gd name="T25" fmla="*/ 834 h 1396"/>
              <a:gd name="T26" fmla="*/ 752 w 1068"/>
              <a:gd name="T27" fmla="*/ 829 h 1396"/>
              <a:gd name="T28" fmla="*/ 752 w 1068"/>
              <a:gd name="T29" fmla="*/ 815 h 1396"/>
              <a:gd name="T30" fmla="*/ 747 w 1068"/>
              <a:gd name="T31" fmla="*/ 799 h 1396"/>
              <a:gd name="T32" fmla="*/ 741 w 1068"/>
              <a:gd name="T33" fmla="*/ 788 h 1396"/>
              <a:gd name="T34" fmla="*/ 752 w 1068"/>
              <a:gd name="T35" fmla="*/ 775 h 1396"/>
              <a:gd name="T36" fmla="*/ 752 w 1068"/>
              <a:gd name="T37" fmla="*/ 762 h 1396"/>
              <a:gd name="T38" fmla="*/ 770 w 1068"/>
              <a:gd name="T39" fmla="*/ 757 h 1396"/>
              <a:gd name="T40" fmla="*/ 775 w 1068"/>
              <a:gd name="T41" fmla="*/ 745 h 1396"/>
              <a:gd name="T42" fmla="*/ 793 w 1068"/>
              <a:gd name="T43" fmla="*/ 749 h 1396"/>
              <a:gd name="T44" fmla="*/ 803 w 1068"/>
              <a:gd name="T45" fmla="*/ 741 h 1396"/>
              <a:gd name="T46" fmla="*/ 817 w 1068"/>
              <a:gd name="T47" fmla="*/ 755 h 1396"/>
              <a:gd name="T48" fmla="*/ 829 w 1068"/>
              <a:gd name="T49" fmla="*/ 752 h 1396"/>
              <a:gd name="T50" fmla="*/ 834 w 1068"/>
              <a:gd name="T51" fmla="*/ 773 h 1396"/>
              <a:gd name="T52" fmla="*/ 849 w 1068"/>
              <a:gd name="T53" fmla="*/ 788 h 1396"/>
              <a:gd name="T54" fmla="*/ 843 w 1068"/>
              <a:gd name="T55" fmla="*/ 799 h 1396"/>
              <a:gd name="T56" fmla="*/ 839 w 1068"/>
              <a:gd name="T57" fmla="*/ 815 h 1396"/>
              <a:gd name="T58" fmla="*/ 835 w 1068"/>
              <a:gd name="T59" fmla="*/ 823 h 1396"/>
              <a:gd name="T60" fmla="*/ 855 w 1068"/>
              <a:gd name="T61" fmla="*/ 831 h 1396"/>
              <a:gd name="T62" fmla="*/ 861 w 1068"/>
              <a:gd name="T63" fmla="*/ 821 h 1396"/>
              <a:gd name="T64" fmla="*/ 867 w 1068"/>
              <a:gd name="T65" fmla="*/ 801 h 1396"/>
              <a:gd name="T66" fmla="*/ 867 w 1068"/>
              <a:gd name="T67" fmla="*/ 789 h 1396"/>
              <a:gd name="T68" fmla="*/ 861 w 1068"/>
              <a:gd name="T69" fmla="*/ 769 h 1396"/>
              <a:gd name="T70" fmla="*/ 855 w 1068"/>
              <a:gd name="T71" fmla="*/ 759 h 1396"/>
              <a:gd name="T72" fmla="*/ 911 w 1068"/>
              <a:gd name="T73" fmla="*/ 751 h 1396"/>
              <a:gd name="T74" fmla="*/ 854 w 1068"/>
              <a:gd name="T75" fmla="*/ 834 h 1396"/>
              <a:gd name="T76" fmla="*/ 827 w 1068"/>
              <a:gd name="T77" fmla="*/ 638 h 1396"/>
              <a:gd name="T78" fmla="*/ 827 w 1068"/>
              <a:gd name="T79" fmla="*/ 738 h 1396"/>
              <a:gd name="T80" fmla="*/ 907 w 1068"/>
              <a:gd name="T81" fmla="*/ 375 h 1396"/>
              <a:gd name="T82" fmla="*/ 710 w 1068"/>
              <a:gd name="T83" fmla="*/ 375 h 1396"/>
              <a:gd name="T84" fmla="*/ 764 w 1068"/>
              <a:gd name="T85" fmla="*/ 637 h 1396"/>
              <a:gd name="T86" fmla="*/ 680 w 1068"/>
              <a:gd name="T87" fmla="*/ 637 h 1396"/>
              <a:gd name="T88" fmla="*/ 742 w 1068"/>
              <a:gd name="T89" fmla="*/ 751 h 1396"/>
              <a:gd name="T90" fmla="*/ 741 w 1068"/>
              <a:gd name="T91" fmla="*/ 768 h 1396"/>
              <a:gd name="T92" fmla="*/ 728 w 1068"/>
              <a:gd name="T93" fmla="*/ 772 h 1396"/>
              <a:gd name="T94" fmla="*/ 733 w 1068"/>
              <a:gd name="T95" fmla="*/ 795 h 1396"/>
              <a:gd name="T96" fmla="*/ 725 w 1068"/>
              <a:gd name="T97" fmla="*/ 804 h 1396"/>
              <a:gd name="T98" fmla="*/ 740 w 1068"/>
              <a:gd name="T99" fmla="*/ 821 h 1396"/>
              <a:gd name="T100" fmla="*/ 737 w 1068"/>
              <a:gd name="T101" fmla="*/ 834 h 1396"/>
              <a:gd name="T102" fmla="*/ 680 w 1068"/>
              <a:gd name="T103" fmla="*/ 751 h 1396"/>
              <a:gd name="T104" fmla="*/ 580 w 1068"/>
              <a:gd name="T105" fmla="*/ 760 h 1396"/>
              <a:gd name="T106" fmla="*/ 201 w 1068"/>
              <a:gd name="T107" fmla="*/ 760 h 1396"/>
              <a:gd name="T108" fmla="*/ 153 w 1068"/>
              <a:gd name="T109" fmla="*/ 1286 h 1396"/>
              <a:gd name="T110" fmla="*/ 168 w 1068"/>
              <a:gd name="T111" fmla="*/ 956 h 1396"/>
              <a:gd name="T112" fmla="*/ 680 w 1068"/>
              <a:gd name="T113" fmla="*/ 1223 h 1396"/>
              <a:gd name="T114" fmla="*/ 764 w 1068"/>
              <a:gd name="T115" fmla="*/ 1223 h 1396"/>
              <a:gd name="T116" fmla="*/ 911 w 1068"/>
              <a:gd name="T117" fmla="*/ 852 h 1396"/>
              <a:gd name="T118" fmla="*/ 940 w 1068"/>
              <a:gd name="T119" fmla="*/ 1286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68" h="1396">
                <a:moveTo>
                  <a:pt x="972" y="0"/>
                </a:moveTo>
                <a:lnTo>
                  <a:pt x="530" y="0"/>
                </a:lnTo>
                <a:cubicBezTo>
                  <a:pt x="596" y="70"/>
                  <a:pt x="636" y="164"/>
                  <a:pt x="636" y="268"/>
                </a:cubicBezTo>
                <a:cubicBezTo>
                  <a:pt x="636" y="484"/>
                  <a:pt x="461" y="659"/>
                  <a:pt x="245" y="659"/>
                </a:cubicBezTo>
                <a:cubicBezTo>
                  <a:pt x="152" y="659"/>
                  <a:pt x="67" y="626"/>
                  <a:pt x="0" y="572"/>
                </a:cubicBezTo>
                <a:lnTo>
                  <a:pt x="0" y="1099"/>
                </a:lnTo>
                <a:lnTo>
                  <a:pt x="0" y="1241"/>
                </a:lnTo>
                <a:lnTo>
                  <a:pt x="0" y="1299"/>
                </a:lnTo>
                <a:cubicBezTo>
                  <a:pt x="0" y="1352"/>
                  <a:pt x="42" y="1396"/>
                  <a:pt x="95" y="1396"/>
                </a:cubicBezTo>
                <a:lnTo>
                  <a:pt x="972" y="1396"/>
                </a:lnTo>
                <a:cubicBezTo>
                  <a:pt x="1023" y="1396"/>
                  <a:pt x="1064" y="1356"/>
                  <a:pt x="1067" y="1306"/>
                </a:cubicBezTo>
                <a:lnTo>
                  <a:pt x="1068" y="1276"/>
                </a:lnTo>
                <a:lnTo>
                  <a:pt x="1068" y="1276"/>
                </a:lnTo>
                <a:lnTo>
                  <a:pt x="1068" y="1273"/>
                </a:lnTo>
                <a:lnTo>
                  <a:pt x="1068" y="1245"/>
                </a:lnTo>
                <a:lnTo>
                  <a:pt x="1068" y="493"/>
                </a:lnTo>
                <a:lnTo>
                  <a:pt x="1068" y="463"/>
                </a:lnTo>
                <a:lnTo>
                  <a:pt x="1068" y="441"/>
                </a:lnTo>
                <a:lnTo>
                  <a:pt x="1068" y="397"/>
                </a:lnTo>
                <a:lnTo>
                  <a:pt x="1068" y="97"/>
                </a:lnTo>
                <a:cubicBezTo>
                  <a:pt x="1068" y="44"/>
                  <a:pt x="1025" y="0"/>
                  <a:pt x="972" y="0"/>
                </a:cubicBezTo>
                <a:close/>
                <a:moveTo>
                  <a:pt x="835" y="823"/>
                </a:moveTo>
                <a:lnTo>
                  <a:pt x="835" y="823"/>
                </a:lnTo>
                <a:lnTo>
                  <a:pt x="838" y="829"/>
                </a:lnTo>
                <a:cubicBezTo>
                  <a:pt x="836" y="832"/>
                  <a:pt x="832" y="835"/>
                  <a:pt x="829" y="838"/>
                </a:cubicBezTo>
                <a:lnTo>
                  <a:pt x="823" y="834"/>
                </a:lnTo>
                <a:cubicBezTo>
                  <a:pt x="822" y="834"/>
                  <a:pt x="821" y="834"/>
                  <a:pt x="820" y="834"/>
                </a:cubicBezTo>
                <a:cubicBezTo>
                  <a:pt x="819" y="834"/>
                  <a:pt x="818" y="834"/>
                  <a:pt x="817" y="835"/>
                </a:cubicBezTo>
                <a:cubicBezTo>
                  <a:pt x="816" y="836"/>
                  <a:pt x="815" y="837"/>
                  <a:pt x="815" y="839"/>
                </a:cubicBezTo>
                <a:lnTo>
                  <a:pt x="816" y="846"/>
                </a:lnTo>
                <a:cubicBezTo>
                  <a:pt x="812" y="847"/>
                  <a:pt x="807" y="848"/>
                  <a:pt x="803" y="849"/>
                </a:cubicBezTo>
                <a:lnTo>
                  <a:pt x="799" y="843"/>
                </a:lnTo>
                <a:cubicBezTo>
                  <a:pt x="799" y="841"/>
                  <a:pt x="797" y="840"/>
                  <a:pt x="795" y="840"/>
                </a:cubicBezTo>
                <a:cubicBezTo>
                  <a:pt x="793" y="840"/>
                  <a:pt x="792" y="841"/>
                  <a:pt x="791" y="843"/>
                </a:cubicBezTo>
                <a:lnTo>
                  <a:pt x="788" y="849"/>
                </a:lnTo>
                <a:cubicBezTo>
                  <a:pt x="783" y="848"/>
                  <a:pt x="779" y="847"/>
                  <a:pt x="775" y="846"/>
                </a:cubicBezTo>
                <a:lnTo>
                  <a:pt x="775" y="839"/>
                </a:lnTo>
                <a:cubicBezTo>
                  <a:pt x="775" y="837"/>
                  <a:pt x="774" y="836"/>
                  <a:pt x="774" y="835"/>
                </a:cubicBezTo>
                <a:cubicBezTo>
                  <a:pt x="773" y="834"/>
                  <a:pt x="771" y="834"/>
                  <a:pt x="770" y="834"/>
                </a:cubicBezTo>
                <a:cubicBezTo>
                  <a:pt x="769" y="834"/>
                  <a:pt x="768" y="834"/>
                  <a:pt x="768" y="834"/>
                </a:cubicBezTo>
                <a:lnTo>
                  <a:pt x="762" y="838"/>
                </a:lnTo>
                <a:cubicBezTo>
                  <a:pt x="758" y="835"/>
                  <a:pt x="755" y="832"/>
                  <a:pt x="752" y="829"/>
                </a:cubicBezTo>
                <a:lnTo>
                  <a:pt x="756" y="823"/>
                </a:lnTo>
                <a:cubicBezTo>
                  <a:pt x="757" y="821"/>
                  <a:pt x="757" y="819"/>
                  <a:pt x="756" y="818"/>
                </a:cubicBezTo>
                <a:cubicBezTo>
                  <a:pt x="755" y="816"/>
                  <a:pt x="753" y="815"/>
                  <a:pt x="752" y="815"/>
                </a:cubicBezTo>
                <a:lnTo>
                  <a:pt x="745" y="816"/>
                </a:lnTo>
                <a:cubicBezTo>
                  <a:pt x="743" y="811"/>
                  <a:pt x="742" y="807"/>
                  <a:pt x="741" y="803"/>
                </a:cubicBezTo>
                <a:lnTo>
                  <a:pt x="747" y="799"/>
                </a:lnTo>
                <a:cubicBezTo>
                  <a:pt x="749" y="799"/>
                  <a:pt x="750" y="797"/>
                  <a:pt x="750" y="795"/>
                </a:cubicBezTo>
                <a:cubicBezTo>
                  <a:pt x="750" y="793"/>
                  <a:pt x="749" y="792"/>
                  <a:pt x="747" y="791"/>
                </a:cubicBezTo>
                <a:lnTo>
                  <a:pt x="741" y="788"/>
                </a:lnTo>
                <a:cubicBezTo>
                  <a:pt x="742" y="783"/>
                  <a:pt x="743" y="779"/>
                  <a:pt x="745" y="775"/>
                </a:cubicBezTo>
                <a:lnTo>
                  <a:pt x="752" y="775"/>
                </a:lnTo>
                <a:lnTo>
                  <a:pt x="752" y="775"/>
                </a:lnTo>
                <a:cubicBezTo>
                  <a:pt x="753" y="775"/>
                  <a:pt x="755" y="774"/>
                  <a:pt x="756" y="773"/>
                </a:cubicBezTo>
                <a:cubicBezTo>
                  <a:pt x="757" y="771"/>
                  <a:pt x="757" y="769"/>
                  <a:pt x="756" y="768"/>
                </a:cubicBezTo>
                <a:lnTo>
                  <a:pt x="752" y="762"/>
                </a:lnTo>
                <a:cubicBezTo>
                  <a:pt x="755" y="758"/>
                  <a:pt x="758" y="755"/>
                  <a:pt x="762" y="752"/>
                </a:cubicBezTo>
                <a:lnTo>
                  <a:pt x="768" y="756"/>
                </a:lnTo>
                <a:cubicBezTo>
                  <a:pt x="768" y="756"/>
                  <a:pt x="769" y="757"/>
                  <a:pt x="770" y="757"/>
                </a:cubicBezTo>
                <a:cubicBezTo>
                  <a:pt x="771" y="757"/>
                  <a:pt x="773" y="756"/>
                  <a:pt x="774" y="755"/>
                </a:cubicBezTo>
                <a:cubicBezTo>
                  <a:pt x="774" y="754"/>
                  <a:pt x="775" y="753"/>
                  <a:pt x="775" y="752"/>
                </a:cubicBezTo>
                <a:lnTo>
                  <a:pt x="775" y="745"/>
                </a:lnTo>
                <a:cubicBezTo>
                  <a:pt x="779" y="743"/>
                  <a:pt x="783" y="742"/>
                  <a:pt x="787" y="741"/>
                </a:cubicBezTo>
                <a:lnTo>
                  <a:pt x="791" y="747"/>
                </a:lnTo>
                <a:cubicBezTo>
                  <a:pt x="791" y="748"/>
                  <a:pt x="792" y="749"/>
                  <a:pt x="793" y="749"/>
                </a:cubicBezTo>
                <a:cubicBezTo>
                  <a:pt x="794" y="750"/>
                  <a:pt x="794" y="750"/>
                  <a:pt x="795" y="750"/>
                </a:cubicBezTo>
                <a:cubicBezTo>
                  <a:pt x="797" y="750"/>
                  <a:pt x="799" y="749"/>
                  <a:pt x="799" y="747"/>
                </a:cubicBezTo>
                <a:lnTo>
                  <a:pt x="803" y="741"/>
                </a:lnTo>
                <a:cubicBezTo>
                  <a:pt x="807" y="742"/>
                  <a:pt x="812" y="743"/>
                  <a:pt x="816" y="745"/>
                </a:cubicBezTo>
                <a:lnTo>
                  <a:pt x="815" y="752"/>
                </a:lnTo>
                <a:cubicBezTo>
                  <a:pt x="815" y="753"/>
                  <a:pt x="816" y="754"/>
                  <a:pt x="817" y="755"/>
                </a:cubicBezTo>
                <a:cubicBezTo>
                  <a:pt x="818" y="756"/>
                  <a:pt x="819" y="757"/>
                  <a:pt x="820" y="757"/>
                </a:cubicBezTo>
                <a:cubicBezTo>
                  <a:pt x="821" y="757"/>
                  <a:pt x="822" y="756"/>
                  <a:pt x="823" y="756"/>
                </a:cubicBezTo>
                <a:lnTo>
                  <a:pt x="829" y="752"/>
                </a:lnTo>
                <a:cubicBezTo>
                  <a:pt x="832" y="755"/>
                  <a:pt x="835" y="758"/>
                  <a:pt x="838" y="762"/>
                </a:cubicBezTo>
                <a:lnTo>
                  <a:pt x="835" y="768"/>
                </a:lnTo>
                <a:cubicBezTo>
                  <a:pt x="834" y="769"/>
                  <a:pt x="834" y="771"/>
                  <a:pt x="834" y="773"/>
                </a:cubicBezTo>
                <a:cubicBezTo>
                  <a:pt x="835" y="774"/>
                  <a:pt x="837" y="775"/>
                  <a:pt x="839" y="775"/>
                </a:cubicBezTo>
                <a:lnTo>
                  <a:pt x="846" y="775"/>
                </a:lnTo>
                <a:cubicBezTo>
                  <a:pt x="847" y="779"/>
                  <a:pt x="849" y="783"/>
                  <a:pt x="849" y="788"/>
                </a:cubicBezTo>
                <a:lnTo>
                  <a:pt x="843" y="791"/>
                </a:lnTo>
                <a:cubicBezTo>
                  <a:pt x="842" y="792"/>
                  <a:pt x="841" y="793"/>
                  <a:pt x="841" y="795"/>
                </a:cubicBezTo>
                <a:cubicBezTo>
                  <a:pt x="841" y="797"/>
                  <a:pt x="842" y="799"/>
                  <a:pt x="843" y="799"/>
                </a:cubicBezTo>
                <a:lnTo>
                  <a:pt x="849" y="803"/>
                </a:lnTo>
                <a:cubicBezTo>
                  <a:pt x="849" y="807"/>
                  <a:pt x="847" y="811"/>
                  <a:pt x="846" y="815"/>
                </a:cubicBezTo>
                <a:lnTo>
                  <a:pt x="839" y="815"/>
                </a:lnTo>
                <a:lnTo>
                  <a:pt x="839" y="815"/>
                </a:lnTo>
                <a:cubicBezTo>
                  <a:pt x="837" y="815"/>
                  <a:pt x="835" y="816"/>
                  <a:pt x="835" y="818"/>
                </a:cubicBezTo>
                <a:cubicBezTo>
                  <a:pt x="834" y="819"/>
                  <a:pt x="834" y="821"/>
                  <a:pt x="835" y="823"/>
                </a:cubicBezTo>
                <a:close/>
                <a:moveTo>
                  <a:pt x="854" y="834"/>
                </a:moveTo>
                <a:lnTo>
                  <a:pt x="854" y="834"/>
                </a:lnTo>
                <a:lnTo>
                  <a:pt x="855" y="831"/>
                </a:lnTo>
                <a:lnTo>
                  <a:pt x="850" y="822"/>
                </a:lnTo>
                <a:lnTo>
                  <a:pt x="851" y="821"/>
                </a:lnTo>
                <a:lnTo>
                  <a:pt x="861" y="821"/>
                </a:lnTo>
                <a:lnTo>
                  <a:pt x="862" y="818"/>
                </a:lnTo>
                <a:cubicBezTo>
                  <a:pt x="864" y="814"/>
                  <a:pt x="866" y="809"/>
                  <a:pt x="866" y="804"/>
                </a:cubicBezTo>
                <a:lnTo>
                  <a:pt x="867" y="801"/>
                </a:lnTo>
                <a:lnTo>
                  <a:pt x="857" y="796"/>
                </a:lnTo>
                <a:lnTo>
                  <a:pt x="857" y="795"/>
                </a:lnTo>
                <a:lnTo>
                  <a:pt x="867" y="789"/>
                </a:lnTo>
                <a:lnTo>
                  <a:pt x="866" y="786"/>
                </a:lnTo>
                <a:cubicBezTo>
                  <a:pt x="866" y="782"/>
                  <a:pt x="864" y="777"/>
                  <a:pt x="862" y="772"/>
                </a:cubicBezTo>
                <a:lnTo>
                  <a:pt x="861" y="769"/>
                </a:lnTo>
                <a:lnTo>
                  <a:pt x="851" y="769"/>
                </a:lnTo>
                <a:lnTo>
                  <a:pt x="850" y="768"/>
                </a:lnTo>
                <a:lnTo>
                  <a:pt x="855" y="759"/>
                </a:lnTo>
                <a:lnTo>
                  <a:pt x="854" y="757"/>
                </a:lnTo>
                <a:cubicBezTo>
                  <a:pt x="852" y="755"/>
                  <a:pt x="850" y="753"/>
                  <a:pt x="849" y="751"/>
                </a:cubicBezTo>
                <a:lnTo>
                  <a:pt x="911" y="751"/>
                </a:lnTo>
                <a:lnTo>
                  <a:pt x="911" y="839"/>
                </a:lnTo>
                <a:lnTo>
                  <a:pt x="848" y="839"/>
                </a:lnTo>
                <a:cubicBezTo>
                  <a:pt x="850" y="838"/>
                  <a:pt x="852" y="836"/>
                  <a:pt x="854" y="834"/>
                </a:cubicBezTo>
                <a:close/>
                <a:moveTo>
                  <a:pt x="827" y="738"/>
                </a:moveTo>
                <a:lnTo>
                  <a:pt x="827" y="738"/>
                </a:lnTo>
                <a:lnTo>
                  <a:pt x="827" y="638"/>
                </a:lnTo>
                <a:lnTo>
                  <a:pt x="911" y="638"/>
                </a:lnTo>
                <a:lnTo>
                  <a:pt x="911" y="738"/>
                </a:lnTo>
                <a:lnTo>
                  <a:pt x="827" y="738"/>
                </a:lnTo>
                <a:close/>
                <a:moveTo>
                  <a:pt x="710" y="375"/>
                </a:moveTo>
                <a:lnTo>
                  <a:pt x="710" y="375"/>
                </a:lnTo>
                <a:lnTo>
                  <a:pt x="907" y="375"/>
                </a:lnTo>
                <a:lnTo>
                  <a:pt x="907" y="436"/>
                </a:lnTo>
                <a:lnTo>
                  <a:pt x="710" y="436"/>
                </a:lnTo>
                <a:lnTo>
                  <a:pt x="710" y="375"/>
                </a:lnTo>
                <a:close/>
                <a:moveTo>
                  <a:pt x="680" y="637"/>
                </a:moveTo>
                <a:lnTo>
                  <a:pt x="680" y="637"/>
                </a:lnTo>
                <a:lnTo>
                  <a:pt x="764" y="637"/>
                </a:lnTo>
                <a:lnTo>
                  <a:pt x="764" y="737"/>
                </a:lnTo>
                <a:lnTo>
                  <a:pt x="680" y="737"/>
                </a:lnTo>
                <a:lnTo>
                  <a:pt x="680" y="637"/>
                </a:lnTo>
                <a:close/>
                <a:moveTo>
                  <a:pt x="680" y="751"/>
                </a:moveTo>
                <a:lnTo>
                  <a:pt x="680" y="751"/>
                </a:lnTo>
                <a:lnTo>
                  <a:pt x="742" y="751"/>
                </a:lnTo>
                <a:cubicBezTo>
                  <a:pt x="740" y="753"/>
                  <a:pt x="739" y="755"/>
                  <a:pt x="737" y="757"/>
                </a:cubicBezTo>
                <a:lnTo>
                  <a:pt x="735" y="759"/>
                </a:lnTo>
                <a:lnTo>
                  <a:pt x="741" y="768"/>
                </a:lnTo>
                <a:lnTo>
                  <a:pt x="740" y="769"/>
                </a:lnTo>
                <a:lnTo>
                  <a:pt x="730" y="769"/>
                </a:lnTo>
                <a:lnTo>
                  <a:pt x="728" y="772"/>
                </a:lnTo>
                <a:cubicBezTo>
                  <a:pt x="727" y="777"/>
                  <a:pt x="725" y="782"/>
                  <a:pt x="725" y="786"/>
                </a:cubicBezTo>
                <a:lnTo>
                  <a:pt x="724" y="789"/>
                </a:lnTo>
                <a:lnTo>
                  <a:pt x="733" y="795"/>
                </a:lnTo>
                <a:lnTo>
                  <a:pt x="733" y="796"/>
                </a:lnTo>
                <a:lnTo>
                  <a:pt x="724" y="801"/>
                </a:lnTo>
                <a:lnTo>
                  <a:pt x="725" y="804"/>
                </a:lnTo>
                <a:cubicBezTo>
                  <a:pt x="725" y="809"/>
                  <a:pt x="727" y="814"/>
                  <a:pt x="728" y="818"/>
                </a:cubicBezTo>
                <a:lnTo>
                  <a:pt x="730" y="821"/>
                </a:lnTo>
                <a:lnTo>
                  <a:pt x="740" y="821"/>
                </a:lnTo>
                <a:lnTo>
                  <a:pt x="741" y="822"/>
                </a:lnTo>
                <a:lnTo>
                  <a:pt x="735" y="831"/>
                </a:lnTo>
                <a:lnTo>
                  <a:pt x="737" y="834"/>
                </a:lnTo>
                <a:cubicBezTo>
                  <a:pt x="739" y="836"/>
                  <a:pt x="741" y="838"/>
                  <a:pt x="742" y="839"/>
                </a:cubicBezTo>
                <a:lnTo>
                  <a:pt x="680" y="839"/>
                </a:lnTo>
                <a:lnTo>
                  <a:pt x="680" y="751"/>
                </a:lnTo>
                <a:close/>
                <a:moveTo>
                  <a:pt x="201" y="760"/>
                </a:moveTo>
                <a:lnTo>
                  <a:pt x="201" y="760"/>
                </a:lnTo>
                <a:lnTo>
                  <a:pt x="580" y="760"/>
                </a:lnTo>
                <a:lnTo>
                  <a:pt x="580" y="822"/>
                </a:lnTo>
                <a:lnTo>
                  <a:pt x="201" y="822"/>
                </a:lnTo>
                <a:lnTo>
                  <a:pt x="201" y="760"/>
                </a:lnTo>
                <a:close/>
                <a:moveTo>
                  <a:pt x="940" y="1286"/>
                </a:moveTo>
                <a:lnTo>
                  <a:pt x="940" y="1286"/>
                </a:lnTo>
                <a:lnTo>
                  <a:pt x="153" y="1286"/>
                </a:lnTo>
                <a:lnTo>
                  <a:pt x="96" y="1223"/>
                </a:lnTo>
                <a:lnTo>
                  <a:pt x="168" y="1223"/>
                </a:lnTo>
                <a:lnTo>
                  <a:pt x="168" y="956"/>
                </a:lnTo>
                <a:lnTo>
                  <a:pt x="613" y="956"/>
                </a:lnTo>
                <a:lnTo>
                  <a:pt x="613" y="1223"/>
                </a:lnTo>
                <a:lnTo>
                  <a:pt x="680" y="1223"/>
                </a:lnTo>
                <a:lnTo>
                  <a:pt x="680" y="851"/>
                </a:lnTo>
                <a:lnTo>
                  <a:pt x="764" y="851"/>
                </a:lnTo>
                <a:lnTo>
                  <a:pt x="764" y="1223"/>
                </a:lnTo>
                <a:lnTo>
                  <a:pt x="827" y="1223"/>
                </a:lnTo>
                <a:lnTo>
                  <a:pt x="827" y="852"/>
                </a:lnTo>
                <a:lnTo>
                  <a:pt x="911" y="852"/>
                </a:lnTo>
                <a:lnTo>
                  <a:pt x="911" y="1223"/>
                </a:lnTo>
                <a:lnTo>
                  <a:pt x="940" y="1223"/>
                </a:lnTo>
                <a:lnTo>
                  <a:pt x="940" y="12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6" name="Freeform 1290"/>
          <p:cNvSpPr>
            <a:spLocks noEditPoints="1"/>
          </p:cNvSpPr>
          <p:nvPr/>
        </p:nvSpPr>
        <p:spPr bwMode="auto">
          <a:xfrm>
            <a:off x="949570" y="4359109"/>
            <a:ext cx="293041" cy="383860"/>
          </a:xfrm>
          <a:custGeom>
            <a:avLst/>
            <a:gdLst>
              <a:gd name="T0" fmla="*/ 636 w 1068"/>
              <a:gd name="T1" fmla="*/ 268 h 1396"/>
              <a:gd name="T2" fmla="*/ 0 w 1068"/>
              <a:gd name="T3" fmla="*/ 1099 h 1396"/>
              <a:gd name="T4" fmla="*/ 95 w 1068"/>
              <a:gd name="T5" fmla="*/ 1396 h 1396"/>
              <a:gd name="T6" fmla="*/ 1068 w 1068"/>
              <a:gd name="T7" fmla="*/ 1276 h 1396"/>
              <a:gd name="T8" fmla="*/ 1068 w 1068"/>
              <a:gd name="T9" fmla="*/ 1245 h 1396"/>
              <a:gd name="T10" fmla="*/ 1068 w 1068"/>
              <a:gd name="T11" fmla="*/ 441 h 1396"/>
              <a:gd name="T12" fmla="*/ 972 w 1068"/>
              <a:gd name="T13" fmla="*/ 0 h 1396"/>
              <a:gd name="T14" fmla="*/ 838 w 1068"/>
              <a:gd name="T15" fmla="*/ 829 h 1396"/>
              <a:gd name="T16" fmla="*/ 820 w 1068"/>
              <a:gd name="T17" fmla="*/ 834 h 1396"/>
              <a:gd name="T18" fmla="*/ 816 w 1068"/>
              <a:gd name="T19" fmla="*/ 846 h 1396"/>
              <a:gd name="T20" fmla="*/ 795 w 1068"/>
              <a:gd name="T21" fmla="*/ 840 h 1396"/>
              <a:gd name="T22" fmla="*/ 775 w 1068"/>
              <a:gd name="T23" fmla="*/ 846 h 1396"/>
              <a:gd name="T24" fmla="*/ 770 w 1068"/>
              <a:gd name="T25" fmla="*/ 834 h 1396"/>
              <a:gd name="T26" fmla="*/ 752 w 1068"/>
              <a:gd name="T27" fmla="*/ 829 h 1396"/>
              <a:gd name="T28" fmla="*/ 752 w 1068"/>
              <a:gd name="T29" fmla="*/ 815 h 1396"/>
              <a:gd name="T30" fmla="*/ 747 w 1068"/>
              <a:gd name="T31" fmla="*/ 799 h 1396"/>
              <a:gd name="T32" fmla="*/ 741 w 1068"/>
              <a:gd name="T33" fmla="*/ 788 h 1396"/>
              <a:gd name="T34" fmla="*/ 752 w 1068"/>
              <a:gd name="T35" fmla="*/ 775 h 1396"/>
              <a:gd name="T36" fmla="*/ 752 w 1068"/>
              <a:gd name="T37" fmla="*/ 762 h 1396"/>
              <a:gd name="T38" fmla="*/ 770 w 1068"/>
              <a:gd name="T39" fmla="*/ 757 h 1396"/>
              <a:gd name="T40" fmla="*/ 775 w 1068"/>
              <a:gd name="T41" fmla="*/ 745 h 1396"/>
              <a:gd name="T42" fmla="*/ 793 w 1068"/>
              <a:gd name="T43" fmla="*/ 749 h 1396"/>
              <a:gd name="T44" fmla="*/ 803 w 1068"/>
              <a:gd name="T45" fmla="*/ 741 h 1396"/>
              <a:gd name="T46" fmla="*/ 817 w 1068"/>
              <a:gd name="T47" fmla="*/ 755 h 1396"/>
              <a:gd name="T48" fmla="*/ 829 w 1068"/>
              <a:gd name="T49" fmla="*/ 752 h 1396"/>
              <a:gd name="T50" fmla="*/ 834 w 1068"/>
              <a:gd name="T51" fmla="*/ 772 h 1396"/>
              <a:gd name="T52" fmla="*/ 849 w 1068"/>
              <a:gd name="T53" fmla="*/ 787 h 1396"/>
              <a:gd name="T54" fmla="*/ 843 w 1068"/>
              <a:gd name="T55" fmla="*/ 799 h 1396"/>
              <a:gd name="T56" fmla="*/ 839 w 1068"/>
              <a:gd name="T57" fmla="*/ 815 h 1396"/>
              <a:gd name="T58" fmla="*/ 835 w 1068"/>
              <a:gd name="T59" fmla="*/ 823 h 1396"/>
              <a:gd name="T60" fmla="*/ 856 w 1068"/>
              <a:gd name="T61" fmla="*/ 831 h 1396"/>
              <a:gd name="T62" fmla="*/ 861 w 1068"/>
              <a:gd name="T63" fmla="*/ 821 h 1396"/>
              <a:gd name="T64" fmla="*/ 867 w 1068"/>
              <a:gd name="T65" fmla="*/ 801 h 1396"/>
              <a:gd name="T66" fmla="*/ 867 w 1068"/>
              <a:gd name="T67" fmla="*/ 789 h 1396"/>
              <a:gd name="T68" fmla="*/ 861 w 1068"/>
              <a:gd name="T69" fmla="*/ 769 h 1396"/>
              <a:gd name="T70" fmla="*/ 855 w 1068"/>
              <a:gd name="T71" fmla="*/ 759 h 1396"/>
              <a:gd name="T72" fmla="*/ 911 w 1068"/>
              <a:gd name="T73" fmla="*/ 751 h 1396"/>
              <a:gd name="T74" fmla="*/ 854 w 1068"/>
              <a:gd name="T75" fmla="*/ 834 h 1396"/>
              <a:gd name="T76" fmla="*/ 827 w 1068"/>
              <a:gd name="T77" fmla="*/ 638 h 1396"/>
              <a:gd name="T78" fmla="*/ 827 w 1068"/>
              <a:gd name="T79" fmla="*/ 738 h 1396"/>
              <a:gd name="T80" fmla="*/ 907 w 1068"/>
              <a:gd name="T81" fmla="*/ 375 h 1396"/>
              <a:gd name="T82" fmla="*/ 710 w 1068"/>
              <a:gd name="T83" fmla="*/ 375 h 1396"/>
              <a:gd name="T84" fmla="*/ 764 w 1068"/>
              <a:gd name="T85" fmla="*/ 637 h 1396"/>
              <a:gd name="T86" fmla="*/ 680 w 1068"/>
              <a:gd name="T87" fmla="*/ 637 h 1396"/>
              <a:gd name="T88" fmla="*/ 742 w 1068"/>
              <a:gd name="T89" fmla="*/ 751 h 1396"/>
              <a:gd name="T90" fmla="*/ 741 w 1068"/>
              <a:gd name="T91" fmla="*/ 768 h 1396"/>
              <a:gd name="T92" fmla="*/ 729 w 1068"/>
              <a:gd name="T93" fmla="*/ 772 h 1396"/>
              <a:gd name="T94" fmla="*/ 733 w 1068"/>
              <a:gd name="T95" fmla="*/ 795 h 1396"/>
              <a:gd name="T96" fmla="*/ 725 w 1068"/>
              <a:gd name="T97" fmla="*/ 804 h 1396"/>
              <a:gd name="T98" fmla="*/ 740 w 1068"/>
              <a:gd name="T99" fmla="*/ 821 h 1396"/>
              <a:gd name="T100" fmla="*/ 737 w 1068"/>
              <a:gd name="T101" fmla="*/ 834 h 1396"/>
              <a:gd name="T102" fmla="*/ 680 w 1068"/>
              <a:gd name="T103" fmla="*/ 751 h 1396"/>
              <a:gd name="T104" fmla="*/ 580 w 1068"/>
              <a:gd name="T105" fmla="*/ 760 h 1396"/>
              <a:gd name="T106" fmla="*/ 201 w 1068"/>
              <a:gd name="T107" fmla="*/ 760 h 1396"/>
              <a:gd name="T108" fmla="*/ 153 w 1068"/>
              <a:gd name="T109" fmla="*/ 1286 h 1396"/>
              <a:gd name="T110" fmla="*/ 168 w 1068"/>
              <a:gd name="T111" fmla="*/ 956 h 1396"/>
              <a:gd name="T112" fmla="*/ 680 w 1068"/>
              <a:gd name="T113" fmla="*/ 1223 h 1396"/>
              <a:gd name="T114" fmla="*/ 764 w 1068"/>
              <a:gd name="T115" fmla="*/ 1223 h 1396"/>
              <a:gd name="T116" fmla="*/ 911 w 1068"/>
              <a:gd name="T117" fmla="*/ 852 h 1396"/>
              <a:gd name="T118" fmla="*/ 940 w 1068"/>
              <a:gd name="T119" fmla="*/ 1286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68" h="1396">
                <a:moveTo>
                  <a:pt x="972" y="0"/>
                </a:moveTo>
                <a:lnTo>
                  <a:pt x="530" y="0"/>
                </a:lnTo>
                <a:cubicBezTo>
                  <a:pt x="596" y="70"/>
                  <a:pt x="636" y="164"/>
                  <a:pt x="636" y="268"/>
                </a:cubicBezTo>
                <a:cubicBezTo>
                  <a:pt x="636" y="484"/>
                  <a:pt x="461" y="659"/>
                  <a:pt x="245" y="659"/>
                </a:cubicBezTo>
                <a:cubicBezTo>
                  <a:pt x="152" y="659"/>
                  <a:pt x="67" y="626"/>
                  <a:pt x="0" y="572"/>
                </a:cubicBezTo>
                <a:lnTo>
                  <a:pt x="0" y="1099"/>
                </a:lnTo>
                <a:lnTo>
                  <a:pt x="0" y="1241"/>
                </a:lnTo>
                <a:lnTo>
                  <a:pt x="0" y="1299"/>
                </a:lnTo>
                <a:cubicBezTo>
                  <a:pt x="0" y="1352"/>
                  <a:pt x="42" y="1396"/>
                  <a:pt x="95" y="1396"/>
                </a:cubicBezTo>
                <a:lnTo>
                  <a:pt x="972" y="1396"/>
                </a:lnTo>
                <a:cubicBezTo>
                  <a:pt x="1023" y="1396"/>
                  <a:pt x="1064" y="1356"/>
                  <a:pt x="1067" y="1306"/>
                </a:cubicBezTo>
                <a:lnTo>
                  <a:pt x="1068" y="1276"/>
                </a:lnTo>
                <a:lnTo>
                  <a:pt x="1068" y="1276"/>
                </a:lnTo>
                <a:lnTo>
                  <a:pt x="1068" y="1273"/>
                </a:lnTo>
                <a:lnTo>
                  <a:pt x="1068" y="1245"/>
                </a:lnTo>
                <a:lnTo>
                  <a:pt x="1068" y="493"/>
                </a:lnTo>
                <a:lnTo>
                  <a:pt x="1068" y="463"/>
                </a:lnTo>
                <a:lnTo>
                  <a:pt x="1068" y="441"/>
                </a:lnTo>
                <a:lnTo>
                  <a:pt x="1068" y="397"/>
                </a:lnTo>
                <a:lnTo>
                  <a:pt x="1068" y="97"/>
                </a:lnTo>
                <a:cubicBezTo>
                  <a:pt x="1068" y="44"/>
                  <a:pt x="1025" y="0"/>
                  <a:pt x="972" y="0"/>
                </a:cubicBezTo>
                <a:close/>
                <a:moveTo>
                  <a:pt x="835" y="823"/>
                </a:moveTo>
                <a:lnTo>
                  <a:pt x="835" y="823"/>
                </a:lnTo>
                <a:lnTo>
                  <a:pt x="838" y="829"/>
                </a:lnTo>
                <a:cubicBezTo>
                  <a:pt x="836" y="832"/>
                  <a:pt x="832" y="835"/>
                  <a:pt x="829" y="838"/>
                </a:cubicBezTo>
                <a:lnTo>
                  <a:pt x="823" y="834"/>
                </a:lnTo>
                <a:cubicBezTo>
                  <a:pt x="822" y="834"/>
                  <a:pt x="821" y="834"/>
                  <a:pt x="820" y="834"/>
                </a:cubicBezTo>
                <a:cubicBezTo>
                  <a:pt x="819" y="834"/>
                  <a:pt x="818" y="834"/>
                  <a:pt x="817" y="835"/>
                </a:cubicBezTo>
                <a:cubicBezTo>
                  <a:pt x="816" y="836"/>
                  <a:pt x="815" y="837"/>
                  <a:pt x="815" y="839"/>
                </a:cubicBezTo>
                <a:lnTo>
                  <a:pt x="816" y="846"/>
                </a:lnTo>
                <a:cubicBezTo>
                  <a:pt x="812" y="847"/>
                  <a:pt x="807" y="848"/>
                  <a:pt x="803" y="849"/>
                </a:cubicBezTo>
                <a:lnTo>
                  <a:pt x="799" y="843"/>
                </a:lnTo>
                <a:cubicBezTo>
                  <a:pt x="799" y="841"/>
                  <a:pt x="797" y="840"/>
                  <a:pt x="795" y="840"/>
                </a:cubicBezTo>
                <a:cubicBezTo>
                  <a:pt x="793" y="840"/>
                  <a:pt x="792" y="841"/>
                  <a:pt x="791" y="843"/>
                </a:cubicBezTo>
                <a:lnTo>
                  <a:pt x="788" y="849"/>
                </a:lnTo>
                <a:cubicBezTo>
                  <a:pt x="783" y="848"/>
                  <a:pt x="779" y="847"/>
                  <a:pt x="775" y="846"/>
                </a:cubicBezTo>
                <a:lnTo>
                  <a:pt x="775" y="839"/>
                </a:lnTo>
                <a:cubicBezTo>
                  <a:pt x="775" y="837"/>
                  <a:pt x="775" y="836"/>
                  <a:pt x="774" y="835"/>
                </a:cubicBezTo>
                <a:cubicBezTo>
                  <a:pt x="773" y="834"/>
                  <a:pt x="771" y="834"/>
                  <a:pt x="770" y="834"/>
                </a:cubicBezTo>
                <a:cubicBezTo>
                  <a:pt x="769" y="834"/>
                  <a:pt x="768" y="834"/>
                  <a:pt x="768" y="834"/>
                </a:cubicBezTo>
                <a:lnTo>
                  <a:pt x="762" y="838"/>
                </a:lnTo>
                <a:cubicBezTo>
                  <a:pt x="758" y="835"/>
                  <a:pt x="755" y="832"/>
                  <a:pt x="752" y="829"/>
                </a:cubicBezTo>
                <a:lnTo>
                  <a:pt x="756" y="823"/>
                </a:lnTo>
                <a:cubicBezTo>
                  <a:pt x="757" y="821"/>
                  <a:pt x="757" y="819"/>
                  <a:pt x="756" y="818"/>
                </a:cubicBezTo>
                <a:cubicBezTo>
                  <a:pt x="755" y="816"/>
                  <a:pt x="754" y="815"/>
                  <a:pt x="752" y="815"/>
                </a:cubicBezTo>
                <a:lnTo>
                  <a:pt x="745" y="815"/>
                </a:lnTo>
                <a:cubicBezTo>
                  <a:pt x="743" y="811"/>
                  <a:pt x="742" y="807"/>
                  <a:pt x="741" y="803"/>
                </a:cubicBezTo>
                <a:lnTo>
                  <a:pt x="747" y="799"/>
                </a:lnTo>
                <a:cubicBezTo>
                  <a:pt x="749" y="799"/>
                  <a:pt x="750" y="797"/>
                  <a:pt x="750" y="795"/>
                </a:cubicBezTo>
                <a:cubicBezTo>
                  <a:pt x="750" y="793"/>
                  <a:pt x="749" y="792"/>
                  <a:pt x="747" y="791"/>
                </a:cubicBezTo>
                <a:lnTo>
                  <a:pt x="741" y="788"/>
                </a:lnTo>
                <a:cubicBezTo>
                  <a:pt x="742" y="783"/>
                  <a:pt x="743" y="779"/>
                  <a:pt x="745" y="775"/>
                </a:cubicBezTo>
                <a:lnTo>
                  <a:pt x="752" y="775"/>
                </a:lnTo>
                <a:lnTo>
                  <a:pt x="752" y="775"/>
                </a:lnTo>
                <a:cubicBezTo>
                  <a:pt x="753" y="775"/>
                  <a:pt x="755" y="774"/>
                  <a:pt x="756" y="772"/>
                </a:cubicBezTo>
                <a:cubicBezTo>
                  <a:pt x="757" y="771"/>
                  <a:pt x="757" y="769"/>
                  <a:pt x="756" y="768"/>
                </a:cubicBezTo>
                <a:lnTo>
                  <a:pt x="752" y="762"/>
                </a:lnTo>
                <a:cubicBezTo>
                  <a:pt x="755" y="758"/>
                  <a:pt x="758" y="755"/>
                  <a:pt x="762" y="752"/>
                </a:cubicBezTo>
                <a:lnTo>
                  <a:pt x="768" y="756"/>
                </a:lnTo>
                <a:cubicBezTo>
                  <a:pt x="768" y="756"/>
                  <a:pt x="769" y="757"/>
                  <a:pt x="770" y="757"/>
                </a:cubicBezTo>
                <a:cubicBezTo>
                  <a:pt x="771" y="757"/>
                  <a:pt x="773" y="756"/>
                  <a:pt x="774" y="755"/>
                </a:cubicBezTo>
                <a:cubicBezTo>
                  <a:pt x="775" y="754"/>
                  <a:pt x="775" y="753"/>
                  <a:pt x="775" y="752"/>
                </a:cubicBezTo>
                <a:lnTo>
                  <a:pt x="775" y="745"/>
                </a:lnTo>
                <a:cubicBezTo>
                  <a:pt x="779" y="743"/>
                  <a:pt x="783" y="742"/>
                  <a:pt x="788" y="741"/>
                </a:cubicBezTo>
                <a:lnTo>
                  <a:pt x="791" y="747"/>
                </a:lnTo>
                <a:cubicBezTo>
                  <a:pt x="791" y="748"/>
                  <a:pt x="792" y="749"/>
                  <a:pt x="793" y="749"/>
                </a:cubicBezTo>
                <a:cubicBezTo>
                  <a:pt x="794" y="750"/>
                  <a:pt x="794" y="750"/>
                  <a:pt x="795" y="750"/>
                </a:cubicBezTo>
                <a:cubicBezTo>
                  <a:pt x="797" y="750"/>
                  <a:pt x="799" y="749"/>
                  <a:pt x="799" y="747"/>
                </a:cubicBezTo>
                <a:lnTo>
                  <a:pt x="803" y="741"/>
                </a:lnTo>
                <a:cubicBezTo>
                  <a:pt x="807" y="742"/>
                  <a:pt x="812" y="743"/>
                  <a:pt x="816" y="745"/>
                </a:cubicBezTo>
                <a:lnTo>
                  <a:pt x="815" y="752"/>
                </a:lnTo>
                <a:cubicBezTo>
                  <a:pt x="815" y="753"/>
                  <a:pt x="816" y="754"/>
                  <a:pt x="817" y="755"/>
                </a:cubicBezTo>
                <a:cubicBezTo>
                  <a:pt x="818" y="756"/>
                  <a:pt x="819" y="757"/>
                  <a:pt x="820" y="757"/>
                </a:cubicBezTo>
                <a:cubicBezTo>
                  <a:pt x="821" y="757"/>
                  <a:pt x="822" y="756"/>
                  <a:pt x="823" y="756"/>
                </a:cubicBezTo>
                <a:lnTo>
                  <a:pt x="829" y="752"/>
                </a:lnTo>
                <a:cubicBezTo>
                  <a:pt x="832" y="755"/>
                  <a:pt x="835" y="758"/>
                  <a:pt x="838" y="762"/>
                </a:cubicBezTo>
                <a:lnTo>
                  <a:pt x="835" y="768"/>
                </a:lnTo>
                <a:cubicBezTo>
                  <a:pt x="834" y="769"/>
                  <a:pt x="834" y="771"/>
                  <a:pt x="834" y="772"/>
                </a:cubicBezTo>
                <a:cubicBezTo>
                  <a:pt x="835" y="774"/>
                  <a:pt x="837" y="775"/>
                  <a:pt x="839" y="775"/>
                </a:cubicBezTo>
                <a:lnTo>
                  <a:pt x="846" y="775"/>
                </a:lnTo>
                <a:cubicBezTo>
                  <a:pt x="848" y="779"/>
                  <a:pt x="849" y="783"/>
                  <a:pt x="849" y="787"/>
                </a:cubicBezTo>
                <a:lnTo>
                  <a:pt x="843" y="791"/>
                </a:lnTo>
                <a:cubicBezTo>
                  <a:pt x="842" y="792"/>
                  <a:pt x="841" y="793"/>
                  <a:pt x="841" y="795"/>
                </a:cubicBezTo>
                <a:cubicBezTo>
                  <a:pt x="841" y="797"/>
                  <a:pt x="842" y="799"/>
                  <a:pt x="843" y="799"/>
                </a:cubicBezTo>
                <a:lnTo>
                  <a:pt x="849" y="803"/>
                </a:lnTo>
                <a:cubicBezTo>
                  <a:pt x="849" y="807"/>
                  <a:pt x="848" y="811"/>
                  <a:pt x="846" y="815"/>
                </a:cubicBezTo>
                <a:lnTo>
                  <a:pt x="839" y="815"/>
                </a:lnTo>
                <a:lnTo>
                  <a:pt x="839" y="815"/>
                </a:lnTo>
                <a:cubicBezTo>
                  <a:pt x="837" y="815"/>
                  <a:pt x="835" y="816"/>
                  <a:pt x="835" y="818"/>
                </a:cubicBezTo>
                <a:cubicBezTo>
                  <a:pt x="834" y="819"/>
                  <a:pt x="834" y="821"/>
                  <a:pt x="835" y="823"/>
                </a:cubicBezTo>
                <a:close/>
                <a:moveTo>
                  <a:pt x="854" y="834"/>
                </a:moveTo>
                <a:lnTo>
                  <a:pt x="854" y="834"/>
                </a:lnTo>
                <a:lnTo>
                  <a:pt x="856" y="831"/>
                </a:lnTo>
                <a:lnTo>
                  <a:pt x="850" y="822"/>
                </a:lnTo>
                <a:lnTo>
                  <a:pt x="851" y="821"/>
                </a:lnTo>
                <a:lnTo>
                  <a:pt x="861" y="821"/>
                </a:lnTo>
                <a:lnTo>
                  <a:pt x="862" y="818"/>
                </a:lnTo>
                <a:cubicBezTo>
                  <a:pt x="864" y="814"/>
                  <a:pt x="866" y="809"/>
                  <a:pt x="866" y="804"/>
                </a:cubicBezTo>
                <a:lnTo>
                  <a:pt x="867" y="801"/>
                </a:lnTo>
                <a:lnTo>
                  <a:pt x="857" y="796"/>
                </a:lnTo>
                <a:lnTo>
                  <a:pt x="857" y="795"/>
                </a:lnTo>
                <a:lnTo>
                  <a:pt x="867" y="789"/>
                </a:lnTo>
                <a:lnTo>
                  <a:pt x="866" y="786"/>
                </a:lnTo>
                <a:cubicBezTo>
                  <a:pt x="866" y="781"/>
                  <a:pt x="864" y="777"/>
                  <a:pt x="862" y="772"/>
                </a:cubicBezTo>
                <a:lnTo>
                  <a:pt x="861" y="769"/>
                </a:lnTo>
                <a:lnTo>
                  <a:pt x="851" y="769"/>
                </a:lnTo>
                <a:lnTo>
                  <a:pt x="850" y="768"/>
                </a:lnTo>
                <a:lnTo>
                  <a:pt x="855" y="759"/>
                </a:lnTo>
                <a:lnTo>
                  <a:pt x="854" y="757"/>
                </a:lnTo>
                <a:cubicBezTo>
                  <a:pt x="852" y="755"/>
                  <a:pt x="850" y="753"/>
                  <a:pt x="849" y="751"/>
                </a:cubicBezTo>
                <a:lnTo>
                  <a:pt x="911" y="751"/>
                </a:lnTo>
                <a:lnTo>
                  <a:pt x="911" y="839"/>
                </a:lnTo>
                <a:lnTo>
                  <a:pt x="848" y="839"/>
                </a:lnTo>
                <a:cubicBezTo>
                  <a:pt x="850" y="838"/>
                  <a:pt x="852" y="836"/>
                  <a:pt x="854" y="834"/>
                </a:cubicBezTo>
                <a:close/>
                <a:moveTo>
                  <a:pt x="827" y="738"/>
                </a:moveTo>
                <a:lnTo>
                  <a:pt x="827" y="738"/>
                </a:lnTo>
                <a:lnTo>
                  <a:pt x="827" y="638"/>
                </a:lnTo>
                <a:lnTo>
                  <a:pt x="911" y="638"/>
                </a:lnTo>
                <a:lnTo>
                  <a:pt x="911" y="738"/>
                </a:lnTo>
                <a:lnTo>
                  <a:pt x="827" y="738"/>
                </a:lnTo>
                <a:close/>
                <a:moveTo>
                  <a:pt x="710" y="375"/>
                </a:moveTo>
                <a:lnTo>
                  <a:pt x="710" y="375"/>
                </a:lnTo>
                <a:lnTo>
                  <a:pt x="907" y="375"/>
                </a:lnTo>
                <a:lnTo>
                  <a:pt x="907" y="436"/>
                </a:lnTo>
                <a:lnTo>
                  <a:pt x="710" y="436"/>
                </a:lnTo>
                <a:lnTo>
                  <a:pt x="710" y="375"/>
                </a:lnTo>
                <a:close/>
                <a:moveTo>
                  <a:pt x="680" y="637"/>
                </a:moveTo>
                <a:lnTo>
                  <a:pt x="680" y="637"/>
                </a:lnTo>
                <a:lnTo>
                  <a:pt x="764" y="637"/>
                </a:lnTo>
                <a:lnTo>
                  <a:pt x="764" y="737"/>
                </a:lnTo>
                <a:lnTo>
                  <a:pt x="680" y="737"/>
                </a:lnTo>
                <a:lnTo>
                  <a:pt x="680" y="637"/>
                </a:lnTo>
                <a:close/>
                <a:moveTo>
                  <a:pt x="680" y="751"/>
                </a:moveTo>
                <a:lnTo>
                  <a:pt x="680" y="751"/>
                </a:lnTo>
                <a:lnTo>
                  <a:pt x="742" y="751"/>
                </a:lnTo>
                <a:cubicBezTo>
                  <a:pt x="740" y="753"/>
                  <a:pt x="739" y="755"/>
                  <a:pt x="737" y="757"/>
                </a:cubicBezTo>
                <a:lnTo>
                  <a:pt x="735" y="759"/>
                </a:lnTo>
                <a:lnTo>
                  <a:pt x="741" y="768"/>
                </a:lnTo>
                <a:lnTo>
                  <a:pt x="740" y="769"/>
                </a:lnTo>
                <a:lnTo>
                  <a:pt x="730" y="769"/>
                </a:lnTo>
                <a:lnTo>
                  <a:pt x="729" y="772"/>
                </a:lnTo>
                <a:cubicBezTo>
                  <a:pt x="727" y="777"/>
                  <a:pt x="725" y="781"/>
                  <a:pt x="725" y="786"/>
                </a:cubicBezTo>
                <a:lnTo>
                  <a:pt x="724" y="789"/>
                </a:lnTo>
                <a:lnTo>
                  <a:pt x="733" y="795"/>
                </a:lnTo>
                <a:lnTo>
                  <a:pt x="733" y="796"/>
                </a:lnTo>
                <a:lnTo>
                  <a:pt x="724" y="801"/>
                </a:lnTo>
                <a:lnTo>
                  <a:pt x="725" y="804"/>
                </a:lnTo>
                <a:cubicBezTo>
                  <a:pt x="725" y="809"/>
                  <a:pt x="727" y="814"/>
                  <a:pt x="728" y="818"/>
                </a:cubicBezTo>
                <a:lnTo>
                  <a:pt x="730" y="821"/>
                </a:lnTo>
                <a:lnTo>
                  <a:pt x="740" y="821"/>
                </a:lnTo>
                <a:lnTo>
                  <a:pt x="741" y="822"/>
                </a:lnTo>
                <a:lnTo>
                  <a:pt x="735" y="831"/>
                </a:lnTo>
                <a:lnTo>
                  <a:pt x="737" y="834"/>
                </a:lnTo>
                <a:cubicBezTo>
                  <a:pt x="739" y="836"/>
                  <a:pt x="741" y="838"/>
                  <a:pt x="743" y="839"/>
                </a:cubicBezTo>
                <a:lnTo>
                  <a:pt x="680" y="839"/>
                </a:lnTo>
                <a:lnTo>
                  <a:pt x="680" y="751"/>
                </a:lnTo>
                <a:close/>
                <a:moveTo>
                  <a:pt x="201" y="760"/>
                </a:moveTo>
                <a:lnTo>
                  <a:pt x="201" y="760"/>
                </a:lnTo>
                <a:lnTo>
                  <a:pt x="580" y="760"/>
                </a:lnTo>
                <a:lnTo>
                  <a:pt x="580" y="822"/>
                </a:lnTo>
                <a:lnTo>
                  <a:pt x="201" y="822"/>
                </a:lnTo>
                <a:lnTo>
                  <a:pt x="201" y="760"/>
                </a:lnTo>
                <a:close/>
                <a:moveTo>
                  <a:pt x="940" y="1286"/>
                </a:moveTo>
                <a:lnTo>
                  <a:pt x="940" y="1286"/>
                </a:lnTo>
                <a:lnTo>
                  <a:pt x="153" y="1286"/>
                </a:lnTo>
                <a:lnTo>
                  <a:pt x="96" y="1223"/>
                </a:lnTo>
                <a:lnTo>
                  <a:pt x="168" y="1223"/>
                </a:lnTo>
                <a:lnTo>
                  <a:pt x="168" y="956"/>
                </a:lnTo>
                <a:lnTo>
                  <a:pt x="613" y="956"/>
                </a:lnTo>
                <a:lnTo>
                  <a:pt x="613" y="1223"/>
                </a:lnTo>
                <a:lnTo>
                  <a:pt x="680" y="1223"/>
                </a:lnTo>
                <a:lnTo>
                  <a:pt x="680" y="850"/>
                </a:lnTo>
                <a:lnTo>
                  <a:pt x="764" y="850"/>
                </a:lnTo>
                <a:lnTo>
                  <a:pt x="764" y="1223"/>
                </a:lnTo>
                <a:lnTo>
                  <a:pt x="827" y="1223"/>
                </a:lnTo>
                <a:lnTo>
                  <a:pt x="827" y="852"/>
                </a:lnTo>
                <a:lnTo>
                  <a:pt x="911" y="852"/>
                </a:lnTo>
                <a:lnTo>
                  <a:pt x="911" y="1223"/>
                </a:lnTo>
                <a:lnTo>
                  <a:pt x="940" y="1223"/>
                </a:lnTo>
                <a:lnTo>
                  <a:pt x="940" y="12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27" name="Группа 1541"/>
          <p:cNvGrpSpPr/>
          <p:nvPr/>
        </p:nvGrpSpPr>
        <p:grpSpPr>
          <a:xfrm>
            <a:off x="908979" y="4310014"/>
            <a:ext cx="312144" cy="611739"/>
            <a:chOff x="5732819" y="5019376"/>
            <a:chExt cx="409219" cy="801987"/>
          </a:xfrm>
          <a:solidFill>
            <a:schemeClr val="bg1"/>
          </a:solidFill>
        </p:grpSpPr>
        <p:sp>
          <p:nvSpPr>
            <p:cNvPr id="428" name="Freeform 5"/>
            <p:cNvSpPr>
              <a:spLocks noEditPoints="1"/>
            </p:cNvSpPr>
            <p:nvPr/>
          </p:nvSpPr>
          <p:spPr bwMode="auto">
            <a:xfrm>
              <a:off x="5732819" y="5019376"/>
              <a:ext cx="258766" cy="258767"/>
            </a:xfrm>
            <a:custGeom>
              <a:avLst/>
              <a:gdLst>
                <a:gd name="T0" fmla="*/ 717 w 717"/>
                <a:gd name="T1" fmla="*/ 359 h 717"/>
                <a:gd name="T2" fmla="*/ 358 w 717"/>
                <a:gd name="T3" fmla="*/ 0 h 717"/>
                <a:gd name="T4" fmla="*/ 0 w 717"/>
                <a:gd name="T5" fmla="*/ 359 h 717"/>
                <a:gd name="T6" fmla="*/ 358 w 717"/>
                <a:gd name="T7" fmla="*/ 717 h 717"/>
                <a:gd name="T8" fmla="*/ 717 w 717"/>
                <a:gd name="T9" fmla="*/ 359 h 717"/>
                <a:gd name="T10" fmla="*/ 156 w 717"/>
                <a:gd name="T11" fmla="*/ 585 h 717"/>
                <a:gd name="T12" fmla="*/ 156 w 717"/>
                <a:gd name="T13" fmla="*/ 585 h 717"/>
                <a:gd name="T14" fmla="*/ 132 w 717"/>
                <a:gd name="T15" fmla="*/ 561 h 717"/>
                <a:gd name="T16" fmla="*/ 121 w 717"/>
                <a:gd name="T17" fmla="*/ 536 h 717"/>
                <a:gd name="T18" fmla="*/ 132 w 717"/>
                <a:gd name="T19" fmla="*/ 511 h 717"/>
                <a:gd name="T20" fmla="*/ 284 w 717"/>
                <a:gd name="T21" fmla="*/ 359 h 717"/>
                <a:gd name="T22" fmla="*/ 132 w 717"/>
                <a:gd name="T23" fmla="*/ 206 h 717"/>
                <a:gd name="T24" fmla="*/ 121 w 717"/>
                <a:gd name="T25" fmla="*/ 181 h 717"/>
                <a:gd name="T26" fmla="*/ 132 w 717"/>
                <a:gd name="T27" fmla="*/ 156 h 717"/>
                <a:gd name="T28" fmla="*/ 156 w 717"/>
                <a:gd name="T29" fmla="*/ 132 h 717"/>
                <a:gd name="T30" fmla="*/ 206 w 717"/>
                <a:gd name="T31" fmla="*/ 132 h 717"/>
                <a:gd name="T32" fmla="*/ 358 w 717"/>
                <a:gd name="T33" fmla="*/ 285 h 717"/>
                <a:gd name="T34" fmla="*/ 511 w 717"/>
                <a:gd name="T35" fmla="*/ 132 h 717"/>
                <a:gd name="T36" fmla="*/ 536 w 717"/>
                <a:gd name="T37" fmla="*/ 122 h 717"/>
                <a:gd name="T38" fmla="*/ 561 w 717"/>
                <a:gd name="T39" fmla="*/ 132 h 717"/>
                <a:gd name="T40" fmla="*/ 585 w 717"/>
                <a:gd name="T41" fmla="*/ 156 h 717"/>
                <a:gd name="T42" fmla="*/ 585 w 717"/>
                <a:gd name="T43" fmla="*/ 206 h 717"/>
                <a:gd name="T44" fmla="*/ 432 w 717"/>
                <a:gd name="T45" fmla="*/ 359 h 717"/>
                <a:gd name="T46" fmla="*/ 585 w 717"/>
                <a:gd name="T47" fmla="*/ 511 h 717"/>
                <a:gd name="T48" fmla="*/ 595 w 717"/>
                <a:gd name="T49" fmla="*/ 536 h 717"/>
                <a:gd name="T50" fmla="*/ 585 w 717"/>
                <a:gd name="T51" fmla="*/ 561 h 717"/>
                <a:gd name="T52" fmla="*/ 561 w 717"/>
                <a:gd name="T53" fmla="*/ 585 h 717"/>
                <a:gd name="T54" fmla="*/ 511 w 717"/>
                <a:gd name="T55" fmla="*/ 585 h 717"/>
                <a:gd name="T56" fmla="*/ 358 w 717"/>
                <a:gd name="T57" fmla="*/ 433 h 717"/>
                <a:gd name="T58" fmla="*/ 206 w 717"/>
                <a:gd name="T59" fmla="*/ 585 h 717"/>
                <a:gd name="T60" fmla="*/ 181 w 717"/>
                <a:gd name="T61" fmla="*/ 596 h 717"/>
                <a:gd name="T62" fmla="*/ 156 w 717"/>
                <a:gd name="T63" fmla="*/ 585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7" h="717">
                  <a:moveTo>
                    <a:pt x="717" y="359"/>
                  </a:moveTo>
                  <a:cubicBezTo>
                    <a:pt x="717" y="161"/>
                    <a:pt x="556" y="0"/>
                    <a:pt x="358" y="0"/>
                  </a:cubicBezTo>
                  <a:cubicBezTo>
                    <a:pt x="160" y="0"/>
                    <a:pt x="0" y="161"/>
                    <a:pt x="0" y="359"/>
                  </a:cubicBezTo>
                  <a:cubicBezTo>
                    <a:pt x="0" y="556"/>
                    <a:pt x="160" y="717"/>
                    <a:pt x="358" y="717"/>
                  </a:cubicBezTo>
                  <a:cubicBezTo>
                    <a:pt x="556" y="717"/>
                    <a:pt x="717" y="556"/>
                    <a:pt x="717" y="359"/>
                  </a:cubicBezTo>
                  <a:close/>
                  <a:moveTo>
                    <a:pt x="156" y="585"/>
                  </a:moveTo>
                  <a:lnTo>
                    <a:pt x="156" y="585"/>
                  </a:lnTo>
                  <a:lnTo>
                    <a:pt x="132" y="561"/>
                  </a:lnTo>
                  <a:cubicBezTo>
                    <a:pt x="125" y="554"/>
                    <a:pt x="121" y="545"/>
                    <a:pt x="121" y="536"/>
                  </a:cubicBezTo>
                  <a:cubicBezTo>
                    <a:pt x="121" y="527"/>
                    <a:pt x="125" y="518"/>
                    <a:pt x="132" y="511"/>
                  </a:cubicBezTo>
                  <a:lnTo>
                    <a:pt x="284" y="359"/>
                  </a:lnTo>
                  <a:lnTo>
                    <a:pt x="132" y="206"/>
                  </a:lnTo>
                  <a:cubicBezTo>
                    <a:pt x="125" y="199"/>
                    <a:pt x="121" y="190"/>
                    <a:pt x="121" y="181"/>
                  </a:cubicBezTo>
                  <a:cubicBezTo>
                    <a:pt x="121" y="172"/>
                    <a:pt x="125" y="163"/>
                    <a:pt x="132" y="156"/>
                  </a:cubicBezTo>
                  <a:lnTo>
                    <a:pt x="156" y="132"/>
                  </a:lnTo>
                  <a:cubicBezTo>
                    <a:pt x="170" y="118"/>
                    <a:pt x="192" y="118"/>
                    <a:pt x="206" y="132"/>
                  </a:cubicBezTo>
                  <a:lnTo>
                    <a:pt x="358" y="285"/>
                  </a:lnTo>
                  <a:lnTo>
                    <a:pt x="511" y="132"/>
                  </a:lnTo>
                  <a:cubicBezTo>
                    <a:pt x="518" y="125"/>
                    <a:pt x="526" y="122"/>
                    <a:pt x="536" y="122"/>
                  </a:cubicBezTo>
                  <a:cubicBezTo>
                    <a:pt x="545" y="122"/>
                    <a:pt x="554" y="125"/>
                    <a:pt x="561" y="132"/>
                  </a:cubicBezTo>
                  <a:lnTo>
                    <a:pt x="585" y="156"/>
                  </a:lnTo>
                  <a:cubicBezTo>
                    <a:pt x="599" y="170"/>
                    <a:pt x="599" y="192"/>
                    <a:pt x="585" y="206"/>
                  </a:cubicBezTo>
                  <a:lnTo>
                    <a:pt x="432" y="359"/>
                  </a:lnTo>
                  <a:lnTo>
                    <a:pt x="585" y="511"/>
                  </a:lnTo>
                  <a:cubicBezTo>
                    <a:pt x="592" y="518"/>
                    <a:pt x="595" y="527"/>
                    <a:pt x="595" y="536"/>
                  </a:cubicBezTo>
                  <a:cubicBezTo>
                    <a:pt x="595" y="545"/>
                    <a:pt x="592" y="554"/>
                    <a:pt x="585" y="561"/>
                  </a:cubicBezTo>
                  <a:lnTo>
                    <a:pt x="561" y="585"/>
                  </a:lnTo>
                  <a:cubicBezTo>
                    <a:pt x="547" y="599"/>
                    <a:pt x="525" y="599"/>
                    <a:pt x="511" y="585"/>
                  </a:cubicBezTo>
                  <a:lnTo>
                    <a:pt x="358" y="433"/>
                  </a:lnTo>
                  <a:lnTo>
                    <a:pt x="206" y="585"/>
                  </a:lnTo>
                  <a:cubicBezTo>
                    <a:pt x="199" y="592"/>
                    <a:pt x="190" y="596"/>
                    <a:pt x="181" y="596"/>
                  </a:cubicBezTo>
                  <a:cubicBezTo>
                    <a:pt x="172" y="596"/>
                    <a:pt x="163" y="592"/>
                    <a:pt x="156" y="5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" name="Oval 1289"/>
            <p:cNvSpPr>
              <a:spLocks noChangeArrowheads="1"/>
            </p:cNvSpPr>
            <p:nvPr/>
          </p:nvSpPr>
          <p:spPr bwMode="auto">
            <a:xfrm>
              <a:off x="6121400" y="5800725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30" name="Freeform 1284"/>
          <p:cNvSpPr>
            <a:spLocks noEditPoints="1"/>
          </p:cNvSpPr>
          <p:nvPr/>
        </p:nvSpPr>
        <p:spPr bwMode="auto">
          <a:xfrm>
            <a:off x="856221" y="3049658"/>
            <a:ext cx="214052" cy="212856"/>
          </a:xfrm>
          <a:custGeom>
            <a:avLst/>
            <a:gdLst>
              <a:gd name="T0" fmla="*/ 647 w 786"/>
              <a:gd name="T1" fmla="*/ 140 h 787"/>
              <a:gd name="T2" fmla="*/ 140 w 786"/>
              <a:gd name="T3" fmla="*/ 140 h 787"/>
              <a:gd name="T4" fmla="*/ 140 w 786"/>
              <a:gd name="T5" fmla="*/ 647 h 787"/>
              <a:gd name="T6" fmla="*/ 647 w 786"/>
              <a:gd name="T7" fmla="*/ 647 h 787"/>
              <a:gd name="T8" fmla="*/ 647 w 786"/>
              <a:gd name="T9" fmla="*/ 140 h 787"/>
              <a:gd name="T10" fmla="*/ 543 w 786"/>
              <a:gd name="T11" fmla="*/ 482 h 787"/>
              <a:gd name="T12" fmla="*/ 543 w 786"/>
              <a:gd name="T13" fmla="*/ 482 h 787"/>
              <a:gd name="T14" fmla="*/ 514 w 786"/>
              <a:gd name="T15" fmla="*/ 524 h 787"/>
              <a:gd name="T16" fmla="*/ 490 w 786"/>
              <a:gd name="T17" fmla="*/ 560 h 787"/>
              <a:gd name="T18" fmla="*/ 443 w 786"/>
              <a:gd name="T19" fmla="*/ 627 h 787"/>
              <a:gd name="T20" fmla="*/ 416 w 786"/>
              <a:gd name="T21" fmla="*/ 648 h 787"/>
              <a:gd name="T22" fmla="*/ 386 w 786"/>
              <a:gd name="T23" fmla="*/ 656 h 787"/>
              <a:gd name="T24" fmla="*/ 356 w 786"/>
              <a:gd name="T25" fmla="*/ 656 h 787"/>
              <a:gd name="T26" fmla="*/ 325 w 786"/>
              <a:gd name="T27" fmla="*/ 648 h 787"/>
              <a:gd name="T28" fmla="*/ 298 w 786"/>
              <a:gd name="T29" fmla="*/ 627 h 787"/>
              <a:gd name="T30" fmla="*/ 257 w 786"/>
              <a:gd name="T31" fmla="*/ 567 h 787"/>
              <a:gd name="T32" fmla="*/ 232 w 786"/>
              <a:gd name="T33" fmla="*/ 531 h 787"/>
              <a:gd name="T34" fmla="*/ 109 w 786"/>
              <a:gd name="T35" fmla="*/ 353 h 787"/>
              <a:gd name="T36" fmla="*/ 103 w 786"/>
              <a:gd name="T37" fmla="*/ 327 h 787"/>
              <a:gd name="T38" fmla="*/ 118 w 786"/>
              <a:gd name="T39" fmla="*/ 305 h 787"/>
              <a:gd name="T40" fmla="*/ 146 w 786"/>
              <a:gd name="T41" fmla="*/ 285 h 787"/>
              <a:gd name="T42" fmla="*/ 195 w 786"/>
              <a:gd name="T43" fmla="*/ 294 h 787"/>
              <a:gd name="T44" fmla="*/ 318 w 786"/>
              <a:gd name="T45" fmla="*/ 471 h 787"/>
              <a:gd name="T46" fmla="*/ 318 w 786"/>
              <a:gd name="T47" fmla="*/ 471 h 787"/>
              <a:gd name="T48" fmla="*/ 354 w 786"/>
              <a:gd name="T49" fmla="*/ 523 h 787"/>
              <a:gd name="T50" fmla="*/ 371 w 786"/>
              <a:gd name="T51" fmla="*/ 529 h 787"/>
              <a:gd name="T52" fmla="*/ 387 w 786"/>
              <a:gd name="T53" fmla="*/ 525 h 787"/>
              <a:gd name="T54" fmla="*/ 397 w 786"/>
              <a:gd name="T55" fmla="*/ 509 h 787"/>
              <a:gd name="T56" fmla="*/ 397 w 786"/>
              <a:gd name="T57" fmla="*/ 509 h 787"/>
              <a:gd name="T58" fmla="*/ 397 w 786"/>
              <a:gd name="T59" fmla="*/ 509 h 787"/>
              <a:gd name="T60" fmla="*/ 457 w 786"/>
              <a:gd name="T61" fmla="*/ 423 h 787"/>
              <a:gd name="T62" fmla="*/ 457 w 786"/>
              <a:gd name="T63" fmla="*/ 423 h 787"/>
              <a:gd name="T64" fmla="*/ 580 w 786"/>
              <a:gd name="T65" fmla="*/ 245 h 787"/>
              <a:gd name="T66" fmla="*/ 629 w 786"/>
              <a:gd name="T67" fmla="*/ 236 h 787"/>
              <a:gd name="T68" fmla="*/ 657 w 786"/>
              <a:gd name="T69" fmla="*/ 256 h 787"/>
              <a:gd name="T70" fmla="*/ 672 w 786"/>
              <a:gd name="T71" fmla="*/ 279 h 787"/>
              <a:gd name="T72" fmla="*/ 666 w 786"/>
              <a:gd name="T73" fmla="*/ 305 h 787"/>
              <a:gd name="T74" fmla="*/ 543 w 786"/>
              <a:gd name="T75" fmla="*/ 482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86" h="787">
                <a:moveTo>
                  <a:pt x="647" y="140"/>
                </a:moveTo>
                <a:cubicBezTo>
                  <a:pt x="507" y="1"/>
                  <a:pt x="280" y="0"/>
                  <a:pt x="140" y="140"/>
                </a:cubicBezTo>
                <a:cubicBezTo>
                  <a:pt x="0" y="280"/>
                  <a:pt x="0" y="507"/>
                  <a:pt x="140" y="647"/>
                </a:cubicBezTo>
                <a:cubicBezTo>
                  <a:pt x="280" y="787"/>
                  <a:pt x="507" y="787"/>
                  <a:pt x="647" y="647"/>
                </a:cubicBezTo>
                <a:cubicBezTo>
                  <a:pt x="786" y="507"/>
                  <a:pt x="786" y="280"/>
                  <a:pt x="647" y="140"/>
                </a:cubicBezTo>
                <a:close/>
                <a:moveTo>
                  <a:pt x="543" y="482"/>
                </a:moveTo>
                <a:lnTo>
                  <a:pt x="543" y="482"/>
                </a:lnTo>
                <a:lnTo>
                  <a:pt x="514" y="524"/>
                </a:lnTo>
                <a:lnTo>
                  <a:pt x="490" y="560"/>
                </a:lnTo>
                <a:lnTo>
                  <a:pt x="443" y="627"/>
                </a:lnTo>
                <a:cubicBezTo>
                  <a:pt x="437" y="635"/>
                  <a:pt x="428" y="642"/>
                  <a:pt x="416" y="648"/>
                </a:cubicBezTo>
                <a:cubicBezTo>
                  <a:pt x="406" y="653"/>
                  <a:pt x="395" y="655"/>
                  <a:pt x="386" y="656"/>
                </a:cubicBezTo>
                <a:lnTo>
                  <a:pt x="356" y="656"/>
                </a:lnTo>
                <a:cubicBezTo>
                  <a:pt x="346" y="655"/>
                  <a:pt x="335" y="653"/>
                  <a:pt x="325" y="648"/>
                </a:cubicBezTo>
                <a:cubicBezTo>
                  <a:pt x="313" y="642"/>
                  <a:pt x="304" y="635"/>
                  <a:pt x="298" y="627"/>
                </a:cubicBezTo>
                <a:lnTo>
                  <a:pt x="257" y="567"/>
                </a:lnTo>
                <a:lnTo>
                  <a:pt x="232" y="531"/>
                </a:lnTo>
                <a:lnTo>
                  <a:pt x="109" y="353"/>
                </a:lnTo>
                <a:cubicBezTo>
                  <a:pt x="103" y="346"/>
                  <a:pt x="101" y="336"/>
                  <a:pt x="103" y="327"/>
                </a:cubicBezTo>
                <a:cubicBezTo>
                  <a:pt x="105" y="318"/>
                  <a:pt x="110" y="310"/>
                  <a:pt x="118" y="305"/>
                </a:cubicBezTo>
                <a:lnTo>
                  <a:pt x="146" y="285"/>
                </a:lnTo>
                <a:cubicBezTo>
                  <a:pt x="162" y="274"/>
                  <a:pt x="184" y="278"/>
                  <a:pt x="195" y="294"/>
                </a:cubicBezTo>
                <a:lnTo>
                  <a:pt x="318" y="471"/>
                </a:lnTo>
                <a:lnTo>
                  <a:pt x="318" y="471"/>
                </a:lnTo>
                <a:lnTo>
                  <a:pt x="354" y="523"/>
                </a:lnTo>
                <a:cubicBezTo>
                  <a:pt x="356" y="525"/>
                  <a:pt x="361" y="528"/>
                  <a:pt x="371" y="529"/>
                </a:cubicBezTo>
                <a:cubicBezTo>
                  <a:pt x="379" y="528"/>
                  <a:pt x="384" y="526"/>
                  <a:pt x="387" y="525"/>
                </a:cubicBezTo>
                <a:lnTo>
                  <a:pt x="397" y="509"/>
                </a:lnTo>
                <a:lnTo>
                  <a:pt x="397" y="509"/>
                </a:lnTo>
                <a:lnTo>
                  <a:pt x="397" y="509"/>
                </a:lnTo>
                <a:lnTo>
                  <a:pt x="457" y="423"/>
                </a:lnTo>
                <a:lnTo>
                  <a:pt x="457" y="423"/>
                </a:lnTo>
                <a:lnTo>
                  <a:pt x="580" y="245"/>
                </a:lnTo>
                <a:cubicBezTo>
                  <a:pt x="591" y="229"/>
                  <a:pt x="613" y="225"/>
                  <a:pt x="629" y="236"/>
                </a:cubicBezTo>
                <a:lnTo>
                  <a:pt x="657" y="256"/>
                </a:lnTo>
                <a:cubicBezTo>
                  <a:pt x="665" y="261"/>
                  <a:pt x="670" y="270"/>
                  <a:pt x="672" y="279"/>
                </a:cubicBezTo>
                <a:cubicBezTo>
                  <a:pt x="673" y="288"/>
                  <a:pt x="671" y="297"/>
                  <a:pt x="666" y="305"/>
                </a:cubicBezTo>
                <a:lnTo>
                  <a:pt x="543" y="4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1" name="Freeform 1287"/>
          <p:cNvSpPr>
            <a:spLocks noEditPoints="1"/>
          </p:cNvSpPr>
          <p:nvPr/>
        </p:nvSpPr>
        <p:spPr bwMode="auto">
          <a:xfrm>
            <a:off x="1024089" y="1768781"/>
            <a:ext cx="289388" cy="379075"/>
          </a:xfrm>
          <a:custGeom>
            <a:avLst/>
            <a:gdLst>
              <a:gd name="T0" fmla="*/ 636 w 1068"/>
              <a:gd name="T1" fmla="*/ 268 h 1396"/>
              <a:gd name="T2" fmla="*/ 0 w 1068"/>
              <a:gd name="T3" fmla="*/ 1099 h 1396"/>
              <a:gd name="T4" fmla="*/ 95 w 1068"/>
              <a:gd name="T5" fmla="*/ 1396 h 1396"/>
              <a:gd name="T6" fmla="*/ 1068 w 1068"/>
              <a:gd name="T7" fmla="*/ 1276 h 1396"/>
              <a:gd name="T8" fmla="*/ 1068 w 1068"/>
              <a:gd name="T9" fmla="*/ 1245 h 1396"/>
              <a:gd name="T10" fmla="*/ 1068 w 1068"/>
              <a:gd name="T11" fmla="*/ 441 h 1396"/>
              <a:gd name="T12" fmla="*/ 972 w 1068"/>
              <a:gd name="T13" fmla="*/ 0 h 1396"/>
              <a:gd name="T14" fmla="*/ 838 w 1068"/>
              <a:gd name="T15" fmla="*/ 829 h 1396"/>
              <a:gd name="T16" fmla="*/ 820 w 1068"/>
              <a:gd name="T17" fmla="*/ 834 h 1396"/>
              <a:gd name="T18" fmla="*/ 816 w 1068"/>
              <a:gd name="T19" fmla="*/ 846 h 1396"/>
              <a:gd name="T20" fmla="*/ 795 w 1068"/>
              <a:gd name="T21" fmla="*/ 840 h 1396"/>
              <a:gd name="T22" fmla="*/ 775 w 1068"/>
              <a:gd name="T23" fmla="*/ 846 h 1396"/>
              <a:gd name="T24" fmla="*/ 770 w 1068"/>
              <a:gd name="T25" fmla="*/ 834 h 1396"/>
              <a:gd name="T26" fmla="*/ 752 w 1068"/>
              <a:gd name="T27" fmla="*/ 829 h 1396"/>
              <a:gd name="T28" fmla="*/ 752 w 1068"/>
              <a:gd name="T29" fmla="*/ 815 h 1396"/>
              <a:gd name="T30" fmla="*/ 747 w 1068"/>
              <a:gd name="T31" fmla="*/ 799 h 1396"/>
              <a:gd name="T32" fmla="*/ 741 w 1068"/>
              <a:gd name="T33" fmla="*/ 788 h 1396"/>
              <a:gd name="T34" fmla="*/ 752 w 1068"/>
              <a:gd name="T35" fmla="*/ 775 h 1396"/>
              <a:gd name="T36" fmla="*/ 752 w 1068"/>
              <a:gd name="T37" fmla="*/ 762 h 1396"/>
              <a:gd name="T38" fmla="*/ 770 w 1068"/>
              <a:gd name="T39" fmla="*/ 757 h 1396"/>
              <a:gd name="T40" fmla="*/ 775 w 1068"/>
              <a:gd name="T41" fmla="*/ 745 h 1396"/>
              <a:gd name="T42" fmla="*/ 793 w 1068"/>
              <a:gd name="T43" fmla="*/ 749 h 1396"/>
              <a:gd name="T44" fmla="*/ 803 w 1068"/>
              <a:gd name="T45" fmla="*/ 741 h 1396"/>
              <a:gd name="T46" fmla="*/ 817 w 1068"/>
              <a:gd name="T47" fmla="*/ 755 h 1396"/>
              <a:gd name="T48" fmla="*/ 829 w 1068"/>
              <a:gd name="T49" fmla="*/ 752 h 1396"/>
              <a:gd name="T50" fmla="*/ 834 w 1068"/>
              <a:gd name="T51" fmla="*/ 773 h 1396"/>
              <a:gd name="T52" fmla="*/ 849 w 1068"/>
              <a:gd name="T53" fmla="*/ 788 h 1396"/>
              <a:gd name="T54" fmla="*/ 843 w 1068"/>
              <a:gd name="T55" fmla="*/ 799 h 1396"/>
              <a:gd name="T56" fmla="*/ 839 w 1068"/>
              <a:gd name="T57" fmla="*/ 815 h 1396"/>
              <a:gd name="T58" fmla="*/ 835 w 1068"/>
              <a:gd name="T59" fmla="*/ 823 h 1396"/>
              <a:gd name="T60" fmla="*/ 855 w 1068"/>
              <a:gd name="T61" fmla="*/ 831 h 1396"/>
              <a:gd name="T62" fmla="*/ 861 w 1068"/>
              <a:gd name="T63" fmla="*/ 821 h 1396"/>
              <a:gd name="T64" fmla="*/ 867 w 1068"/>
              <a:gd name="T65" fmla="*/ 801 h 1396"/>
              <a:gd name="T66" fmla="*/ 867 w 1068"/>
              <a:gd name="T67" fmla="*/ 789 h 1396"/>
              <a:gd name="T68" fmla="*/ 861 w 1068"/>
              <a:gd name="T69" fmla="*/ 769 h 1396"/>
              <a:gd name="T70" fmla="*/ 855 w 1068"/>
              <a:gd name="T71" fmla="*/ 759 h 1396"/>
              <a:gd name="T72" fmla="*/ 911 w 1068"/>
              <a:gd name="T73" fmla="*/ 751 h 1396"/>
              <a:gd name="T74" fmla="*/ 854 w 1068"/>
              <a:gd name="T75" fmla="*/ 834 h 1396"/>
              <a:gd name="T76" fmla="*/ 827 w 1068"/>
              <a:gd name="T77" fmla="*/ 638 h 1396"/>
              <a:gd name="T78" fmla="*/ 827 w 1068"/>
              <a:gd name="T79" fmla="*/ 738 h 1396"/>
              <a:gd name="T80" fmla="*/ 907 w 1068"/>
              <a:gd name="T81" fmla="*/ 375 h 1396"/>
              <a:gd name="T82" fmla="*/ 710 w 1068"/>
              <a:gd name="T83" fmla="*/ 375 h 1396"/>
              <a:gd name="T84" fmla="*/ 764 w 1068"/>
              <a:gd name="T85" fmla="*/ 637 h 1396"/>
              <a:gd name="T86" fmla="*/ 680 w 1068"/>
              <a:gd name="T87" fmla="*/ 637 h 1396"/>
              <a:gd name="T88" fmla="*/ 742 w 1068"/>
              <a:gd name="T89" fmla="*/ 751 h 1396"/>
              <a:gd name="T90" fmla="*/ 741 w 1068"/>
              <a:gd name="T91" fmla="*/ 768 h 1396"/>
              <a:gd name="T92" fmla="*/ 728 w 1068"/>
              <a:gd name="T93" fmla="*/ 772 h 1396"/>
              <a:gd name="T94" fmla="*/ 733 w 1068"/>
              <a:gd name="T95" fmla="*/ 795 h 1396"/>
              <a:gd name="T96" fmla="*/ 725 w 1068"/>
              <a:gd name="T97" fmla="*/ 804 h 1396"/>
              <a:gd name="T98" fmla="*/ 740 w 1068"/>
              <a:gd name="T99" fmla="*/ 821 h 1396"/>
              <a:gd name="T100" fmla="*/ 737 w 1068"/>
              <a:gd name="T101" fmla="*/ 834 h 1396"/>
              <a:gd name="T102" fmla="*/ 680 w 1068"/>
              <a:gd name="T103" fmla="*/ 751 h 1396"/>
              <a:gd name="T104" fmla="*/ 580 w 1068"/>
              <a:gd name="T105" fmla="*/ 760 h 1396"/>
              <a:gd name="T106" fmla="*/ 201 w 1068"/>
              <a:gd name="T107" fmla="*/ 760 h 1396"/>
              <a:gd name="T108" fmla="*/ 153 w 1068"/>
              <a:gd name="T109" fmla="*/ 1286 h 1396"/>
              <a:gd name="T110" fmla="*/ 168 w 1068"/>
              <a:gd name="T111" fmla="*/ 956 h 1396"/>
              <a:gd name="T112" fmla="*/ 680 w 1068"/>
              <a:gd name="T113" fmla="*/ 1223 h 1396"/>
              <a:gd name="T114" fmla="*/ 764 w 1068"/>
              <a:gd name="T115" fmla="*/ 1223 h 1396"/>
              <a:gd name="T116" fmla="*/ 911 w 1068"/>
              <a:gd name="T117" fmla="*/ 852 h 1396"/>
              <a:gd name="T118" fmla="*/ 940 w 1068"/>
              <a:gd name="T119" fmla="*/ 1286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68" h="1396">
                <a:moveTo>
                  <a:pt x="972" y="0"/>
                </a:moveTo>
                <a:lnTo>
                  <a:pt x="530" y="0"/>
                </a:lnTo>
                <a:cubicBezTo>
                  <a:pt x="596" y="70"/>
                  <a:pt x="636" y="164"/>
                  <a:pt x="636" y="268"/>
                </a:cubicBezTo>
                <a:cubicBezTo>
                  <a:pt x="636" y="484"/>
                  <a:pt x="461" y="659"/>
                  <a:pt x="245" y="659"/>
                </a:cubicBezTo>
                <a:cubicBezTo>
                  <a:pt x="152" y="659"/>
                  <a:pt x="67" y="626"/>
                  <a:pt x="0" y="572"/>
                </a:cubicBezTo>
                <a:lnTo>
                  <a:pt x="0" y="1099"/>
                </a:lnTo>
                <a:lnTo>
                  <a:pt x="0" y="1241"/>
                </a:lnTo>
                <a:lnTo>
                  <a:pt x="0" y="1299"/>
                </a:lnTo>
                <a:cubicBezTo>
                  <a:pt x="0" y="1352"/>
                  <a:pt x="42" y="1396"/>
                  <a:pt x="95" y="1396"/>
                </a:cubicBezTo>
                <a:lnTo>
                  <a:pt x="972" y="1396"/>
                </a:lnTo>
                <a:cubicBezTo>
                  <a:pt x="1023" y="1396"/>
                  <a:pt x="1064" y="1356"/>
                  <a:pt x="1067" y="1306"/>
                </a:cubicBezTo>
                <a:lnTo>
                  <a:pt x="1068" y="1276"/>
                </a:lnTo>
                <a:lnTo>
                  <a:pt x="1068" y="1276"/>
                </a:lnTo>
                <a:lnTo>
                  <a:pt x="1068" y="1273"/>
                </a:lnTo>
                <a:lnTo>
                  <a:pt x="1068" y="1245"/>
                </a:lnTo>
                <a:lnTo>
                  <a:pt x="1068" y="493"/>
                </a:lnTo>
                <a:lnTo>
                  <a:pt x="1068" y="463"/>
                </a:lnTo>
                <a:lnTo>
                  <a:pt x="1068" y="441"/>
                </a:lnTo>
                <a:lnTo>
                  <a:pt x="1068" y="397"/>
                </a:lnTo>
                <a:lnTo>
                  <a:pt x="1068" y="97"/>
                </a:lnTo>
                <a:cubicBezTo>
                  <a:pt x="1068" y="44"/>
                  <a:pt x="1025" y="0"/>
                  <a:pt x="972" y="0"/>
                </a:cubicBezTo>
                <a:close/>
                <a:moveTo>
                  <a:pt x="835" y="823"/>
                </a:moveTo>
                <a:lnTo>
                  <a:pt x="835" y="823"/>
                </a:lnTo>
                <a:lnTo>
                  <a:pt x="838" y="829"/>
                </a:lnTo>
                <a:cubicBezTo>
                  <a:pt x="836" y="832"/>
                  <a:pt x="832" y="835"/>
                  <a:pt x="829" y="838"/>
                </a:cubicBezTo>
                <a:lnTo>
                  <a:pt x="823" y="834"/>
                </a:lnTo>
                <a:cubicBezTo>
                  <a:pt x="822" y="834"/>
                  <a:pt x="821" y="834"/>
                  <a:pt x="820" y="834"/>
                </a:cubicBezTo>
                <a:cubicBezTo>
                  <a:pt x="819" y="834"/>
                  <a:pt x="818" y="834"/>
                  <a:pt x="817" y="835"/>
                </a:cubicBezTo>
                <a:cubicBezTo>
                  <a:pt x="816" y="836"/>
                  <a:pt x="815" y="837"/>
                  <a:pt x="815" y="839"/>
                </a:cubicBezTo>
                <a:lnTo>
                  <a:pt x="816" y="846"/>
                </a:lnTo>
                <a:cubicBezTo>
                  <a:pt x="812" y="847"/>
                  <a:pt x="807" y="848"/>
                  <a:pt x="803" y="849"/>
                </a:cubicBezTo>
                <a:lnTo>
                  <a:pt x="799" y="843"/>
                </a:lnTo>
                <a:cubicBezTo>
                  <a:pt x="799" y="841"/>
                  <a:pt x="797" y="840"/>
                  <a:pt x="795" y="840"/>
                </a:cubicBezTo>
                <a:cubicBezTo>
                  <a:pt x="793" y="840"/>
                  <a:pt x="792" y="841"/>
                  <a:pt x="791" y="843"/>
                </a:cubicBezTo>
                <a:lnTo>
                  <a:pt x="788" y="849"/>
                </a:lnTo>
                <a:cubicBezTo>
                  <a:pt x="783" y="848"/>
                  <a:pt x="779" y="847"/>
                  <a:pt x="775" y="846"/>
                </a:cubicBezTo>
                <a:lnTo>
                  <a:pt x="775" y="839"/>
                </a:lnTo>
                <a:cubicBezTo>
                  <a:pt x="775" y="837"/>
                  <a:pt x="774" y="836"/>
                  <a:pt x="774" y="835"/>
                </a:cubicBezTo>
                <a:cubicBezTo>
                  <a:pt x="773" y="834"/>
                  <a:pt x="771" y="834"/>
                  <a:pt x="770" y="834"/>
                </a:cubicBezTo>
                <a:cubicBezTo>
                  <a:pt x="769" y="834"/>
                  <a:pt x="768" y="834"/>
                  <a:pt x="768" y="834"/>
                </a:cubicBezTo>
                <a:lnTo>
                  <a:pt x="762" y="838"/>
                </a:lnTo>
                <a:cubicBezTo>
                  <a:pt x="758" y="835"/>
                  <a:pt x="755" y="832"/>
                  <a:pt x="752" y="829"/>
                </a:cubicBezTo>
                <a:lnTo>
                  <a:pt x="756" y="823"/>
                </a:lnTo>
                <a:cubicBezTo>
                  <a:pt x="757" y="821"/>
                  <a:pt x="757" y="819"/>
                  <a:pt x="756" y="818"/>
                </a:cubicBezTo>
                <a:cubicBezTo>
                  <a:pt x="755" y="816"/>
                  <a:pt x="753" y="815"/>
                  <a:pt x="752" y="815"/>
                </a:cubicBezTo>
                <a:lnTo>
                  <a:pt x="745" y="816"/>
                </a:lnTo>
                <a:cubicBezTo>
                  <a:pt x="743" y="811"/>
                  <a:pt x="742" y="807"/>
                  <a:pt x="741" y="803"/>
                </a:cubicBezTo>
                <a:lnTo>
                  <a:pt x="747" y="799"/>
                </a:lnTo>
                <a:cubicBezTo>
                  <a:pt x="749" y="799"/>
                  <a:pt x="750" y="797"/>
                  <a:pt x="750" y="795"/>
                </a:cubicBezTo>
                <a:cubicBezTo>
                  <a:pt x="750" y="793"/>
                  <a:pt x="749" y="792"/>
                  <a:pt x="747" y="791"/>
                </a:cubicBezTo>
                <a:lnTo>
                  <a:pt x="741" y="788"/>
                </a:lnTo>
                <a:cubicBezTo>
                  <a:pt x="742" y="783"/>
                  <a:pt x="743" y="779"/>
                  <a:pt x="745" y="775"/>
                </a:cubicBezTo>
                <a:lnTo>
                  <a:pt x="752" y="775"/>
                </a:lnTo>
                <a:lnTo>
                  <a:pt x="752" y="775"/>
                </a:lnTo>
                <a:cubicBezTo>
                  <a:pt x="753" y="775"/>
                  <a:pt x="755" y="774"/>
                  <a:pt x="756" y="773"/>
                </a:cubicBezTo>
                <a:cubicBezTo>
                  <a:pt x="757" y="771"/>
                  <a:pt x="757" y="769"/>
                  <a:pt x="756" y="768"/>
                </a:cubicBezTo>
                <a:lnTo>
                  <a:pt x="752" y="762"/>
                </a:lnTo>
                <a:cubicBezTo>
                  <a:pt x="755" y="758"/>
                  <a:pt x="758" y="755"/>
                  <a:pt x="762" y="752"/>
                </a:cubicBezTo>
                <a:lnTo>
                  <a:pt x="768" y="756"/>
                </a:lnTo>
                <a:cubicBezTo>
                  <a:pt x="768" y="756"/>
                  <a:pt x="769" y="757"/>
                  <a:pt x="770" y="757"/>
                </a:cubicBezTo>
                <a:cubicBezTo>
                  <a:pt x="771" y="757"/>
                  <a:pt x="773" y="756"/>
                  <a:pt x="774" y="755"/>
                </a:cubicBezTo>
                <a:cubicBezTo>
                  <a:pt x="774" y="754"/>
                  <a:pt x="775" y="753"/>
                  <a:pt x="775" y="752"/>
                </a:cubicBezTo>
                <a:lnTo>
                  <a:pt x="775" y="745"/>
                </a:lnTo>
                <a:cubicBezTo>
                  <a:pt x="779" y="743"/>
                  <a:pt x="783" y="742"/>
                  <a:pt x="787" y="741"/>
                </a:cubicBezTo>
                <a:lnTo>
                  <a:pt x="791" y="747"/>
                </a:lnTo>
                <a:cubicBezTo>
                  <a:pt x="791" y="748"/>
                  <a:pt x="792" y="749"/>
                  <a:pt x="793" y="749"/>
                </a:cubicBezTo>
                <a:cubicBezTo>
                  <a:pt x="794" y="750"/>
                  <a:pt x="794" y="750"/>
                  <a:pt x="795" y="750"/>
                </a:cubicBezTo>
                <a:cubicBezTo>
                  <a:pt x="797" y="750"/>
                  <a:pt x="799" y="749"/>
                  <a:pt x="799" y="747"/>
                </a:cubicBezTo>
                <a:lnTo>
                  <a:pt x="803" y="741"/>
                </a:lnTo>
                <a:cubicBezTo>
                  <a:pt x="807" y="742"/>
                  <a:pt x="812" y="743"/>
                  <a:pt x="816" y="745"/>
                </a:cubicBezTo>
                <a:lnTo>
                  <a:pt x="815" y="752"/>
                </a:lnTo>
                <a:cubicBezTo>
                  <a:pt x="815" y="753"/>
                  <a:pt x="816" y="754"/>
                  <a:pt x="817" y="755"/>
                </a:cubicBezTo>
                <a:cubicBezTo>
                  <a:pt x="818" y="756"/>
                  <a:pt x="819" y="757"/>
                  <a:pt x="820" y="757"/>
                </a:cubicBezTo>
                <a:cubicBezTo>
                  <a:pt x="821" y="757"/>
                  <a:pt x="822" y="756"/>
                  <a:pt x="823" y="756"/>
                </a:cubicBezTo>
                <a:lnTo>
                  <a:pt x="829" y="752"/>
                </a:lnTo>
                <a:cubicBezTo>
                  <a:pt x="832" y="755"/>
                  <a:pt x="835" y="758"/>
                  <a:pt x="838" y="762"/>
                </a:cubicBezTo>
                <a:lnTo>
                  <a:pt x="835" y="768"/>
                </a:lnTo>
                <a:cubicBezTo>
                  <a:pt x="834" y="769"/>
                  <a:pt x="834" y="771"/>
                  <a:pt x="834" y="773"/>
                </a:cubicBezTo>
                <a:cubicBezTo>
                  <a:pt x="835" y="774"/>
                  <a:pt x="837" y="775"/>
                  <a:pt x="839" y="775"/>
                </a:cubicBezTo>
                <a:lnTo>
                  <a:pt x="846" y="775"/>
                </a:lnTo>
                <a:cubicBezTo>
                  <a:pt x="847" y="779"/>
                  <a:pt x="849" y="783"/>
                  <a:pt x="849" y="788"/>
                </a:cubicBezTo>
                <a:lnTo>
                  <a:pt x="843" y="791"/>
                </a:lnTo>
                <a:cubicBezTo>
                  <a:pt x="842" y="792"/>
                  <a:pt x="841" y="793"/>
                  <a:pt x="841" y="795"/>
                </a:cubicBezTo>
                <a:cubicBezTo>
                  <a:pt x="841" y="797"/>
                  <a:pt x="842" y="799"/>
                  <a:pt x="843" y="799"/>
                </a:cubicBezTo>
                <a:lnTo>
                  <a:pt x="849" y="803"/>
                </a:lnTo>
                <a:cubicBezTo>
                  <a:pt x="849" y="807"/>
                  <a:pt x="847" y="811"/>
                  <a:pt x="846" y="815"/>
                </a:cubicBezTo>
                <a:lnTo>
                  <a:pt x="839" y="815"/>
                </a:lnTo>
                <a:lnTo>
                  <a:pt x="839" y="815"/>
                </a:lnTo>
                <a:cubicBezTo>
                  <a:pt x="837" y="815"/>
                  <a:pt x="835" y="816"/>
                  <a:pt x="835" y="818"/>
                </a:cubicBezTo>
                <a:cubicBezTo>
                  <a:pt x="834" y="819"/>
                  <a:pt x="834" y="821"/>
                  <a:pt x="835" y="823"/>
                </a:cubicBezTo>
                <a:close/>
                <a:moveTo>
                  <a:pt x="854" y="834"/>
                </a:moveTo>
                <a:lnTo>
                  <a:pt x="854" y="834"/>
                </a:lnTo>
                <a:lnTo>
                  <a:pt x="855" y="831"/>
                </a:lnTo>
                <a:lnTo>
                  <a:pt x="850" y="822"/>
                </a:lnTo>
                <a:lnTo>
                  <a:pt x="851" y="821"/>
                </a:lnTo>
                <a:lnTo>
                  <a:pt x="861" y="821"/>
                </a:lnTo>
                <a:lnTo>
                  <a:pt x="862" y="818"/>
                </a:lnTo>
                <a:cubicBezTo>
                  <a:pt x="864" y="814"/>
                  <a:pt x="866" y="809"/>
                  <a:pt x="866" y="804"/>
                </a:cubicBezTo>
                <a:lnTo>
                  <a:pt x="867" y="801"/>
                </a:lnTo>
                <a:lnTo>
                  <a:pt x="857" y="796"/>
                </a:lnTo>
                <a:lnTo>
                  <a:pt x="857" y="795"/>
                </a:lnTo>
                <a:lnTo>
                  <a:pt x="867" y="789"/>
                </a:lnTo>
                <a:lnTo>
                  <a:pt x="866" y="786"/>
                </a:lnTo>
                <a:cubicBezTo>
                  <a:pt x="866" y="782"/>
                  <a:pt x="864" y="777"/>
                  <a:pt x="862" y="772"/>
                </a:cubicBezTo>
                <a:lnTo>
                  <a:pt x="861" y="769"/>
                </a:lnTo>
                <a:lnTo>
                  <a:pt x="851" y="769"/>
                </a:lnTo>
                <a:lnTo>
                  <a:pt x="850" y="768"/>
                </a:lnTo>
                <a:lnTo>
                  <a:pt x="855" y="759"/>
                </a:lnTo>
                <a:lnTo>
                  <a:pt x="854" y="757"/>
                </a:lnTo>
                <a:cubicBezTo>
                  <a:pt x="852" y="755"/>
                  <a:pt x="850" y="753"/>
                  <a:pt x="849" y="751"/>
                </a:cubicBezTo>
                <a:lnTo>
                  <a:pt x="911" y="751"/>
                </a:lnTo>
                <a:lnTo>
                  <a:pt x="911" y="839"/>
                </a:lnTo>
                <a:lnTo>
                  <a:pt x="848" y="839"/>
                </a:lnTo>
                <a:cubicBezTo>
                  <a:pt x="850" y="838"/>
                  <a:pt x="852" y="836"/>
                  <a:pt x="854" y="834"/>
                </a:cubicBezTo>
                <a:close/>
                <a:moveTo>
                  <a:pt x="827" y="738"/>
                </a:moveTo>
                <a:lnTo>
                  <a:pt x="827" y="738"/>
                </a:lnTo>
                <a:lnTo>
                  <a:pt x="827" y="638"/>
                </a:lnTo>
                <a:lnTo>
                  <a:pt x="911" y="638"/>
                </a:lnTo>
                <a:lnTo>
                  <a:pt x="911" y="738"/>
                </a:lnTo>
                <a:lnTo>
                  <a:pt x="827" y="738"/>
                </a:lnTo>
                <a:close/>
                <a:moveTo>
                  <a:pt x="710" y="375"/>
                </a:moveTo>
                <a:lnTo>
                  <a:pt x="710" y="375"/>
                </a:lnTo>
                <a:lnTo>
                  <a:pt x="907" y="375"/>
                </a:lnTo>
                <a:lnTo>
                  <a:pt x="907" y="436"/>
                </a:lnTo>
                <a:lnTo>
                  <a:pt x="710" y="436"/>
                </a:lnTo>
                <a:lnTo>
                  <a:pt x="710" y="375"/>
                </a:lnTo>
                <a:close/>
                <a:moveTo>
                  <a:pt x="680" y="637"/>
                </a:moveTo>
                <a:lnTo>
                  <a:pt x="680" y="637"/>
                </a:lnTo>
                <a:lnTo>
                  <a:pt x="764" y="637"/>
                </a:lnTo>
                <a:lnTo>
                  <a:pt x="764" y="737"/>
                </a:lnTo>
                <a:lnTo>
                  <a:pt x="680" y="737"/>
                </a:lnTo>
                <a:lnTo>
                  <a:pt x="680" y="637"/>
                </a:lnTo>
                <a:close/>
                <a:moveTo>
                  <a:pt x="680" y="751"/>
                </a:moveTo>
                <a:lnTo>
                  <a:pt x="680" y="751"/>
                </a:lnTo>
                <a:lnTo>
                  <a:pt x="742" y="751"/>
                </a:lnTo>
                <a:cubicBezTo>
                  <a:pt x="740" y="753"/>
                  <a:pt x="739" y="755"/>
                  <a:pt x="737" y="757"/>
                </a:cubicBezTo>
                <a:lnTo>
                  <a:pt x="735" y="759"/>
                </a:lnTo>
                <a:lnTo>
                  <a:pt x="741" y="768"/>
                </a:lnTo>
                <a:lnTo>
                  <a:pt x="740" y="769"/>
                </a:lnTo>
                <a:lnTo>
                  <a:pt x="730" y="769"/>
                </a:lnTo>
                <a:lnTo>
                  <a:pt x="728" y="772"/>
                </a:lnTo>
                <a:cubicBezTo>
                  <a:pt x="727" y="777"/>
                  <a:pt x="725" y="782"/>
                  <a:pt x="725" y="786"/>
                </a:cubicBezTo>
                <a:lnTo>
                  <a:pt x="724" y="789"/>
                </a:lnTo>
                <a:lnTo>
                  <a:pt x="733" y="795"/>
                </a:lnTo>
                <a:lnTo>
                  <a:pt x="733" y="796"/>
                </a:lnTo>
                <a:lnTo>
                  <a:pt x="724" y="801"/>
                </a:lnTo>
                <a:lnTo>
                  <a:pt x="725" y="804"/>
                </a:lnTo>
                <a:cubicBezTo>
                  <a:pt x="725" y="809"/>
                  <a:pt x="727" y="814"/>
                  <a:pt x="728" y="818"/>
                </a:cubicBezTo>
                <a:lnTo>
                  <a:pt x="730" y="821"/>
                </a:lnTo>
                <a:lnTo>
                  <a:pt x="740" y="821"/>
                </a:lnTo>
                <a:lnTo>
                  <a:pt x="741" y="822"/>
                </a:lnTo>
                <a:lnTo>
                  <a:pt x="735" y="831"/>
                </a:lnTo>
                <a:lnTo>
                  <a:pt x="737" y="834"/>
                </a:lnTo>
                <a:cubicBezTo>
                  <a:pt x="739" y="836"/>
                  <a:pt x="741" y="838"/>
                  <a:pt x="742" y="839"/>
                </a:cubicBezTo>
                <a:lnTo>
                  <a:pt x="680" y="839"/>
                </a:lnTo>
                <a:lnTo>
                  <a:pt x="680" y="751"/>
                </a:lnTo>
                <a:close/>
                <a:moveTo>
                  <a:pt x="201" y="760"/>
                </a:moveTo>
                <a:lnTo>
                  <a:pt x="201" y="760"/>
                </a:lnTo>
                <a:lnTo>
                  <a:pt x="580" y="760"/>
                </a:lnTo>
                <a:lnTo>
                  <a:pt x="580" y="822"/>
                </a:lnTo>
                <a:lnTo>
                  <a:pt x="201" y="822"/>
                </a:lnTo>
                <a:lnTo>
                  <a:pt x="201" y="760"/>
                </a:lnTo>
                <a:close/>
                <a:moveTo>
                  <a:pt x="940" y="1286"/>
                </a:moveTo>
                <a:lnTo>
                  <a:pt x="940" y="1286"/>
                </a:lnTo>
                <a:lnTo>
                  <a:pt x="153" y="1286"/>
                </a:lnTo>
                <a:lnTo>
                  <a:pt x="96" y="1223"/>
                </a:lnTo>
                <a:lnTo>
                  <a:pt x="168" y="1223"/>
                </a:lnTo>
                <a:lnTo>
                  <a:pt x="168" y="956"/>
                </a:lnTo>
                <a:lnTo>
                  <a:pt x="613" y="956"/>
                </a:lnTo>
                <a:lnTo>
                  <a:pt x="613" y="1223"/>
                </a:lnTo>
                <a:lnTo>
                  <a:pt x="680" y="1223"/>
                </a:lnTo>
                <a:lnTo>
                  <a:pt x="680" y="851"/>
                </a:lnTo>
                <a:lnTo>
                  <a:pt x="764" y="851"/>
                </a:lnTo>
                <a:lnTo>
                  <a:pt x="764" y="1223"/>
                </a:lnTo>
                <a:lnTo>
                  <a:pt x="827" y="1223"/>
                </a:lnTo>
                <a:lnTo>
                  <a:pt x="827" y="852"/>
                </a:lnTo>
                <a:lnTo>
                  <a:pt x="911" y="852"/>
                </a:lnTo>
                <a:lnTo>
                  <a:pt x="911" y="1223"/>
                </a:lnTo>
                <a:lnTo>
                  <a:pt x="940" y="1223"/>
                </a:lnTo>
                <a:lnTo>
                  <a:pt x="940" y="12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2" name="Freeform 1284"/>
          <p:cNvSpPr>
            <a:spLocks noEditPoints="1"/>
          </p:cNvSpPr>
          <p:nvPr/>
        </p:nvSpPr>
        <p:spPr bwMode="auto">
          <a:xfrm>
            <a:off x="964449" y="1721475"/>
            <a:ext cx="214052" cy="212856"/>
          </a:xfrm>
          <a:custGeom>
            <a:avLst/>
            <a:gdLst>
              <a:gd name="T0" fmla="*/ 647 w 786"/>
              <a:gd name="T1" fmla="*/ 140 h 787"/>
              <a:gd name="T2" fmla="*/ 140 w 786"/>
              <a:gd name="T3" fmla="*/ 140 h 787"/>
              <a:gd name="T4" fmla="*/ 140 w 786"/>
              <a:gd name="T5" fmla="*/ 647 h 787"/>
              <a:gd name="T6" fmla="*/ 647 w 786"/>
              <a:gd name="T7" fmla="*/ 647 h 787"/>
              <a:gd name="T8" fmla="*/ 647 w 786"/>
              <a:gd name="T9" fmla="*/ 140 h 787"/>
              <a:gd name="T10" fmla="*/ 543 w 786"/>
              <a:gd name="T11" fmla="*/ 482 h 787"/>
              <a:gd name="T12" fmla="*/ 543 w 786"/>
              <a:gd name="T13" fmla="*/ 482 h 787"/>
              <a:gd name="T14" fmla="*/ 514 w 786"/>
              <a:gd name="T15" fmla="*/ 524 h 787"/>
              <a:gd name="T16" fmla="*/ 490 w 786"/>
              <a:gd name="T17" fmla="*/ 560 h 787"/>
              <a:gd name="T18" fmla="*/ 443 w 786"/>
              <a:gd name="T19" fmla="*/ 627 h 787"/>
              <a:gd name="T20" fmla="*/ 416 w 786"/>
              <a:gd name="T21" fmla="*/ 648 h 787"/>
              <a:gd name="T22" fmla="*/ 386 w 786"/>
              <a:gd name="T23" fmla="*/ 656 h 787"/>
              <a:gd name="T24" fmla="*/ 356 w 786"/>
              <a:gd name="T25" fmla="*/ 656 h 787"/>
              <a:gd name="T26" fmla="*/ 325 w 786"/>
              <a:gd name="T27" fmla="*/ 648 h 787"/>
              <a:gd name="T28" fmla="*/ 298 w 786"/>
              <a:gd name="T29" fmla="*/ 627 h 787"/>
              <a:gd name="T30" fmla="*/ 257 w 786"/>
              <a:gd name="T31" fmla="*/ 567 h 787"/>
              <a:gd name="T32" fmla="*/ 232 w 786"/>
              <a:gd name="T33" fmla="*/ 531 h 787"/>
              <a:gd name="T34" fmla="*/ 109 w 786"/>
              <a:gd name="T35" fmla="*/ 353 h 787"/>
              <a:gd name="T36" fmla="*/ 103 w 786"/>
              <a:gd name="T37" fmla="*/ 327 h 787"/>
              <a:gd name="T38" fmla="*/ 118 w 786"/>
              <a:gd name="T39" fmla="*/ 305 h 787"/>
              <a:gd name="T40" fmla="*/ 146 w 786"/>
              <a:gd name="T41" fmla="*/ 285 h 787"/>
              <a:gd name="T42" fmla="*/ 195 w 786"/>
              <a:gd name="T43" fmla="*/ 294 h 787"/>
              <a:gd name="T44" fmla="*/ 318 w 786"/>
              <a:gd name="T45" fmla="*/ 471 h 787"/>
              <a:gd name="T46" fmla="*/ 318 w 786"/>
              <a:gd name="T47" fmla="*/ 471 h 787"/>
              <a:gd name="T48" fmla="*/ 354 w 786"/>
              <a:gd name="T49" fmla="*/ 523 h 787"/>
              <a:gd name="T50" fmla="*/ 371 w 786"/>
              <a:gd name="T51" fmla="*/ 529 h 787"/>
              <a:gd name="T52" fmla="*/ 387 w 786"/>
              <a:gd name="T53" fmla="*/ 525 h 787"/>
              <a:gd name="T54" fmla="*/ 397 w 786"/>
              <a:gd name="T55" fmla="*/ 509 h 787"/>
              <a:gd name="T56" fmla="*/ 397 w 786"/>
              <a:gd name="T57" fmla="*/ 509 h 787"/>
              <a:gd name="T58" fmla="*/ 397 w 786"/>
              <a:gd name="T59" fmla="*/ 509 h 787"/>
              <a:gd name="T60" fmla="*/ 457 w 786"/>
              <a:gd name="T61" fmla="*/ 423 h 787"/>
              <a:gd name="T62" fmla="*/ 457 w 786"/>
              <a:gd name="T63" fmla="*/ 423 h 787"/>
              <a:gd name="T64" fmla="*/ 580 w 786"/>
              <a:gd name="T65" fmla="*/ 245 h 787"/>
              <a:gd name="T66" fmla="*/ 629 w 786"/>
              <a:gd name="T67" fmla="*/ 236 h 787"/>
              <a:gd name="T68" fmla="*/ 657 w 786"/>
              <a:gd name="T69" fmla="*/ 256 h 787"/>
              <a:gd name="T70" fmla="*/ 672 w 786"/>
              <a:gd name="T71" fmla="*/ 279 h 787"/>
              <a:gd name="T72" fmla="*/ 666 w 786"/>
              <a:gd name="T73" fmla="*/ 305 h 787"/>
              <a:gd name="T74" fmla="*/ 543 w 786"/>
              <a:gd name="T75" fmla="*/ 482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86" h="787">
                <a:moveTo>
                  <a:pt x="647" y="140"/>
                </a:moveTo>
                <a:cubicBezTo>
                  <a:pt x="507" y="1"/>
                  <a:pt x="280" y="0"/>
                  <a:pt x="140" y="140"/>
                </a:cubicBezTo>
                <a:cubicBezTo>
                  <a:pt x="0" y="280"/>
                  <a:pt x="0" y="507"/>
                  <a:pt x="140" y="647"/>
                </a:cubicBezTo>
                <a:cubicBezTo>
                  <a:pt x="280" y="787"/>
                  <a:pt x="507" y="787"/>
                  <a:pt x="647" y="647"/>
                </a:cubicBezTo>
                <a:cubicBezTo>
                  <a:pt x="786" y="507"/>
                  <a:pt x="786" y="280"/>
                  <a:pt x="647" y="140"/>
                </a:cubicBezTo>
                <a:close/>
                <a:moveTo>
                  <a:pt x="543" y="482"/>
                </a:moveTo>
                <a:lnTo>
                  <a:pt x="543" y="482"/>
                </a:lnTo>
                <a:lnTo>
                  <a:pt x="514" y="524"/>
                </a:lnTo>
                <a:lnTo>
                  <a:pt x="490" y="560"/>
                </a:lnTo>
                <a:lnTo>
                  <a:pt x="443" y="627"/>
                </a:lnTo>
                <a:cubicBezTo>
                  <a:pt x="437" y="635"/>
                  <a:pt x="428" y="642"/>
                  <a:pt x="416" y="648"/>
                </a:cubicBezTo>
                <a:cubicBezTo>
                  <a:pt x="406" y="653"/>
                  <a:pt x="395" y="655"/>
                  <a:pt x="386" y="656"/>
                </a:cubicBezTo>
                <a:lnTo>
                  <a:pt x="356" y="656"/>
                </a:lnTo>
                <a:cubicBezTo>
                  <a:pt x="346" y="655"/>
                  <a:pt x="335" y="653"/>
                  <a:pt x="325" y="648"/>
                </a:cubicBezTo>
                <a:cubicBezTo>
                  <a:pt x="313" y="642"/>
                  <a:pt x="304" y="635"/>
                  <a:pt x="298" y="627"/>
                </a:cubicBezTo>
                <a:lnTo>
                  <a:pt x="257" y="567"/>
                </a:lnTo>
                <a:lnTo>
                  <a:pt x="232" y="531"/>
                </a:lnTo>
                <a:lnTo>
                  <a:pt x="109" y="353"/>
                </a:lnTo>
                <a:cubicBezTo>
                  <a:pt x="103" y="346"/>
                  <a:pt x="101" y="336"/>
                  <a:pt x="103" y="327"/>
                </a:cubicBezTo>
                <a:cubicBezTo>
                  <a:pt x="105" y="318"/>
                  <a:pt x="110" y="310"/>
                  <a:pt x="118" y="305"/>
                </a:cubicBezTo>
                <a:lnTo>
                  <a:pt x="146" y="285"/>
                </a:lnTo>
                <a:cubicBezTo>
                  <a:pt x="162" y="274"/>
                  <a:pt x="184" y="278"/>
                  <a:pt x="195" y="294"/>
                </a:cubicBezTo>
                <a:lnTo>
                  <a:pt x="318" y="471"/>
                </a:lnTo>
                <a:lnTo>
                  <a:pt x="318" y="471"/>
                </a:lnTo>
                <a:lnTo>
                  <a:pt x="354" y="523"/>
                </a:lnTo>
                <a:cubicBezTo>
                  <a:pt x="356" y="525"/>
                  <a:pt x="361" y="528"/>
                  <a:pt x="371" y="529"/>
                </a:cubicBezTo>
                <a:cubicBezTo>
                  <a:pt x="379" y="528"/>
                  <a:pt x="384" y="526"/>
                  <a:pt x="387" y="525"/>
                </a:cubicBezTo>
                <a:lnTo>
                  <a:pt x="397" y="509"/>
                </a:lnTo>
                <a:lnTo>
                  <a:pt x="397" y="509"/>
                </a:lnTo>
                <a:lnTo>
                  <a:pt x="397" y="509"/>
                </a:lnTo>
                <a:lnTo>
                  <a:pt x="457" y="423"/>
                </a:lnTo>
                <a:lnTo>
                  <a:pt x="457" y="423"/>
                </a:lnTo>
                <a:lnTo>
                  <a:pt x="580" y="245"/>
                </a:lnTo>
                <a:cubicBezTo>
                  <a:pt x="591" y="229"/>
                  <a:pt x="613" y="225"/>
                  <a:pt x="629" y="236"/>
                </a:cubicBezTo>
                <a:lnTo>
                  <a:pt x="657" y="256"/>
                </a:lnTo>
                <a:cubicBezTo>
                  <a:pt x="665" y="261"/>
                  <a:pt x="670" y="270"/>
                  <a:pt x="672" y="279"/>
                </a:cubicBezTo>
                <a:cubicBezTo>
                  <a:pt x="673" y="288"/>
                  <a:pt x="671" y="297"/>
                  <a:pt x="666" y="305"/>
                </a:cubicBezTo>
                <a:lnTo>
                  <a:pt x="543" y="4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" name="Прямоугольник 208"/>
          <p:cNvSpPr/>
          <p:nvPr/>
        </p:nvSpPr>
        <p:spPr>
          <a:xfrm>
            <a:off x="563135" y="1760202"/>
            <a:ext cx="11408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предъявлено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ущерба на общую сумму 2341,520 тыс. руб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823" y="2571741"/>
            <a:ext cx="4898571" cy="3673928"/>
          </a:xfrm>
          <a:prstGeom prst="rect">
            <a:avLst/>
          </a:prstGeom>
        </p:spPr>
      </p:pic>
      <p:sp>
        <p:nvSpPr>
          <p:cNvPr id="211" name="Прямоугольник 210"/>
          <p:cNvSpPr/>
          <p:nvPr/>
        </p:nvSpPr>
        <p:spPr>
          <a:xfrm>
            <a:off x="122556" y="2983902"/>
            <a:ext cx="67302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снятие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перемещение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плодородного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слоя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почвы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ущерб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физическому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лицу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2331,160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сброс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сточных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почву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ООО “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Октябрьское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ущерб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9,360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10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Группа 345"/>
          <p:cNvGrpSpPr/>
          <p:nvPr/>
        </p:nvGrpSpPr>
        <p:grpSpPr>
          <a:xfrm>
            <a:off x="209550" y="125550"/>
            <a:ext cx="719893" cy="893626"/>
            <a:chOff x="1546225" y="-3938587"/>
            <a:chExt cx="2335213" cy="2898774"/>
          </a:xfrm>
        </p:grpSpPr>
        <p:grpSp>
          <p:nvGrpSpPr>
            <p:cNvPr id="347" name="Группа 346"/>
            <p:cNvGrpSpPr/>
            <p:nvPr/>
          </p:nvGrpSpPr>
          <p:grpSpPr>
            <a:xfrm>
              <a:off x="1922463" y="-3897313"/>
              <a:ext cx="1582738" cy="2266950"/>
              <a:chOff x="1922463" y="-3897313"/>
              <a:chExt cx="1582738" cy="2266950"/>
            </a:xfrm>
          </p:grpSpPr>
          <p:sp>
            <p:nvSpPr>
              <p:cNvPr id="352" name="Freeform 173"/>
              <p:cNvSpPr>
                <a:spLocks noEditPoints="1"/>
              </p:cNvSpPr>
              <p:nvPr/>
            </p:nvSpPr>
            <p:spPr bwMode="auto">
              <a:xfrm>
                <a:off x="2427288" y="-2719388"/>
                <a:ext cx="576263" cy="801687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" name="Freeform 174"/>
              <p:cNvSpPr>
                <a:spLocks/>
              </p:cNvSpPr>
              <p:nvPr/>
            </p:nvSpPr>
            <p:spPr bwMode="auto">
              <a:xfrm>
                <a:off x="2430463" y="-1928813"/>
                <a:ext cx="573088" cy="298450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" name="Freeform 175"/>
              <p:cNvSpPr>
                <a:spLocks/>
              </p:cNvSpPr>
              <p:nvPr/>
            </p:nvSpPr>
            <p:spPr bwMode="auto">
              <a:xfrm>
                <a:off x="3294063" y="-2840038"/>
                <a:ext cx="211138" cy="222250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" name="Freeform 176"/>
              <p:cNvSpPr>
                <a:spLocks/>
              </p:cNvSpPr>
              <p:nvPr/>
            </p:nvSpPr>
            <p:spPr bwMode="auto">
              <a:xfrm>
                <a:off x="1922463" y="-2840038"/>
                <a:ext cx="219075" cy="222250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7" name="Freeform 177"/>
              <p:cNvSpPr>
                <a:spLocks/>
              </p:cNvSpPr>
              <p:nvPr/>
            </p:nvSpPr>
            <p:spPr bwMode="auto">
              <a:xfrm>
                <a:off x="3290888" y="-2659063"/>
                <a:ext cx="214313" cy="139700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" name="Freeform 178"/>
              <p:cNvSpPr>
                <a:spLocks/>
              </p:cNvSpPr>
              <p:nvPr/>
            </p:nvSpPr>
            <p:spPr bwMode="auto">
              <a:xfrm>
                <a:off x="1922463" y="-2659063"/>
                <a:ext cx="219075" cy="136525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" name="Freeform 179"/>
              <p:cNvSpPr>
                <a:spLocks/>
              </p:cNvSpPr>
              <p:nvPr/>
            </p:nvSpPr>
            <p:spPr bwMode="auto">
              <a:xfrm>
                <a:off x="3019425" y="-2865438"/>
                <a:ext cx="319088" cy="557212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0" name="Freeform 180"/>
              <p:cNvSpPr>
                <a:spLocks/>
              </p:cNvSpPr>
              <p:nvPr/>
            </p:nvSpPr>
            <p:spPr bwMode="auto">
              <a:xfrm>
                <a:off x="2087563" y="-2865438"/>
                <a:ext cx="320675" cy="557212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" name="Freeform 181"/>
              <p:cNvSpPr>
                <a:spLocks/>
              </p:cNvSpPr>
              <p:nvPr/>
            </p:nvSpPr>
            <p:spPr bwMode="auto">
              <a:xfrm>
                <a:off x="2212975" y="-2774950"/>
                <a:ext cx="195263" cy="406400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" name="Freeform 182"/>
              <p:cNvSpPr>
                <a:spLocks/>
              </p:cNvSpPr>
              <p:nvPr/>
            </p:nvSpPr>
            <p:spPr bwMode="auto">
              <a:xfrm>
                <a:off x="3019425" y="-2774950"/>
                <a:ext cx="200025" cy="406400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3" name="Freeform 183"/>
              <p:cNvSpPr>
                <a:spLocks noEditPoints="1"/>
              </p:cNvSpPr>
              <p:nvPr/>
            </p:nvSpPr>
            <p:spPr bwMode="auto">
              <a:xfrm>
                <a:off x="2747963" y="-2960688"/>
                <a:ext cx="255588" cy="158750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4" name="Freeform 184"/>
              <p:cNvSpPr>
                <a:spLocks noEditPoints="1"/>
              </p:cNvSpPr>
              <p:nvPr/>
            </p:nvSpPr>
            <p:spPr bwMode="auto">
              <a:xfrm>
                <a:off x="2430463" y="-2960688"/>
                <a:ext cx="249238" cy="158750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5" name="Freeform 185"/>
              <p:cNvSpPr>
                <a:spLocks/>
              </p:cNvSpPr>
              <p:nvPr/>
            </p:nvSpPr>
            <p:spPr bwMode="auto">
              <a:xfrm>
                <a:off x="3294063" y="-3024188"/>
                <a:ext cx="165100" cy="301625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6" name="Freeform 186"/>
              <p:cNvSpPr>
                <a:spLocks/>
              </p:cNvSpPr>
              <p:nvPr/>
            </p:nvSpPr>
            <p:spPr bwMode="auto">
              <a:xfrm>
                <a:off x="1971675" y="-3024188"/>
                <a:ext cx="169863" cy="304800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7" name="Freeform 187"/>
              <p:cNvSpPr>
                <a:spLocks/>
              </p:cNvSpPr>
              <p:nvPr/>
            </p:nvSpPr>
            <p:spPr bwMode="auto">
              <a:xfrm>
                <a:off x="2597150" y="-3241675"/>
                <a:ext cx="241300" cy="134937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8" name="Freeform 188"/>
              <p:cNvSpPr>
                <a:spLocks/>
              </p:cNvSpPr>
              <p:nvPr/>
            </p:nvSpPr>
            <p:spPr bwMode="auto">
              <a:xfrm>
                <a:off x="2416175" y="-3076575"/>
                <a:ext cx="161925" cy="98425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9" name="Freeform 189"/>
              <p:cNvSpPr>
                <a:spLocks/>
              </p:cNvSpPr>
              <p:nvPr/>
            </p:nvSpPr>
            <p:spPr bwMode="auto">
              <a:xfrm>
                <a:off x="2857500" y="-3084513"/>
                <a:ext cx="161925" cy="106362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0" name="Freeform 190"/>
              <p:cNvSpPr>
                <a:spLocks/>
              </p:cNvSpPr>
              <p:nvPr/>
            </p:nvSpPr>
            <p:spPr bwMode="auto">
              <a:xfrm>
                <a:off x="3252788" y="-2516188"/>
                <a:ext cx="206375" cy="95250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1" name="Freeform 191"/>
              <p:cNvSpPr>
                <a:spLocks/>
              </p:cNvSpPr>
              <p:nvPr/>
            </p:nvSpPr>
            <p:spPr bwMode="auto">
              <a:xfrm>
                <a:off x="1971675" y="-2516188"/>
                <a:ext cx="211138" cy="95250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2" name="Freeform 192"/>
              <p:cNvSpPr>
                <a:spLocks/>
              </p:cNvSpPr>
              <p:nvPr/>
            </p:nvSpPr>
            <p:spPr bwMode="auto">
              <a:xfrm>
                <a:off x="3189288" y="-2439988"/>
                <a:ext cx="206375" cy="101600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" name="Freeform 193"/>
              <p:cNvSpPr>
                <a:spLocks/>
              </p:cNvSpPr>
              <p:nvPr/>
            </p:nvSpPr>
            <p:spPr bwMode="auto">
              <a:xfrm>
                <a:off x="2035175" y="-2439988"/>
                <a:ext cx="203200" cy="101600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" name="Freeform 194"/>
              <p:cNvSpPr>
                <a:spLocks/>
              </p:cNvSpPr>
              <p:nvPr/>
            </p:nvSpPr>
            <p:spPr bwMode="auto">
              <a:xfrm>
                <a:off x="2555875" y="-2816225"/>
                <a:ext cx="134938" cy="134937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" name="Freeform 195"/>
              <p:cNvSpPr>
                <a:spLocks/>
              </p:cNvSpPr>
              <p:nvPr/>
            </p:nvSpPr>
            <p:spPr bwMode="auto">
              <a:xfrm>
                <a:off x="2732088" y="-2816225"/>
                <a:ext cx="147638" cy="134937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" name="Freeform 196"/>
              <p:cNvSpPr>
                <a:spLocks/>
              </p:cNvSpPr>
              <p:nvPr/>
            </p:nvSpPr>
            <p:spPr bwMode="auto">
              <a:xfrm>
                <a:off x="2130425" y="-2376488"/>
                <a:ext cx="179388" cy="112712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" name="Freeform 197"/>
              <p:cNvSpPr>
                <a:spLocks/>
              </p:cNvSpPr>
              <p:nvPr/>
            </p:nvSpPr>
            <p:spPr bwMode="auto">
              <a:xfrm>
                <a:off x="3124200" y="-2376488"/>
                <a:ext cx="180975" cy="112712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8" name="Freeform 198"/>
              <p:cNvSpPr>
                <a:spLocks noEditPoints="1"/>
              </p:cNvSpPr>
              <p:nvPr/>
            </p:nvSpPr>
            <p:spPr bwMode="auto">
              <a:xfrm>
                <a:off x="2325688" y="-2917825"/>
                <a:ext cx="139700" cy="93662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9" name="Freeform 199"/>
              <p:cNvSpPr>
                <a:spLocks noEditPoints="1"/>
              </p:cNvSpPr>
              <p:nvPr/>
            </p:nvSpPr>
            <p:spPr bwMode="auto">
              <a:xfrm>
                <a:off x="2962275" y="-2917825"/>
                <a:ext cx="139700" cy="93662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0" name="Freeform 200"/>
              <p:cNvSpPr>
                <a:spLocks/>
              </p:cNvSpPr>
              <p:nvPr/>
            </p:nvSpPr>
            <p:spPr bwMode="auto">
              <a:xfrm>
                <a:off x="2178050" y="-3043238"/>
                <a:ext cx="84138" cy="158750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1" name="Freeform 201"/>
              <p:cNvSpPr>
                <a:spLocks/>
              </p:cNvSpPr>
              <p:nvPr/>
            </p:nvSpPr>
            <p:spPr bwMode="auto">
              <a:xfrm>
                <a:off x="2679700" y="-3260725"/>
                <a:ext cx="68263" cy="123825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2" name="Freeform 202"/>
              <p:cNvSpPr>
                <a:spLocks/>
              </p:cNvSpPr>
              <p:nvPr/>
            </p:nvSpPr>
            <p:spPr bwMode="auto">
              <a:xfrm>
                <a:off x="3170238" y="-3043238"/>
                <a:ext cx="82550" cy="158750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3" name="Freeform 203"/>
              <p:cNvSpPr>
                <a:spLocks/>
              </p:cNvSpPr>
              <p:nvPr/>
            </p:nvSpPr>
            <p:spPr bwMode="auto">
              <a:xfrm>
                <a:off x="2262188" y="-2332038"/>
                <a:ext cx="120650" cy="98425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4" name="Freeform 204"/>
              <p:cNvSpPr>
                <a:spLocks/>
              </p:cNvSpPr>
              <p:nvPr/>
            </p:nvSpPr>
            <p:spPr bwMode="auto">
              <a:xfrm>
                <a:off x="3052763" y="-2332038"/>
                <a:ext cx="120650" cy="98425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5" name="Freeform 205"/>
              <p:cNvSpPr>
                <a:spLocks/>
              </p:cNvSpPr>
              <p:nvPr/>
            </p:nvSpPr>
            <p:spPr bwMode="auto">
              <a:xfrm>
                <a:off x="3008313" y="-3106738"/>
                <a:ext cx="120650" cy="153987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6" name="Freeform 206"/>
              <p:cNvSpPr>
                <a:spLocks/>
              </p:cNvSpPr>
              <p:nvPr/>
            </p:nvSpPr>
            <p:spPr bwMode="auto">
              <a:xfrm>
                <a:off x="2298700" y="-3098800"/>
                <a:ext cx="128588" cy="146050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7" name="Freeform 207"/>
              <p:cNvSpPr>
                <a:spLocks/>
              </p:cNvSpPr>
              <p:nvPr/>
            </p:nvSpPr>
            <p:spPr bwMode="auto">
              <a:xfrm>
                <a:off x="2924175" y="-2840038"/>
                <a:ext cx="177800" cy="84137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8" name="Freeform 208"/>
              <p:cNvSpPr>
                <a:spLocks/>
              </p:cNvSpPr>
              <p:nvPr/>
            </p:nvSpPr>
            <p:spPr bwMode="auto">
              <a:xfrm>
                <a:off x="2333625" y="-2835275"/>
                <a:ext cx="169863" cy="71437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9" name="Freeform 209"/>
              <p:cNvSpPr>
                <a:spLocks/>
              </p:cNvSpPr>
              <p:nvPr/>
            </p:nvSpPr>
            <p:spPr bwMode="auto">
              <a:xfrm>
                <a:off x="2743200" y="-3043238"/>
                <a:ext cx="125413" cy="9048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0" name="Freeform 210"/>
              <p:cNvSpPr>
                <a:spLocks/>
              </p:cNvSpPr>
              <p:nvPr/>
            </p:nvSpPr>
            <p:spPr bwMode="auto">
              <a:xfrm>
                <a:off x="2559050" y="-3043238"/>
                <a:ext cx="139700" cy="101600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" name="Freeform 211"/>
              <p:cNvSpPr>
                <a:spLocks/>
              </p:cNvSpPr>
              <p:nvPr/>
            </p:nvSpPr>
            <p:spPr bwMode="auto">
              <a:xfrm>
                <a:off x="2182813" y="-3122613"/>
                <a:ext cx="161925" cy="7937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" name="Freeform 212"/>
              <p:cNvSpPr>
                <a:spLocks/>
              </p:cNvSpPr>
              <p:nvPr/>
            </p:nvSpPr>
            <p:spPr bwMode="auto">
              <a:xfrm>
                <a:off x="3090863" y="-3128963"/>
                <a:ext cx="161925" cy="85725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" name="Freeform 213"/>
              <p:cNvSpPr>
                <a:spLocks/>
              </p:cNvSpPr>
              <p:nvPr/>
            </p:nvSpPr>
            <p:spPr bwMode="auto">
              <a:xfrm>
                <a:off x="2430463" y="-2967038"/>
                <a:ext cx="125413" cy="14287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4" name="Freeform 214"/>
              <p:cNvSpPr>
                <a:spLocks/>
              </p:cNvSpPr>
              <p:nvPr/>
            </p:nvSpPr>
            <p:spPr bwMode="auto">
              <a:xfrm>
                <a:off x="2879725" y="-2967038"/>
                <a:ext cx="123825" cy="14287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5" name="Freeform 215"/>
              <p:cNvSpPr>
                <a:spLocks/>
              </p:cNvSpPr>
              <p:nvPr/>
            </p:nvSpPr>
            <p:spPr bwMode="auto">
              <a:xfrm>
                <a:off x="2630488" y="-3065463"/>
                <a:ext cx="173038" cy="1111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6" name="Freeform 216"/>
              <p:cNvSpPr>
                <a:spLocks/>
              </p:cNvSpPr>
              <p:nvPr/>
            </p:nvSpPr>
            <p:spPr bwMode="auto">
              <a:xfrm>
                <a:off x="2687638" y="-3381375"/>
                <a:ext cx="55563" cy="55562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7" name="Freeform 217"/>
              <p:cNvSpPr>
                <a:spLocks/>
              </p:cNvSpPr>
              <p:nvPr/>
            </p:nvSpPr>
            <p:spPr bwMode="auto">
              <a:xfrm>
                <a:off x="2924175" y="-3087688"/>
                <a:ext cx="26988" cy="74612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8" name="Freeform 218"/>
              <p:cNvSpPr>
                <a:spLocks/>
              </p:cNvSpPr>
              <p:nvPr/>
            </p:nvSpPr>
            <p:spPr bwMode="auto">
              <a:xfrm>
                <a:off x="2476500" y="-3087688"/>
                <a:ext cx="33338" cy="74612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9" name="Freeform 219"/>
              <p:cNvSpPr>
                <a:spLocks/>
              </p:cNvSpPr>
              <p:nvPr/>
            </p:nvSpPr>
            <p:spPr bwMode="auto">
              <a:xfrm>
                <a:off x="2465388" y="-3189288"/>
                <a:ext cx="49213" cy="52387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0" name="Freeform 220"/>
              <p:cNvSpPr>
                <a:spLocks/>
              </p:cNvSpPr>
              <p:nvPr/>
            </p:nvSpPr>
            <p:spPr bwMode="auto">
              <a:xfrm>
                <a:off x="2913063" y="-3189288"/>
                <a:ext cx="49213" cy="52387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1" name="Oval 221"/>
              <p:cNvSpPr>
                <a:spLocks noChangeArrowheads="1"/>
              </p:cNvSpPr>
              <p:nvPr/>
            </p:nvSpPr>
            <p:spPr bwMode="auto">
              <a:xfrm>
                <a:off x="2701925" y="-3302000"/>
                <a:ext cx="30163" cy="25400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2" name="Freeform 222"/>
              <p:cNvSpPr>
                <a:spLocks/>
              </p:cNvSpPr>
              <p:nvPr/>
            </p:nvSpPr>
            <p:spPr bwMode="auto">
              <a:xfrm>
                <a:off x="2484438" y="-3122613"/>
                <a:ext cx="19050" cy="23812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3" name="Freeform 223"/>
              <p:cNvSpPr>
                <a:spLocks/>
              </p:cNvSpPr>
              <p:nvPr/>
            </p:nvSpPr>
            <p:spPr bwMode="auto">
              <a:xfrm>
                <a:off x="2928938" y="-3122613"/>
                <a:ext cx="22225" cy="23812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4" name="Freeform 224"/>
              <p:cNvSpPr>
                <a:spLocks/>
              </p:cNvSpPr>
              <p:nvPr/>
            </p:nvSpPr>
            <p:spPr bwMode="auto">
              <a:xfrm>
                <a:off x="2786063" y="-3098800"/>
                <a:ext cx="11113" cy="22225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5" name="Freeform 225"/>
              <p:cNvSpPr>
                <a:spLocks/>
              </p:cNvSpPr>
              <p:nvPr/>
            </p:nvSpPr>
            <p:spPr bwMode="auto">
              <a:xfrm>
                <a:off x="2668588" y="-3098800"/>
                <a:ext cx="11113" cy="22225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6" name="Freeform 226"/>
              <p:cNvSpPr>
                <a:spLocks/>
              </p:cNvSpPr>
              <p:nvPr/>
            </p:nvSpPr>
            <p:spPr bwMode="auto">
              <a:xfrm>
                <a:off x="2709863" y="-3098800"/>
                <a:ext cx="15875" cy="22225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7" name="Freeform 227"/>
              <p:cNvSpPr>
                <a:spLocks/>
              </p:cNvSpPr>
              <p:nvPr/>
            </p:nvSpPr>
            <p:spPr bwMode="auto">
              <a:xfrm>
                <a:off x="2747963" y="-3095625"/>
                <a:ext cx="11113" cy="19050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8" name="Freeform 228"/>
              <p:cNvSpPr>
                <a:spLocks/>
              </p:cNvSpPr>
              <p:nvPr/>
            </p:nvSpPr>
            <p:spPr bwMode="auto">
              <a:xfrm>
                <a:off x="2630488" y="-3095625"/>
                <a:ext cx="19050" cy="19050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9" name="Freeform 229"/>
              <p:cNvSpPr>
                <a:spLocks/>
              </p:cNvSpPr>
              <p:nvPr/>
            </p:nvSpPr>
            <p:spPr bwMode="auto">
              <a:xfrm>
                <a:off x="2605088" y="-1951038"/>
                <a:ext cx="222250" cy="68262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0" name="Freeform 230"/>
              <p:cNvSpPr>
                <a:spLocks/>
              </p:cNvSpPr>
              <p:nvPr/>
            </p:nvSpPr>
            <p:spPr bwMode="auto">
              <a:xfrm>
                <a:off x="2698750" y="-2414588"/>
                <a:ext cx="26988" cy="38100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1" name="Freeform 231"/>
              <p:cNvSpPr>
                <a:spLocks/>
              </p:cNvSpPr>
              <p:nvPr/>
            </p:nvSpPr>
            <p:spPr bwMode="auto">
              <a:xfrm>
                <a:off x="2762250" y="-2414588"/>
                <a:ext cx="30163" cy="38100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2" name="Freeform 232"/>
              <p:cNvSpPr>
                <a:spLocks noEditPoints="1"/>
              </p:cNvSpPr>
              <p:nvPr/>
            </p:nvSpPr>
            <p:spPr bwMode="auto">
              <a:xfrm>
                <a:off x="2616200" y="-2459038"/>
                <a:ext cx="200025" cy="349250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3" name="Freeform 233"/>
              <p:cNvSpPr>
                <a:spLocks/>
              </p:cNvSpPr>
              <p:nvPr/>
            </p:nvSpPr>
            <p:spPr bwMode="auto">
              <a:xfrm>
                <a:off x="2638425" y="-2428875"/>
                <a:ext cx="30163" cy="52387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4" name="Freeform 234"/>
              <p:cNvSpPr>
                <a:spLocks/>
              </p:cNvSpPr>
              <p:nvPr/>
            </p:nvSpPr>
            <p:spPr bwMode="auto">
              <a:xfrm>
                <a:off x="2676525" y="-2497138"/>
                <a:ext cx="74613" cy="3175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5" name="Freeform 235"/>
              <p:cNvSpPr>
                <a:spLocks/>
              </p:cNvSpPr>
              <p:nvPr/>
            </p:nvSpPr>
            <p:spPr bwMode="auto">
              <a:xfrm>
                <a:off x="2709863" y="-2587625"/>
                <a:ext cx="11113" cy="1111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6" name="Oval 236"/>
              <p:cNvSpPr>
                <a:spLocks noChangeArrowheads="1"/>
              </p:cNvSpPr>
              <p:nvPr/>
            </p:nvSpPr>
            <p:spPr bwMode="auto">
              <a:xfrm>
                <a:off x="2709863" y="-2565400"/>
                <a:ext cx="11113" cy="7937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7" name="Freeform 237"/>
              <p:cNvSpPr>
                <a:spLocks/>
              </p:cNvSpPr>
              <p:nvPr/>
            </p:nvSpPr>
            <p:spPr bwMode="auto">
              <a:xfrm>
                <a:off x="2747963" y="-2535238"/>
                <a:ext cx="3175" cy="476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8" name="Freeform 238"/>
              <p:cNvSpPr>
                <a:spLocks/>
              </p:cNvSpPr>
              <p:nvPr/>
            </p:nvSpPr>
            <p:spPr bwMode="auto">
              <a:xfrm>
                <a:off x="2736850" y="-2530475"/>
                <a:ext cx="11113" cy="7937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9" name="Freeform 239"/>
              <p:cNvSpPr>
                <a:spLocks/>
              </p:cNvSpPr>
              <p:nvPr/>
            </p:nvSpPr>
            <p:spPr bwMode="auto">
              <a:xfrm>
                <a:off x="2743200" y="-2546350"/>
                <a:ext cx="4763" cy="1111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0" name="Freeform 240"/>
              <p:cNvSpPr>
                <a:spLocks/>
              </p:cNvSpPr>
              <p:nvPr/>
            </p:nvSpPr>
            <p:spPr bwMode="auto">
              <a:xfrm>
                <a:off x="2732088" y="-2535238"/>
                <a:ext cx="11113" cy="4762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1" name="Freeform 241"/>
              <p:cNvSpPr>
                <a:spLocks/>
              </p:cNvSpPr>
              <p:nvPr/>
            </p:nvSpPr>
            <p:spPr bwMode="auto">
              <a:xfrm>
                <a:off x="2732088" y="-2530475"/>
                <a:ext cx="11113" cy="1111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" name="Freeform 242"/>
              <p:cNvSpPr>
                <a:spLocks/>
              </p:cNvSpPr>
              <p:nvPr/>
            </p:nvSpPr>
            <p:spPr bwMode="auto">
              <a:xfrm>
                <a:off x="2720975" y="-2516188"/>
                <a:ext cx="22225" cy="7937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" name="Freeform 243"/>
              <p:cNvSpPr>
                <a:spLocks/>
              </p:cNvSpPr>
              <p:nvPr/>
            </p:nvSpPr>
            <p:spPr bwMode="auto">
              <a:xfrm>
                <a:off x="2736850" y="-2519363"/>
                <a:ext cx="11113" cy="3175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" name="Freeform 244"/>
              <p:cNvSpPr>
                <a:spLocks/>
              </p:cNvSpPr>
              <p:nvPr/>
            </p:nvSpPr>
            <p:spPr bwMode="auto">
              <a:xfrm>
                <a:off x="2747963" y="-2522538"/>
                <a:ext cx="3175" cy="3175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" name="Freeform 245"/>
              <p:cNvSpPr>
                <a:spLocks/>
              </p:cNvSpPr>
              <p:nvPr/>
            </p:nvSpPr>
            <p:spPr bwMode="auto">
              <a:xfrm>
                <a:off x="2751138" y="-2530475"/>
                <a:ext cx="7938" cy="7937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" name="Freeform 246"/>
              <p:cNvSpPr>
                <a:spLocks/>
              </p:cNvSpPr>
              <p:nvPr/>
            </p:nvSpPr>
            <p:spPr bwMode="auto">
              <a:xfrm>
                <a:off x="2759075" y="-2535238"/>
                <a:ext cx="11113" cy="12700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" name="Freeform 247"/>
              <p:cNvSpPr>
                <a:spLocks/>
              </p:cNvSpPr>
              <p:nvPr/>
            </p:nvSpPr>
            <p:spPr bwMode="auto">
              <a:xfrm>
                <a:off x="2759075" y="-2552700"/>
                <a:ext cx="11113" cy="1111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" name="Freeform 248"/>
              <p:cNvSpPr>
                <a:spLocks/>
              </p:cNvSpPr>
              <p:nvPr/>
            </p:nvSpPr>
            <p:spPr bwMode="auto">
              <a:xfrm>
                <a:off x="2751138" y="-2546350"/>
                <a:ext cx="7938" cy="1111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" name="Freeform 249"/>
              <p:cNvSpPr>
                <a:spLocks/>
              </p:cNvSpPr>
              <p:nvPr/>
            </p:nvSpPr>
            <p:spPr bwMode="auto">
              <a:xfrm>
                <a:off x="2747963" y="-2552700"/>
                <a:ext cx="3175" cy="1111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" name="Freeform 250"/>
              <p:cNvSpPr>
                <a:spLocks/>
              </p:cNvSpPr>
              <p:nvPr/>
            </p:nvSpPr>
            <p:spPr bwMode="auto">
              <a:xfrm>
                <a:off x="2736850" y="-2557463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" name="Freeform 251"/>
              <p:cNvSpPr>
                <a:spLocks/>
              </p:cNvSpPr>
              <p:nvPr/>
            </p:nvSpPr>
            <p:spPr bwMode="auto">
              <a:xfrm>
                <a:off x="2736850" y="-2552700"/>
                <a:ext cx="6350" cy="1111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" name="Freeform 252"/>
              <p:cNvSpPr>
                <a:spLocks/>
              </p:cNvSpPr>
              <p:nvPr/>
            </p:nvSpPr>
            <p:spPr bwMode="auto">
              <a:xfrm>
                <a:off x="2732088" y="-2546350"/>
                <a:ext cx="4763" cy="1111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3" name="Freeform 253"/>
              <p:cNvSpPr>
                <a:spLocks/>
              </p:cNvSpPr>
              <p:nvPr/>
            </p:nvSpPr>
            <p:spPr bwMode="auto">
              <a:xfrm>
                <a:off x="2732088" y="-2535238"/>
                <a:ext cx="4763" cy="12700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4" name="Freeform 254"/>
              <p:cNvSpPr>
                <a:spLocks/>
              </p:cNvSpPr>
              <p:nvPr/>
            </p:nvSpPr>
            <p:spPr bwMode="auto">
              <a:xfrm>
                <a:off x="2725738" y="-2522538"/>
                <a:ext cx="6350" cy="3175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5" name="Freeform 255"/>
              <p:cNvSpPr>
                <a:spLocks/>
              </p:cNvSpPr>
              <p:nvPr/>
            </p:nvSpPr>
            <p:spPr bwMode="auto">
              <a:xfrm>
                <a:off x="2713038" y="-2519363"/>
                <a:ext cx="23813" cy="1111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6" name="Oval 256"/>
              <p:cNvSpPr>
                <a:spLocks noChangeArrowheads="1"/>
              </p:cNvSpPr>
              <p:nvPr/>
            </p:nvSpPr>
            <p:spPr bwMode="auto">
              <a:xfrm>
                <a:off x="2709863" y="-2535238"/>
                <a:ext cx="3175" cy="4762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7" name="Freeform 257"/>
              <p:cNvSpPr>
                <a:spLocks/>
              </p:cNvSpPr>
              <p:nvPr/>
            </p:nvSpPr>
            <p:spPr bwMode="auto">
              <a:xfrm>
                <a:off x="2709863" y="-2530475"/>
                <a:ext cx="3175" cy="14287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8" name="Oval 258"/>
              <p:cNvSpPr>
                <a:spLocks noChangeArrowheads="1"/>
              </p:cNvSpPr>
              <p:nvPr/>
            </p:nvSpPr>
            <p:spPr bwMode="auto">
              <a:xfrm>
                <a:off x="2709863" y="-2546350"/>
                <a:ext cx="11113" cy="11112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9" name="Oval 259"/>
              <p:cNvSpPr>
                <a:spLocks noChangeArrowheads="1"/>
              </p:cNvSpPr>
              <p:nvPr/>
            </p:nvSpPr>
            <p:spPr bwMode="auto">
              <a:xfrm>
                <a:off x="2709863" y="-2552700"/>
                <a:ext cx="11113" cy="6350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0" name="Freeform 260"/>
              <p:cNvSpPr>
                <a:spLocks/>
              </p:cNvSpPr>
              <p:nvPr/>
            </p:nvSpPr>
            <p:spPr bwMode="auto">
              <a:xfrm>
                <a:off x="2720975" y="-2530475"/>
                <a:ext cx="4763" cy="14287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1" name="Freeform 261"/>
              <p:cNvSpPr>
                <a:spLocks/>
              </p:cNvSpPr>
              <p:nvPr/>
            </p:nvSpPr>
            <p:spPr bwMode="auto">
              <a:xfrm>
                <a:off x="2701925" y="-2530475"/>
                <a:ext cx="7938" cy="14287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2" name="Freeform 262"/>
              <p:cNvSpPr>
                <a:spLocks/>
              </p:cNvSpPr>
              <p:nvPr/>
            </p:nvSpPr>
            <p:spPr bwMode="auto">
              <a:xfrm>
                <a:off x="2690813" y="-2519363"/>
                <a:ext cx="19050" cy="1111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3" name="Freeform 263"/>
              <p:cNvSpPr>
                <a:spLocks/>
              </p:cNvSpPr>
              <p:nvPr/>
            </p:nvSpPr>
            <p:spPr bwMode="auto">
              <a:xfrm>
                <a:off x="2687638" y="-2519363"/>
                <a:ext cx="3175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4" name="Freeform 264"/>
              <p:cNvSpPr>
                <a:spLocks/>
              </p:cNvSpPr>
              <p:nvPr/>
            </p:nvSpPr>
            <p:spPr bwMode="auto">
              <a:xfrm>
                <a:off x="2679700" y="-2530475"/>
                <a:ext cx="11113" cy="1111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5" name="Freeform 265"/>
              <p:cNvSpPr>
                <a:spLocks/>
              </p:cNvSpPr>
              <p:nvPr/>
            </p:nvSpPr>
            <p:spPr bwMode="auto">
              <a:xfrm>
                <a:off x="2676525" y="-2530475"/>
                <a:ext cx="11113" cy="7937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6" name="Freeform 266"/>
              <p:cNvSpPr>
                <a:spLocks/>
              </p:cNvSpPr>
              <p:nvPr/>
            </p:nvSpPr>
            <p:spPr bwMode="auto">
              <a:xfrm>
                <a:off x="2679700" y="-2535238"/>
                <a:ext cx="11113" cy="4762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7" name="Freeform 267"/>
              <p:cNvSpPr>
                <a:spLocks/>
              </p:cNvSpPr>
              <p:nvPr/>
            </p:nvSpPr>
            <p:spPr bwMode="auto">
              <a:xfrm>
                <a:off x="2676525" y="-2546350"/>
                <a:ext cx="11113" cy="1111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8" name="Freeform 268"/>
              <p:cNvSpPr>
                <a:spLocks/>
              </p:cNvSpPr>
              <p:nvPr/>
            </p:nvSpPr>
            <p:spPr bwMode="auto">
              <a:xfrm>
                <a:off x="2668588" y="-2535238"/>
                <a:ext cx="11113" cy="4762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9" name="Freeform 269"/>
              <p:cNvSpPr>
                <a:spLocks/>
              </p:cNvSpPr>
              <p:nvPr/>
            </p:nvSpPr>
            <p:spPr bwMode="auto">
              <a:xfrm>
                <a:off x="2665413" y="-2530475"/>
                <a:ext cx="11113" cy="7937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0" name="Freeform 270"/>
              <p:cNvSpPr>
                <a:spLocks/>
              </p:cNvSpPr>
              <p:nvPr/>
            </p:nvSpPr>
            <p:spPr bwMode="auto">
              <a:xfrm>
                <a:off x="2668588" y="-2522538"/>
                <a:ext cx="11113" cy="3175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1" name="Freeform 271"/>
              <p:cNvSpPr>
                <a:spLocks/>
              </p:cNvSpPr>
              <p:nvPr/>
            </p:nvSpPr>
            <p:spPr bwMode="auto">
              <a:xfrm>
                <a:off x="2679700" y="-2519363"/>
                <a:ext cx="7938" cy="3175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2" name="Freeform 272"/>
              <p:cNvSpPr>
                <a:spLocks/>
              </p:cNvSpPr>
              <p:nvPr/>
            </p:nvSpPr>
            <p:spPr bwMode="auto">
              <a:xfrm>
                <a:off x="2679700" y="-2516188"/>
                <a:ext cx="22225" cy="7937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" name="Freeform 273"/>
              <p:cNvSpPr>
                <a:spLocks/>
              </p:cNvSpPr>
              <p:nvPr/>
            </p:nvSpPr>
            <p:spPr bwMode="auto">
              <a:xfrm>
                <a:off x="2690813" y="-2522538"/>
                <a:ext cx="7938" cy="3175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4" name="Freeform 274"/>
              <p:cNvSpPr>
                <a:spLocks/>
              </p:cNvSpPr>
              <p:nvPr/>
            </p:nvSpPr>
            <p:spPr bwMode="auto">
              <a:xfrm>
                <a:off x="2687638" y="-2535238"/>
                <a:ext cx="11113" cy="12700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5" name="Freeform 275"/>
              <p:cNvSpPr>
                <a:spLocks/>
              </p:cNvSpPr>
              <p:nvPr/>
            </p:nvSpPr>
            <p:spPr bwMode="auto">
              <a:xfrm>
                <a:off x="2687638" y="-2546350"/>
                <a:ext cx="3175" cy="1111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6" name="Freeform 276"/>
              <p:cNvSpPr>
                <a:spLocks/>
              </p:cNvSpPr>
              <p:nvPr/>
            </p:nvSpPr>
            <p:spPr bwMode="auto">
              <a:xfrm>
                <a:off x="2679700" y="-2552700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7" name="Freeform 277"/>
              <p:cNvSpPr>
                <a:spLocks/>
              </p:cNvSpPr>
              <p:nvPr/>
            </p:nvSpPr>
            <p:spPr bwMode="auto">
              <a:xfrm>
                <a:off x="2676525" y="-2557463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8" name="Freeform 278"/>
              <p:cNvSpPr>
                <a:spLocks/>
              </p:cNvSpPr>
              <p:nvPr/>
            </p:nvSpPr>
            <p:spPr bwMode="auto">
              <a:xfrm>
                <a:off x="2668588" y="-2552700"/>
                <a:ext cx="11113" cy="1111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9" name="Freeform 279"/>
              <p:cNvSpPr>
                <a:spLocks/>
              </p:cNvSpPr>
              <p:nvPr/>
            </p:nvSpPr>
            <p:spPr bwMode="auto">
              <a:xfrm>
                <a:off x="2665413" y="-2546350"/>
                <a:ext cx="11113" cy="1111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0" name="Freeform 280"/>
              <p:cNvSpPr>
                <a:spLocks/>
              </p:cNvSpPr>
              <p:nvPr/>
            </p:nvSpPr>
            <p:spPr bwMode="auto">
              <a:xfrm>
                <a:off x="2660650" y="-2552700"/>
                <a:ext cx="7938" cy="1111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1" name="Freeform 281"/>
              <p:cNvSpPr>
                <a:spLocks/>
              </p:cNvSpPr>
              <p:nvPr/>
            </p:nvSpPr>
            <p:spPr bwMode="auto">
              <a:xfrm>
                <a:off x="2660650" y="-2535238"/>
                <a:ext cx="7938" cy="12700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2" name="Freeform 282"/>
              <p:cNvSpPr>
                <a:spLocks/>
              </p:cNvSpPr>
              <p:nvPr/>
            </p:nvSpPr>
            <p:spPr bwMode="auto">
              <a:xfrm>
                <a:off x="2660650" y="-2530475"/>
                <a:ext cx="4763" cy="7937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3" name="Freeform 283"/>
              <p:cNvSpPr>
                <a:spLocks/>
              </p:cNvSpPr>
              <p:nvPr/>
            </p:nvSpPr>
            <p:spPr bwMode="auto">
              <a:xfrm>
                <a:off x="2665413" y="-2522538"/>
                <a:ext cx="3175" cy="6350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4" name="Freeform 284"/>
              <p:cNvSpPr>
                <a:spLocks/>
              </p:cNvSpPr>
              <p:nvPr/>
            </p:nvSpPr>
            <p:spPr bwMode="auto">
              <a:xfrm>
                <a:off x="2668588" y="-2519363"/>
                <a:ext cx="7938" cy="1111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5" name="Freeform 285"/>
              <p:cNvSpPr>
                <a:spLocks/>
              </p:cNvSpPr>
              <p:nvPr/>
            </p:nvSpPr>
            <p:spPr bwMode="auto">
              <a:xfrm>
                <a:off x="2668588" y="-2516188"/>
                <a:ext cx="11113" cy="7937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6" name="Freeform 286"/>
              <p:cNvSpPr>
                <a:spLocks/>
              </p:cNvSpPr>
              <p:nvPr/>
            </p:nvSpPr>
            <p:spPr bwMode="auto">
              <a:xfrm>
                <a:off x="2676525" y="-2505075"/>
                <a:ext cx="74613" cy="7937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7" name="Freeform 287"/>
              <p:cNvSpPr>
                <a:spLocks/>
              </p:cNvSpPr>
              <p:nvPr/>
            </p:nvSpPr>
            <p:spPr bwMode="auto">
              <a:xfrm>
                <a:off x="2743200" y="-2516188"/>
                <a:ext cx="7938" cy="7937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8" name="Freeform 288"/>
              <p:cNvSpPr>
                <a:spLocks/>
              </p:cNvSpPr>
              <p:nvPr/>
            </p:nvSpPr>
            <p:spPr bwMode="auto">
              <a:xfrm>
                <a:off x="2747963" y="-2519363"/>
                <a:ext cx="11113" cy="1111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9" name="Freeform 289"/>
              <p:cNvSpPr>
                <a:spLocks/>
              </p:cNvSpPr>
              <p:nvPr/>
            </p:nvSpPr>
            <p:spPr bwMode="auto">
              <a:xfrm>
                <a:off x="2759075" y="-2522538"/>
                <a:ext cx="3175" cy="6350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0" name="Freeform 290"/>
              <p:cNvSpPr>
                <a:spLocks/>
              </p:cNvSpPr>
              <p:nvPr/>
            </p:nvSpPr>
            <p:spPr bwMode="auto">
              <a:xfrm>
                <a:off x="2762250" y="-2530475"/>
                <a:ext cx="7938" cy="7937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1" name="Freeform 291"/>
              <p:cNvSpPr>
                <a:spLocks/>
              </p:cNvSpPr>
              <p:nvPr/>
            </p:nvSpPr>
            <p:spPr bwMode="auto">
              <a:xfrm>
                <a:off x="2762250" y="-2546350"/>
                <a:ext cx="7938" cy="15875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2" name="Freeform 292"/>
              <p:cNvSpPr>
                <a:spLocks/>
              </p:cNvSpPr>
              <p:nvPr/>
            </p:nvSpPr>
            <p:spPr bwMode="auto">
              <a:xfrm>
                <a:off x="2762250" y="-2557463"/>
                <a:ext cx="7938" cy="1111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3" name="Freeform 293"/>
              <p:cNvSpPr>
                <a:spLocks/>
              </p:cNvSpPr>
              <p:nvPr/>
            </p:nvSpPr>
            <p:spPr bwMode="auto">
              <a:xfrm>
                <a:off x="2759075" y="-2565400"/>
                <a:ext cx="3175" cy="7937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4" name="Freeform 294"/>
              <p:cNvSpPr>
                <a:spLocks/>
              </p:cNvSpPr>
              <p:nvPr/>
            </p:nvSpPr>
            <p:spPr bwMode="auto">
              <a:xfrm>
                <a:off x="2751138" y="-2557463"/>
                <a:ext cx="7938" cy="1111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5" name="Freeform 295"/>
              <p:cNvSpPr>
                <a:spLocks/>
              </p:cNvSpPr>
              <p:nvPr/>
            </p:nvSpPr>
            <p:spPr bwMode="auto">
              <a:xfrm>
                <a:off x="2747963" y="-2565400"/>
                <a:ext cx="3175" cy="12700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6" name="Freeform 296"/>
              <p:cNvSpPr>
                <a:spLocks/>
              </p:cNvSpPr>
              <p:nvPr/>
            </p:nvSpPr>
            <p:spPr bwMode="auto">
              <a:xfrm>
                <a:off x="2736850" y="-2565400"/>
                <a:ext cx="6350" cy="12700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7" name="Freeform 297"/>
              <p:cNvSpPr>
                <a:spLocks/>
              </p:cNvSpPr>
              <p:nvPr/>
            </p:nvSpPr>
            <p:spPr bwMode="auto">
              <a:xfrm>
                <a:off x="2725738" y="-2568575"/>
                <a:ext cx="11113" cy="38100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8" name="Freeform 298"/>
              <p:cNvSpPr>
                <a:spLocks/>
              </p:cNvSpPr>
              <p:nvPr/>
            </p:nvSpPr>
            <p:spPr bwMode="auto">
              <a:xfrm>
                <a:off x="2720975" y="-2565400"/>
                <a:ext cx="4763" cy="34925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9" name="Freeform 299"/>
              <p:cNvSpPr>
                <a:spLocks/>
              </p:cNvSpPr>
              <p:nvPr/>
            </p:nvSpPr>
            <p:spPr bwMode="auto">
              <a:xfrm>
                <a:off x="2701925" y="-2613025"/>
                <a:ext cx="23813" cy="22225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0" name="Freeform 300"/>
              <p:cNvSpPr>
                <a:spLocks/>
              </p:cNvSpPr>
              <p:nvPr/>
            </p:nvSpPr>
            <p:spPr bwMode="auto">
              <a:xfrm>
                <a:off x="2698750" y="-2565400"/>
                <a:ext cx="11113" cy="34925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1" name="Freeform 301"/>
              <p:cNvSpPr>
                <a:spLocks/>
              </p:cNvSpPr>
              <p:nvPr/>
            </p:nvSpPr>
            <p:spPr bwMode="auto">
              <a:xfrm>
                <a:off x="2690813" y="-2568575"/>
                <a:ext cx="11113" cy="38100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2" name="Freeform 302"/>
              <p:cNvSpPr>
                <a:spLocks/>
              </p:cNvSpPr>
              <p:nvPr/>
            </p:nvSpPr>
            <p:spPr bwMode="auto">
              <a:xfrm>
                <a:off x="2679700" y="-2565400"/>
                <a:ext cx="7938" cy="12700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3" name="Freeform 303"/>
              <p:cNvSpPr>
                <a:spLocks/>
              </p:cNvSpPr>
              <p:nvPr/>
            </p:nvSpPr>
            <p:spPr bwMode="auto">
              <a:xfrm>
                <a:off x="2668588" y="-2565400"/>
                <a:ext cx="11113" cy="12700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4" name="Freeform 304"/>
              <p:cNvSpPr>
                <a:spLocks/>
              </p:cNvSpPr>
              <p:nvPr/>
            </p:nvSpPr>
            <p:spPr bwMode="auto">
              <a:xfrm>
                <a:off x="2665413" y="-2557463"/>
                <a:ext cx="11113" cy="1111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5" name="Freeform 305"/>
              <p:cNvSpPr>
                <a:spLocks/>
              </p:cNvSpPr>
              <p:nvPr/>
            </p:nvSpPr>
            <p:spPr bwMode="auto">
              <a:xfrm>
                <a:off x="2665413" y="-2565400"/>
                <a:ext cx="3175" cy="7937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3" name="Freeform 306"/>
              <p:cNvSpPr>
                <a:spLocks/>
              </p:cNvSpPr>
              <p:nvPr/>
            </p:nvSpPr>
            <p:spPr bwMode="auto">
              <a:xfrm>
                <a:off x="2660650" y="-2557463"/>
                <a:ext cx="4763" cy="1111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0" name="Freeform 307"/>
              <p:cNvSpPr>
                <a:spLocks/>
              </p:cNvSpPr>
              <p:nvPr/>
            </p:nvSpPr>
            <p:spPr bwMode="auto">
              <a:xfrm>
                <a:off x="2652713" y="-2546350"/>
                <a:ext cx="12700" cy="15875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1" name="Freeform 308"/>
              <p:cNvSpPr>
                <a:spLocks/>
              </p:cNvSpPr>
              <p:nvPr/>
            </p:nvSpPr>
            <p:spPr bwMode="auto">
              <a:xfrm>
                <a:off x="2641600" y="-2486025"/>
                <a:ext cx="139700" cy="1111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2" name="Freeform 309"/>
              <p:cNvSpPr>
                <a:spLocks/>
              </p:cNvSpPr>
              <p:nvPr/>
            </p:nvSpPr>
            <p:spPr bwMode="auto">
              <a:xfrm>
                <a:off x="2649538" y="-2470150"/>
                <a:ext cx="123825" cy="6350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4" name="Freeform 310"/>
              <p:cNvSpPr>
                <a:spLocks/>
              </p:cNvSpPr>
              <p:nvPr/>
            </p:nvSpPr>
            <p:spPr bwMode="auto">
              <a:xfrm>
                <a:off x="2638425" y="-2085975"/>
                <a:ext cx="147638" cy="3175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5" name="Freeform 311"/>
              <p:cNvSpPr>
                <a:spLocks/>
              </p:cNvSpPr>
              <p:nvPr/>
            </p:nvSpPr>
            <p:spPr bwMode="auto">
              <a:xfrm>
                <a:off x="2619375" y="-2071688"/>
                <a:ext cx="184150" cy="3175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8" name="Freeform 312"/>
              <p:cNvSpPr>
                <a:spLocks/>
              </p:cNvSpPr>
              <p:nvPr/>
            </p:nvSpPr>
            <p:spPr bwMode="auto">
              <a:xfrm>
                <a:off x="2649538" y="-2098675"/>
                <a:ext cx="131763" cy="4762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9" name="Freeform 313"/>
              <p:cNvSpPr>
                <a:spLocks/>
              </p:cNvSpPr>
              <p:nvPr/>
            </p:nvSpPr>
            <p:spPr bwMode="auto">
              <a:xfrm>
                <a:off x="2605088" y="-2055813"/>
                <a:ext cx="214313" cy="6350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0" name="Freeform 314"/>
              <p:cNvSpPr>
                <a:spLocks/>
              </p:cNvSpPr>
              <p:nvPr/>
            </p:nvSpPr>
            <p:spPr bwMode="auto">
              <a:xfrm>
                <a:off x="2473325" y="-2409825"/>
                <a:ext cx="176213" cy="330200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1" name="Freeform 315"/>
              <p:cNvSpPr>
                <a:spLocks/>
              </p:cNvSpPr>
              <p:nvPr/>
            </p:nvSpPr>
            <p:spPr bwMode="auto">
              <a:xfrm>
                <a:off x="2660650" y="-2014538"/>
                <a:ext cx="49213" cy="2540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2" name="Freeform 316"/>
              <p:cNvSpPr>
                <a:spLocks/>
              </p:cNvSpPr>
              <p:nvPr/>
            </p:nvSpPr>
            <p:spPr bwMode="auto">
              <a:xfrm>
                <a:off x="2679700" y="-2044700"/>
                <a:ext cx="52388" cy="41275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3" name="Freeform 317"/>
              <p:cNvSpPr>
                <a:spLocks/>
              </p:cNvSpPr>
              <p:nvPr/>
            </p:nvSpPr>
            <p:spPr bwMode="auto">
              <a:xfrm>
                <a:off x="2690813" y="-2044700"/>
                <a:ext cx="19050" cy="6350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4" name="Freeform 318"/>
              <p:cNvSpPr>
                <a:spLocks/>
              </p:cNvSpPr>
              <p:nvPr/>
            </p:nvSpPr>
            <p:spPr bwMode="auto">
              <a:xfrm>
                <a:off x="2713038" y="-2025650"/>
                <a:ext cx="30163" cy="22225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5" name="Freeform 319"/>
              <p:cNvSpPr>
                <a:spLocks/>
              </p:cNvSpPr>
              <p:nvPr/>
            </p:nvSpPr>
            <p:spPr bwMode="auto">
              <a:xfrm>
                <a:off x="2720975" y="-2014538"/>
                <a:ext cx="41275" cy="2540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6" name="Freeform 320"/>
              <p:cNvSpPr>
                <a:spLocks/>
              </p:cNvSpPr>
              <p:nvPr/>
            </p:nvSpPr>
            <p:spPr bwMode="auto">
              <a:xfrm>
                <a:off x="2781300" y="-2409825"/>
                <a:ext cx="169863" cy="330200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7" name="Freeform 321"/>
              <p:cNvSpPr>
                <a:spLocks noEditPoints="1"/>
              </p:cNvSpPr>
              <p:nvPr/>
            </p:nvSpPr>
            <p:spPr bwMode="auto">
              <a:xfrm>
                <a:off x="2665413" y="-2414588"/>
                <a:ext cx="25400" cy="38100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8" name="Freeform 322"/>
              <p:cNvSpPr>
                <a:spLocks noEditPoints="1"/>
              </p:cNvSpPr>
              <p:nvPr/>
            </p:nvSpPr>
            <p:spPr bwMode="auto">
              <a:xfrm>
                <a:off x="2725738" y="-2425700"/>
                <a:ext cx="33338" cy="57150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9" name="Line 324"/>
              <p:cNvSpPr>
                <a:spLocks noChangeShapeType="1"/>
              </p:cNvSpPr>
              <p:nvPr/>
            </p:nvSpPr>
            <p:spPr bwMode="auto">
              <a:xfrm>
                <a:off x="2871788" y="-38973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0" name="Line 325"/>
              <p:cNvSpPr>
                <a:spLocks noChangeShapeType="1"/>
              </p:cNvSpPr>
              <p:nvPr/>
            </p:nvSpPr>
            <p:spPr bwMode="auto">
              <a:xfrm>
                <a:off x="2871788" y="-38973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48" name="Группа 347"/>
            <p:cNvGrpSpPr/>
            <p:nvPr/>
          </p:nvGrpSpPr>
          <p:grpSpPr>
            <a:xfrm>
              <a:off x="1546225" y="-3938587"/>
              <a:ext cx="2335213" cy="2898774"/>
              <a:chOff x="1546225" y="-3938587"/>
              <a:chExt cx="2335213" cy="2898774"/>
            </a:xfrm>
          </p:grpSpPr>
          <p:sp>
            <p:nvSpPr>
              <p:cNvPr id="349" name="Freeform 323"/>
              <p:cNvSpPr>
                <a:spLocks/>
              </p:cNvSpPr>
              <p:nvPr/>
            </p:nvSpPr>
            <p:spPr bwMode="auto">
              <a:xfrm>
                <a:off x="2725738" y="-3622675"/>
                <a:ext cx="1155700" cy="2454275"/>
              </a:xfrm>
              <a:custGeom>
                <a:avLst/>
                <a:gdLst>
                  <a:gd name="T0" fmla="*/ 307 w 307"/>
                  <a:gd name="T1" fmla="*/ 76 h 652"/>
                  <a:gd name="T2" fmla="*/ 307 w 307"/>
                  <a:gd name="T3" fmla="*/ 57 h 652"/>
                  <a:gd name="T4" fmla="*/ 269 w 307"/>
                  <a:gd name="T5" fmla="*/ 14 h 652"/>
                  <a:gd name="T6" fmla="*/ 236 w 307"/>
                  <a:gd name="T7" fmla="*/ 1 h 652"/>
                  <a:gd name="T8" fmla="*/ 236 w 307"/>
                  <a:gd name="T9" fmla="*/ 1 h 652"/>
                  <a:gd name="T10" fmla="*/ 235 w 307"/>
                  <a:gd name="T11" fmla="*/ 0 h 652"/>
                  <a:gd name="T12" fmla="*/ 235 w 307"/>
                  <a:gd name="T13" fmla="*/ 129 h 652"/>
                  <a:gd name="T14" fmla="*/ 235 w 307"/>
                  <a:gd name="T15" fmla="*/ 173 h 652"/>
                  <a:gd name="T16" fmla="*/ 235 w 307"/>
                  <a:gd name="T17" fmla="*/ 342 h 652"/>
                  <a:gd name="T18" fmla="*/ 235 w 307"/>
                  <a:gd name="T19" fmla="*/ 387 h 652"/>
                  <a:gd name="T20" fmla="*/ 235 w 307"/>
                  <a:gd name="T21" fmla="*/ 454 h 652"/>
                  <a:gd name="T22" fmla="*/ 216 w 307"/>
                  <a:gd name="T23" fmla="*/ 487 h 652"/>
                  <a:gd name="T24" fmla="*/ 0 w 307"/>
                  <a:gd name="T25" fmla="*/ 614 h 652"/>
                  <a:gd name="T26" fmla="*/ 67 w 307"/>
                  <a:gd name="T27" fmla="*/ 652 h 652"/>
                  <a:gd name="T28" fmla="*/ 262 w 307"/>
                  <a:gd name="T29" fmla="*/ 542 h 652"/>
                  <a:gd name="T30" fmla="*/ 307 w 307"/>
                  <a:gd name="T31" fmla="*/ 464 h 652"/>
                  <a:gd name="T32" fmla="*/ 307 w 307"/>
                  <a:gd name="T33" fmla="*/ 387 h 652"/>
                  <a:gd name="T34" fmla="*/ 307 w 307"/>
                  <a:gd name="T35" fmla="*/ 387 h 652"/>
                  <a:gd name="T36" fmla="*/ 307 w 307"/>
                  <a:gd name="T37" fmla="*/ 173 h 652"/>
                  <a:gd name="T38" fmla="*/ 307 w 307"/>
                  <a:gd name="T39" fmla="*/ 173 h 652"/>
                  <a:gd name="T40" fmla="*/ 307 w 307"/>
                  <a:gd name="T41" fmla="*/ 85 h 652"/>
                  <a:gd name="T42" fmla="*/ 307 w 307"/>
                  <a:gd name="T43" fmla="*/ 85 h 652"/>
                  <a:gd name="T44" fmla="*/ 307 w 307"/>
                  <a:gd name="T45" fmla="*/ 76 h 652"/>
                  <a:gd name="T46" fmla="*/ 307 w 307"/>
                  <a:gd name="T47" fmla="*/ 76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7" h="652">
                    <a:moveTo>
                      <a:pt x="307" y="76"/>
                    </a:moveTo>
                    <a:cubicBezTo>
                      <a:pt x="307" y="57"/>
                      <a:pt x="307" y="57"/>
                      <a:pt x="307" y="57"/>
                    </a:cubicBezTo>
                    <a:cubicBezTo>
                      <a:pt x="307" y="39"/>
                      <a:pt x="293" y="22"/>
                      <a:pt x="269" y="14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5" y="129"/>
                      <a:pt x="235" y="129"/>
                      <a:pt x="235" y="129"/>
                    </a:cubicBezTo>
                    <a:cubicBezTo>
                      <a:pt x="235" y="173"/>
                      <a:pt x="235" y="173"/>
                      <a:pt x="235" y="173"/>
                    </a:cubicBezTo>
                    <a:cubicBezTo>
                      <a:pt x="235" y="342"/>
                      <a:pt x="235" y="342"/>
                      <a:pt x="235" y="342"/>
                    </a:cubicBezTo>
                    <a:cubicBezTo>
                      <a:pt x="235" y="387"/>
                      <a:pt x="235" y="387"/>
                      <a:pt x="235" y="387"/>
                    </a:cubicBezTo>
                    <a:cubicBezTo>
                      <a:pt x="235" y="454"/>
                      <a:pt x="235" y="454"/>
                      <a:pt x="235" y="454"/>
                    </a:cubicBezTo>
                    <a:cubicBezTo>
                      <a:pt x="235" y="468"/>
                      <a:pt x="228" y="481"/>
                      <a:pt x="216" y="487"/>
                    </a:cubicBezTo>
                    <a:cubicBezTo>
                      <a:pt x="0" y="614"/>
                      <a:pt x="0" y="614"/>
                      <a:pt x="0" y="614"/>
                    </a:cubicBezTo>
                    <a:cubicBezTo>
                      <a:pt x="67" y="652"/>
                      <a:pt x="67" y="652"/>
                      <a:pt x="67" y="652"/>
                    </a:cubicBezTo>
                    <a:cubicBezTo>
                      <a:pt x="262" y="542"/>
                      <a:pt x="262" y="542"/>
                      <a:pt x="262" y="542"/>
                    </a:cubicBezTo>
                    <a:cubicBezTo>
                      <a:pt x="290" y="526"/>
                      <a:pt x="307" y="496"/>
                      <a:pt x="307" y="464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76"/>
                      <a:pt x="307" y="76"/>
                      <a:pt x="307" y="76"/>
                    </a:cubicBezTo>
                    <a:cubicBezTo>
                      <a:pt x="307" y="76"/>
                      <a:pt x="307" y="76"/>
                      <a:pt x="307" y="76"/>
                    </a:cubicBezTo>
                    <a:close/>
                  </a:path>
                </a:pathLst>
              </a:custGeom>
              <a:solidFill>
                <a:srgbClr val="3583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" name="Freeform 326"/>
              <p:cNvSpPr>
                <a:spLocks/>
              </p:cNvSpPr>
              <p:nvPr/>
            </p:nvSpPr>
            <p:spPr bwMode="auto">
              <a:xfrm>
                <a:off x="1549400" y="-3938587"/>
                <a:ext cx="2065338" cy="700087"/>
              </a:xfrm>
              <a:custGeom>
                <a:avLst/>
                <a:gdLst>
                  <a:gd name="T0" fmla="*/ 353 w 548"/>
                  <a:gd name="T1" fmla="*/ 11 h 186"/>
                  <a:gd name="T2" fmla="*/ 264 w 548"/>
                  <a:gd name="T3" fmla="*/ 11 h 186"/>
                  <a:gd name="T4" fmla="*/ 37 w 548"/>
                  <a:gd name="T5" fmla="*/ 98 h 186"/>
                  <a:gd name="T6" fmla="*/ 0 w 548"/>
                  <a:gd name="T7" fmla="*/ 141 h 186"/>
                  <a:gd name="T8" fmla="*/ 0 w 548"/>
                  <a:gd name="T9" fmla="*/ 160 h 186"/>
                  <a:gd name="T10" fmla="*/ 0 w 548"/>
                  <a:gd name="T11" fmla="*/ 160 h 186"/>
                  <a:gd name="T12" fmla="*/ 0 w 548"/>
                  <a:gd name="T13" fmla="*/ 186 h 186"/>
                  <a:gd name="T14" fmla="*/ 290 w 548"/>
                  <a:gd name="T15" fmla="*/ 75 h 186"/>
                  <a:gd name="T16" fmla="*/ 329 w 548"/>
                  <a:gd name="T17" fmla="*/ 75 h 186"/>
                  <a:gd name="T18" fmla="*/ 548 w 548"/>
                  <a:gd name="T19" fmla="*/ 158 h 186"/>
                  <a:gd name="T20" fmla="*/ 548 w 548"/>
                  <a:gd name="T21" fmla="*/ 138 h 186"/>
                  <a:gd name="T22" fmla="*/ 548 w 548"/>
                  <a:gd name="T23" fmla="*/ 105 h 186"/>
                  <a:gd name="T24" fmla="*/ 548 w 548"/>
                  <a:gd name="T25" fmla="*/ 85 h 186"/>
                  <a:gd name="T26" fmla="*/ 353 w 548"/>
                  <a:gd name="T27" fmla="*/ 1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8" h="186">
                    <a:moveTo>
                      <a:pt x="353" y="11"/>
                    </a:moveTo>
                    <a:cubicBezTo>
                      <a:pt x="325" y="0"/>
                      <a:pt x="291" y="1"/>
                      <a:pt x="264" y="11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14" y="106"/>
                      <a:pt x="0" y="123"/>
                      <a:pt x="0" y="14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90" y="75"/>
                      <a:pt x="290" y="75"/>
                      <a:pt x="290" y="75"/>
                    </a:cubicBezTo>
                    <a:cubicBezTo>
                      <a:pt x="302" y="71"/>
                      <a:pt x="317" y="71"/>
                      <a:pt x="329" y="75"/>
                    </a:cubicBezTo>
                    <a:cubicBezTo>
                      <a:pt x="548" y="158"/>
                      <a:pt x="548" y="158"/>
                      <a:pt x="548" y="158"/>
                    </a:cubicBezTo>
                    <a:cubicBezTo>
                      <a:pt x="548" y="138"/>
                      <a:pt x="548" y="138"/>
                      <a:pt x="548" y="138"/>
                    </a:cubicBezTo>
                    <a:cubicBezTo>
                      <a:pt x="548" y="105"/>
                      <a:pt x="548" y="105"/>
                      <a:pt x="548" y="105"/>
                    </a:cubicBezTo>
                    <a:cubicBezTo>
                      <a:pt x="548" y="85"/>
                      <a:pt x="548" y="85"/>
                      <a:pt x="548" y="85"/>
                    </a:cubicBezTo>
                    <a:lnTo>
                      <a:pt x="353" y="11"/>
                    </a:lnTo>
                    <a:close/>
                  </a:path>
                </a:pathLst>
              </a:custGeom>
              <a:solidFill>
                <a:srgbClr val="2149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" name="Freeform 327"/>
              <p:cNvSpPr>
                <a:spLocks/>
              </p:cNvSpPr>
              <p:nvPr/>
            </p:nvSpPr>
            <p:spPr bwMode="auto">
              <a:xfrm>
                <a:off x="1546225" y="-3336925"/>
                <a:ext cx="1435100" cy="2297112"/>
              </a:xfrm>
              <a:custGeom>
                <a:avLst/>
                <a:gdLst>
                  <a:gd name="T0" fmla="*/ 90 w 381"/>
                  <a:gd name="T1" fmla="*/ 409 h 610"/>
                  <a:gd name="T2" fmla="*/ 71 w 381"/>
                  <a:gd name="T3" fmla="*/ 376 h 610"/>
                  <a:gd name="T4" fmla="*/ 70 w 381"/>
                  <a:gd name="T5" fmla="*/ 0 h 610"/>
                  <a:gd name="T6" fmla="*/ 1 w 381"/>
                  <a:gd name="T7" fmla="*/ 26 h 610"/>
                  <a:gd name="T8" fmla="*/ 1 w 381"/>
                  <a:gd name="T9" fmla="*/ 49 h 610"/>
                  <a:gd name="T10" fmla="*/ 1 w 381"/>
                  <a:gd name="T11" fmla="*/ 49 h 610"/>
                  <a:gd name="T12" fmla="*/ 0 w 381"/>
                  <a:gd name="T13" fmla="*/ 96 h 610"/>
                  <a:gd name="T14" fmla="*/ 1 w 381"/>
                  <a:gd name="T15" fmla="*/ 96 h 610"/>
                  <a:gd name="T16" fmla="*/ 0 w 381"/>
                  <a:gd name="T17" fmla="*/ 388 h 610"/>
                  <a:gd name="T18" fmla="*/ 45 w 381"/>
                  <a:gd name="T19" fmla="*/ 466 h 610"/>
                  <a:gd name="T20" fmla="*/ 271 w 381"/>
                  <a:gd name="T21" fmla="*/ 596 h 610"/>
                  <a:gd name="T22" fmla="*/ 347 w 381"/>
                  <a:gd name="T23" fmla="*/ 596 h 610"/>
                  <a:gd name="T24" fmla="*/ 381 w 381"/>
                  <a:gd name="T25" fmla="*/ 577 h 610"/>
                  <a:gd name="T26" fmla="*/ 90 w 381"/>
                  <a:gd name="T27" fmla="*/ 409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1" h="610">
                    <a:moveTo>
                      <a:pt x="90" y="409"/>
                    </a:moveTo>
                    <a:cubicBezTo>
                      <a:pt x="78" y="402"/>
                      <a:pt x="71" y="389"/>
                      <a:pt x="71" y="37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420"/>
                      <a:pt x="17" y="450"/>
                      <a:pt x="45" y="466"/>
                    </a:cubicBezTo>
                    <a:cubicBezTo>
                      <a:pt x="271" y="596"/>
                      <a:pt x="271" y="596"/>
                      <a:pt x="271" y="596"/>
                    </a:cubicBezTo>
                    <a:cubicBezTo>
                      <a:pt x="295" y="610"/>
                      <a:pt x="323" y="610"/>
                      <a:pt x="347" y="596"/>
                    </a:cubicBezTo>
                    <a:cubicBezTo>
                      <a:pt x="381" y="577"/>
                      <a:pt x="381" y="577"/>
                      <a:pt x="381" y="577"/>
                    </a:cubicBezTo>
                    <a:lnTo>
                      <a:pt x="90" y="409"/>
                    </a:lnTo>
                    <a:close/>
                  </a:path>
                </a:pathLst>
              </a:custGeom>
              <a:solidFill>
                <a:srgbClr val="52A6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33" name="Freeform 169"/>
          <p:cNvSpPr>
            <a:spLocks/>
          </p:cNvSpPr>
          <p:nvPr/>
        </p:nvSpPr>
        <p:spPr bwMode="auto">
          <a:xfrm rot="1046995">
            <a:off x="11433779" y="-641777"/>
            <a:ext cx="1075863" cy="1011193"/>
          </a:xfrm>
          <a:custGeom>
            <a:avLst/>
            <a:gdLst>
              <a:gd name="T0" fmla="*/ 1143 w 1217"/>
              <a:gd name="T1" fmla="*/ 289 h 1365"/>
              <a:gd name="T2" fmla="*/ 1076 w 1217"/>
              <a:gd name="T3" fmla="*/ 251 h 1365"/>
              <a:gd name="T4" fmla="*/ 1076 w 1217"/>
              <a:gd name="T5" fmla="*/ 251 h 1365"/>
              <a:gd name="T6" fmla="*/ 695 w 1217"/>
              <a:gd name="T7" fmla="*/ 32 h 1365"/>
              <a:gd name="T8" fmla="*/ 519 w 1217"/>
              <a:gd name="T9" fmla="*/ 32 h 1365"/>
              <a:gd name="T10" fmla="*/ 75 w 1217"/>
              <a:gd name="T11" fmla="*/ 289 h 1365"/>
              <a:gd name="T12" fmla="*/ 1 w 1217"/>
              <a:gd name="T13" fmla="*/ 417 h 1365"/>
              <a:gd name="T14" fmla="*/ 1 w 1217"/>
              <a:gd name="T15" fmla="*/ 494 h 1365"/>
              <a:gd name="T16" fmla="*/ 1 w 1217"/>
              <a:gd name="T17" fmla="*/ 495 h 1365"/>
              <a:gd name="T18" fmla="*/ 0 w 1217"/>
              <a:gd name="T19" fmla="*/ 930 h 1365"/>
              <a:gd name="T20" fmla="*/ 88 w 1217"/>
              <a:gd name="T21" fmla="*/ 1082 h 1365"/>
              <a:gd name="T22" fmla="*/ 533 w 1217"/>
              <a:gd name="T23" fmla="*/ 1338 h 1365"/>
              <a:gd name="T24" fmla="*/ 681 w 1217"/>
              <a:gd name="T25" fmla="*/ 1338 h 1365"/>
              <a:gd name="T26" fmla="*/ 748 w 1217"/>
              <a:gd name="T27" fmla="*/ 1300 h 1365"/>
              <a:gd name="T28" fmla="*/ 746 w 1217"/>
              <a:gd name="T29" fmla="*/ 1299 h 1365"/>
              <a:gd name="T30" fmla="*/ 1128 w 1217"/>
              <a:gd name="T31" fmla="*/ 1083 h 1365"/>
              <a:gd name="T32" fmla="*/ 1217 w 1217"/>
              <a:gd name="T33" fmla="*/ 930 h 1365"/>
              <a:gd name="T34" fmla="*/ 1217 w 1217"/>
              <a:gd name="T35" fmla="*/ 418 h 1365"/>
              <a:gd name="T36" fmla="*/ 1143 w 1217"/>
              <a:gd name="T37" fmla="*/ 289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17" h="1365">
                <a:moveTo>
                  <a:pt x="1143" y="289"/>
                </a:moveTo>
                <a:cubicBezTo>
                  <a:pt x="1076" y="251"/>
                  <a:pt x="1076" y="251"/>
                  <a:pt x="1076" y="251"/>
                </a:cubicBezTo>
                <a:cubicBezTo>
                  <a:pt x="1076" y="251"/>
                  <a:pt x="1076" y="251"/>
                  <a:pt x="1076" y="251"/>
                </a:cubicBezTo>
                <a:cubicBezTo>
                  <a:pt x="695" y="32"/>
                  <a:pt x="695" y="32"/>
                  <a:pt x="695" y="32"/>
                </a:cubicBezTo>
                <a:cubicBezTo>
                  <a:pt x="640" y="0"/>
                  <a:pt x="574" y="1"/>
                  <a:pt x="519" y="32"/>
                </a:cubicBezTo>
                <a:cubicBezTo>
                  <a:pt x="75" y="289"/>
                  <a:pt x="75" y="289"/>
                  <a:pt x="75" y="289"/>
                </a:cubicBezTo>
                <a:cubicBezTo>
                  <a:pt x="29" y="315"/>
                  <a:pt x="1" y="364"/>
                  <a:pt x="1" y="417"/>
                </a:cubicBezTo>
                <a:cubicBezTo>
                  <a:pt x="1" y="494"/>
                  <a:pt x="1" y="494"/>
                  <a:pt x="1" y="494"/>
                </a:cubicBezTo>
                <a:cubicBezTo>
                  <a:pt x="1" y="495"/>
                  <a:pt x="1" y="495"/>
                  <a:pt x="1" y="495"/>
                </a:cubicBezTo>
                <a:cubicBezTo>
                  <a:pt x="0" y="930"/>
                  <a:pt x="0" y="930"/>
                  <a:pt x="0" y="930"/>
                </a:cubicBezTo>
                <a:cubicBezTo>
                  <a:pt x="0" y="992"/>
                  <a:pt x="34" y="1050"/>
                  <a:pt x="88" y="1082"/>
                </a:cubicBezTo>
                <a:cubicBezTo>
                  <a:pt x="533" y="1338"/>
                  <a:pt x="533" y="1338"/>
                  <a:pt x="533" y="1338"/>
                </a:cubicBezTo>
                <a:cubicBezTo>
                  <a:pt x="578" y="1365"/>
                  <a:pt x="635" y="1365"/>
                  <a:pt x="681" y="1338"/>
                </a:cubicBezTo>
                <a:cubicBezTo>
                  <a:pt x="748" y="1300"/>
                  <a:pt x="748" y="1300"/>
                  <a:pt x="748" y="1300"/>
                </a:cubicBezTo>
                <a:cubicBezTo>
                  <a:pt x="746" y="1299"/>
                  <a:pt x="746" y="1299"/>
                  <a:pt x="746" y="1299"/>
                </a:cubicBezTo>
                <a:cubicBezTo>
                  <a:pt x="1128" y="1083"/>
                  <a:pt x="1128" y="1083"/>
                  <a:pt x="1128" y="1083"/>
                </a:cubicBezTo>
                <a:cubicBezTo>
                  <a:pt x="1183" y="1051"/>
                  <a:pt x="1217" y="993"/>
                  <a:pt x="1217" y="930"/>
                </a:cubicBezTo>
                <a:cubicBezTo>
                  <a:pt x="1217" y="418"/>
                  <a:pt x="1217" y="418"/>
                  <a:pt x="1217" y="418"/>
                </a:cubicBezTo>
                <a:cubicBezTo>
                  <a:pt x="1217" y="365"/>
                  <a:pt x="1189" y="316"/>
                  <a:pt x="1143" y="289"/>
                </a:cubicBezTo>
                <a:close/>
              </a:path>
            </a:pathLst>
          </a:custGeom>
          <a:solidFill>
            <a:srgbClr val="D1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C3C9D3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Номер слайда 123"/>
          <p:cNvSpPr>
            <a:spLocks noGrp="1"/>
          </p:cNvSpPr>
          <p:nvPr>
            <p:ph type="sldNum" sz="quarter" idx="7"/>
          </p:nvPr>
        </p:nvSpPr>
        <p:spPr>
          <a:xfrm>
            <a:off x="9182102" y="0"/>
            <a:ext cx="2844801" cy="365125"/>
          </a:xfrm>
        </p:spPr>
        <p:txBody>
          <a:bodyPr/>
          <a:lstStyle/>
          <a:p>
            <a:pPr marL="25399">
              <a:spcBef>
                <a:spcPts val="245"/>
              </a:spcBef>
            </a:pPr>
            <a:fld id="{81D60167-4931-47E6-BA6A-407CBD079E47}" type="slidenum">
              <a:rPr lang="ru-RU" sz="1100" b="0" smtClean="0">
                <a:solidFill>
                  <a:srgbClr val="8E9EB0"/>
                </a:solidFill>
                <a:latin typeface="Arial Narrow" panose="020B0606020202030204" pitchFamily="34" charset="0"/>
              </a:rPr>
              <a:pPr marL="25399">
                <a:spcBef>
                  <a:spcPts val="245"/>
                </a:spcBef>
              </a:pPr>
              <a:t>9</a:t>
            </a:fld>
            <a:endParaRPr lang="ru-RU" sz="1100" b="0" dirty="0">
              <a:solidFill>
                <a:srgbClr val="8E9EB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27" name="Группа 126"/>
          <p:cNvGrpSpPr/>
          <p:nvPr/>
        </p:nvGrpSpPr>
        <p:grpSpPr>
          <a:xfrm>
            <a:off x="-154974" y="839385"/>
            <a:ext cx="12126684" cy="753846"/>
            <a:chOff x="274866" y="742950"/>
            <a:chExt cx="11699421" cy="361950"/>
          </a:xfrm>
        </p:grpSpPr>
        <p:sp>
          <p:nvSpPr>
            <p:cNvPr id="125" name="Прямоугольник 124"/>
            <p:cNvSpPr/>
            <p:nvPr/>
          </p:nvSpPr>
          <p:spPr>
            <a:xfrm>
              <a:off x="274866" y="742950"/>
              <a:ext cx="11699421" cy="361950"/>
            </a:xfrm>
            <a:prstGeom prst="rect">
              <a:avLst/>
            </a:prstGeom>
            <a:gradFill flip="none" rotWithShape="1">
              <a:gsLst>
                <a:gs pos="69100">
                  <a:srgbClr val="CCD5DD"/>
                </a:gs>
                <a:gs pos="30400">
                  <a:srgbClr val="CDD5DD"/>
                </a:gs>
                <a:gs pos="50000">
                  <a:srgbClr val="C1CBD5"/>
                </a:gs>
                <a:gs pos="100000">
                  <a:srgbClr val="DFE4E9">
                    <a:alpha val="0"/>
                  </a:srgbClr>
                </a:gs>
                <a:gs pos="0">
                  <a:srgbClr val="DFE4E9">
                    <a:alpha val="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3C9D3"/>
                </a:solidFill>
              </a:endParaRPr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1603375" y="786171"/>
              <a:ext cx="10022567" cy="267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2000" b="1" spc="400" dirty="0" err="1" smtClean="0">
                  <a:ln w="3175">
                    <a:noFill/>
                  </a:ln>
                  <a:solidFill>
                    <a:srgbClr val="358364"/>
                  </a:solidFill>
                  <a:latin typeface="Times New Roman" panose="02020603050405020304" pitchFamily="18" charset="0"/>
                  <a:ea typeface="Adobe Fan Heiti Std B" panose="020B0700000000000000" pitchFamily="34" charset="-128"/>
                  <a:cs typeface="Times New Roman" panose="02020603050405020304" pitchFamily="18" charset="0"/>
                </a:rPr>
                <a:t>Отчетность</a:t>
              </a:r>
              <a:r>
                <a:rPr lang="en-US" sz="2000" b="1" spc="400" dirty="0" smtClean="0">
                  <a:ln w="3175">
                    <a:noFill/>
                  </a:ln>
                  <a:solidFill>
                    <a:srgbClr val="358364"/>
                  </a:solidFill>
                  <a:latin typeface="Times New Roman" panose="02020603050405020304" pitchFamily="18" charset="0"/>
                  <a:ea typeface="Adobe Fan Heiti Std B" panose="020B0700000000000000" pitchFamily="34" charset="-128"/>
                  <a:cs typeface="Times New Roman" panose="02020603050405020304" pitchFamily="18" charset="0"/>
                </a:rPr>
                <a:t> </a:t>
              </a:r>
              <a:r>
                <a:rPr lang="ru-RU" sz="2000" b="1" spc="400" dirty="0" smtClean="0">
                  <a:ln w="3175">
                    <a:noFill/>
                  </a:ln>
                  <a:solidFill>
                    <a:srgbClr val="358364"/>
                  </a:solidFill>
                  <a:latin typeface="Times New Roman" panose="02020603050405020304" pitchFamily="18" charset="0"/>
                  <a:ea typeface="Adobe Fan Heiti Std B" panose="020B0700000000000000" pitchFamily="34" charset="-128"/>
                  <a:cs typeface="Times New Roman" panose="02020603050405020304" pitchFamily="18" charset="0"/>
                </a:rPr>
                <a:t>федерального </a:t>
              </a:r>
              <a:r>
                <a:rPr lang="ru-RU" sz="2000" b="1" spc="400" dirty="0">
                  <a:ln w="3175">
                    <a:noFill/>
                  </a:ln>
                  <a:solidFill>
                    <a:srgbClr val="358364"/>
                  </a:solidFill>
                  <a:latin typeface="Times New Roman" panose="02020603050405020304" pitchFamily="18" charset="0"/>
                  <a:ea typeface="Adobe Fan Heiti Std B" panose="020B0700000000000000" pitchFamily="34" charset="-128"/>
                  <a:cs typeface="Times New Roman" panose="02020603050405020304" pitchFamily="18" charset="0"/>
                </a:rPr>
                <a:t>статистического наблюдения </a:t>
              </a:r>
              <a:endParaRPr lang="en-US" sz="2000" b="1" spc="400" dirty="0" smtClean="0">
                <a:ln w="3175">
                  <a:noFill/>
                </a:ln>
                <a:solidFill>
                  <a:srgbClr val="358364"/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endParaRPr>
            </a:p>
            <a:p>
              <a:pPr algn="ctr">
                <a:lnSpc>
                  <a:spcPts val="1800"/>
                </a:lnSpc>
              </a:pPr>
              <a:r>
                <a:rPr lang="ru-RU" sz="2000" b="1" spc="400" dirty="0" smtClean="0">
                  <a:ln w="3175">
                    <a:noFill/>
                  </a:ln>
                  <a:solidFill>
                    <a:srgbClr val="358364"/>
                  </a:solidFill>
                  <a:latin typeface="Times New Roman" panose="02020603050405020304" pitchFamily="18" charset="0"/>
                  <a:ea typeface="Adobe Fan Heiti Std B" panose="020B0700000000000000" pitchFamily="34" charset="-128"/>
                  <a:cs typeface="Times New Roman" panose="02020603050405020304" pitchFamily="18" charset="0"/>
                </a:rPr>
                <a:t>№ </a:t>
              </a:r>
              <a:r>
                <a:rPr lang="ru-RU" sz="2000" b="1" spc="400" dirty="0">
                  <a:ln w="3175">
                    <a:noFill/>
                  </a:ln>
                  <a:solidFill>
                    <a:srgbClr val="358364"/>
                  </a:solidFill>
                  <a:latin typeface="Times New Roman" panose="02020603050405020304" pitchFamily="18" charset="0"/>
                  <a:ea typeface="Adobe Fan Heiti Std B" panose="020B0700000000000000" pitchFamily="34" charset="-128"/>
                  <a:cs typeface="Times New Roman" panose="02020603050405020304" pitchFamily="18" charset="0"/>
                </a:rPr>
                <a:t>2-ТП (рекультивация)</a:t>
              </a:r>
              <a:endParaRPr lang="ru-RU" sz="2000" b="1" spc="400" dirty="0">
                <a:ln w="3175">
                  <a:noFill/>
                </a:ln>
                <a:solidFill>
                  <a:srgbClr val="358364"/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354" name="TextBox 353"/>
          <p:cNvSpPr txBox="1"/>
          <p:nvPr/>
        </p:nvSpPr>
        <p:spPr>
          <a:xfrm>
            <a:off x="1352552" y="265966"/>
            <a:ext cx="8676775" cy="330858"/>
          </a:xfrm>
          <a:prstGeom prst="rect">
            <a:avLst/>
          </a:prstGeom>
          <a:noFill/>
        </p:spPr>
        <p:txBody>
          <a:bodyPr wrap="square" lIns="99058" tIns="49529" rIns="99058" bIns="4952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 defTabSz="709106" fontAlgn="b"/>
            <a:r>
              <a:rPr lang="en-US" sz="2400" dirty="0" err="1" smtClean="0">
                <a:solidFill>
                  <a:srgbClr val="3A8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</a:t>
            </a:r>
            <a:r>
              <a:rPr lang="en-US" sz="2400" dirty="0" smtClean="0">
                <a:solidFill>
                  <a:srgbClr val="3A8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A8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</a:t>
            </a:r>
            <a:r>
              <a:rPr lang="en-US" sz="2400" dirty="0" smtClean="0">
                <a:solidFill>
                  <a:srgbClr val="3A8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A8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" name="Freeform 1287"/>
          <p:cNvSpPr>
            <a:spLocks noEditPoints="1"/>
          </p:cNvSpPr>
          <p:nvPr/>
        </p:nvSpPr>
        <p:spPr bwMode="auto">
          <a:xfrm>
            <a:off x="911612" y="3086658"/>
            <a:ext cx="289388" cy="379075"/>
          </a:xfrm>
          <a:custGeom>
            <a:avLst/>
            <a:gdLst>
              <a:gd name="T0" fmla="*/ 636 w 1068"/>
              <a:gd name="T1" fmla="*/ 268 h 1396"/>
              <a:gd name="T2" fmla="*/ 0 w 1068"/>
              <a:gd name="T3" fmla="*/ 1099 h 1396"/>
              <a:gd name="T4" fmla="*/ 95 w 1068"/>
              <a:gd name="T5" fmla="*/ 1396 h 1396"/>
              <a:gd name="T6" fmla="*/ 1068 w 1068"/>
              <a:gd name="T7" fmla="*/ 1276 h 1396"/>
              <a:gd name="T8" fmla="*/ 1068 w 1068"/>
              <a:gd name="T9" fmla="*/ 1245 h 1396"/>
              <a:gd name="T10" fmla="*/ 1068 w 1068"/>
              <a:gd name="T11" fmla="*/ 441 h 1396"/>
              <a:gd name="T12" fmla="*/ 972 w 1068"/>
              <a:gd name="T13" fmla="*/ 0 h 1396"/>
              <a:gd name="T14" fmla="*/ 838 w 1068"/>
              <a:gd name="T15" fmla="*/ 829 h 1396"/>
              <a:gd name="T16" fmla="*/ 820 w 1068"/>
              <a:gd name="T17" fmla="*/ 834 h 1396"/>
              <a:gd name="T18" fmla="*/ 816 w 1068"/>
              <a:gd name="T19" fmla="*/ 846 h 1396"/>
              <a:gd name="T20" fmla="*/ 795 w 1068"/>
              <a:gd name="T21" fmla="*/ 840 h 1396"/>
              <a:gd name="T22" fmla="*/ 775 w 1068"/>
              <a:gd name="T23" fmla="*/ 846 h 1396"/>
              <a:gd name="T24" fmla="*/ 770 w 1068"/>
              <a:gd name="T25" fmla="*/ 834 h 1396"/>
              <a:gd name="T26" fmla="*/ 752 w 1068"/>
              <a:gd name="T27" fmla="*/ 829 h 1396"/>
              <a:gd name="T28" fmla="*/ 752 w 1068"/>
              <a:gd name="T29" fmla="*/ 815 h 1396"/>
              <a:gd name="T30" fmla="*/ 747 w 1068"/>
              <a:gd name="T31" fmla="*/ 799 h 1396"/>
              <a:gd name="T32" fmla="*/ 741 w 1068"/>
              <a:gd name="T33" fmla="*/ 788 h 1396"/>
              <a:gd name="T34" fmla="*/ 752 w 1068"/>
              <a:gd name="T35" fmla="*/ 775 h 1396"/>
              <a:gd name="T36" fmla="*/ 752 w 1068"/>
              <a:gd name="T37" fmla="*/ 762 h 1396"/>
              <a:gd name="T38" fmla="*/ 770 w 1068"/>
              <a:gd name="T39" fmla="*/ 757 h 1396"/>
              <a:gd name="T40" fmla="*/ 775 w 1068"/>
              <a:gd name="T41" fmla="*/ 745 h 1396"/>
              <a:gd name="T42" fmla="*/ 793 w 1068"/>
              <a:gd name="T43" fmla="*/ 749 h 1396"/>
              <a:gd name="T44" fmla="*/ 803 w 1068"/>
              <a:gd name="T45" fmla="*/ 741 h 1396"/>
              <a:gd name="T46" fmla="*/ 817 w 1068"/>
              <a:gd name="T47" fmla="*/ 755 h 1396"/>
              <a:gd name="T48" fmla="*/ 829 w 1068"/>
              <a:gd name="T49" fmla="*/ 752 h 1396"/>
              <a:gd name="T50" fmla="*/ 834 w 1068"/>
              <a:gd name="T51" fmla="*/ 773 h 1396"/>
              <a:gd name="T52" fmla="*/ 849 w 1068"/>
              <a:gd name="T53" fmla="*/ 788 h 1396"/>
              <a:gd name="T54" fmla="*/ 843 w 1068"/>
              <a:gd name="T55" fmla="*/ 799 h 1396"/>
              <a:gd name="T56" fmla="*/ 839 w 1068"/>
              <a:gd name="T57" fmla="*/ 815 h 1396"/>
              <a:gd name="T58" fmla="*/ 835 w 1068"/>
              <a:gd name="T59" fmla="*/ 823 h 1396"/>
              <a:gd name="T60" fmla="*/ 855 w 1068"/>
              <a:gd name="T61" fmla="*/ 831 h 1396"/>
              <a:gd name="T62" fmla="*/ 861 w 1068"/>
              <a:gd name="T63" fmla="*/ 821 h 1396"/>
              <a:gd name="T64" fmla="*/ 867 w 1068"/>
              <a:gd name="T65" fmla="*/ 801 h 1396"/>
              <a:gd name="T66" fmla="*/ 867 w 1068"/>
              <a:gd name="T67" fmla="*/ 789 h 1396"/>
              <a:gd name="T68" fmla="*/ 861 w 1068"/>
              <a:gd name="T69" fmla="*/ 769 h 1396"/>
              <a:gd name="T70" fmla="*/ 855 w 1068"/>
              <a:gd name="T71" fmla="*/ 759 h 1396"/>
              <a:gd name="T72" fmla="*/ 911 w 1068"/>
              <a:gd name="T73" fmla="*/ 751 h 1396"/>
              <a:gd name="T74" fmla="*/ 854 w 1068"/>
              <a:gd name="T75" fmla="*/ 834 h 1396"/>
              <a:gd name="T76" fmla="*/ 827 w 1068"/>
              <a:gd name="T77" fmla="*/ 638 h 1396"/>
              <a:gd name="T78" fmla="*/ 827 w 1068"/>
              <a:gd name="T79" fmla="*/ 738 h 1396"/>
              <a:gd name="T80" fmla="*/ 907 w 1068"/>
              <a:gd name="T81" fmla="*/ 375 h 1396"/>
              <a:gd name="T82" fmla="*/ 710 w 1068"/>
              <a:gd name="T83" fmla="*/ 375 h 1396"/>
              <a:gd name="T84" fmla="*/ 764 w 1068"/>
              <a:gd name="T85" fmla="*/ 637 h 1396"/>
              <a:gd name="T86" fmla="*/ 680 w 1068"/>
              <a:gd name="T87" fmla="*/ 637 h 1396"/>
              <a:gd name="T88" fmla="*/ 742 w 1068"/>
              <a:gd name="T89" fmla="*/ 751 h 1396"/>
              <a:gd name="T90" fmla="*/ 741 w 1068"/>
              <a:gd name="T91" fmla="*/ 768 h 1396"/>
              <a:gd name="T92" fmla="*/ 728 w 1068"/>
              <a:gd name="T93" fmla="*/ 772 h 1396"/>
              <a:gd name="T94" fmla="*/ 733 w 1068"/>
              <a:gd name="T95" fmla="*/ 795 h 1396"/>
              <a:gd name="T96" fmla="*/ 725 w 1068"/>
              <a:gd name="T97" fmla="*/ 804 h 1396"/>
              <a:gd name="T98" fmla="*/ 740 w 1068"/>
              <a:gd name="T99" fmla="*/ 821 h 1396"/>
              <a:gd name="T100" fmla="*/ 737 w 1068"/>
              <a:gd name="T101" fmla="*/ 834 h 1396"/>
              <a:gd name="T102" fmla="*/ 680 w 1068"/>
              <a:gd name="T103" fmla="*/ 751 h 1396"/>
              <a:gd name="T104" fmla="*/ 580 w 1068"/>
              <a:gd name="T105" fmla="*/ 760 h 1396"/>
              <a:gd name="T106" fmla="*/ 201 w 1068"/>
              <a:gd name="T107" fmla="*/ 760 h 1396"/>
              <a:gd name="T108" fmla="*/ 153 w 1068"/>
              <a:gd name="T109" fmla="*/ 1286 h 1396"/>
              <a:gd name="T110" fmla="*/ 168 w 1068"/>
              <a:gd name="T111" fmla="*/ 956 h 1396"/>
              <a:gd name="T112" fmla="*/ 680 w 1068"/>
              <a:gd name="T113" fmla="*/ 1223 h 1396"/>
              <a:gd name="T114" fmla="*/ 764 w 1068"/>
              <a:gd name="T115" fmla="*/ 1223 h 1396"/>
              <a:gd name="T116" fmla="*/ 911 w 1068"/>
              <a:gd name="T117" fmla="*/ 852 h 1396"/>
              <a:gd name="T118" fmla="*/ 940 w 1068"/>
              <a:gd name="T119" fmla="*/ 1286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68" h="1396">
                <a:moveTo>
                  <a:pt x="972" y="0"/>
                </a:moveTo>
                <a:lnTo>
                  <a:pt x="530" y="0"/>
                </a:lnTo>
                <a:cubicBezTo>
                  <a:pt x="596" y="70"/>
                  <a:pt x="636" y="164"/>
                  <a:pt x="636" y="268"/>
                </a:cubicBezTo>
                <a:cubicBezTo>
                  <a:pt x="636" y="484"/>
                  <a:pt x="461" y="659"/>
                  <a:pt x="245" y="659"/>
                </a:cubicBezTo>
                <a:cubicBezTo>
                  <a:pt x="152" y="659"/>
                  <a:pt x="67" y="626"/>
                  <a:pt x="0" y="572"/>
                </a:cubicBezTo>
                <a:lnTo>
                  <a:pt x="0" y="1099"/>
                </a:lnTo>
                <a:lnTo>
                  <a:pt x="0" y="1241"/>
                </a:lnTo>
                <a:lnTo>
                  <a:pt x="0" y="1299"/>
                </a:lnTo>
                <a:cubicBezTo>
                  <a:pt x="0" y="1352"/>
                  <a:pt x="42" y="1396"/>
                  <a:pt x="95" y="1396"/>
                </a:cubicBezTo>
                <a:lnTo>
                  <a:pt x="972" y="1396"/>
                </a:lnTo>
                <a:cubicBezTo>
                  <a:pt x="1023" y="1396"/>
                  <a:pt x="1064" y="1356"/>
                  <a:pt x="1067" y="1306"/>
                </a:cubicBezTo>
                <a:lnTo>
                  <a:pt x="1068" y="1276"/>
                </a:lnTo>
                <a:lnTo>
                  <a:pt x="1068" y="1276"/>
                </a:lnTo>
                <a:lnTo>
                  <a:pt x="1068" y="1273"/>
                </a:lnTo>
                <a:lnTo>
                  <a:pt x="1068" y="1245"/>
                </a:lnTo>
                <a:lnTo>
                  <a:pt x="1068" y="493"/>
                </a:lnTo>
                <a:lnTo>
                  <a:pt x="1068" y="463"/>
                </a:lnTo>
                <a:lnTo>
                  <a:pt x="1068" y="441"/>
                </a:lnTo>
                <a:lnTo>
                  <a:pt x="1068" y="397"/>
                </a:lnTo>
                <a:lnTo>
                  <a:pt x="1068" y="97"/>
                </a:lnTo>
                <a:cubicBezTo>
                  <a:pt x="1068" y="44"/>
                  <a:pt x="1025" y="0"/>
                  <a:pt x="972" y="0"/>
                </a:cubicBezTo>
                <a:close/>
                <a:moveTo>
                  <a:pt x="835" y="823"/>
                </a:moveTo>
                <a:lnTo>
                  <a:pt x="835" y="823"/>
                </a:lnTo>
                <a:lnTo>
                  <a:pt x="838" y="829"/>
                </a:lnTo>
                <a:cubicBezTo>
                  <a:pt x="836" y="832"/>
                  <a:pt x="832" y="835"/>
                  <a:pt x="829" y="838"/>
                </a:cubicBezTo>
                <a:lnTo>
                  <a:pt x="823" y="834"/>
                </a:lnTo>
                <a:cubicBezTo>
                  <a:pt x="822" y="834"/>
                  <a:pt x="821" y="834"/>
                  <a:pt x="820" y="834"/>
                </a:cubicBezTo>
                <a:cubicBezTo>
                  <a:pt x="819" y="834"/>
                  <a:pt x="818" y="834"/>
                  <a:pt x="817" y="835"/>
                </a:cubicBezTo>
                <a:cubicBezTo>
                  <a:pt x="816" y="836"/>
                  <a:pt x="815" y="837"/>
                  <a:pt x="815" y="839"/>
                </a:cubicBezTo>
                <a:lnTo>
                  <a:pt x="816" y="846"/>
                </a:lnTo>
                <a:cubicBezTo>
                  <a:pt x="812" y="847"/>
                  <a:pt x="807" y="848"/>
                  <a:pt x="803" y="849"/>
                </a:cubicBezTo>
                <a:lnTo>
                  <a:pt x="799" y="843"/>
                </a:lnTo>
                <a:cubicBezTo>
                  <a:pt x="799" y="841"/>
                  <a:pt x="797" y="840"/>
                  <a:pt x="795" y="840"/>
                </a:cubicBezTo>
                <a:cubicBezTo>
                  <a:pt x="793" y="840"/>
                  <a:pt x="792" y="841"/>
                  <a:pt x="791" y="843"/>
                </a:cubicBezTo>
                <a:lnTo>
                  <a:pt x="788" y="849"/>
                </a:lnTo>
                <a:cubicBezTo>
                  <a:pt x="783" y="848"/>
                  <a:pt x="779" y="847"/>
                  <a:pt x="775" y="846"/>
                </a:cubicBezTo>
                <a:lnTo>
                  <a:pt x="775" y="839"/>
                </a:lnTo>
                <a:cubicBezTo>
                  <a:pt x="775" y="837"/>
                  <a:pt x="774" y="836"/>
                  <a:pt x="774" y="835"/>
                </a:cubicBezTo>
                <a:cubicBezTo>
                  <a:pt x="773" y="834"/>
                  <a:pt x="771" y="834"/>
                  <a:pt x="770" y="834"/>
                </a:cubicBezTo>
                <a:cubicBezTo>
                  <a:pt x="769" y="834"/>
                  <a:pt x="768" y="834"/>
                  <a:pt x="768" y="834"/>
                </a:cubicBezTo>
                <a:lnTo>
                  <a:pt x="762" y="838"/>
                </a:lnTo>
                <a:cubicBezTo>
                  <a:pt x="758" y="835"/>
                  <a:pt x="755" y="832"/>
                  <a:pt x="752" y="829"/>
                </a:cubicBezTo>
                <a:lnTo>
                  <a:pt x="756" y="823"/>
                </a:lnTo>
                <a:cubicBezTo>
                  <a:pt x="757" y="821"/>
                  <a:pt x="757" y="819"/>
                  <a:pt x="756" y="818"/>
                </a:cubicBezTo>
                <a:cubicBezTo>
                  <a:pt x="755" y="816"/>
                  <a:pt x="753" y="815"/>
                  <a:pt x="752" y="815"/>
                </a:cubicBezTo>
                <a:lnTo>
                  <a:pt x="745" y="816"/>
                </a:lnTo>
                <a:cubicBezTo>
                  <a:pt x="743" y="811"/>
                  <a:pt x="742" y="807"/>
                  <a:pt x="741" y="803"/>
                </a:cubicBezTo>
                <a:lnTo>
                  <a:pt x="747" y="799"/>
                </a:lnTo>
                <a:cubicBezTo>
                  <a:pt x="749" y="799"/>
                  <a:pt x="750" y="797"/>
                  <a:pt x="750" y="795"/>
                </a:cubicBezTo>
                <a:cubicBezTo>
                  <a:pt x="750" y="793"/>
                  <a:pt x="749" y="792"/>
                  <a:pt x="747" y="791"/>
                </a:cubicBezTo>
                <a:lnTo>
                  <a:pt x="741" y="788"/>
                </a:lnTo>
                <a:cubicBezTo>
                  <a:pt x="742" y="783"/>
                  <a:pt x="743" y="779"/>
                  <a:pt x="745" y="775"/>
                </a:cubicBezTo>
                <a:lnTo>
                  <a:pt x="752" y="775"/>
                </a:lnTo>
                <a:lnTo>
                  <a:pt x="752" y="775"/>
                </a:lnTo>
                <a:cubicBezTo>
                  <a:pt x="753" y="775"/>
                  <a:pt x="755" y="774"/>
                  <a:pt x="756" y="773"/>
                </a:cubicBezTo>
                <a:cubicBezTo>
                  <a:pt x="757" y="771"/>
                  <a:pt x="757" y="769"/>
                  <a:pt x="756" y="768"/>
                </a:cubicBezTo>
                <a:lnTo>
                  <a:pt x="752" y="762"/>
                </a:lnTo>
                <a:cubicBezTo>
                  <a:pt x="755" y="758"/>
                  <a:pt x="758" y="755"/>
                  <a:pt x="762" y="752"/>
                </a:cubicBezTo>
                <a:lnTo>
                  <a:pt x="768" y="756"/>
                </a:lnTo>
                <a:cubicBezTo>
                  <a:pt x="768" y="756"/>
                  <a:pt x="769" y="757"/>
                  <a:pt x="770" y="757"/>
                </a:cubicBezTo>
                <a:cubicBezTo>
                  <a:pt x="771" y="757"/>
                  <a:pt x="773" y="756"/>
                  <a:pt x="774" y="755"/>
                </a:cubicBezTo>
                <a:cubicBezTo>
                  <a:pt x="774" y="754"/>
                  <a:pt x="775" y="753"/>
                  <a:pt x="775" y="752"/>
                </a:cubicBezTo>
                <a:lnTo>
                  <a:pt x="775" y="745"/>
                </a:lnTo>
                <a:cubicBezTo>
                  <a:pt x="779" y="743"/>
                  <a:pt x="783" y="742"/>
                  <a:pt x="787" y="741"/>
                </a:cubicBezTo>
                <a:lnTo>
                  <a:pt x="791" y="747"/>
                </a:lnTo>
                <a:cubicBezTo>
                  <a:pt x="791" y="748"/>
                  <a:pt x="792" y="749"/>
                  <a:pt x="793" y="749"/>
                </a:cubicBezTo>
                <a:cubicBezTo>
                  <a:pt x="794" y="750"/>
                  <a:pt x="794" y="750"/>
                  <a:pt x="795" y="750"/>
                </a:cubicBezTo>
                <a:cubicBezTo>
                  <a:pt x="797" y="750"/>
                  <a:pt x="799" y="749"/>
                  <a:pt x="799" y="747"/>
                </a:cubicBezTo>
                <a:lnTo>
                  <a:pt x="803" y="741"/>
                </a:lnTo>
                <a:cubicBezTo>
                  <a:pt x="807" y="742"/>
                  <a:pt x="812" y="743"/>
                  <a:pt x="816" y="745"/>
                </a:cubicBezTo>
                <a:lnTo>
                  <a:pt x="815" y="752"/>
                </a:lnTo>
                <a:cubicBezTo>
                  <a:pt x="815" y="753"/>
                  <a:pt x="816" y="754"/>
                  <a:pt x="817" y="755"/>
                </a:cubicBezTo>
                <a:cubicBezTo>
                  <a:pt x="818" y="756"/>
                  <a:pt x="819" y="757"/>
                  <a:pt x="820" y="757"/>
                </a:cubicBezTo>
                <a:cubicBezTo>
                  <a:pt x="821" y="757"/>
                  <a:pt x="822" y="756"/>
                  <a:pt x="823" y="756"/>
                </a:cubicBezTo>
                <a:lnTo>
                  <a:pt x="829" y="752"/>
                </a:lnTo>
                <a:cubicBezTo>
                  <a:pt x="832" y="755"/>
                  <a:pt x="835" y="758"/>
                  <a:pt x="838" y="762"/>
                </a:cubicBezTo>
                <a:lnTo>
                  <a:pt x="835" y="768"/>
                </a:lnTo>
                <a:cubicBezTo>
                  <a:pt x="834" y="769"/>
                  <a:pt x="834" y="771"/>
                  <a:pt x="834" y="773"/>
                </a:cubicBezTo>
                <a:cubicBezTo>
                  <a:pt x="835" y="774"/>
                  <a:pt x="837" y="775"/>
                  <a:pt x="839" y="775"/>
                </a:cubicBezTo>
                <a:lnTo>
                  <a:pt x="846" y="775"/>
                </a:lnTo>
                <a:cubicBezTo>
                  <a:pt x="847" y="779"/>
                  <a:pt x="849" y="783"/>
                  <a:pt x="849" y="788"/>
                </a:cubicBezTo>
                <a:lnTo>
                  <a:pt x="843" y="791"/>
                </a:lnTo>
                <a:cubicBezTo>
                  <a:pt x="842" y="792"/>
                  <a:pt x="841" y="793"/>
                  <a:pt x="841" y="795"/>
                </a:cubicBezTo>
                <a:cubicBezTo>
                  <a:pt x="841" y="797"/>
                  <a:pt x="842" y="799"/>
                  <a:pt x="843" y="799"/>
                </a:cubicBezTo>
                <a:lnTo>
                  <a:pt x="849" y="803"/>
                </a:lnTo>
                <a:cubicBezTo>
                  <a:pt x="849" y="807"/>
                  <a:pt x="847" y="811"/>
                  <a:pt x="846" y="815"/>
                </a:cubicBezTo>
                <a:lnTo>
                  <a:pt x="839" y="815"/>
                </a:lnTo>
                <a:lnTo>
                  <a:pt x="839" y="815"/>
                </a:lnTo>
                <a:cubicBezTo>
                  <a:pt x="837" y="815"/>
                  <a:pt x="835" y="816"/>
                  <a:pt x="835" y="818"/>
                </a:cubicBezTo>
                <a:cubicBezTo>
                  <a:pt x="834" y="819"/>
                  <a:pt x="834" y="821"/>
                  <a:pt x="835" y="823"/>
                </a:cubicBezTo>
                <a:close/>
                <a:moveTo>
                  <a:pt x="854" y="834"/>
                </a:moveTo>
                <a:lnTo>
                  <a:pt x="854" y="834"/>
                </a:lnTo>
                <a:lnTo>
                  <a:pt x="855" y="831"/>
                </a:lnTo>
                <a:lnTo>
                  <a:pt x="850" y="822"/>
                </a:lnTo>
                <a:lnTo>
                  <a:pt x="851" y="821"/>
                </a:lnTo>
                <a:lnTo>
                  <a:pt x="861" y="821"/>
                </a:lnTo>
                <a:lnTo>
                  <a:pt x="862" y="818"/>
                </a:lnTo>
                <a:cubicBezTo>
                  <a:pt x="864" y="814"/>
                  <a:pt x="866" y="809"/>
                  <a:pt x="866" y="804"/>
                </a:cubicBezTo>
                <a:lnTo>
                  <a:pt x="867" y="801"/>
                </a:lnTo>
                <a:lnTo>
                  <a:pt x="857" y="796"/>
                </a:lnTo>
                <a:lnTo>
                  <a:pt x="857" y="795"/>
                </a:lnTo>
                <a:lnTo>
                  <a:pt x="867" y="789"/>
                </a:lnTo>
                <a:lnTo>
                  <a:pt x="866" y="786"/>
                </a:lnTo>
                <a:cubicBezTo>
                  <a:pt x="866" y="782"/>
                  <a:pt x="864" y="777"/>
                  <a:pt x="862" y="772"/>
                </a:cubicBezTo>
                <a:lnTo>
                  <a:pt x="861" y="769"/>
                </a:lnTo>
                <a:lnTo>
                  <a:pt x="851" y="769"/>
                </a:lnTo>
                <a:lnTo>
                  <a:pt x="850" y="768"/>
                </a:lnTo>
                <a:lnTo>
                  <a:pt x="855" y="759"/>
                </a:lnTo>
                <a:lnTo>
                  <a:pt x="854" y="757"/>
                </a:lnTo>
                <a:cubicBezTo>
                  <a:pt x="852" y="755"/>
                  <a:pt x="850" y="753"/>
                  <a:pt x="849" y="751"/>
                </a:cubicBezTo>
                <a:lnTo>
                  <a:pt x="911" y="751"/>
                </a:lnTo>
                <a:lnTo>
                  <a:pt x="911" y="839"/>
                </a:lnTo>
                <a:lnTo>
                  <a:pt x="848" y="839"/>
                </a:lnTo>
                <a:cubicBezTo>
                  <a:pt x="850" y="838"/>
                  <a:pt x="852" y="836"/>
                  <a:pt x="854" y="834"/>
                </a:cubicBezTo>
                <a:close/>
                <a:moveTo>
                  <a:pt x="827" y="738"/>
                </a:moveTo>
                <a:lnTo>
                  <a:pt x="827" y="738"/>
                </a:lnTo>
                <a:lnTo>
                  <a:pt x="827" y="638"/>
                </a:lnTo>
                <a:lnTo>
                  <a:pt x="911" y="638"/>
                </a:lnTo>
                <a:lnTo>
                  <a:pt x="911" y="738"/>
                </a:lnTo>
                <a:lnTo>
                  <a:pt x="827" y="738"/>
                </a:lnTo>
                <a:close/>
                <a:moveTo>
                  <a:pt x="710" y="375"/>
                </a:moveTo>
                <a:lnTo>
                  <a:pt x="710" y="375"/>
                </a:lnTo>
                <a:lnTo>
                  <a:pt x="907" y="375"/>
                </a:lnTo>
                <a:lnTo>
                  <a:pt x="907" y="436"/>
                </a:lnTo>
                <a:lnTo>
                  <a:pt x="710" y="436"/>
                </a:lnTo>
                <a:lnTo>
                  <a:pt x="710" y="375"/>
                </a:lnTo>
                <a:close/>
                <a:moveTo>
                  <a:pt x="680" y="637"/>
                </a:moveTo>
                <a:lnTo>
                  <a:pt x="680" y="637"/>
                </a:lnTo>
                <a:lnTo>
                  <a:pt x="764" y="637"/>
                </a:lnTo>
                <a:lnTo>
                  <a:pt x="764" y="737"/>
                </a:lnTo>
                <a:lnTo>
                  <a:pt x="680" y="737"/>
                </a:lnTo>
                <a:lnTo>
                  <a:pt x="680" y="637"/>
                </a:lnTo>
                <a:close/>
                <a:moveTo>
                  <a:pt x="680" y="751"/>
                </a:moveTo>
                <a:lnTo>
                  <a:pt x="680" y="751"/>
                </a:lnTo>
                <a:lnTo>
                  <a:pt x="742" y="751"/>
                </a:lnTo>
                <a:cubicBezTo>
                  <a:pt x="740" y="753"/>
                  <a:pt x="739" y="755"/>
                  <a:pt x="737" y="757"/>
                </a:cubicBezTo>
                <a:lnTo>
                  <a:pt x="735" y="759"/>
                </a:lnTo>
                <a:lnTo>
                  <a:pt x="741" y="768"/>
                </a:lnTo>
                <a:lnTo>
                  <a:pt x="740" y="769"/>
                </a:lnTo>
                <a:lnTo>
                  <a:pt x="730" y="769"/>
                </a:lnTo>
                <a:lnTo>
                  <a:pt x="728" y="772"/>
                </a:lnTo>
                <a:cubicBezTo>
                  <a:pt x="727" y="777"/>
                  <a:pt x="725" y="782"/>
                  <a:pt x="725" y="786"/>
                </a:cubicBezTo>
                <a:lnTo>
                  <a:pt x="724" y="789"/>
                </a:lnTo>
                <a:lnTo>
                  <a:pt x="733" y="795"/>
                </a:lnTo>
                <a:lnTo>
                  <a:pt x="733" y="796"/>
                </a:lnTo>
                <a:lnTo>
                  <a:pt x="724" y="801"/>
                </a:lnTo>
                <a:lnTo>
                  <a:pt x="725" y="804"/>
                </a:lnTo>
                <a:cubicBezTo>
                  <a:pt x="725" y="809"/>
                  <a:pt x="727" y="814"/>
                  <a:pt x="728" y="818"/>
                </a:cubicBezTo>
                <a:lnTo>
                  <a:pt x="730" y="821"/>
                </a:lnTo>
                <a:lnTo>
                  <a:pt x="740" y="821"/>
                </a:lnTo>
                <a:lnTo>
                  <a:pt x="741" y="822"/>
                </a:lnTo>
                <a:lnTo>
                  <a:pt x="735" y="831"/>
                </a:lnTo>
                <a:lnTo>
                  <a:pt x="737" y="834"/>
                </a:lnTo>
                <a:cubicBezTo>
                  <a:pt x="739" y="836"/>
                  <a:pt x="741" y="838"/>
                  <a:pt x="742" y="839"/>
                </a:cubicBezTo>
                <a:lnTo>
                  <a:pt x="680" y="839"/>
                </a:lnTo>
                <a:lnTo>
                  <a:pt x="680" y="751"/>
                </a:lnTo>
                <a:close/>
                <a:moveTo>
                  <a:pt x="201" y="760"/>
                </a:moveTo>
                <a:lnTo>
                  <a:pt x="201" y="760"/>
                </a:lnTo>
                <a:lnTo>
                  <a:pt x="580" y="760"/>
                </a:lnTo>
                <a:lnTo>
                  <a:pt x="580" y="822"/>
                </a:lnTo>
                <a:lnTo>
                  <a:pt x="201" y="822"/>
                </a:lnTo>
                <a:lnTo>
                  <a:pt x="201" y="760"/>
                </a:lnTo>
                <a:close/>
                <a:moveTo>
                  <a:pt x="940" y="1286"/>
                </a:moveTo>
                <a:lnTo>
                  <a:pt x="940" y="1286"/>
                </a:lnTo>
                <a:lnTo>
                  <a:pt x="153" y="1286"/>
                </a:lnTo>
                <a:lnTo>
                  <a:pt x="96" y="1223"/>
                </a:lnTo>
                <a:lnTo>
                  <a:pt x="168" y="1223"/>
                </a:lnTo>
                <a:lnTo>
                  <a:pt x="168" y="956"/>
                </a:lnTo>
                <a:lnTo>
                  <a:pt x="613" y="956"/>
                </a:lnTo>
                <a:lnTo>
                  <a:pt x="613" y="1223"/>
                </a:lnTo>
                <a:lnTo>
                  <a:pt x="680" y="1223"/>
                </a:lnTo>
                <a:lnTo>
                  <a:pt x="680" y="851"/>
                </a:lnTo>
                <a:lnTo>
                  <a:pt x="764" y="851"/>
                </a:lnTo>
                <a:lnTo>
                  <a:pt x="764" y="1223"/>
                </a:lnTo>
                <a:lnTo>
                  <a:pt x="827" y="1223"/>
                </a:lnTo>
                <a:lnTo>
                  <a:pt x="827" y="852"/>
                </a:lnTo>
                <a:lnTo>
                  <a:pt x="911" y="852"/>
                </a:lnTo>
                <a:lnTo>
                  <a:pt x="911" y="1223"/>
                </a:lnTo>
                <a:lnTo>
                  <a:pt x="940" y="1223"/>
                </a:lnTo>
                <a:lnTo>
                  <a:pt x="940" y="12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6" name="Freeform 1290"/>
          <p:cNvSpPr>
            <a:spLocks noEditPoints="1"/>
          </p:cNvSpPr>
          <p:nvPr/>
        </p:nvSpPr>
        <p:spPr bwMode="auto">
          <a:xfrm>
            <a:off x="949570" y="4359109"/>
            <a:ext cx="293041" cy="383860"/>
          </a:xfrm>
          <a:custGeom>
            <a:avLst/>
            <a:gdLst>
              <a:gd name="T0" fmla="*/ 636 w 1068"/>
              <a:gd name="T1" fmla="*/ 268 h 1396"/>
              <a:gd name="T2" fmla="*/ 0 w 1068"/>
              <a:gd name="T3" fmla="*/ 1099 h 1396"/>
              <a:gd name="T4" fmla="*/ 95 w 1068"/>
              <a:gd name="T5" fmla="*/ 1396 h 1396"/>
              <a:gd name="T6" fmla="*/ 1068 w 1068"/>
              <a:gd name="T7" fmla="*/ 1276 h 1396"/>
              <a:gd name="T8" fmla="*/ 1068 w 1068"/>
              <a:gd name="T9" fmla="*/ 1245 h 1396"/>
              <a:gd name="T10" fmla="*/ 1068 w 1068"/>
              <a:gd name="T11" fmla="*/ 441 h 1396"/>
              <a:gd name="T12" fmla="*/ 972 w 1068"/>
              <a:gd name="T13" fmla="*/ 0 h 1396"/>
              <a:gd name="T14" fmla="*/ 838 w 1068"/>
              <a:gd name="T15" fmla="*/ 829 h 1396"/>
              <a:gd name="T16" fmla="*/ 820 w 1068"/>
              <a:gd name="T17" fmla="*/ 834 h 1396"/>
              <a:gd name="T18" fmla="*/ 816 w 1068"/>
              <a:gd name="T19" fmla="*/ 846 h 1396"/>
              <a:gd name="T20" fmla="*/ 795 w 1068"/>
              <a:gd name="T21" fmla="*/ 840 h 1396"/>
              <a:gd name="T22" fmla="*/ 775 w 1068"/>
              <a:gd name="T23" fmla="*/ 846 h 1396"/>
              <a:gd name="T24" fmla="*/ 770 w 1068"/>
              <a:gd name="T25" fmla="*/ 834 h 1396"/>
              <a:gd name="T26" fmla="*/ 752 w 1068"/>
              <a:gd name="T27" fmla="*/ 829 h 1396"/>
              <a:gd name="T28" fmla="*/ 752 w 1068"/>
              <a:gd name="T29" fmla="*/ 815 h 1396"/>
              <a:gd name="T30" fmla="*/ 747 w 1068"/>
              <a:gd name="T31" fmla="*/ 799 h 1396"/>
              <a:gd name="T32" fmla="*/ 741 w 1068"/>
              <a:gd name="T33" fmla="*/ 788 h 1396"/>
              <a:gd name="T34" fmla="*/ 752 w 1068"/>
              <a:gd name="T35" fmla="*/ 775 h 1396"/>
              <a:gd name="T36" fmla="*/ 752 w 1068"/>
              <a:gd name="T37" fmla="*/ 762 h 1396"/>
              <a:gd name="T38" fmla="*/ 770 w 1068"/>
              <a:gd name="T39" fmla="*/ 757 h 1396"/>
              <a:gd name="T40" fmla="*/ 775 w 1068"/>
              <a:gd name="T41" fmla="*/ 745 h 1396"/>
              <a:gd name="T42" fmla="*/ 793 w 1068"/>
              <a:gd name="T43" fmla="*/ 749 h 1396"/>
              <a:gd name="T44" fmla="*/ 803 w 1068"/>
              <a:gd name="T45" fmla="*/ 741 h 1396"/>
              <a:gd name="T46" fmla="*/ 817 w 1068"/>
              <a:gd name="T47" fmla="*/ 755 h 1396"/>
              <a:gd name="T48" fmla="*/ 829 w 1068"/>
              <a:gd name="T49" fmla="*/ 752 h 1396"/>
              <a:gd name="T50" fmla="*/ 834 w 1068"/>
              <a:gd name="T51" fmla="*/ 772 h 1396"/>
              <a:gd name="T52" fmla="*/ 849 w 1068"/>
              <a:gd name="T53" fmla="*/ 787 h 1396"/>
              <a:gd name="T54" fmla="*/ 843 w 1068"/>
              <a:gd name="T55" fmla="*/ 799 h 1396"/>
              <a:gd name="T56" fmla="*/ 839 w 1068"/>
              <a:gd name="T57" fmla="*/ 815 h 1396"/>
              <a:gd name="T58" fmla="*/ 835 w 1068"/>
              <a:gd name="T59" fmla="*/ 823 h 1396"/>
              <a:gd name="T60" fmla="*/ 856 w 1068"/>
              <a:gd name="T61" fmla="*/ 831 h 1396"/>
              <a:gd name="T62" fmla="*/ 861 w 1068"/>
              <a:gd name="T63" fmla="*/ 821 h 1396"/>
              <a:gd name="T64" fmla="*/ 867 w 1068"/>
              <a:gd name="T65" fmla="*/ 801 h 1396"/>
              <a:gd name="T66" fmla="*/ 867 w 1068"/>
              <a:gd name="T67" fmla="*/ 789 h 1396"/>
              <a:gd name="T68" fmla="*/ 861 w 1068"/>
              <a:gd name="T69" fmla="*/ 769 h 1396"/>
              <a:gd name="T70" fmla="*/ 855 w 1068"/>
              <a:gd name="T71" fmla="*/ 759 h 1396"/>
              <a:gd name="T72" fmla="*/ 911 w 1068"/>
              <a:gd name="T73" fmla="*/ 751 h 1396"/>
              <a:gd name="T74" fmla="*/ 854 w 1068"/>
              <a:gd name="T75" fmla="*/ 834 h 1396"/>
              <a:gd name="T76" fmla="*/ 827 w 1068"/>
              <a:gd name="T77" fmla="*/ 638 h 1396"/>
              <a:gd name="T78" fmla="*/ 827 w 1068"/>
              <a:gd name="T79" fmla="*/ 738 h 1396"/>
              <a:gd name="T80" fmla="*/ 907 w 1068"/>
              <a:gd name="T81" fmla="*/ 375 h 1396"/>
              <a:gd name="T82" fmla="*/ 710 w 1068"/>
              <a:gd name="T83" fmla="*/ 375 h 1396"/>
              <a:gd name="T84" fmla="*/ 764 w 1068"/>
              <a:gd name="T85" fmla="*/ 637 h 1396"/>
              <a:gd name="T86" fmla="*/ 680 w 1068"/>
              <a:gd name="T87" fmla="*/ 637 h 1396"/>
              <a:gd name="T88" fmla="*/ 742 w 1068"/>
              <a:gd name="T89" fmla="*/ 751 h 1396"/>
              <a:gd name="T90" fmla="*/ 741 w 1068"/>
              <a:gd name="T91" fmla="*/ 768 h 1396"/>
              <a:gd name="T92" fmla="*/ 729 w 1068"/>
              <a:gd name="T93" fmla="*/ 772 h 1396"/>
              <a:gd name="T94" fmla="*/ 733 w 1068"/>
              <a:gd name="T95" fmla="*/ 795 h 1396"/>
              <a:gd name="T96" fmla="*/ 725 w 1068"/>
              <a:gd name="T97" fmla="*/ 804 h 1396"/>
              <a:gd name="T98" fmla="*/ 740 w 1068"/>
              <a:gd name="T99" fmla="*/ 821 h 1396"/>
              <a:gd name="T100" fmla="*/ 737 w 1068"/>
              <a:gd name="T101" fmla="*/ 834 h 1396"/>
              <a:gd name="T102" fmla="*/ 680 w 1068"/>
              <a:gd name="T103" fmla="*/ 751 h 1396"/>
              <a:gd name="T104" fmla="*/ 580 w 1068"/>
              <a:gd name="T105" fmla="*/ 760 h 1396"/>
              <a:gd name="T106" fmla="*/ 201 w 1068"/>
              <a:gd name="T107" fmla="*/ 760 h 1396"/>
              <a:gd name="T108" fmla="*/ 153 w 1068"/>
              <a:gd name="T109" fmla="*/ 1286 h 1396"/>
              <a:gd name="T110" fmla="*/ 168 w 1068"/>
              <a:gd name="T111" fmla="*/ 956 h 1396"/>
              <a:gd name="T112" fmla="*/ 680 w 1068"/>
              <a:gd name="T113" fmla="*/ 1223 h 1396"/>
              <a:gd name="T114" fmla="*/ 764 w 1068"/>
              <a:gd name="T115" fmla="*/ 1223 h 1396"/>
              <a:gd name="T116" fmla="*/ 911 w 1068"/>
              <a:gd name="T117" fmla="*/ 852 h 1396"/>
              <a:gd name="T118" fmla="*/ 940 w 1068"/>
              <a:gd name="T119" fmla="*/ 1286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68" h="1396">
                <a:moveTo>
                  <a:pt x="972" y="0"/>
                </a:moveTo>
                <a:lnTo>
                  <a:pt x="530" y="0"/>
                </a:lnTo>
                <a:cubicBezTo>
                  <a:pt x="596" y="70"/>
                  <a:pt x="636" y="164"/>
                  <a:pt x="636" y="268"/>
                </a:cubicBezTo>
                <a:cubicBezTo>
                  <a:pt x="636" y="484"/>
                  <a:pt x="461" y="659"/>
                  <a:pt x="245" y="659"/>
                </a:cubicBezTo>
                <a:cubicBezTo>
                  <a:pt x="152" y="659"/>
                  <a:pt x="67" y="626"/>
                  <a:pt x="0" y="572"/>
                </a:cubicBezTo>
                <a:lnTo>
                  <a:pt x="0" y="1099"/>
                </a:lnTo>
                <a:lnTo>
                  <a:pt x="0" y="1241"/>
                </a:lnTo>
                <a:lnTo>
                  <a:pt x="0" y="1299"/>
                </a:lnTo>
                <a:cubicBezTo>
                  <a:pt x="0" y="1352"/>
                  <a:pt x="42" y="1396"/>
                  <a:pt x="95" y="1396"/>
                </a:cubicBezTo>
                <a:lnTo>
                  <a:pt x="972" y="1396"/>
                </a:lnTo>
                <a:cubicBezTo>
                  <a:pt x="1023" y="1396"/>
                  <a:pt x="1064" y="1356"/>
                  <a:pt x="1067" y="1306"/>
                </a:cubicBezTo>
                <a:lnTo>
                  <a:pt x="1068" y="1276"/>
                </a:lnTo>
                <a:lnTo>
                  <a:pt x="1068" y="1276"/>
                </a:lnTo>
                <a:lnTo>
                  <a:pt x="1068" y="1273"/>
                </a:lnTo>
                <a:lnTo>
                  <a:pt x="1068" y="1245"/>
                </a:lnTo>
                <a:lnTo>
                  <a:pt x="1068" y="493"/>
                </a:lnTo>
                <a:lnTo>
                  <a:pt x="1068" y="463"/>
                </a:lnTo>
                <a:lnTo>
                  <a:pt x="1068" y="441"/>
                </a:lnTo>
                <a:lnTo>
                  <a:pt x="1068" y="397"/>
                </a:lnTo>
                <a:lnTo>
                  <a:pt x="1068" y="97"/>
                </a:lnTo>
                <a:cubicBezTo>
                  <a:pt x="1068" y="44"/>
                  <a:pt x="1025" y="0"/>
                  <a:pt x="972" y="0"/>
                </a:cubicBezTo>
                <a:close/>
                <a:moveTo>
                  <a:pt x="835" y="823"/>
                </a:moveTo>
                <a:lnTo>
                  <a:pt x="835" y="823"/>
                </a:lnTo>
                <a:lnTo>
                  <a:pt x="838" y="829"/>
                </a:lnTo>
                <a:cubicBezTo>
                  <a:pt x="836" y="832"/>
                  <a:pt x="832" y="835"/>
                  <a:pt x="829" y="838"/>
                </a:cubicBezTo>
                <a:lnTo>
                  <a:pt x="823" y="834"/>
                </a:lnTo>
                <a:cubicBezTo>
                  <a:pt x="822" y="834"/>
                  <a:pt x="821" y="834"/>
                  <a:pt x="820" y="834"/>
                </a:cubicBezTo>
                <a:cubicBezTo>
                  <a:pt x="819" y="834"/>
                  <a:pt x="818" y="834"/>
                  <a:pt x="817" y="835"/>
                </a:cubicBezTo>
                <a:cubicBezTo>
                  <a:pt x="816" y="836"/>
                  <a:pt x="815" y="837"/>
                  <a:pt x="815" y="839"/>
                </a:cubicBezTo>
                <a:lnTo>
                  <a:pt x="816" y="846"/>
                </a:lnTo>
                <a:cubicBezTo>
                  <a:pt x="812" y="847"/>
                  <a:pt x="807" y="848"/>
                  <a:pt x="803" y="849"/>
                </a:cubicBezTo>
                <a:lnTo>
                  <a:pt x="799" y="843"/>
                </a:lnTo>
                <a:cubicBezTo>
                  <a:pt x="799" y="841"/>
                  <a:pt x="797" y="840"/>
                  <a:pt x="795" y="840"/>
                </a:cubicBezTo>
                <a:cubicBezTo>
                  <a:pt x="793" y="840"/>
                  <a:pt x="792" y="841"/>
                  <a:pt x="791" y="843"/>
                </a:cubicBezTo>
                <a:lnTo>
                  <a:pt x="788" y="849"/>
                </a:lnTo>
                <a:cubicBezTo>
                  <a:pt x="783" y="848"/>
                  <a:pt x="779" y="847"/>
                  <a:pt x="775" y="846"/>
                </a:cubicBezTo>
                <a:lnTo>
                  <a:pt x="775" y="839"/>
                </a:lnTo>
                <a:cubicBezTo>
                  <a:pt x="775" y="837"/>
                  <a:pt x="775" y="836"/>
                  <a:pt x="774" y="835"/>
                </a:cubicBezTo>
                <a:cubicBezTo>
                  <a:pt x="773" y="834"/>
                  <a:pt x="771" y="834"/>
                  <a:pt x="770" y="834"/>
                </a:cubicBezTo>
                <a:cubicBezTo>
                  <a:pt x="769" y="834"/>
                  <a:pt x="768" y="834"/>
                  <a:pt x="768" y="834"/>
                </a:cubicBezTo>
                <a:lnTo>
                  <a:pt x="762" y="838"/>
                </a:lnTo>
                <a:cubicBezTo>
                  <a:pt x="758" y="835"/>
                  <a:pt x="755" y="832"/>
                  <a:pt x="752" y="829"/>
                </a:cubicBezTo>
                <a:lnTo>
                  <a:pt x="756" y="823"/>
                </a:lnTo>
                <a:cubicBezTo>
                  <a:pt x="757" y="821"/>
                  <a:pt x="757" y="819"/>
                  <a:pt x="756" y="818"/>
                </a:cubicBezTo>
                <a:cubicBezTo>
                  <a:pt x="755" y="816"/>
                  <a:pt x="754" y="815"/>
                  <a:pt x="752" y="815"/>
                </a:cubicBezTo>
                <a:lnTo>
                  <a:pt x="745" y="815"/>
                </a:lnTo>
                <a:cubicBezTo>
                  <a:pt x="743" y="811"/>
                  <a:pt x="742" y="807"/>
                  <a:pt x="741" y="803"/>
                </a:cubicBezTo>
                <a:lnTo>
                  <a:pt x="747" y="799"/>
                </a:lnTo>
                <a:cubicBezTo>
                  <a:pt x="749" y="799"/>
                  <a:pt x="750" y="797"/>
                  <a:pt x="750" y="795"/>
                </a:cubicBezTo>
                <a:cubicBezTo>
                  <a:pt x="750" y="793"/>
                  <a:pt x="749" y="792"/>
                  <a:pt x="747" y="791"/>
                </a:cubicBezTo>
                <a:lnTo>
                  <a:pt x="741" y="788"/>
                </a:lnTo>
                <a:cubicBezTo>
                  <a:pt x="742" y="783"/>
                  <a:pt x="743" y="779"/>
                  <a:pt x="745" y="775"/>
                </a:cubicBezTo>
                <a:lnTo>
                  <a:pt x="752" y="775"/>
                </a:lnTo>
                <a:lnTo>
                  <a:pt x="752" y="775"/>
                </a:lnTo>
                <a:cubicBezTo>
                  <a:pt x="753" y="775"/>
                  <a:pt x="755" y="774"/>
                  <a:pt x="756" y="772"/>
                </a:cubicBezTo>
                <a:cubicBezTo>
                  <a:pt x="757" y="771"/>
                  <a:pt x="757" y="769"/>
                  <a:pt x="756" y="768"/>
                </a:cubicBezTo>
                <a:lnTo>
                  <a:pt x="752" y="762"/>
                </a:lnTo>
                <a:cubicBezTo>
                  <a:pt x="755" y="758"/>
                  <a:pt x="758" y="755"/>
                  <a:pt x="762" y="752"/>
                </a:cubicBezTo>
                <a:lnTo>
                  <a:pt x="768" y="756"/>
                </a:lnTo>
                <a:cubicBezTo>
                  <a:pt x="768" y="756"/>
                  <a:pt x="769" y="757"/>
                  <a:pt x="770" y="757"/>
                </a:cubicBezTo>
                <a:cubicBezTo>
                  <a:pt x="771" y="757"/>
                  <a:pt x="773" y="756"/>
                  <a:pt x="774" y="755"/>
                </a:cubicBezTo>
                <a:cubicBezTo>
                  <a:pt x="775" y="754"/>
                  <a:pt x="775" y="753"/>
                  <a:pt x="775" y="752"/>
                </a:cubicBezTo>
                <a:lnTo>
                  <a:pt x="775" y="745"/>
                </a:lnTo>
                <a:cubicBezTo>
                  <a:pt x="779" y="743"/>
                  <a:pt x="783" y="742"/>
                  <a:pt x="788" y="741"/>
                </a:cubicBezTo>
                <a:lnTo>
                  <a:pt x="791" y="747"/>
                </a:lnTo>
                <a:cubicBezTo>
                  <a:pt x="791" y="748"/>
                  <a:pt x="792" y="749"/>
                  <a:pt x="793" y="749"/>
                </a:cubicBezTo>
                <a:cubicBezTo>
                  <a:pt x="794" y="750"/>
                  <a:pt x="794" y="750"/>
                  <a:pt x="795" y="750"/>
                </a:cubicBezTo>
                <a:cubicBezTo>
                  <a:pt x="797" y="750"/>
                  <a:pt x="799" y="749"/>
                  <a:pt x="799" y="747"/>
                </a:cubicBezTo>
                <a:lnTo>
                  <a:pt x="803" y="741"/>
                </a:lnTo>
                <a:cubicBezTo>
                  <a:pt x="807" y="742"/>
                  <a:pt x="812" y="743"/>
                  <a:pt x="816" y="745"/>
                </a:cubicBezTo>
                <a:lnTo>
                  <a:pt x="815" y="752"/>
                </a:lnTo>
                <a:cubicBezTo>
                  <a:pt x="815" y="753"/>
                  <a:pt x="816" y="754"/>
                  <a:pt x="817" y="755"/>
                </a:cubicBezTo>
                <a:cubicBezTo>
                  <a:pt x="818" y="756"/>
                  <a:pt x="819" y="757"/>
                  <a:pt x="820" y="757"/>
                </a:cubicBezTo>
                <a:cubicBezTo>
                  <a:pt x="821" y="757"/>
                  <a:pt x="822" y="756"/>
                  <a:pt x="823" y="756"/>
                </a:cubicBezTo>
                <a:lnTo>
                  <a:pt x="829" y="752"/>
                </a:lnTo>
                <a:cubicBezTo>
                  <a:pt x="832" y="755"/>
                  <a:pt x="835" y="758"/>
                  <a:pt x="838" y="762"/>
                </a:cubicBezTo>
                <a:lnTo>
                  <a:pt x="835" y="768"/>
                </a:lnTo>
                <a:cubicBezTo>
                  <a:pt x="834" y="769"/>
                  <a:pt x="834" y="771"/>
                  <a:pt x="834" y="772"/>
                </a:cubicBezTo>
                <a:cubicBezTo>
                  <a:pt x="835" y="774"/>
                  <a:pt x="837" y="775"/>
                  <a:pt x="839" y="775"/>
                </a:cubicBezTo>
                <a:lnTo>
                  <a:pt x="846" y="775"/>
                </a:lnTo>
                <a:cubicBezTo>
                  <a:pt x="848" y="779"/>
                  <a:pt x="849" y="783"/>
                  <a:pt x="849" y="787"/>
                </a:cubicBezTo>
                <a:lnTo>
                  <a:pt x="843" y="791"/>
                </a:lnTo>
                <a:cubicBezTo>
                  <a:pt x="842" y="792"/>
                  <a:pt x="841" y="793"/>
                  <a:pt x="841" y="795"/>
                </a:cubicBezTo>
                <a:cubicBezTo>
                  <a:pt x="841" y="797"/>
                  <a:pt x="842" y="799"/>
                  <a:pt x="843" y="799"/>
                </a:cubicBezTo>
                <a:lnTo>
                  <a:pt x="849" y="803"/>
                </a:lnTo>
                <a:cubicBezTo>
                  <a:pt x="849" y="807"/>
                  <a:pt x="848" y="811"/>
                  <a:pt x="846" y="815"/>
                </a:cubicBezTo>
                <a:lnTo>
                  <a:pt x="839" y="815"/>
                </a:lnTo>
                <a:lnTo>
                  <a:pt x="839" y="815"/>
                </a:lnTo>
                <a:cubicBezTo>
                  <a:pt x="837" y="815"/>
                  <a:pt x="835" y="816"/>
                  <a:pt x="835" y="818"/>
                </a:cubicBezTo>
                <a:cubicBezTo>
                  <a:pt x="834" y="819"/>
                  <a:pt x="834" y="821"/>
                  <a:pt x="835" y="823"/>
                </a:cubicBezTo>
                <a:close/>
                <a:moveTo>
                  <a:pt x="854" y="834"/>
                </a:moveTo>
                <a:lnTo>
                  <a:pt x="854" y="834"/>
                </a:lnTo>
                <a:lnTo>
                  <a:pt x="856" y="831"/>
                </a:lnTo>
                <a:lnTo>
                  <a:pt x="850" y="822"/>
                </a:lnTo>
                <a:lnTo>
                  <a:pt x="851" y="821"/>
                </a:lnTo>
                <a:lnTo>
                  <a:pt x="861" y="821"/>
                </a:lnTo>
                <a:lnTo>
                  <a:pt x="862" y="818"/>
                </a:lnTo>
                <a:cubicBezTo>
                  <a:pt x="864" y="814"/>
                  <a:pt x="866" y="809"/>
                  <a:pt x="866" y="804"/>
                </a:cubicBezTo>
                <a:lnTo>
                  <a:pt x="867" y="801"/>
                </a:lnTo>
                <a:lnTo>
                  <a:pt x="857" y="796"/>
                </a:lnTo>
                <a:lnTo>
                  <a:pt x="857" y="795"/>
                </a:lnTo>
                <a:lnTo>
                  <a:pt x="867" y="789"/>
                </a:lnTo>
                <a:lnTo>
                  <a:pt x="866" y="786"/>
                </a:lnTo>
                <a:cubicBezTo>
                  <a:pt x="866" y="781"/>
                  <a:pt x="864" y="777"/>
                  <a:pt x="862" y="772"/>
                </a:cubicBezTo>
                <a:lnTo>
                  <a:pt x="861" y="769"/>
                </a:lnTo>
                <a:lnTo>
                  <a:pt x="851" y="769"/>
                </a:lnTo>
                <a:lnTo>
                  <a:pt x="850" y="768"/>
                </a:lnTo>
                <a:lnTo>
                  <a:pt x="855" y="759"/>
                </a:lnTo>
                <a:lnTo>
                  <a:pt x="854" y="757"/>
                </a:lnTo>
                <a:cubicBezTo>
                  <a:pt x="852" y="755"/>
                  <a:pt x="850" y="753"/>
                  <a:pt x="849" y="751"/>
                </a:cubicBezTo>
                <a:lnTo>
                  <a:pt x="911" y="751"/>
                </a:lnTo>
                <a:lnTo>
                  <a:pt x="911" y="839"/>
                </a:lnTo>
                <a:lnTo>
                  <a:pt x="848" y="839"/>
                </a:lnTo>
                <a:cubicBezTo>
                  <a:pt x="850" y="838"/>
                  <a:pt x="852" y="836"/>
                  <a:pt x="854" y="834"/>
                </a:cubicBezTo>
                <a:close/>
                <a:moveTo>
                  <a:pt x="827" y="738"/>
                </a:moveTo>
                <a:lnTo>
                  <a:pt x="827" y="738"/>
                </a:lnTo>
                <a:lnTo>
                  <a:pt x="827" y="638"/>
                </a:lnTo>
                <a:lnTo>
                  <a:pt x="911" y="638"/>
                </a:lnTo>
                <a:lnTo>
                  <a:pt x="911" y="738"/>
                </a:lnTo>
                <a:lnTo>
                  <a:pt x="827" y="738"/>
                </a:lnTo>
                <a:close/>
                <a:moveTo>
                  <a:pt x="710" y="375"/>
                </a:moveTo>
                <a:lnTo>
                  <a:pt x="710" y="375"/>
                </a:lnTo>
                <a:lnTo>
                  <a:pt x="907" y="375"/>
                </a:lnTo>
                <a:lnTo>
                  <a:pt x="907" y="436"/>
                </a:lnTo>
                <a:lnTo>
                  <a:pt x="710" y="436"/>
                </a:lnTo>
                <a:lnTo>
                  <a:pt x="710" y="375"/>
                </a:lnTo>
                <a:close/>
                <a:moveTo>
                  <a:pt x="680" y="637"/>
                </a:moveTo>
                <a:lnTo>
                  <a:pt x="680" y="637"/>
                </a:lnTo>
                <a:lnTo>
                  <a:pt x="764" y="637"/>
                </a:lnTo>
                <a:lnTo>
                  <a:pt x="764" y="737"/>
                </a:lnTo>
                <a:lnTo>
                  <a:pt x="680" y="737"/>
                </a:lnTo>
                <a:lnTo>
                  <a:pt x="680" y="637"/>
                </a:lnTo>
                <a:close/>
                <a:moveTo>
                  <a:pt x="680" y="751"/>
                </a:moveTo>
                <a:lnTo>
                  <a:pt x="680" y="751"/>
                </a:lnTo>
                <a:lnTo>
                  <a:pt x="742" y="751"/>
                </a:lnTo>
                <a:cubicBezTo>
                  <a:pt x="740" y="753"/>
                  <a:pt x="739" y="755"/>
                  <a:pt x="737" y="757"/>
                </a:cubicBezTo>
                <a:lnTo>
                  <a:pt x="735" y="759"/>
                </a:lnTo>
                <a:lnTo>
                  <a:pt x="741" y="768"/>
                </a:lnTo>
                <a:lnTo>
                  <a:pt x="740" y="769"/>
                </a:lnTo>
                <a:lnTo>
                  <a:pt x="730" y="769"/>
                </a:lnTo>
                <a:lnTo>
                  <a:pt x="729" y="772"/>
                </a:lnTo>
                <a:cubicBezTo>
                  <a:pt x="727" y="777"/>
                  <a:pt x="725" y="781"/>
                  <a:pt x="725" y="786"/>
                </a:cubicBezTo>
                <a:lnTo>
                  <a:pt x="724" y="789"/>
                </a:lnTo>
                <a:lnTo>
                  <a:pt x="733" y="795"/>
                </a:lnTo>
                <a:lnTo>
                  <a:pt x="733" y="796"/>
                </a:lnTo>
                <a:lnTo>
                  <a:pt x="724" y="801"/>
                </a:lnTo>
                <a:lnTo>
                  <a:pt x="725" y="804"/>
                </a:lnTo>
                <a:cubicBezTo>
                  <a:pt x="725" y="809"/>
                  <a:pt x="727" y="814"/>
                  <a:pt x="728" y="818"/>
                </a:cubicBezTo>
                <a:lnTo>
                  <a:pt x="730" y="821"/>
                </a:lnTo>
                <a:lnTo>
                  <a:pt x="740" y="821"/>
                </a:lnTo>
                <a:lnTo>
                  <a:pt x="741" y="822"/>
                </a:lnTo>
                <a:lnTo>
                  <a:pt x="735" y="831"/>
                </a:lnTo>
                <a:lnTo>
                  <a:pt x="737" y="834"/>
                </a:lnTo>
                <a:cubicBezTo>
                  <a:pt x="739" y="836"/>
                  <a:pt x="741" y="838"/>
                  <a:pt x="743" y="839"/>
                </a:cubicBezTo>
                <a:lnTo>
                  <a:pt x="680" y="839"/>
                </a:lnTo>
                <a:lnTo>
                  <a:pt x="680" y="751"/>
                </a:lnTo>
                <a:close/>
                <a:moveTo>
                  <a:pt x="201" y="760"/>
                </a:moveTo>
                <a:lnTo>
                  <a:pt x="201" y="760"/>
                </a:lnTo>
                <a:lnTo>
                  <a:pt x="580" y="760"/>
                </a:lnTo>
                <a:lnTo>
                  <a:pt x="580" y="822"/>
                </a:lnTo>
                <a:lnTo>
                  <a:pt x="201" y="822"/>
                </a:lnTo>
                <a:lnTo>
                  <a:pt x="201" y="760"/>
                </a:lnTo>
                <a:close/>
                <a:moveTo>
                  <a:pt x="940" y="1286"/>
                </a:moveTo>
                <a:lnTo>
                  <a:pt x="940" y="1286"/>
                </a:lnTo>
                <a:lnTo>
                  <a:pt x="153" y="1286"/>
                </a:lnTo>
                <a:lnTo>
                  <a:pt x="96" y="1223"/>
                </a:lnTo>
                <a:lnTo>
                  <a:pt x="168" y="1223"/>
                </a:lnTo>
                <a:lnTo>
                  <a:pt x="168" y="956"/>
                </a:lnTo>
                <a:lnTo>
                  <a:pt x="613" y="956"/>
                </a:lnTo>
                <a:lnTo>
                  <a:pt x="613" y="1223"/>
                </a:lnTo>
                <a:lnTo>
                  <a:pt x="680" y="1223"/>
                </a:lnTo>
                <a:lnTo>
                  <a:pt x="680" y="850"/>
                </a:lnTo>
                <a:lnTo>
                  <a:pt x="764" y="850"/>
                </a:lnTo>
                <a:lnTo>
                  <a:pt x="764" y="1223"/>
                </a:lnTo>
                <a:lnTo>
                  <a:pt x="827" y="1223"/>
                </a:lnTo>
                <a:lnTo>
                  <a:pt x="827" y="852"/>
                </a:lnTo>
                <a:lnTo>
                  <a:pt x="911" y="852"/>
                </a:lnTo>
                <a:lnTo>
                  <a:pt x="911" y="1223"/>
                </a:lnTo>
                <a:lnTo>
                  <a:pt x="940" y="1223"/>
                </a:lnTo>
                <a:lnTo>
                  <a:pt x="940" y="12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27" name="Группа 1541"/>
          <p:cNvGrpSpPr/>
          <p:nvPr/>
        </p:nvGrpSpPr>
        <p:grpSpPr>
          <a:xfrm>
            <a:off x="908979" y="4310014"/>
            <a:ext cx="312144" cy="611739"/>
            <a:chOff x="5732819" y="5019376"/>
            <a:chExt cx="409219" cy="801987"/>
          </a:xfrm>
          <a:solidFill>
            <a:schemeClr val="bg1"/>
          </a:solidFill>
        </p:grpSpPr>
        <p:sp>
          <p:nvSpPr>
            <p:cNvPr id="428" name="Freeform 5"/>
            <p:cNvSpPr>
              <a:spLocks noEditPoints="1"/>
            </p:cNvSpPr>
            <p:nvPr/>
          </p:nvSpPr>
          <p:spPr bwMode="auto">
            <a:xfrm>
              <a:off x="5732819" y="5019376"/>
              <a:ext cx="258766" cy="258767"/>
            </a:xfrm>
            <a:custGeom>
              <a:avLst/>
              <a:gdLst>
                <a:gd name="T0" fmla="*/ 717 w 717"/>
                <a:gd name="T1" fmla="*/ 359 h 717"/>
                <a:gd name="T2" fmla="*/ 358 w 717"/>
                <a:gd name="T3" fmla="*/ 0 h 717"/>
                <a:gd name="T4" fmla="*/ 0 w 717"/>
                <a:gd name="T5" fmla="*/ 359 h 717"/>
                <a:gd name="T6" fmla="*/ 358 w 717"/>
                <a:gd name="T7" fmla="*/ 717 h 717"/>
                <a:gd name="T8" fmla="*/ 717 w 717"/>
                <a:gd name="T9" fmla="*/ 359 h 717"/>
                <a:gd name="T10" fmla="*/ 156 w 717"/>
                <a:gd name="T11" fmla="*/ 585 h 717"/>
                <a:gd name="T12" fmla="*/ 156 w 717"/>
                <a:gd name="T13" fmla="*/ 585 h 717"/>
                <a:gd name="T14" fmla="*/ 132 w 717"/>
                <a:gd name="T15" fmla="*/ 561 h 717"/>
                <a:gd name="T16" fmla="*/ 121 w 717"/>
                <a:gd name="T17" fmla="*/ 536 h 717"/>
                <a:gd name="T18" fmla="*/ 132 w 717"/>
                <a:gd name="T19" fmla="*/ 511 h 717"/>
                <a:gd name="T20" fmla="*/ 284 w 717"/>
                <a:gd name="T21" fmla="*/ 359 h 717"/>
                <a:gd name="T22" fmla="*/ 132 w 717"/>
                <a:gd name="T23" fmla="*/ 206 h 717"/>
                <a:gd name="T24" fmla="*/ 121 w 717"/>
                <a:gd name="T25" fmla="*/ 181 h 717"/>
                <a:gd name="T26" fmla="*/ 132 w 717"/>
                <a:gd name="T27" fmla="*/ 156 h 717"/>
                <a:gd name="T28" fmla="*/ 156 w 717"/>
                <a:gd name="T29" fmla="*/ 132 h 717"/>
                <a:gd name="T30" fmla="*/ 206 w 717"/>
                <a:gd name="T31" fmla="*/ 132 h 717"/>
                <a:gd name="T32" fmla="*/ 358 w 717"/>
                <a:gd name="T33" fmla="*/ 285 h 717"/>
                <a:gd name="T34" fmla="*/ 511 w 717"/>
                <a:gd name="T35" fmla="*/ 132 h 717"/>
                <a:gd name="T36" fmla="*/ 536 w 717"/>
                <a:gd name="T37" fmla="*/ 122 h 717"/>
                <a:gd name="T38" fmla="*/ 561 w 717"/>
                <a:gd name="T39" fmla="*/ 132 h 717"/>
                <a:gd name="T40" fmla="*/ 585 w 717"/>
                <a:gd name="T41" fmla="*/ 156 h 717"/>
                <a:gd name="T42" fmla="*/ 585 w 717"/>
                <a:gd name="T43" fmla="*/ 206 h 717"/>
                <a:gd name="T44" fmla="*/ 432 w 717"/>
                <a:gd name="T45" fmla="*/ 359 h 717"/>
                <a:gd name="T46" fmla="*/ 585 w 717"/>
                <a:gd name="T47" fmla="*/ 511 h 717"/>
                <a:gd name="T48" fmla="*/ 595 w 717"/>
                <a:gd name="T49" fmla="*/ 536 h 717"/>
                <a:gd name="T50" fmla="*/ 585 w 717"/>
                <a:gd name="T51" fmla="*/ 561 h 717"/>
                <a:gd name="T52" fmla="*/ 561 w 717"/>
                <a:gd name="T53" fmla="*/ 585 h 717"/>
                <a:gd name="T54" fmla="*/ 511 w 717"/>
                <a:gd name="T55" fmla="*/ 585 h 717"/>
                <a:gd name="T56" fmla="*/ 358 w 717"/>
                <a:gd name="T57" fmla="*/ 433 h 717"/>
                <a:gd name="T58" fmla="*/ 206 w 717"/>
                <a:gd name="T59" fmla="*/ 585 h 717"/>
                <a:gd name="T60" fmla="*/ 181 w 717"/>
                <a:gd name="T61" fmla="*/ 596 h 717"/>
                <a:gd name="T62" fmla="*/ 156 w 717"/>
                <a:gd name="T63" fmla="*/ 585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7" h="717">
                  <a:moveTo>
                    <a:pt x="717" y="359"/>
                  </a:moveTo>
                  <a:cubicBezTo>
                    <a:pt x="717" y="161"/>
                    <a:pt x="556" y="0"/>
                    <a:pt x="358" y="0"/>
                  </a:cubicBezTo>
                  <a:cubicBezTo>
                    <a:pt x="160" y="0"/>
                    <a:pt x="0" y="161"/>
                    <a:pt x="0" y="359"/>
                  </a:cubicBezTo>
                  <a:cubicBezTo>
                    <a:pt x="0" y="556"/>
                    <a:pt x="160" y="717"/>
                    <a:pt x="358" y="717"/>
                  </a:cubicBezTo>
                  <a:cubicBezTo>
                    <a:pt x="556" y="717"/>
                    <a:pt x="717" y="556"/>
                    <a:pt x="717" y="359"/>
                  </a:cubicBezTo>
                  <a:close/>
                  <a:moveTo>
                    <a:pt x="156" y="585"/>
                  </a:moveTo>
                  <a:lnTo>
                    <a:pt x="156" y="585"/>
                  </a:lnTo>
                  <a:lnTo>
                    <a:pt x="132" y="561"/>
                  </a:lnTo>
                  <a:cubicBezTo>
                    <a:pt x="125" y="554"/>
                    <a:pt x="121" y="545"/>
                    <a:pt x="121" y="536"/>
                  </a:cubicBezTo>
                  <a:cubicBezTo>
                    <a:pt x="121" y="527"/>
                    <a:pt x="125" y="518"/>
                    <a:pt x="132" y="511"/>
                  </a:cubicBezTo>
                  <a:lnTo>
                    <a:pt x="284" y="359"/>
                  </a:lnTo>
                  <a:lnTo>
                    <a:pt x="132" y="206"/>
                  </a:lnTo>
                  <a:cubicBezTo>
                    <a:pt x="125" y="199"/>
                    <a:pt x="121" y="190"/>
                    <a:pt x="121" y="181"/>
                  </a:cubicBezTo>
                  <a:cubicBezTo>
                    <a:pt x="121" y="172"/>
                    <a:pt x="125" y="163"/>
                    <a:pt x="132" y="156"/>
                  </a:cubicBezTo>
                  <a:lnTo>
                    <a:pt x="156" y="132"/>
                  </a:lnTo>
                  <a:cubicBezTo>
                    <a:pt x="170" y="118"/>
                    <a:pt x="192" y="118"/>
                    <a:pt x="206" y="132"/>
                  </a:cubicBezTo>
                  <a:lnTo>
                    <a:pt x="358" y="285"/>
                  </a:lnTo>
                  <a:lnTo>
                    <a:pt x="511" y="132"/>
                  </a:lnTo>
                  <a:cubicBezTo>
                    <a:pt x="518" y="125"/>
                    <a:pt x="526" y="122"/>
                    <a:pt x="536" y="122"/>
                  </a:cubicBezTo>
                  <a:cubicBezTo>
                    <a:pt x="545" y="122"/>
                    <a:pt x="554" y="125"/>
                    <a:pt x="561" y="132"/>
                  </a:cubicBezTo>
                  <a:lnTo>
                    <a:pt x="585" y="156"/>
                  </a:lnTo>
                  <a:cubicBezTo>
                    <a:pt x="599" y="170"/>
                    <a:pt x="599" y="192"/>
                    <a:pt x="585" y="206"/>
                  </a:cubicBezTo>
                  <a:lnTo>
                    <a:pt x="432" y="359"/>
                  </a:lnTo>
                  <a:lnTo>
                    <a:pt x="585" y="511"/>
                  </a:lnTo>
                  <a:cubicBezTo>
                    <a:pt x="592" y="518"/>
                    <a:pt x="595" y="527"/>
                    <a:pt x="595" y="536"/>
                  </a:cubicBezTo>
                  <a:cubicBezTo>
                    <a:pt x="595" y="545"/>
                    <a:pt x="592" y="554"/>
                    <a:pt x="585" y="561"/>
                  </a:cubicBezTo>
                  <a:lnTo>
                    <a:pt x="561" y="585"/>
                  </a:lnTo>
                  <a:cubicBezTo>
                    <a:pt x="547" y="599"/>
                    <a:pt x="525" y="599"/>
                    <a:pt x="511" y="585"/>
                  </a:cubicBezTo>
                  <a:lnTo>
                    <a:pt x="358" y="433"/>
                  </a:lnTo>
                  <a:lnTo>
                    <a:pt x="206" y="585"/>
                  </a:lnTo>
                  <a:cubicBezTo>
                    <a:pt x="199" y="592"/>
                    <a:pt x="190" y="596"/>
                    <a:pt x="181" y="596"/>
                  </a:cubicBezTo>
                  <a:cubicBezTo>
                    <a:pt x="172" y="596"/>
                    <a:pt x="163" y="592"/>
                    <a:pt x="156" y="5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" name="Oval 1289"/>
            <p:cNvSpPr>
              <a:spLocks noChangeArrowheads="1"/>
            </p:cNvSpPr>
            <p:nvPr/>
          </p:nvSpPr>
          <p:spPr bwMode="auto">
            <a:xfrm>
              <a:off x="6121400" y="5800725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30" name="Freeform 1284"/>
          <p:cNvSpPr>
            <a:spLocks noEditPoints="1"/>
          </p:cNvSpPr>
          <p:nvPr/>
        </p:nvSpPr>
        <p:spPr bwMode="auto">
          <a:xfrm>
            <a:off x="856221" y="3049658"/>
            <a:ext cx="214052" cy="212856"/>
          </a:xfrm>
          <a:custGeom>
            <a:avLst/>
            <a:gdLst>
              <a:gd name="T0" fmla="*/ 647 w 786"/>
              <a:gd name="T1" fmla="*/ 140 h 787"/>
              <a:gd name="T2" fmla="*/ 140 w 786"/>
              <a:gd name="T3" fmla="*/ 140 h 787"/>
              <a:gd name="T4" fmla="*/ 140 w 786"/>
              <a:gd name="T5" fmla="*/ 647 h 787"/>
              <a:gd name="T6" fmla="*/ 647 w 786"/>
              <a:gd name="T7" fmla="*/ 647 h 787"/>
              <a:gd name="T8" fmla="*/ 647 w 786"/>
              <a:gd name="T9" fmla="*/ 140 h 787"/>
              <a:gd name="T10" fmla="*/ 543 w 786"/>
              <a:gd name="T11" fmla="*/ 482 h 787"/>
              <a:gd name="T12" fmla="*/ 543 w 786"/>
              <a:gd name="T13" fmla="*/ 482 h 787"/>
              <a:gd name="T14" fmla="*/ 514 w 786"/>
              <a:gd name="T15" fmla="*/ 524 h 787"/>
              <a:gd name="T16" fmla="*/ 490 w 786"/>
              <a:gd name="T17" fmla="*/ 560 h 787"/>
              <a:gd name="T18" fmla="*/ 443 w 786"/>
              <a:gd name="T19" fmla="*/ 627 h 787"/>
              <a:gd name="T20" fmla="*/ 416 w 786"/>
              <a:gd name="T21" fmla="*/ 648 h 787"/>
              <a:gd name="T22" fmla="*/ 386 w 786"/>
              <a:gd name="T23" fmla="*/ 656 h 787"/>
              <a:gd name="T24" fmla="*/ 356 w 786"/>
              <a:gd name="T25" fmla="*/ 656 h 787"/>
              <a:gd name="T26" fmla="*/ 325 w 786"/>
              <a:gd name="T27" fmla="*/ 648 h 787"/>
              <a:gd name="T28" fmla="*/ 298 w 786"/>
              <a:gd name="T29" fmla="*/ 627 h 787"/>
              <a:gd name="T30" fmla="*/ 257 w 786"/>
              <a:gd name="T31" fmla="*/ 567 h 787"/>
              <a:gd name="T32" fmla="*/ 232 w 786"/>
              <a:gd name="T33" fmla="*/ 531 h 787"/>
              <a:gd name="T34" fmla="*/ 109 w 786"/>
              <a:gd name="T35" fmla="*/ 353 h 787"/>
              <a:gd name="T36" fmla="*/ 103 w 786"/>
              <a:gd name="T37" fmla="*/ 327 h 787"/>
              <a:gd name="T38" fmla="*/ 118 w 786"/>
              <a:gd name="T39" fmla="*/ 305 h 787"/>
              <a:gd name="T40" fmla="*/ 146 w 786"/>
              <a:gd name="T41" fmla="*/ 285 h 787"/>
              <a:gd name="T42" fmla="*/ 195 w 786"/>
              <a:gd name="T43" fmla="*/ 294 h 787"/>
              <a:gd name="T44" fmla="*/ 318 w 786"/>
              <a:gd name="T45" fmla="*/ 471 h 787"/>
              <a:gd name="T46" fmla="*/ 318 w 786"/>
              <a:gd name="T47" fmla="*/ 471 h 787"/>
              <a:gd name="T48" fmla="*/ 354 w 786"/>
              <a:gd name="T49" fmla="*/ 523 h 787"/>
              <a:gd name="T50" fmla="*/ 371 w 786"/>
              <a:gd name="T51" fmla="*/ 529 h 787"/>
              <a:gd name="T52" fmla="*/ 387 w 786"/>
              <a:gd name="T53" fmla="*/ 525 h 787"/>
              <a:gd name="T54" fmla="*/ 397 w 786"/>
              <a:gd name="T55" fmla="*/ 509 h 787"/>
              <a:gd name="T56" fmla="*/ 397 w 786"/>
              <a:gd name="T57" fmla="*/ 509 h 787"/>
              <a:gd name="T58" fmla="*/ 397 w 786"/>
              <a:gd name="T59" fmla="*/ 509 h 787"/>
              <a:gd name="T60" fmla="*/ 457 w 786"/>
              <a:gd name="T61" fmla="*/ 423 h 787"/>
              <a:gd name="T62" fmla="*/ 457 w 786"/>
              <a:gd name="T63" fmla="*/ 423 h 787"/>
              <a:gd name="T64" fmla="*/ 580 w 786"/>
              <a:gd name="T65" fmla="*/ 245 h 787"/>
              <a:gd name="T66" fmla="*/ 629 w 786"/>
              <a:gd name="T67" fmla="*/ 236 h 787"/>
              <a:gd name="T68" fmla="*/ 657 w 786"/>
              <a:gd name="T69" fmla="*/ 256 h 787"/>
              <a:gd name="T70" fmla="*/ 672 w 786"/>
              <a:gd name="T71" fmla="*/ 279 h 787"/>
              <a:gd name="T72" fmla="*/ 666 w 786"/>
              <a:gd name="T73" fmla="*/ 305 h 787"/>
              <a:gd name="T74" fmla="*/ 543 w 786"/>
              <a:gd name="T75" fmla="*/ 482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86" h="787">
                <a:moveTo>
                  <a:pt x="647" y="140"/>
                </a:moveTo>
                <a:cubicBezTo>
                  <a:pt x="507" y="1"/>
                  <a:pt x="280" y="0"/>
                  <a:pt x="140" y="140"/>
                </a:cubicBezTo>
                <a:cubicBezTo>
                  <a:pt x="0" y="280"/>
                  <a:pt x="0" y="507"/>
                  <a:pt x="140" y="647"/>
                </a:cubicBezTo>
                <a:cubicBezTo>
                  <a:pt x="280" y="787"/>
                  <a:pt x="507" y="787"/>
                  <a:pt x="647" y="647"/>
                </a:cubicBezTo>
                <a:cubicBezTo>
                  <a:pt x="786" y="507"/>
                  <a:pt x="786" y="280"/>
                  <a:pt x="647" y="140"/>
                </a:cubicBezTo>
                <a:close/>
                <a:moveTo>
                  <a:pt x="543" y="482"/>
                </a:moveTo>
                <a:lnTo>
                  <a:pt x="543" y="482"/>
                </a:lnTo>
                <a:lnTo>
                  <a:pt x="514" y="524"/>
                </a:lnTo>
                <a:lnTo>
                  <a:pt x="490" y="560"/>
                </a:lnTo>
                <a:lnTo>
                  <a:pt x="443" y="627"/>
                </a:lnTo>
                <a:cubicBezTo>
                  <a:pt x="437" y="635"/>
                  <a:pt x="428" y="642"/>
                  <a:pt x="416" y="648"/>
                </a:cubicBezTo>
                <a:cubicBezTo>
                  <a:pt x="406" y="653"/>
                  <a:pt x="395" y="655"/>
                  <a:pt x="386" y="656"/>
                </a:cubicBezTo>
                <a:lnTo>
                  <a:pt x="356" y="656"/>
                </a:lnTo>
                <a:cubicBezTo>
                  <a:pt x="346" y="655"/>
                  <a:pt x="335" y="653"/>
                  <a:pt x="325" y="648"/>
                </a:cubicBezTo>
                <a:cubicBezTo>
                  <a:pt x="313" y="642"/>
                  <a:pt x="304" y="635"/>
                  <a:pt x="298" y="627"/>
                </a:cubicBezTo>
                <a:lnTo>
                  <a:pt x="257" y="567"/>
                </a:lnTo>
                <a:lnTo>
                  <a:pt x="232" y="531"/>
                </a:lnTo>
                <a:lnTo>
                  <a:pt x="109" y="353"/>
                </a:lnTo>
                <a:cubicBezTo>
                  <a:pt x="103" y="346"/>
                  <a:pt x="101" y="336"/>
                  <a:pt x="103" y="327"/>
                </a:cubicBezTo>
                <a:cubicBezTo>
                  <a:pt x="105" y="318"/>
                  <a:pt x="110" y="310"/>
                  <a:pt x="118" y="305"/>
                </a:cubicBezTo>
                <a:lnTo>
                  <a:pt x="146" y="285"/>
                </a:lnTo>
                <a:cubicBezTo>
                  <a:pt x="162" y="274"/>
                  <a:pt x="184" y="278"/>
                  <a:pt x="195" y="294"/>
                </a:cubicBezTo>
                <a:lnTo>
                  <a:pt x="318" y="471"/>
                </a:lnTo>
                <a:lnTo>
                  <a:pt x="318" y="471"/>
                </a:lnTo>
                <a:lnTo>
                  <a:pt x="354" y="523"/>
                </a:lnTo>
                <a:cubicBezTo>
                  <a:pt x="356" y="525"/>
                  <a:pt x="361" y="528"/>
                  <a:pt x="371" y="529"/>
                </a:cubicBezTo>
                <a:cubicBezTo>
                  <a:pt x="379" y="528"/>
                  <a:pt x="384" y="526"/>
                  <a:pt x="387" y="525"/>
                </a:cubicBezTo>
                <a:lnTo>
                  <a:pt x="397" y="509"/>
                </a:lnTo>
                <a:lnTo>
                  <a:pt x="397" y="509"/>
                </a:lnTo>
                <a:lnTo>
                  <a:pt x="397" y="509"/>
                </a:lnTo>
                <a:lnTo>
                  <a:pt x="457" y="423"/>
                </a:lnTo>
                <a:lnTo>
                  <a:pt x="457" y="423"/>
                </a:lnTo>
                <a:lnTo>
                  <a:pt x="580" y="245"/>
                </a:lnTo>
                <a:cubicBezTo>
                  <a:pt x="591" y="229"/>
                  <a:pt x="613" y="225"/>
                  <a:pt x="629" y="236"/>
                </a:cubicBezTo>
                <a:lnTo>
                  <a:pt x="657" y="256"/>
                </a:lnTo>
                <a:cubicBezTo>
                  <a:pt x="665" y="261"/>
                  <a:pt x="670" y="270"/>
                  <a:pt x="672" y="279"/>
                </a:cubicBezTo>
                <a:cubicBezTo>
                  <a:pt x="673" y="288"/>
                  <a:pt x="671" y="297"/>
                  <a:pt x="666" y="305"/>
                </a:cubicBezTo>
                <a:lnTo>
                  <a:pt x="543" y="4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1" name="Freeform 1287"/>
          <p:cNvSpPr>
            <a:spLocks noEditPoints="1"/>
          </p:cNvSpPr>
          <p:nvPr/>
        </p:nvSpPr>
        <p:spPr bwMode="auto">
          <a:xfrm>
            <a:off x="1024089" y="1768781"/>
            <a:ext cx="289388" cy="379075"/>
          </a:xfrm>
          <a:custGeom>
            <a:avLst/>
            <a:gdLst>
              <a:gd name="T0" fmla="*/ 636 w 1068"/>
              <a:gd name="T1" fmla="*/ 268 h 1396"/>
              <a:gd name="T2" fmla="*/ 0 w 1068"/>
              <a:gd name="T3" fmla="*/ 1099 h 1396"/>
              <a:gd name="T4" fmla="*/ 95 w 1068"/>
              <a:gd name="T5" fmla="*/ 1396 h 1396"/>
              <a:gd name="T6" fmla="*/ 1068 w 1068"/>
              <a:gd name="T7" fmla="*/ 1276 h 1396"/>
              <a:gd name="T8" fmla="*/ 1068 w 1068"/>
              <a:gd name="T9" fmla="*/ 1245 h 1396"/>
              <a:gd name="T10" fmla="*/ 1068 w 1068"/>
              <a:gd name="T11" fmla="*/ 441 h 1396"/>
              <a:gd name="T12" fmla="*/ 972 w 1068"/>
              <a:gd name="T13" fmla="*/ 0 h 1396"/>
              <a:gd name="T14" fmla="*/ 838 w 1068"/>
              <a:gd name="T15" fmla="*/ 829 h 1396"/>
              <a:gd name="T16" fmla="*/ 820 w 1068"/>
              <a:gd name="T17" fmla="*/ 834 h 1396"/>
              <a:gd name="T18" fmla="*/ 816 w 1068"/>
              <a:gd name="T19" fmla="*/ 846 h 1396"/>
              <a:gd name="T20" fmla="*/ 795 w 1068"/>
              <a:gd name="T21" fmla="*/ 840 h 1396"/>
              <a:gd name="T22" fmla="*/ 775 w 1068"/>
              <a:gd name="T23" fmla="*/ 846 h 1396"/>
              <a:gd name="T24" fmla="*/ 770 w 1068"/>
              <a:gd name="T25" fmla="*/ 834 h 1396"/>
              <a:gd name="T26" fmla="*/ 752 w 1068"/>
              <a:gd name="T27" fmla="*/ 829 h 1396"/>
              <a:gd name="T28" fmla="*/ 752 w 1068"/>
              <a:gd name="T29" fmla="*/ 815 h 1396"/>
              <a:gd name="T30" fmla="*/ 747 w 1068"/>
              <a:gd name="T31" fmla="*/ 799 h 1396"/>
              <a:gd name="T32" fmla="*/ 741 w 1068"/>
              <a:gd name="T33" fmla="*/ 788 h 1396"/>
              <a:gd name="T34" fmla="*/ 752 w 1068"/>
              <a:gd name="T35" fmla="*/ 775 h 1396"/>
              <a:gd name="T36" fmla="*/ 752 w 1068"/>
              <a:gd name="T37" fmla="*/ 762 h 1396"/>
              <a:gd name="T38" fmla="*/ 770 w 1068"/>
              <a:gd name="T39" fmla="*/ 757 h 1396"/>
              <a:gd name="T40" fmla="*/ 775 w 1068"/>
              <a:gd name="T41" fmla="*/ 745 h 1396"/>
              <a:gd name="T42" fmla="*/ 793 w 1068"/>
              <a:gd name="T43" fmla="*/ 749 h 1396"/>
              <a:gd name="T44" fmla="*/ 803 w 1068"/>
              <a:gd name="T45" fmla="*/ 741 h 1396"/>
              <a:gd name="T46" fmla="*/ 817 w 1068"/>
              <a:gd name="T47" fmla="*/ 755 h 1396"/>
              <a:gd name="T48" fmla="*/ 829 w 1068"/>
              <a:gd name="T49" fmla="*/ 752 h 1396"/>
              <a:gd name="T50" fmla="*/ 834 w 1068"/>
              <a:gd name="T51" fmla="*/ 773 h 1396"/>
              <a:gd name="T52" fmla="*/ 849 w 1068"/>
              <a:gd name="T53" fmla="*/ 788 h 1396"/>
              <a:gd name="T54" fmla="*/ 843 w 1068"/>
              <a:gd name="T55" fmla="*/ 799 h 1396"/>
              <a:gd name="T56" fmla="*/ 839 w 1068"/>
              <a:gd name="T57" fmla="*/ 815 h 1396"/>
              <a:gd name="T58" fmla="*/ 835 w 1068"/>
              <a:gd name="T59" fmla="*/ 823 h 1396"/>
              <a:gd name="T60" fmla="*/ 855 w 1068"/>
              <a:gd name="T61" fmla="*/ 831 h 1396"/>
              <a:gd name="T62" fmla="*/ 861 w 1068"/>
              <a:gd name="T63" fmla="*/ 821 h 1396"/>
              <a:gd name="T64" fmla="*/ 867 w 1068"/>
              <a:gd name="T65" fmla="*/ 801 h 1396"/>
              <a:gd name="T66" fmla="*/ 867 w 1068"/>
              <a:gd name="T67" fmla="*/ 789 h 1396"/>
              <a:gd name="T68" fmla="*/ 861 w 1068"/>
              <a:gd name="T69" fmla="*/ 769 h 1396"/>
              <a:gd name="T70" fmla="*/ 855 w 1068"/>
              <a:gd name="T71" fmla="*/ 759 h 1396"/>
              <a:gd name="T72" fmla="*/ 911 w 1068"/>
              <a:gd name="T73" fmla="*/ 751 h 1396"/>
              <a:gd name="T74" fmla="*/ 854 w 1068"/>
              <a:gd name="T75" fmla="*/ 834 h 1396"/>
              <a:gd name="T76" fmla="*/ 827 w 1068"/>
              <a:gd name="T77" fmla="*/ 638 h 1396"/>
              <a:gd name="T78" fmla="*/ 827 w 1068"/>
              <a:gd name="T79" fmla="*/ 738 h 1396"/>
              <a:gd name="T80" fmla="*/ 907 w 1068"/>
              <a:gd name="T81" fmla="*/ 375 h 1396"/>
              <a:gd name="T82" fmla="*/ 710 w 1068"/>
              <a:gd name="T83" fmla="*/ 375 h 1396"/>
              <a:gd name="T84" fmla="*/ 764 w 1068"/>
              <a:gd name="T85" fmla="*/ 637 h 1396"/>
              <a:gd name="T86" fmla="*/ 680 w 1068"/>
              <a:gd name="T87" fmla="*/ 637 h 1396"/>
              <a:gd name="T88" fmla="*/ 742 w 1068"/>
              <a:gd name="T89" fmla="*/ 751 h 1396"/>
              <a:gd name="T90" fmla="*/ 741 w 1068"/>
              <a:gd name="T91" fmla="*/ 768 h 1396"/>
              <a:gd name="T92" fmla="*/ 728 w 1068"/>
              <a:gd name="T93" fmla="*/ 772 h 1396"/>
              <a:gd name="T94" fmla="*/ 733 w 1068"/>
              <a:gd name="T95" fmla="*/ 795 h 1396"/>
              <a:gd name="T96" fmla="*/ 725 w 1068"/>
              <a:gd name="T97" fmla="*/ 804 h 1396"/>
              <a:gd name="T98" fmla="*/ 740 w 1068"/>
              <a:gd name="T99" fmla="*/ 821 h 1396"/>
              <a:gd name="T100" fmla="*/ 737 w 1068"/>
              <a:gd name="T101" fmla="*/ 834 h 1396"/>
              <a:gd name="T102" fmla="*/ 680 w 1068"/>
              <a:gd name="T103" fmla="*/ 751 h 1396"/>
              <a:gd name="T104" fmla="*/ 580 w 1068"/>
              <a:gd name="T105" fmla="*/ 760 h 1396"/>
              <a:gd name="T106" fmla="*/ 201 w 1068"/>
              <a:gd name="T107" fmla="*/ 760 h 1396"/>
              <a:gd name="T108" fmla="*/ 153 w 1068"/>
              <a:gd name="T109" fmla="*/ 1286 h 1396"/>
              <a:gd name="T110" fmla="*/ 168 w 1068"/>
              <a:gd name="T111" fmla="*/ 956 h 1396"/>
              <a:gd name="T112" fmla="*/ 680 w 1068"/>
              <a:gd name="T113" fmla="*/ 1223 h 1396"/>
              <a:gd name="T114" fmla="*/ 764 w 1068"/>
              <a:gd name="T115" fmla="*/ 1223 h 1396"/>
              <a:gd name="T116" fmla="*/ 911 w 1068"/>
              <a:gd name="T117" fmla="*/ 852 h 1396"/>
              <a:gd name="T118" fmla="*/ 940 w 1068"/>
              <a:gd name="T119" fmla="*/ 1286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68" h="1396">
                <a:moveTo>
                  <a:pt x="972" y="0"/>
                </a:moveTo>
                <a:lnTo>
                  <a:pt x="530" y="0"/>
                </a:lnTo>
                <a:cubicBezTo>
                  <a:pt x="596" y="70"/>
                  <a:pt x="636" y="164"/>
                  <a:pt x="636" y="268"/>
                </a:cubicBezTo>
                <a:cubicBezTo>
                  <a:pt x="636" y="484"/>
                  <a:pt x="461" y="659"/>
                  <a:pt x="245" y="659"/>
                </a:cubicBezTo>
                <a:cubicBezTo>
                  <a:pt x="152" y="659"/>
                  <a:pt x="67" y="626"/>
                  <a:pt x="0" y="572"/>
                </a:cubicBezTo>
                <a:lnTo>
                  <a:pt x="0" y="1099"/>
                </a:lnTo>
                <a:lnTo>
                  <a:pt x="0" y="1241"/>
                </a:lnTo>
                <a:lnTo>
                  <a:pt x="0" y="1299"/>
                </a:lnTo>
                <a:cubicBezTo>
                  <a:pt x="0" y="1352"/>
                  <a:pt x="42" y="1396"/>
                  <a:pt x="95" y="1396"/>
                </a:cubicBezTo>
                <a:lnTo>
                  <a:pt x="972" y="1396"/>
                </a:lnTo>
                <a:cubicBezTo>
                  <a:pt x="1023" y="1396"/>
                  <a:pt x="1064" y="1356"/>
                  <a:pt x="1067" y="1306"/>
                </a:cubicBezTo>
                <a:lnTo>
                  <a:pt x="1068" y="1276"/>
                </a:lnTo>
                <a:lnTo>
                  <a:pt x="1068" y="1276"/>
                </a:lnTo>
                <a:lnTo>
                  <a:pt x="1068" y="1273"/>
                </a:lnTo>
                <a:lnTo>
                  <a:pt x="1068" y="1245"/>
                </a:lnTo>
                <a:lnTo>
                  <a:pt x="1068" y="493"/>
                </a:lnTo>
                <a:lnTo>
                  <a:pt x="1068" y="463"/>
                </a:lnTo>
                <a:lnTo>
                  <a:pt x="1068" y="441"/>
                </a:lnTo>
                <a:lnTo>
                  <a:pt x="1068" y="397"/>
                </a:lnTo>
                <a:lnTo>
                  <a:pt x="1068" y="97"/>
                </a:lnTo>
                <a:cubicBezTo>
                  <a:pt x="1068" y="44"/>
                  <a:pt x="1025" y="0"/>
                  <a:pt x="972" y="0"/>
                </a:cubicBezTo>
                <a:close/>
                <a:moveTo>
                  <a:pt x="835" y="823"/>
                </a:moveTo>
                <a:lnTo>
                  <a:pt x="835" y="823"/>
                </a:lnTo>
                <a:lnTo>
                  <a:pt x="838" y="829"/>
                </a:lnTo>
                <a:cubicBezTo>
                  <a:pt x="836" y="832"/>
                  <a:pt x="832" y="835"/>
                  <a:pt x="829" y="838"/>
                </a:cubicBezTo>
                <a:lnTo>
                  <a:pt x="823" y="834"/>
                </a:lnTo>
                <a:cubicBezTo>
                  <a:pt x="822" y="834"/>
                  <a:pt x="821" y="834"/>
                  <a:pt x="820" y="834"/>
                </a:cubicBezTo>
                <a:cubicBezTo>
                  <a:pt x="819" y="834"/>
                  <a:pt x="818" y="834"/>
                  <a:pt x="817" y="835"/>
                </a:cubicBezTo>
                <a:cubicBezTo>
                  <a:pt x="816" y="836"/>
                  <a:pt x="815" y="837"/>
                  <a:pt x="815" y="839"/>
                </a:cubicBezTo>
                <a:lnTo>
                  <a:pt x="816" y="846"/>
                </a:lnTo>
                <a:cubicBezTo>
                  <a:pt x="812" y="847"/>
                  <a:pt x="807" y="848"/>
                  <a:pt x="803" y="849"/>
                </a:cubicBezTo>
                <a:lnTo>
                  <a:pt x="799" y="843"/>
                </a:lnTo>
                <a:cubicBezTo>
                  <a:pt x="799" y="841"/>
                  <a:pt x="797" y="840"/>
                  <a:pt x="795" y="840"/>
                </a:cubicBezTo>
                <a:cubicBezTo>
                  <a:pt x="793" y="840"/>
                  <a:pt x="792" y="841"/>
                  <a:pt x="791" y="843"/>
                </a:cubicBezTo>
                <a:lnTo>
                  <a:pt x="788" y="849"/>
                </a:lnTo>
                <a:cubicBezTo>
                  <a:pt x="783" y="848"/>
                  <a:pt x="779" y="847"/>
                  <a:pt x="775" y="846"/>
                </a:cubicBezTo>
                <a:lnTo>
                  <a:pt x="775" y="839"/>
                </a:lnTo>
                <a:cubicBezTo>
                  <a:pt x="775" y="837"/>
                  <a:pt x="774" y="836"/>
                  <a:pt x="774" y="835"/>
                </a:cubicBezTo>
                <a:cubicBezTo>
                  <a:pt x="773" y="834"/>
                  <a:pt x="771" y="834"/>
                  <a:pt x="770" y="834"/>
                </a:cubicBezTo>
                <a:cubicBezTo>
                  <a:pt x="769" y="834"/>
                  <a:pt x="768" y="834"/>
                  <a:pt x="768" y="834"/>
                </a:cubicBezTo>
                <a:lnTo>
                  <a:pt x="762" y="838"/>
                </a:lnTo>
                <a:cubicBezTo>
                  <a:pt x="758" y="835"/>
                  <a:pt x="755" y="832"/>
                  <a:pt x="752" y="829"/>
                </a:cubicBezTo>
                <a:lnTo>
                  <a:pt x="756" y="823"/>
                </a:lnTo>
                <a:cubicBezTo>
                  <a:pt x="757" y="821"/>
                  <a:pt x="757" y="819"/>
                  <a:pt x="756" y="818"/>
                </a:cubicBezTo>
                <a:cubicBezTo>
                  <a:pt x="755" y="816"/>
                  <a:pt x="753" y="815"/>
                  <a:pt x="752" y="815"/>
                </a:cubicBezTo>
                <a:lnTo>
                  <a:pt x="745" y="816"/>
                </a:lnTo>
                <a:cubicBezTo>
                  <a:pt x="743" y="811"/>
                  <a:pt x="742" y="807"/>
                  <a:pt x="741" y="803"/>
                </a:cubicBezTo>
                <a:lnTo>
                  <a:pt x="747" y="799"/>
                </a:lnTo>
                <a:cubicBezTo>
                  <a:pt x="749" y="799"/>
                  <a:pt x="750" y="797"/>
                  <a:pt x="750" y="795"/>
                </a:cubicBezTo>
                <a:cubicBezTo>
                  <a:pt x="750" y="793"/>
                  <a:pt x="749" y="792"/>
                  <a:pt x="747" y="791"/>
                </a:cubicBezTo>
                <a:lnTo>
                  <a:pt x="741" y="788"/>
                </a:lnTo>
                <a:cubicBezTo>
                  <a:pt x="742" y="783"/>
                  <a:pt x="743" y="779"/>
                  <a:pt x="745" y="775"/>
                </a:cubicBezTo>
                <a:lnTo>
                  <a:pt x="752" y="775"/>
                </a:lnTo>
                <a:lnTo>
                  <a:pt x="752" y="775"/>
                </a:lnTo>
                <a:cubicBezTo>
                  <a:pt x="753" y="775"/>
                  <a:pt x="755" y="774"/>
                  <a:pt x="756" y="773"/>
                </a:cubicBezTo>
                <a:cubicBezTo>
                  <a:pt x="757" y="771"/>
                  <a:pt x="757" y="769"/>
                  <a:pt x="756" y="768"/>
                </a:cubicBezTo>
                <a:lnTo>
                  <a:pt x="752" y="762"/>
                </a:lnTo>
                <a:cubicBezTo>
                  <a:pt x="755" y="758"/>
                  <a:pt x="758" y="755"/>
                  <a:pt x="762" y="752"/>
                </a:cubicBezTo>
                <a:lnTo>
                  <a:pt x="768" y="756"/>
                </a:lnTo>
                <a:cubicBezTo>
                  <a:pt x="768" y="756"/>
                  <a:pt x="769" y="757"/>
                  <a:pt x="770" y="757"/>
                </a:cubicBezTo>
                <a:cubicBezTo>
                  <a:pt x="771" y="757"/>
                  <a:pt x="773" y="756"/>
                  <a:pt x="774" y="755"/>
                </a:cubicBezTo>
                <a:cubicBezTo>
                  <a:pt x="774" y="754"/>
                  <a:pt x="775" y="753"/>
                  <a:pt x="775" y="752"/>
                </a:cubicBezTo>
                <a:lnTo>
                  <a:pt x="775" y="745"/>
                </a:lnTo>
                <a:cubicBezTo>
                  <a:pt x="779" y="743"/>
                  <a:pt x="783" y="742"/>
                  <a:pt x="787" y="741"/>
                </a:cubicBezTo>
                <a:lnTo>
                  <a:pt x="791" y="747"/>
                </a:lnTo>
                <a:cubicBezTo>
                  <a:pt x="791" y="748"/>
                  <a:pt x="792" y="749"/>
                  <a:pt x="793" y="749"/>
                </a:cubicBezTo>
                <a:cubicBezTo>
                  <a:pt x="794" y="750"/>
                  <a:pt x="794" y="750"/>
                  <a:pt x="795" y="750"/>
                </a:cubicBezTo>
                <a:cubicBezTo>
                  <a:pt x="797" y="750"/>
                  <a:pt x="799" y="749"/>
                  <a:pt x="799" y="747"/>
                </a:cubicBezTo>
                <a:lnTo>
                  <a:pt x="803" y="741"/>
                </a:lnTo>
                <a:cubicBezTo>
                  <a:pt x="807" y="742"/>
                  <a:pt x="812" y="743"/>
                  <a:pt x="816" y="745"/>
                </a:cubicBezTo>
                <a:lnTo>
                  <a:pt x="815" y="752"/>
                </a:lnTo>
                <a:cubicBezTo>
                  <a:pt x="815" y="753"/>
                  <a:pt x="816" y="754"/>
                  <a:pt x="817" y="755"/>
                </a:cubicBezTo>
                <a:cubicBezTo>
                  <a:pt x="818" y="756"/>
                  <a:pt x="819" y="757"/>
                  <a:pt x="820" y="757"/>
                </a:cubicBezTo>
                <a:cubicBezTo>
                  <a:pt x="821" y="757"/>
                  <a:pt x="822" y="756"/>
                  <a:pt x="823" y="756"/>
                </a:cubicBezTo>
                <a:lnTo>
                  <a:pt x="829" y="752"/>
                </a:lnTo>
                <a:cubicBezTo>
                  <a:pt x="832" y="755"/>
                  <a:pt x="835" y="758"/>
                  <a:pt x="838" y="762"/>
                </a:cubicBezTo>
                <a:lnTo>
                  <a:pt x="835" y="768"/>
                </a:lnTo>
                <a:cubicBezTo>
                  <a:pt x="834" y="769"/>
                  <a:pt x="834" y="771"/>
                  <a:pt x="834" y="773"/>
                </a:cubicBezTo>
                <a:cubicBezTo>
                  <a:pt x="835" y="774"/>
                  <a:pt x="837" y="775"/>
                  <a:pt x="839" y="775"/>
                </a:cubicBezTo>
                <a:lnTo>
                  <a:pt x="846" y="775"/>
                </a:lnTo>
                <a:cubicBezTo>
                  <a:pt x="847" y="779"/>
                  <a:pt x="849" y="783"/>
                  <a:pt x="849" y="788"/>
                </a:cubicBezTo>
                <a:lnTo>
                  <a:pt x="843" y="791"/>
                </a:lnTo>
                <a:cubicBezTo>
                  <a:pt x="842" y="792"/>
                  <a:pt x="841" y="793"/>
                  <a:pt x="841" y="795"/>
                </a:cubicBezTo>
                <a:cubicBezTo>
                  <a:pt x="841" y="797"/>
                  <a:pt x="842" y="799"/>
                  <a:pt x="843" y="799"/>
                </a:cubicBezTo>
                <a:lnTo>
                  <a:pt x="849" y="803"/>
                </a:lnTo>
                <a:cubicBezTo>
                  <a:pt x="849" y="807"/>
                  <a:pt x="847" y="811"/>
                  <a:pt x="846" y="815"/>
                </a:cubicBezTo>
                <a:lnTo>
                  <a:pt x="839" y="815"/>
                </a:lnTo>
                <a:lnTo>
                  <a:pt x="839" y="815"/>
                </a:lnTo>
                <a:cubicBezTo>
                  <a:pt x="837" y="815"/>
                  <a:pt x="835" y="816"/>
                  <a:pt x="835" y="818"/>
                </a:cubicBezTo>
                <a:cubicBezTo>
                  <a:pt x="834" y="819"/>
                  <a:pt x="834" y="821"/>
                  <a:pt x="835" y="823"/>
                </a:cubicBezTo>
                <a:close/>
                <a:moveTo>
                  <a:pt x="854" y="834"/>
                </a:moveTo>
                <a:lnTo>
                  <a:pt x="854" y="834"/>
                </a:lnTo>
                <a:lnTo>
                  <a:pt x="855" y="831"/>
                </a:lnTo>
                <a:lnTo>
                  <a:pt x="850" y="822"/>
                </a:lnTo>
                <a:lnTo>
                  <a:pt x="851" y="821"/>
                </a:lnTo>
                <a:lnTo>
                  <a:pt x="861" y="821"/>
                </a:lnTo>
                <a:lnTo>
                  <a:pt x="862" y="818"/>
                </a:lnTo>
                <a:cubicBezTo>
                  <a:pt x="864" y="814"/>
                  <a:pt x="866" y="809"/>
                  <a:pt x="866" y="804"/>
                </a:cubicBezTo>
                <a:lnTo>
                  <a:pt x="867" y="801"/>
                </a:lnTo>
                <a:lnTo>
                  <a:pt x="857" y="796"/>
                </a:lnTo>
                <a:lnTo>
                  <a:pt x="857" y="795"/>
                </a:lnTo>
                <a:lnTo>
                  <a:pt x="867" y="789"/>
                </a:lnTo>
                <a:lnTo>
                  <a:pt x="866" y="786"/>
                </a:lnTo>
                <a:cubicBezTo>
                  <a:pt x="866" y="782"/>
                  <a:pt x="864" y="777"/>
                  <a:pt x="862" y="772"/>
                </a:cubicBezTo>
                <a:lnTo>
                  <a:pt x="861" y="769"/>
                </a:lnTo>
                <a:lnTo>
                  <a:pt x="851" y="769"/>
                </a:lnTo>
                <a:lnTo>
                  <a:pt x="850" y="768"/>
                </a:lnTo>
                <a:lnTo>
                  <a:pt x="855" y="759"/>
                </a:lnTo>
                <a:lnTo>
                  <a:pt x="854" y="757"/>
                </a:lnTo>
                <a:cubicBezTo>
                  <a:pt x="852" y="755"/>
                  <a:pt x="850" y="753"/>
                  <a:pt x="849" y="751"/>
                </a:cubicBezTo>
                <a:lnTo>
                  <a:pt x="911" y="751"/>
                </a:lnTo>
                <a:lnTo>
                  <a:pt x="911" y="839"/>
                </a:lnTo>
                <a:lnTo>
                  <a:pt x="848" y="839"/>
                </a:lnTo>
                <a:cubicBezTo>
                  <a:pt x="850" y="838"/>
                  <a:pt x="852" y="836"/>
                  <a:pt x="854" y="834"/>
                </a:cubicBezTo>
                <a:close/>
                <a:moveTo>
                  <a:pt x="827" y="738"/>
                </a:moveTo>
                <a:lnTo>
                  <a:pt x="827" y="738"/>
                </a:lnTo>
                <a:lnTo>
                  <a:pt x="827" y="638"/>
                </a:lnTo>
                <a:lnTo>
                  <a:pt x="911" y="638"/>
                </a:lnTo>
                <a:lnTo>
                  <a:pt x="911" y="738"/>
                </a:lnTo>
                <a:lnTo>
                  <a:pt x="827" y="738"/>
                </a:lnTo>
                <a:close/>
                <a:moveTo>
                  <a:pt x="710" y="375"/>
                </a:moveTo>
                <a:lnTo>
                  <a:pt x="710" y="375"/>
                </a:lnTo>
                <a:lnTo>
                  <a:pt x="907" y="375"/>
                </a:lnTo>
                <a:lnTo>
                  <a:pt x="907" y="436"/>
                </a:lnTo>
                <a:lnTo>
                  <a:pt x="710" y="436"/>
                </a:lnTo>
                <a:lnTo>
                  <a:pt x="710" y="375"/>
                </a:lnTo>
                <a:close/>
                <a:moveTo>
                  <a:pt x="680" y="637"/>
                </a:moveTo>
                <a:lnTo>
                  <a:pt x="680" y="637"/>
                </a:lnTo>
                <a:lnTo>
                  <a:pt x="764" y="637"/>
                </a:lnTo>
                <a:lnTo>
                  <a:pt x="764" y="737"/>
                </a:lnTo>
                <a:lnTo>
                  <a:pt x="680" y="737"/>
                </a:lnTo>
                <a:lnTo>
                  <a:pt x="680" y="637"/>
                </a:lnTo>
                <a:close/>
                <a:moveTo>
                  <a:pt x="680" y="751"/>
                </a:moveTo>
                <a:lnTo>
                  <a:pt x="680" y="751"/>
                </a:lnTo>
                <a:lnTo>
                  <a:pt x="742" y="751"/>
                </a:lnTo>
                <a:cubicBezTo>
                  <a:pt x="740" y="753"/>
                  <a:pt x="739" y="755"/>
                  <a:pt x="737" y="757"/>
                </a:cubicBezTo>
                <a:lnTo>
                  <a:pt x="735" y="759"/>
                </a:lnTo>
                <a:lnTo>
                  <a:pt x="741" y="768"/>
                </a:lnTo>
                <a:lnTo>
                  <a:pt x="740" y="769"/>
                </a:lnTo>
                <a:lnTo>
                  <a:pt x="730" y="769"/>
                </a:lnTo>
                <a:lnTo>
                  <a:pt x="728" y="772"/>
                </a:lnTo>
                <a:cubicBezTo>
                  <a:pt x="727" y="777"/>
                  <a:pt x="725" y="782"/>
                  <a:pt x="725" y="786"/>
                </a:cubicBezTo>
                <a:lnTo>
                  <a:pt x="724" y="789"/>
                </a:lnTo>
                <a:lnTo>
                  <a:pt x="733" y="795"/>
                </a:lnTo>
                <a:lnTo>
                  <a:pt x="733" y="796"/>
                </a:lnTo>
                <a:lnTo>
                  <a:pt x="724" y="801"/>
                </a:lnTo>
                <a:lnTo>
                  <a:pt x="725" y="804"/>
                </a:lnTo>
                <a:cubicBezTo>
                  <a:pt x="725" y="809"/>
                  <a:pt x="727" y="814"/>
                  <a:pt x="728" y="818"/>
                </a:cubicBezTo>
                <a:lnTo>
                  <a:pt x="730" y="821"/>
                </a:lnTo>
                <a:lnTo>
                  <a:pt x="740" y="821"/>
                </a:lnTo>
                <a:lnTo>
                  <a:pt x="741" y="822"/>
                </a:lnTo>
                <a:lnTo>
                  <a:pt x="735" y="831"/>
                </a:lnTo>
                <a:lnTo>
                  <a:pt x="737" y="834"/>
                </a:lnTo>
                <a:cubicBezTo>
                  <a:pt x="739" y="836"/>
                  <a:pt x="741" y="838"/>
                  <a:pt x="742" y="839"/>
                </a:cubicBezTo>
                <a:lnTo>
                  <a:pt x="680" y="839"/>
                </a:lnTo>
                <a:lnTo>
                  <a:pt x="680" y="751"/>
                </a:lnTo>
                <a:close/>
                <a:moveTo>
                  <a:pt x="201" y="760"/>
                </a:moveTo>
                <a:lnTo>
                  <a:pt x="201" y="760"/>
                </a:lnTo>
                <a:lnTo>
                  <a:pt x="580" y="760"/>
                </a:lnTo>
                <a:lnTo>
                  <a:pt x="580" y="822"/>
                </a:lnTo>
                <a:lnTo>
                  <a:pt x="201" y="822"/>
                </a:lnTo>
                <a:lnTo>
                  <a:pt x="201" y="760"/>
                </a:lnTo>
                <a:close/>
                <a:moveTo>
                  <a:pt x="940" y="1286"/>
                </a:moveTo>
                <a:lnTo>
                  <a:pt x="940" y="1286"/>
                </a:lnTo>
                <a:lnTo>
                  <a:pt x="153" y="1286"/>
                </a:lnTo>
                <a:lnTo>
                  <a:pt x="96" y="1223"/>
                </a:lnTo>
                <a:lnTo>
                  <a:pt x="168" y="1223"/>
                </a:lnTo>
                <a:lnTo>
                  <a:pt x="168" y="956"/>
                </a:lnTo>
                <a:lnTo>
                  <a:pt x="613" y="956"/>
                </a:lnTo>
                <a:lnTo>
                  <a:pt x="613" y="1223"/>
                </a:lnTo>
                <a:lnTo>
                  <a:pt x="680" y="1223"/>
                </a:lnTo>
                <a:lnTo>
                  <a:pt x="680" y="851"/>
                </a:lnTo>
                <a:lnTo>
                  <a:pt x="764" y="851"/>
                </a:lnTo>
                <a:lnTo>
                  <a:pt x="764" y="1223"/>
                </a:lnTo>
                <a:lnTo>
                  <a:pt x="827" y="1223"/>
                </a:lnTo>
                <a:lnTo>
                  <a:pt x="827" y="852"/>
                </a:lnTo>
                <a:lnTo>
                  <a:pt x="911" y="852"/>
                </a:lnTo>
                <a:lnTo>
                  <a:pt x="911" y="1223"/>
                </a:lnTo>
                <a:lnTo>
                  <a:pt x="940" y="1223"/>
                </a:lnTo>
                <a:lnTo>
                  <a:pt x="940" y="12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2" name="Freeform 1284"/>
          <p:cNvSpPr>
            <a:spLocks noEditPoints="1"/>
          </p:cNvSpPr>
          <p:nvPr/>
        </p:nvSpPr>
        <p:spPr bwMode="auto">
          <a:xfrm>
            <a:off x="964449" y="1721475"/>
            <a:ext cx="214052" cy="212856"/>
          </a:xfrm>
          <a:custGeom>
            <a:avLst/>
            <a:gdLst>
              <a:gd name="T0" fmla="*/ 647 w 786"/>
              <a:gd name="T1" fmla="*/ 140 h 787"/>
              <a:gd name="T2" fmla="*/ 140 w 786"/>
              <a:gd name="T3" fmla="*/ 140 h 787"/>
              <a:gd name="T4" fmla="*/ 140 w 786"/>
              <a:gd name="T5" fmla="*/ 647 h 787"/>
              <a:gd name="T6" fmla="*/ 647 w 786"/>
              <a:gd name="T7" fmla="*/ 647 h 787"/>
              <a:gd name="T8" fmla="*/ 647 w 786"/>
              <a:gd name="T9" fmla="*/ 140 h 787"/>
              <a:gd name="T10" fmla="*/ 543 w 786"/>
              <a:gd name="T11" fmla="*/ 482 h 787"/>
              <a:gd name="T12" fmla="*/ 543 w 786"/>
              <a:gd name="T13" fmla="*/ 482 h 787"/>
              <a:gd name="T14" fmla="*/ 514 w 786"/>
              <a:gd name="T15" fmla="*/ 524 h 787"/>
              <a:gd name="T16" fmla="*/ 490 w 786"/>
              <a:gd name="T17" fmla="*/ 560 h 787"/>
              <a:gd name="T18" fmla="*/ 443 w 786"/>
              <a:gd name="T19" fmla="*/ 627 h 787"/>
              <a:gd name="T20" fmla="*/ 416 w 786"/>
              <a:gd name="T21" fmla="*/ 648 h 787"/>
              <a:gd name="T22" fmla="*/ 386 w 786"/>
              <a:gd name="T23" fmla="*/ 656 h 787"/>
              <a:gd name="T24" fmla="*/ 356 w 786"/>
              <a:gd name="T25" fmla="*/ 656 h 787"/>
              <a:gd name="T26" fmla="*/ 325 w 786"/>
              <a:gd name="T27" fmla="*/ 648 h 787"/>
              <a:gd name="T28" fmla="*/ 298 w 786"/>
              <a:gd name="T29" fmla="*/ 627 h 787"/>
              <a:gd name="T30" fmla="*/ 257 w 786"/>
              <a:gd name="T31" fmla="*/ 567 h 787"/>
              <a:gd name="T32" fmla="*/ 232 w 786"/>
              <a:gd name="T33" fmla="*/ 531 h 787"/>
              <a:gd name="T34" fmla="*/ 109 w 786"/>
              <a:gd name="T35" fmla="*/ 353 h 787"/>
              <a:gd name="T36" fmla="*/ 103 w 786"/>
              <a:gd name="T37" fmla="*/ 327 h 787"/>
              <a:gd name="T38" fmla="*/ 118 w 786"/>
              <a:gd name="T39" fmla="*/ 305 h 787"/>
              <a:gd name="T40" fmla="*/ 146 w 786"/>
              <a:gd name="T41" fmla="*/ 285 h 787"/>
              <a:gd name="T42" fmla="*/ 195 w 786"/>
              <a:gd name="T43" fmla="*/ 294 h 787"/>
              <a:gd name="T44" fmla="*/ 318 w 786"/>
              <a:gd name="T45" fmla="*/ 471 h 787"/>
              <a:gd name="T46" fmla="*/ 318 w 786"/>
              <a:gd name="T47" fmla="*/ 471 h 787"/>
              <a:gd name="T48" fmla="*/ 354 w 786"/>
              <a:gd name="T49" fmla="*/ 523 h 787"/>
              <a:gd name="T50" fmla="*/ 371 w 786"/>
              <a:gd name="T51" fmla="*/ 529 h 787"/>
              <a:gd name="T52" fmla="*/ 387 w 786"/>
              <a:gd name="T53" fmla="*/ 525 h 787"/>
              <a:gd name="T54" fmla="*/ 397 w 786"/>
              <a:gd name="T55" fmla="*/ 509 h 787"/>
              <a:gd name="T56" fmla="*/ 397 w 786"/>
              <a:gd name="T57" fmla="*/ 509 h 787"/>
              <a:gd name="T58" fmla="*/ 397 w 786"/>
              <a:gd name="T59" fmla="*/ 509 h 787"/>
              <a:gd name="T60" fmla="*/ 457 w 786"/>
              <a:gd name="T61" fmla="*/ 423 h 787"/>
              <a:gd name="T62" fmla="*/ 457 w 786"/>
              <a:gd name="T63" fmla="*/ 423 h 787"/>
              <a:gd name="T64" fmla="*/ 580 w 786"/>
              <a:gd name="T65" fmla="*/ 245 h 787"/>
              <a:gd name="T66" fmla="*/ 629 w 786"/>
              <a:gd name="T67" fmla="*/ 236 h 787"/>
              <a:gd name="T68" fmla="*/ 657 w 786"/>
              <a:gd name="T69" fmla="*/ 256 h 787"/>
              <a:gd name="T70" fmla="*/ 672 w 786"/>
              <a:gd name="T71" fmla="*/ 279 h 787"/>
              <a:gd name="T72" fmla="*/ 666 w 786"/>
              <a:gd name="T73" fmla="*/ 305 h 787"/>
              <a:gd name="T74" fmla="*/ 543 w 786"/>
              <a:gd name="T75" fmla="*/ 482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86" h="787">
                <a:moveTo>
                  <a:pt x="647" y="140"/>
                </a:moveTo>
                <a:cubicBezTo>
                  <a:pt x="507" y="1"/>
                  <a:pt x="280" y="0"/>
                  <a:pt x="140" y="140"/>
                </a:cubicBezTo>
                <a:cubicBezTo>
                  <a:pt x="0" y="280"/>
                  <a:pt x="0" y="507"/>
                  <a:pt x="140" y="647"/>
                </a:cubicBezTo>
                <a:cubicBezTo>
                  <a:pt x="280" y="787"/>
                  <a:pt x="507" y="787"/>
                  <a:pt x="647" y="647"/>
                </a:cubicBezTo>
                <a:cubicBezTo>
                  <a:pt x="786" y="507"/>
                  <a:pt x="786" y="280"/>
                  <a:pt x="647" y="140"/>
                </a:cubicBezTo>
                <a:close/>
                <a:moveTo>
                  <a:pt x="543" y="482"/>
                </a:moveTo>
                <a:lnTo>
                  <a:pt x="543" y="482"/>
                </a:lnTo>
                <a:lnTo>
                  <a:pt x="514" y="524"/>
                </a:lnTo>
                <a:lnTo>
                  <a:pt x="490" y="560"/>
                </a:lnTo>
                <a:lnTo>
                  <a:pt x="443" y="627"/>
                </a:lnTo>
                <a:cubicBezTo>
                  <a:pt x="437" y="635"/>
                  <a:pt x="428" y="642"/>
                  <a:pt x="416" y="648"/>
                </a:cubicBezTo>
                <a:cubicBezTo>
                  <a:pt x="406" y="653"/>
                  <a:pt x="395" y="655"/>
                  <a:pt x="386" y="656"/>
                </a:cubicBezTo>
                <a:lnTo>
                  <a:pt x="356" y="656"/>
                </a:lnTo>
                <a:cubicBezTo>
                  <a:pt x="346" y="655"/>
                  <a:pt x="335" y="653"/>
                  <a:pt x="325" y="648"/>
                </a:cubicBezTo>
                <a:cubicBezTo>
                  <a:pt x="313" y="642"/>
                  <a:pt x="304" y="635"/>
                  <a:pt x="298" y="627"/>
                </a:cubicBezTo>
                <a:lnTo>
                  <a:pt x="257" y="567"/>
                </a:lnTo>
                <a:lnTo>
                  <a:pt x="232" y="531"/>
                </a:lnTo>
                <a:lnTo>
                  <a:pt x="109" y="353"/>
                </a:lnTo>
                <a:cubicBezTo>
                  <a:pt x="103" y="346"/>
                  <a:pt x="101" y="336"/>
                  <a:pt x="103" y="327"/>
                </a:cubicBezTo>
                <a:cubicBezTo>
                  <a:pt x="105" y="318"/>
                  <a:pt x="110" y="310"/>
                  <a:pt x="118" y="305"/>
                </a:cubicBezTo>
                <a:lnTo>
                  <a:pt x="146" y="285"/>
                </a:lnTo>
                <a:cubicBezTo>
                  <a:pt x="162" y="274"/>
                  <a:pt x="184" y="278"/>
                  <a:pt x="195" y="294"/>
                </a:cubicBezTo>
                <a:lnTo>
                  <a:pt x="318" y="471"/>
                </a:lnTo>
                <a:lnTo>
                  <a:pt x="318" y="471"/>
                </a:lnTo>
                <a:lnTo>
                  <a:pt x="354" y="523"/>
                </a:lnTo>
                <a:cubicBezTo>
                  <a:pt x="356" y="525"/>
                  <a:pt x="361" y="528"/>
                  <a:pt x="371" y="529"/>
                </a:cubicBezTo>
                <a:cubicBezTo>
                  <a:pt x="379" y="528"/>
                  <a:pt x="384" y="526"/>
                  <a:pt x="387" y="525"/>
                </a:cubicBezTo>
                <a:lnTo>
                  <a:pt x="397" y="509"/>
                </a:lnTo>
                <a:lnTo>
                  <a:pt x="397" y="509"/>
                </a:lnTo>
                <a:lnTo>
                  <a:pt x="397" y="509"/>
                </a:lnTo>
                <a:lnTo>
                  <a:pt x="457" y="423"/>
                </a:lnTo>
                <a:lnTo>
                  <a:pt x="457" y="423"/>
                </a:lnTo>
                <a:lnTo>
                  <a:pt x="580" y="245"/>
                </a:lnTo>
                <a:cubicBezTo>
                  <a:pt x="591" y="229"/>
                  <a:pt x="613" y="225"/>
                  <a:pt x="629" y="236"/>
                </a:cubicBezTo>
                <a:lnTo>
                  <a:pt x="657" y="256"/>
                </a:lnTo>
                <a:cubicBezTo>
                  <a:pt x="665" y="261"/>
                  <a:pt x="670" y="270"/>
                  <a:pt x="672" y="279"/>
                </a:cubicBezTo>
                <a:cubicBezTo>
                  <a:pt x="673" y="288"/>
                  <a:pt x="671" y="297"/>
                  <a:pt x="666" y="305"/>
                </a:cubicBezTo>
                <a:lnTo>
                  <a:pt x="543" y="4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" name="Прямоугольник 208"/>
          <p:cNvSpPr/>
          <p:nvPr/>
        </p:nvSpPr>
        <p:spPr>
          <a:xfrm>
            <a:off x="563135" y="1760202"/>
            <a:ext cx="114085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п. 4 постановление Правительства Российской Федерации от 18.08.2008 № 620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необходимости предоставления формы № 2-ТП (рекультивация) за 2019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размещен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Управления в сети Интернет 11.12.2019 по адресу: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16.rpn.gov.ru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Чувашской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представили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годовую форму отчёта за 2019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Чувашстат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привлечения лиц, допустивших нарушения, к административной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установленной ст. 13.19 КоАП РФ.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88963"/>
      </p:ext>
    </p:extLst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31322</TotalTime>
  <Words>831</Words>
  <Application>Microsoft Office PowerPoint</Application>
  <PresentationFormat>Широкоэкранный</PresentationFormat>
  <Paragraphs>102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Adobe Fan Heiti Std B</vt:lpstr>
      <vt:lpstr>Arial</vt:lpstr>
      <vt:lpstr>Arial Black</vt:lpstr>
      <vt:lpstr>Arial Narrow</vt:lpstr>
      <vt:lpstr>Calibri</vt:lpstr>
      <vt:lpstr>Times New Roman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Егоров Николай Константинович</dc:creator>
  <cp:lastModifiedBy>Adm053-2</cp:lastModifiedBy>
  <cp:revision>3161</cp:revision>
  <cp:lastPrinted>2020-03-16T15:06:31Z</cp:lastPrinted>
  <dcterms:created xsi:type="dcterms:W3CDTF">2018-11-28T14:32:55Z</dcterms:created>
  <dcterms:modified xsi:type="dcterms:W3CDTF">2020-06-09T16:13:51Z</dcterms:modified>
</cp:coreProperties>
</file>