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804" r:id="rId1"/>
  </p:sldMasterIdLst>
  <p:notesMasterIdLst>
    <p:notesMasterId r:id="rId19"/>
  </p:notesMasterIdLst>
  <p:sldIdLst>
    <p:sldId id="257" r:id="rId2"/>
    <p:sldId id="258" r:id="rId3"/>
    <p:sldId id="272" r:id="rId4"/>
    <p:sldId id="262" r:id="rId5"/>
    <p:sldId id="260" r:id="rId6"/>
    <p:sldId id="259" r:id="rId7"/>
    <p:sldId id="265" r:id="rId8"/>
    <p:sldId id="268" r:id="rId9"/>
    <p:sldId id="263" r:id="rId10"/>
    <p:sldId id="274" r:id="rId11"/>
    <p:sldId id="275" r:id="rId12"/>
    <p:sldId id="276" r:id="rId13"/>
    <p:sldId id="273" r:id="rId14"/>
    <p:sldId id="264" r:id="rId15"/>
    <p:sldId id="266" r:id="rId16"/>
    <p:sldId id="267" r:id="rId17"/>
    <p:sldId id="271" r:id="rId18"/>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7" autoAdjust="0"/>
    <p:restoredTop sz="94660"/>
  </p:normalViewPr>
  <p:slideViewPr>
    <p:cSldViewPr>
      <p:cViewPr>
        <p:scale>
          <a:sx n="100" d="100"/>
          <a:sy n="100" d="100"/>
        </p:scale>
        <p:origin x="-2436"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60D5B-8D05-44E6-AD80-AAEFAC4ECAD4}" type="doc">
      <dgm:prSet loTypeId="urn:microsoft.com/office/officeart/2005/8/layout/hProcess9" loCatId="process" qsTypeId="urn:microsoft.com/office/officeart/2005/8/quickstyle/3d2" qsCatId="3D" csTypeId="urn:microsoft.com/office/officeart/2005/8/colors/accent3_1" csCatId="accent3" phldr="1"/>
      <dgm:spPr/>
    </dgm:pt>
    <dgm:pt modelId="{2E8441EF-B7DB-44FA-9488-01373FBF3223}">
      <dgm:prSet phldrT="[Текст]"/>
      <dgm:spPr>
        <a:xfrm>
          <a:off x="4018" y="1408848"/>
          <a:ext cx="2652117" cy="1950720"/>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ru-RU" b="1" dirty="0" smtClean="0">
              <a:solidFill>
                <a:sysClr val="windowText" lastClr="000000">
                  <a:hueOff val="0"/>
                  <a:satOff val="0"/>
                  <a:lumOff val="0"/>
                  <a:alphaOff val="0"/>
                </a:sysClr>
              </a:solidFill>
              <a:latin typeface="Calibri"/>
              <a:ea typeface="+mn-ea"/>
              <a:cs typeface="+mn-cs"/>
            </a:rPr>
            <a:t>Декларация</a:t>
          </a:r>
        </a:p>
        <a:p>
          <a:r>
            <a:rPr lang="ru-RU" dirty="0" smtClean="0">
              <a:solidFill>
                <a:sysClr val="windowText" lastClr="000000">
                  <a:hueOff val="0"/>
                  <a:satOff val="0"/>
                  <a:lumOff val="0"/>
                  <a:alphaOff val="0"/>
                </a:sysClr>
              </a:solidFill>
              <a:latin typeface="Calibri"/>
              <a:ea typeface="+mn-ea"/>
              <a:cs typeface="+mn-cs"/>
            </a:rPr>
            <a:t>Объемы выпущенных товаров за отчетный год</a:t>
          </a:r>
        </a:p>
        <a:p>
          <a:r>
            <a:rPr lang="ru-RU" dirty="0" smtClean="0">
              <a:solidFill>
                <a:sysClr val="windowText" lastClr="000000">
                  <a:hueOff val="0"/>
                  <a:satOff val="0"/>
                  <a:lumOff val="0"/>
                  <a:alphaOff val="0"/>
                </a:sysClr>
              </a:solidFill>
              <a:latin typeface="Calibri"/>
              <a:ea typeface="+mn-ea"/>
              <a:cs typeface="+mn-cs"/>
            </a:rPr>
            <a:t>2023</a:t>
          </a:r>
          <a:endParaRPr lang="ru-RU" dirty="0" smtClean="0">
            <a:solidFill>
              <a:sysClr val="windowText" lastClr="000000">
                <a:hueOff val="0"/>
                <a:satOff val="0"/>
                <a:lumOff val="0"/>
                <a:alphaOff val="0"/>
              </a:sysClr>
            </a:solidFill>
            <a:latin typeface="Calibri"/>
            <a:ea typeface="+mn-ea"/>
            <a:cs typeface="+mn-cs"/>
          </a:endParaRPr>
        </a:p>
        <a:p>
          <a:r>
            <a:rPr lang="ru-RU" dirty="0" smtClean="0">
              <a:solidFill>
                <a:sysClr val="windowText" lastClr="000000">
                  <a:hueOff val="0"/>
                  <a:satOff val="0"/>
                  <a:lumOff val="0"/>
                  <a:alphaOff val="0"/>
                </a:sysClr>
              </a:solidFill>
              <a:latin typeface="Calibri"/>
              <a:ea typeface="+mn-ea"/>
              <a:cs typeface="+mn-cs"/>
            </a:rPr>
            <a:t>(столбец 7)</a:t>
          </a:r>
          <a:endParaRPr lang="ru-RU" dirty="0">
            <a:solidFill>
              <a:sysClr val="windowText" lastClr="000000">
                <a:hueOff val="0"/>
                <a:satOff val="0"/>
                <a:lumOff val="0"/>
                <a:alphaOff val="0"/>
              </a:sysClr>
            </a:solidFill>
            <a:latin typeface="Calibri"/>
            <a:ea typeface="+mn-ea"/>
            <a:cs typeface="+mn-cs"/>
          </a:endParaRPr>
        </a:p>
      </dgm:t>
    </dgm:pt>
    <dgm:pt modelId="{7D4760D0-4D50-4C74-9EE3-9811976CF1EB}" type="parTrans" cxnId="{CB02225F-B268-4470-8090-0C1D134D36DB}">
      <dgm:prSet/>
      <dgm:spPr/>
      <dgm:t>
        <a:bodyPr/>
        <a:lstStyle/>
        <a:p>
          <a:endParaRPr lang="ru-RU"/>
        </a:p>
      </dgm:t>
    </dgm:pt>
    <dgm:pt modelId="{8B95857E-D436-46E5-9A1F-C2CB4039E331}" type="sibTrans" cxnId="{CB02225F-B268-4470-8090-0C1D134D36DB}">
      <dgm:prSet/>
      <dgm:spPr/>
      <dgm:t>
        <a:bodyPr/>
        <a:lstStyle/>
        <a:p>
          <a:endParaRPr lang="ru-RU"/>
        </a:p>
      </dgm:t>
    </dgm:pt>
    <dgm:pt modelId="{ADD0FE0B-8832-4FD7-BA44-220547CBB528}">
      <dgm:prSet phldrT="[Текст]" custT="1"/>
      <dgm:spPr>
        <a:xfrm>
          <a:off x="2788741" y="1463040"/>
          <a:ext cx="2652117" cy="1950720"/>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ru-RU" sz="1600" b="1" dirty="0" smtClean="0">
              <a:solidFill>
                <a:sysClr val="windowText" lastClr="000000">
                  <a:hueOff val="0"/>
                  <a:satOff val="0"/>
                  <a:lumOff val="0"/>
                  <a:alphaOff val="0"/>
                </a:sysClr>
              </a:solidFill>
              <a:latin typeface="Calibri"/>
              <a:ea typeface="+mn-ea"/>
              <a:cs typeface="+mn-cs"/>
            </a:rPr>
            <a:t>Отчетность о выполнении нормативов</a:t>
          </a:r>
        </a:p>
        <a:p>
          <a:r>
            <a:rPr lang="ru-RU" sz="1400" dirty="0" smtClean="0">
              <a:solidFill>
                <a:sysClr val="windowText" lastClr="000000">
                  <a:hueOff val="0"/>
                  <a:satOff val="0"/>
                  <a:lumOff val="0"/>
                  <a:alphaOff val="0"/>
                </a:sysClr>
              </a:solidFill>
              <a:latin typeface="PT Serif"/>
              <a:ea typeface="+mn-ea"/>
              <a:cs typeface="+mn-cs"/>
            </a:rPr>
            <a:t>информация из декларации о количестве выпущенных в обращение на территории РФ товаров, упаковки товаров </a:t>
          </a:r>
        </a:p>
        <a:p>
          <a:r>
            <a:rPr lang="ru-RU" sz="1800" b="1" dirty="0" smtClean="0">
              <a:solidFill>
                <a:srgbClr val="C00000"/>
              </a:solidFill>
              <a:latin typeface="PT Serif"/>
              <a:ea typeface="+mn-ea"/>
              <a:cs typeface="+mn-cs"/>
            </a:rPr>
            <a:t>за год, предшествующий отчетному периоду</a:t>
          </a:r>
        </a:p>
        <a:p>
          <a:r>
            <a:rPr lang="ru-RU" sz="1800" b="1" dirty="0" smtClean="0">
              <a:solidFill>
                <a:srgbClr val="C00000"/>
              </a:solidFill>
              <a:latin typeface="PT Serif"/>
              <a:ea typeface="+mn-ea"/>
              <a:cs typeface="+mn-cs"/>
            </a:rPr>
            <a:t>2022 </a:t>
          </a:r>
          <a:r>
            <a:rPr lang="ru-RU" sz="1800" b="1" dirty="0" smtClean="0">
              <a:solidFill>
                <a:srgbClr val="C00000"/>
              </a:solidFill>
              <a:latin typeface="PT Serif"/>
              <a:ea typeface="+mn-ea"/>
              <a:cs typeface="+mn-cs"/>
            </a:rPr>
            <a:t>год!</a:t>
          </a:r>
        </a:p>
        <a:p>
          <a:r>
            <a:rPr lang="ru-RU" sz="1800" b="0" dirty="0" smtClean="0">
              <a:solidFill>
                <a:schemeClr val="tx1"/>
              </a:solidFill>
              <a:latin typeface="Calibri"/>
              <a:ea typeface="+mn-ea"/>
              <a:cs typeface="+mn-cs"/>
            </a:rPr>
            <a:t>(ст. 6 табл.1 – для товаров</a:t>
          </a:r>
        </a:p>
        <a:p>
          <a:r>
            <a:rPr lang="ru-RU" sz="1800" b="0" dirty="0" smtClean="0">
              <a:solidFill>
                <a:schemeClr val="tx1"/>
              </a:solidFill>
              <a:latin typeface="Calibri"/>
              <a:ea typeface="+mn-ea"/>
              <a:cs typeface="+mn-cs"/>
            </a:rPr>
            <a:t>ст. 8 табл. 2 – для упаковки)</a:t>
          </a:r>
          <a:endParaRPr lang="ru-RU" sz="1800" b="0" dirty="0">
            <a:solidFill>
              <a:schemeClr val="tx1"/>
            </a:solidFill>
            <a:latin typeface="Calibri"/>
            <a:ea typeface="+mn-ea"/>
            <a:cs typeface="+mn-cs"/>
          </a:endParaRPr>
        </a:p>
      </dgm:t>
    </dgm:pt>
    <dgm:pt modelId="{F1017CB4-0FDD-4EB0-B520-BB1BABB50AE0}" type="parTrans" cxnId="{D975AB51-7B76-4A19-8CD8-122B6D4D2C96}">
      <dgm:prSet/>
      <dgm:spPr/>
      <dgm:t>
        <a:bodyPr/>
        <a:lstStyle/>
        <a:p>
          <a:endParaRPr lang="ru-RU"/>
        </a:p>
      </dgm:t>
    </dgm:pt>
    <dgm:pt modelId="{96599ECA-C812-4CF8-869B-F4B05038AA27}" type="sibTrans" cxnId="{D975AB51-7B76-4A19-8CD8-122B6D4D2C96}">
      <dgm:prSet/>
      <dgm:spPr/>
      <dgm:t>
        <a:bodyPr/>
        <a:lstStyle/>
        <a:p>
          <a:endParaRPr lang="ru-RU"/>
        </a:p>
      </dgm:t>
    </dgm:pt>
    <dgm:pt modelId="{3865EE24-8CE8-4F97-A341-33798BE23519}">
      <dgm:prSet phldrT="[Текст]"/>
      <dgm:spPr>
        <a:xfrm>
          <a:off x="5573464" y="1463040"/>
          <a:ext cx="2652117" cy="1950720"/>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ru-RU" b="1" dirty="0" smtClean="0">
              <a:solidFill>
                <a:sysClr val="windowText" lastClr="000000">
                  <a:hueOff val="0"/>
                  <a:satOff val="0"/>
                  <a:lumOff val="0"/>
                  <a:alphaOff val="0"/>
                </a:sysClr>
              </a:solidFill>
              <a:latin typeface="Calibri"/>
              <a:ea typeface="+mn-ea"/>
              <a:cs typeface="+mn-cs"/>
            </a:rPr>
            <a:t>Норматив</a:t>
          </a:r>
          <a:r>
            <a:rPr lang="ru-RU" dirty="0" smtClean="0">
              <a:solidFill>
                <a:sysClr val="windowText" lastClr="000000">
                  <a:hueOff val="0"/>
                  <a:satOff val="0"/>
                  <a:lumOff val="0"/>
                  <a:alphaOff val="0"/>
                </a:sysClr>
              </a:solidFill>
              <a:latin typeface="Calibri"/>
              <a:ea typeface="+mn-ea"/>
              <a:cs typeface="+mn-cs"/>
            </a:rPr>
            <a:t> </a:t>
          </a:r>
        </a:p>
        <a:p>
          <a:r>
            <a:rPr lang="ru-RU" dirty="0" smtClean="0">
              <a:solidFill>
                <a:sysClr val="windowText" lastClr="000000">
                  <a:hueOff val="0"/>
                  <a:satOff val="0"/>
                  <a:lumOff val="0"/>
                  <a:alphaOff val="0"/>
                </a:sysClr>
              </a:solidFill>
              <a:latin typeface="Calibri"/>
              <a:ea typeface="+mn-ea"/>
              <a:cs typeface="+mn-cs"/>
            </a:rPr>
            <a:t>для отчетного года</a:t>
          </a:r>
        </a:p>
        <a:p>
          <a:r>
            <a:rPr lang="ru-RU" dirty="0" smtClean="0">
              <a:solidFill>
                <a:sysClr val="windowText" lastClr="000000">
                  <a:hueOff val="0"/>
                  <a:satOff val="0"/>
                  <a:lumOff val="0"/>
                  <a:alphaOff val="0"/>
                </a:sysClr>
              </a:solidFill>
              <a:latin typeface="Calibri"/>
              <a:ea typeface="+mn-ea"/>
              <a:cs typeface="+mn-cs"/>
            </a:rPr>
            <a:t>2023</a:t>
          </a:r>
          <a:endParaRPr lang="ru-RU" dirty="0" smtClean="0">
            <a:solidFill>
              <a:sysClr val="windowText" lastClr="000000">
                <a:hueOff val="0"/>
                <a:satOff val="0"/>
                <a:lumOff val="0"/>
                <a:alphaOff val="0"/>
              </a:sysClr>
            </a:solidFill>
            <a:latin typeface="Calibri"/>
            <a:ea typeface="+mn-ea"/>
            <a:cs typeface="+mn-cs"/>
          </a:endParaRPr>
        </a:p>
        <a:p>
          <a:r>
            <a:rPr lang="ru-RU" dirty="0" smtClean="0">
              <a:solidFill>
                <a:sysClr val="windowText" lastClr="000000">
                  <a:hueOff val="0"/>
                  <a:satOff val="0"/>
                  <a:lumOff val="0"/>
                  <a:alphaOff val="0"/>
                </a:sysClr>
              </a:solidFill>
              <a:latin typeface="Calibri"/>
              <a:ea typeface="+mn-ea"/>
              <a:cs typeface="+mn-cs"/>
            </a:rPr>
            <a:t>(в отчетности </a:t>
          </a:r>
        </a:p>
        <a:p>
          <a:r>
            <a:rPr lang="ru-RU" dirty="0" smtClean="0">
              <a:solidFill>
                <a:sysClr val="windowText" lastClr="000000">
                  <a:hueOff val="0"/>
                  <a:satOff val="0"/>
                  <a:lumOff val="0"/>
                  <a:alphaOff val="0"/>
                </a:sysClr>
              </a:solidFill>
              <a:latin typeface="Calibri"/>
              <a:ea typeface="+mn-ea"/>
              <a:cs typeface="+mn-cs"/>
            </a:rPr>
            <a:t>ст. 7 табл. 1 – для товаров, ст. 9 табл. 2 – для упаковки)</a:t>
          </a:r>
        </a:p>
      </dgm:t>
    </dgm:pt>
    <dgm:pt modelId="{1469CDCC-D600-454B-A33F-01BFA1BA3852}" type="parTrans" cxnId="{B7B5864E-0958-4336-B22C-9A6402E19FCB}">
      <dgm:prSet/>
      <dgm:spPr/>
      <dgm:t>
        <a:bodyPr/>
        <a:lstStyle/>
        <a:p>
          <a:endParaRPr lang="ru-RU"/>
        </a:p>
      </dgm:t>
    </dgm:pt>
    <dgm:pt modelId="{AF052C45-3300-49C9-80B5-8836853467EA}" type="sibTrans" cxnId="{B7B5864E-0958-4336-B22C-9A6402E19FCB}">
      <dgm:prSet/>
      <dgm:spPr/>
      <dgm:t>
        <a:bodyPr/>
        <a:lstStyle/>
        <a:p>
          <a:endParaRPr lang="ru-RU"/>
        </a:p>
      </dgm:t>
    </dgm:pt>
    <dgm:pt modelId="{6DE17C7F-7AF5-47F3-A34C-3BEC9ACE319F}" type="pres">
      <dgm:prSet presAssocID="{B5660D5B-8D05-44E6-AD80-AAEFAC4ECAD4}" presName="CompostProcess" presStyleCnt="0">
        <dgm:presLayoutVars>
          <dgm:dir/>
          <dgm:resizeHandles val="exact"/>
        </dgm:presLayoutVars>
      </dgm:prSet>
      <dgm:spPr/>
    </dgm:pt>
    <dgm:pt modelId="{FB88CF00-FFFD-4696-AC2A-3BA737F14312}" type="pres">
      <dgm:prSet presAssocID="{B5660D5B-8D05-44E6-AD80-AAEFAC4ECAD4}" presName="arrow" presStyleLbl="bgShp" presStyleIdx="0" presStyleCnt="1" custLinFactNeighborX="-1244"/>
      <dgm:spPr>
        <a:xfrm>
          <a:off x="617219" y="0"/>
          <a:ext cx="6995160" cy="4876800"/>
        </a:xfrm>
        <a:prstGeom prst="rightArrow">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gm:spPr>
    </dgm:pt>
    <dgm:pt modelId="{F3839148-1AB6-4B9C-8EC3-A6694A7843E9}" type="pres">
      <dgm:prSet presAssocID="{B5660D5B-8D05-44E6-AD80-AAEFAC4ECAD4}" presName="linearProcess" presStyleCnt="0"/>
      <dgm:spPr/>
    </dgm:pt>
    <dgm:pt modelId="{3EC08A5D-66A3-4FB0-B25A-0DF55FC4F603}" type="pres">
      <dgm:prSet presAssocID="{2E8441EF-B7DB-44FA-9488-01373FBF3223}" presName="textNode" presStyleLbl="node1" presStyleIdx="0" presStyleCnt="3" custScaleX="40327" custScaleY="149772" custLinFactX="-39810" custLinFactNeighborX="-100000" custLinFactNeighborY="-1300">
        <dgm:presLayoutVars>
          <dgm:bulletEnabled val="1"/>
        </dgm:presLayoutVars>
      </dgm:prSet>
      <dgm:spPr/>
      <dgm:t>
        <a:bodyPr/>
        <a:lstStyle/>
        <a:p>
          <a:endParaRPr lang="ru-RU"/>
        </a:p>
      </dgm:t>
    </dgm:pt>
    <dgm:pt modelId="{AB10B470-6D32-4D81-A777-D061988DA34B}" type="pres">
      <dgm:prSet presAssocID="{8B95857E-D436-46E5-9A1F-C2CB4039E331}" presName="sibTrans" presStyleCnt="0"/>
      <dgm:spPr/>
    </dgm:pt>
    <dgm:pt modelId="{D0C74A51-E0CC-4FD8-A83A-D9876061F65E}" type="pres">
      <dgm:prSet presAssocID="{ADD0FE0B-8832-4FD7-BA44-220547CBB528}" presName="textNode" presStyleLbl="node1" presStyleIdx="1" presStyleCnt="3" custScaleX="53401" custScaleY="219045" custLinFactX="-42800" custLinFactNeighborX="-100000" custLinFactNeighborY="-1300">
        <dgm:presLayoutVars>
          <dgm:bulletEnabled val="1"/>
        </dgm:presLayoutVars>
      </dgm:prSet>
      <dgm:spPr/>
      <dgm:t>
        <a:bodyPr/>
        <a:lstStyle/>
        <a:p>
          <a:endParaRPr lang="ru-RU"/>
        </a:p>
      </dgm:t>
    </dgm:pt>
    <dgm:pt modelId="{34AE1D5D-6526-4F41-A28F-4D581DEDE071}" type="pres">
      <dgm:prSet presAssocID="{96599ECA-C812-4CF8-869B-F4B05038AA27}" presName="sibTrans" presStyleCnt="0"/>
      <dgm:spPr/>
    </dgm:pt>
    <dgm:pt modelId="{86168236-2A08-48D9-8866-94B224E1D20D}" type="pres">
      <dgm:prSet presAssocID="{3865EE24-8CE8-4F97-A341-33798BE23519}" presName="textNode" presStyleLbl="node1" presStyleIdx="2" presStyleCnt="3" custScaleX="47170" custScaleY="151599" custLinFactX="-45457" custLinFactNeighborX="-100000" custLinFactNeighborY="-4446">
        <dgm:presLayoutVars>
          <dgm:bulletEnabled val="1"/>
        </dgm:presLayoutVars>
      </dgm:prSet>
      <dgm:spPr/>
      <dgm:t>
        <a:bodyPr/>
        <a:lstStyle/>
        <a:p>
          <a:endParaRPr lang="ru-RU"/>
        </a:p>
      </dgm:t>
    </dgm:pt>
  </dgm:ptLst>
  <dgm:cxnLst>
    <dgm:cxn modelId="{CB02225F-B268-4470-8090-0C1D134D36DB}" srcId="{B5660D5B-8D05-44E6-AD80-AAEFAC4ECAD4}" destId="{2E8441EF-B7DB-44FA-9488-01373FBF3223}" srcOrd="0" destOrd="0" parTransId="{7D4760D0-4D50-4C74-9EE3-9811976CF1EB}" sibTransId="{8B95857E-D436-46E5-9A1F-C2CB4039E331}"/>
    <dgm:cxn modelId="{E628BD6B-3FCC-4281-8CD5-ADD0F2D84EC1}" type="presOf" srcId="{B5660D5B-8D05-44E6-AD80-AAEFAC4ECAD4}" destId="{6DE17C7F-7AF5-47F3-A34C-3BEC9ACE319F}" srcOrd="0" destOrd="0" presId="urn:microsoft.com/office/officeart/2005/8/layout/hProcess9"/>
    <dgm:cxn modelId="{733D4BD4-F917-49D6-B8E3-DB90C4EB14CB}" type="presOf" srcId="{2E8441EF-B7DB-44FA-9488-01373FBF3223}" destId="{3EC08A5D-66A3-4FB0-B25A-0DF55FC4F603}" srcOrd="0" destOrd="0" presId="urn:microsoft.com/office/officeart/2005/8/layout/hProcess9"/>
    <dgm:cxn modelId="{5D2CE22E-809C-4E42-9D9E-6CE6E2FBB820}" type="presOf" srcId="{3865EE24-8CE8-4F97-A341-33798BE23519}" destId="{86168236-2A08-48D9-8866-94B224E1D20D}" srcOrd="0" destOrd="0" presId="urn:microsoft.com/office/officeart/2005/8/layout/hProcess9"/>
    <dgm:cxn modelId="{23CEF713-CEFA-437E-B6B2-7E5983CDD111}" type="presOf" srcId="{ADD0FE0B-8832-4FD7-BA44-220547CBB528}" destId="{D0C74A51-E0CC-4FD8-A83A-D9876061F65E}" srcOrd="0" destOrd="0" presId="urn:microsoft.com/office/officeart/2005/8/layout/hProcess9"/>
    <dgm:cxn modelId="{D975AB51-7B76-4A19-8CD8-122B6D4D2C96}" srcId="{B5660D5B-8D05-44E6-AD80-AAEFAC4ECAD4}" destId="{ADD0FE0B-8832-4FD7-BA44-220547CBB528}" srcOrd="1" destOrd="0" parTransId="{F1017CB4-0FDD-4EB0-B520-BB1BABB50AE0}" sibTransId="{96599ECA-C812-4CF8-869B-F4B05038AA27}"/>
    <dgm:cxn modelId="{B7B5864E-0958-4336-B22C-9A6402E19FCB}" srcId="{B5660D5B-8D05-44E6-AD80-AAEFAC4ECAD4}" destId="{3865EE24-8CE8-4F97-A341-33798BE23519}" srcOrd="2" destOrd="0" parTransId="{1469CDCC-D600-454B-A33F-01BFA1BA3852}" sibTransId="{AF052C45-3300-49C9-80B5-8836853467EA}"/>
    <dgm:cxn modelId="{89389ADD-EF71-4722-A554-2B6F3653A097}" type="presParOf" srcId="{6DE17C7F-7AF5-47F3-A34C-3BEC9ACE319F}" destId="{FB88CF00-FFFD-4696-AC2A-3BA737F14312}" srcOrd="0" destOrd="0" presId="urn:microsoft.com/office/officeart/2005/8/layout/hProcess9"/>
    <dgm:cxn modelId="{E286307D-0642-421F-93F5-C6DFADCAB5A6}" type="presParOf" srcId="{6DE17C7F-7AF5-47F3-A34C-3BEC9ACE319F}" destId="{F3839148-1AB6-4B9C-8EC3-A6694A7843E9}" srcOrd="1" destOrd="0" presId="urn:microsoft.com/office/officeart/2005/8/layout/hProcess9"/>
    <dgm:cxn modelId="{838023EA-815C-43DC-9802-1C264AE5B154}" type="presParOf" srcId="{F3839148-1AB6-4B9C-8EC3-A6694A7843E9}" destId="{3EC08A5D-66A3-4FB0-B25A-0DF55FC4F603}" srcOrd="0" destOrd="0" presId="urn:microsoft.com/office/officeart/2005/8/layout/hProcess9"/>
    <dgm:cxn modelId="{85485CC3-7E13-49AE-B393-CC7CCDEDFF6B}" type="presParOf" srcId="{F3839148-1AB6-4B9C-8EC3-A6694A7843E9}" destId="{AB10B470-6D32-4D81-A777-D061988DA34B}" srcOrd="1" destOrd="0" presId="urn:microsoft.com/office/officeart/2005/8/layout/hProcess9"/>
    <dgm:cxn modelId="{88A7DA97-D5E8-44CE-A097-A8819E07680C}" type="presParOf" srcId="{F3839148-1AB6-4B9C-8EC3-A6694A7843E9}" destId="{D0C74A51-E0CC-4FD8-A83A-D9876061F65E}" srcOrd="2" destOrd="0" presId="urn:microsoft.com/office/officeart/2005/8/layout/hProcess9"/>
    <dgm:cxn modelId="{3A64B255-14DA-4CD7-9943-56DDDD9F6C7F}" type="presParOf" srcId="{F3839148-1AB6-4B9C-8EC3-A6694A7843E9}" destId="{34AE1D5D-6526-4F41-A28F-4D581DEDE071}" srcOrd="3" destOrd="0" presId="urn:microsoft.com/office/officeart/2005/8/layout/hProcess9"/>
    <dgm:cxn modelId="{D6EA5D51-9CB1-4119-BF81-470B0327E082}" type="presParOf" srcId="{F3839148-1AB6-4B9C-8EC3-A6694A7843E9}" destId="{86168236-2A08-48D9-8866-94B224E1D20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8CF00-FFFD-4696-AC2A-3BA737F14312}">
      <dsp:nvSpPr>
        <dsp:cNvPr id="0" name=""/>
        <dsp:cNvSpPr/>
      </dsp:nvSpPr>
      <dsp:spPr>
        <a:xfrm>
          <a:off x="631595" y="0"/>
          <a:ext cx="8332917" cy="5496272"/>
        </a:xfrm>
        <a:prstGeom prst="rightArrow">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sp:spPr>
      <dsp:style>
        <a:lnRef idx="0">
          <a:scrgbClr r="0" g="0" b="0"/>
        </a:lnRef>
        <a:fillRef idx="3">
          <a:scrgbClr r="0" g="0" b="0"/>
        </a:fillRef>
        <a:effectRef idx="0">
          <a:scrgbClr r="0" g="0" b="0"/>
        </a:effectRef>
        <a:fontRef idx="minor"/>
      </dsp:style>
    </dsp:sp>
    <dsp:sp modelId="{3EC08A5D-66A3-4FB0-B25A-0DF55FC4F603}">
      <dsp:nvSpPr>
        <dsp:cNvPr id="0" name=""/>
        <dsp:cNvSpPr/>
      </dsp:nvSpPr>
      <dsp:spPr>
        <a:xfrm>
          <a:off x="107487" y="1073180"/>
          <a:ext cx="1516074" cy="3292750"/>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ysClr val="windowText" lastClr="000000">
                  <a:hueOff val="0"/>
                  <a:satOff val="0"/>
                  <a:lumOff val="0"/>
                  <a:alphaOff val="0"/>
                </a:sysClr>
              </a:solidFill>
              <a:latin typeface="Calibri"/>
              <a:ea typeface="+mn-ea"/>
              <a:cs typeface="+mn-cs"/>
            </a:rPr>
            <a:t>Декларация</a:t>
          </a:r>
        </a:p>
        <a:p>
          <a:pPr lvl="0" algn="ctr" defTabSz="711200">
            <a:lnSpc>
              <a:spcPct val="90000"/>
            </a:lnSpc>
            <a:spcBef>
              <a:spcPct val="0"/>
            </a:spcBef>
            <a:spcAft>
              <a:spcPct val="35000"/>
            </a:spcAft>
          </a:pPr>
          <a:r>
            <a:rPr lang="ru-RU" sz="1600" kern="1200" dirty="0" smtClean="0">
              <a:solidFill>
                <a:sysClr val="windowText" lastClr="000000">
                  <a:hueOff val="0"/>
                  <a:satOff val="0"/>
                  <a:lumOff val="0"/>
                  <a:alphaOff val="0"/>
                </a:sysClr>
              </a:solidFill>
              <a:latin typeface="Calibri"/>
              <a:ea typeface="+mn-ea"/>
              <a:cs typeface="+mn-cs"/>
            </a:rPr>
            <a:t>Объемы выпущенных товаров за отчетный год</a:t>
          </a:r>
        </a:p>
        <a:p>
          <a:pPr lvl="0" algn="ctr" defTabSz="711200">
            <a:lnSpc>
              <a:spcPct val="90000"/>
            </a:lnSpc>
            <a:spcBef>
              <a:spcPct val="0"/>
            </a:spcBef>
            <a:spcAft>
              <a:spcPct val="35000"/>
            </a:spcAft>
          </a:pPr>
          <a:r>
            <a:rPr lang="ru-RU" sz="1600" kern="1200" dirty="0" smtClean="0">
              <a:solidFill>
                <a:sysClr val="windowText" lastClr="000000">
                  <a:hueOff val="0"/>
                  <a:satOff val="0"/>
                  <a:lumOff val="0"/>
                  <a:alphaOff val="0"/>
                </a:sysClr>
              </a:solidFill>
              <a:latin typeface="Calibri"/>
              <a:ea typeface="+mn-ea"/>
              <a:cs typeface="+mn-cs"/>
            </a:rPr>
            <a:t>2023</a:t>
          </a:r>
          <a:endParaRPr lang="ru-RU" sz="1600" kern="1200" dirty="0" smtClean="0">
            <a:solidFill>
              <a:sysClr val="windowText" lastClr="000000">
                <a:hueOff val="0"/>
                <a:satOff val="0"/>
                <a:lumOff val="0"/>
                <a:alphaOff val="0"/>
              </a:sysClr>
            </a:solidFill>
            <a:latin typeface="Calibri"/>
            <a:ea typeface="+mn-ea"/>
            <a:cs typeface="+mn-cs"/>
          </a:endParaRPr>
        </a:p>
        <a:p>
          <a:pPr lvl="0" algn="ctr" defTabSz="711200">
            <a:lnSpc>
              <a:spcPct val="90000"/>
            </a:lnSpc>
            <a:spcBef>
              <a:spcPct val="0"/>
            </a:spcBef>
            <a:spcAft>
              <a:spcPct val="35000"/>
            </a:spcAft>
          </a:pPr>
          <a:r>
            <a:rPr lang="ru-RU" sz="1600" kern="1200" dirty="0" smtClean="0">
              <a:solidFill>
                <a:sysClr val="windowText" lastClr="000000">
                  <a:hueOff val="0"/>
                  <a:satOff val="0"/>
                  <a:lumOff val="0"/>
                  <a:alphaOff val="0"/>
                </a:sysClr>
              </a:solidFill>
              <a:latin typeface="Calibri"/>
              <a:ea typeface="+mn-ea"/>
              <a:cs typeface="+mn-cs"/>
            </a:rPr>
            <a:t>(столбец 7)</a:t>
          </a:r>
          <a:endParaRPr lang="ru-RU" sz="1600" kern="1200" dirty="0">
            <a:solidFill>
              <a:sysClr val="windowText" lastClr="000000">
                <a:hueOff val="0"/>
                <a:satOff val="0"/>
                <a:lumOff val="0"/>
                <a:alphaOff val="0"/>
              </a:sysClr>
            </a:solidFill>
            <a:latin typeface="Calibri"/>
            <a:ea typeface="+mn-ea"/>
            <a:cs typeface="+mn-cs"/>
          </a:endParaRPr>
        </a:p>
      </dsp:txBody>
      <dsp:txXfrm>
        <a:off x="181496" y="1147189"/>
        <a:ext cx="1368056" cy="3144732"/>
      </dsp:txXfrm>
    </dsp:sp>
    <dsp:sp modelId="{D0C74A51-E0CC-4FD8-A83A-D9876061F65E}">
      <dsp:nvSpPr>
        <dsp:cNvPr id="0" name=""/>
        <dsp:cNvSpPr/>
      </dsp:nvSpPr>
      <dsp:spPr>
        <a:xfrm>
          <a:off x="1835701" y="311693"/>
          <a:ext cx="2007584" cy="4815723"/>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ysClr val="windowText" lastClr="000000">
                  <a:hueOff val="0"/>
                  <a:satOff val="0"/>
                  <a:lumOff val="0"/>
                  <a:alphaOff val="0"/>
                </a:sysClr>
              </a:solidFill>
              <a:latin typeface="Calibri"/>
              <a:ea typeface="+mn-ea"/>
              <a:cs typeface="+mn-cs"/>
            </a:rPr>
            <a:t>Отчетность о выполнении нормативов</a:t>
          </a:r>
        </a:p>
        <a:p>
          <a:pPr lvl="0" algn="ctr" defTabSz="711200">
            <a:lnSpc>
              <a:spcPct val="90000"/>
            </a:lnSpc>
            <a:spcBef>
              <a:spcPct val="0"/>
            </a:spcBef>
            <a:spcAft>
              <a:spcPct val="35000"/>
            </a:spcAft>
          </a:pPr>
          <a:r>
            <a:rPr lang="ru-RU" sz="1400" kern="1200" dirty="0" smtClean="0">
              <a:solidFill>
                <a:sysClr val="windowText" lastClr="000000">
                  <a:hueOff val="0"/>
                  <a:satOff val="0"/>
                  <a:lumOff val="0"/>
                  <a:alphaOff val="0"/>
                </a:sysClr>
              </a:solidFill>
              <a:latin typeface="PT Serif"/>
              <a:ea typeface="+mn-ea"/>
              <a:cs typeface="+mn-cs"/>
            </a:rPr>
            <a:t>информация из декларации о количестве выпущенных в обращение на территории РФ товаров, упаковки товаров </a:t>
          </a:r>
        </a:p>
        <a:p>
          <a:pPr lvl="0" algn="ctr" defTabSz="711200">
            <a:lnSpc>
              <a:spcPct val="90000"/>
            </a:lnSpc>
            <a:spcBef>
              <a:spcPct val="0"/>
            </a:spcBef>
            <a:spcAft>
              <a:spcPct val="35000"/>
            </a:spcAft>
          </a:pPr>
          <a:r>
            <a:rPr lang="ru-RU" sz="1800" b="1" kern="1200" dirty="0" smtClean="0">
              <a:solidFill>
                <a:srgbClr val="C00000"/>
              </a:solidFill>
              <a:latin typeface="PT Serif"/>
              <a:ea typeface="+mn-ea"/>
              <a:cs typeface="+mn-cs"/>
            </a:rPr>
            <a:t>за год, предшествующий отчетному периоду</a:t>
          </a:r>
        </a:p>
        <a:p>
          <a:pPr lvl="0" algn="ctr" defTabSz="711200">
            <a:lnSpc>
              <a:spcPct val="90000"/>
            </a:lnSpc>
            <a:spcBef>
              <a:spcPct val="0"/>
            </a:spcBef>
            <a:spcAft>
              <a:spcPct val="35000"/>
            </a:spcAft>
          </a:pPr>
          <a:r>
            <a:rPr lang="ru-RU" sz="1800" b="1" kern="1200" dirty="0" smtClean="0">
              <a:solidFill>
                <a:srgbClr val="C00000"/>
              </a:solidFill>
              <a:latin typeface="PT Serif"/>
              <a:ea typeface="+mn-ea"/>
              <a:cs typeface="+mn-cs"/>
            </a:rPr>
            <a:t>2022 </a:t>
          </a:r>
          <a:r>
            <a:rPr lang="ru-RU" sz="1800" b="1" kern="1200" dirty="0" smtClean="0">
              <a:solidFill>
                <a:srgbClr val="C00000"/>
              </a:solidFill>
              <a:latin typeface="PT Serif"/>
              <a:ea typeface="+mn-ea"/>
              <a:cs typeface="+mn-cs"/>
            </a:rPr>
            <a:t>год!</a:t>
          </a:r>
        </a:p>
        <a:p>
          <a:pPr lvl="0" algn="ctr" defTabSz="711200">
            <a:lnSpc>
              <a:spcPct val="90000"/>
            </a:lnSpc>
            <a:spcBef>
              <a:spcPct val="0"/>
            </a:spcBef>
            <a:spcAft>
              <a:spcPct val="35000"/>
            </a:spcAft>
          </a:pPr>
          <a:r>
            <a:rPr lang="ru-RU" sz="1800" b="0" kern="1200" dirty="0" smtClean="0">
              <a:solidFill>
                <a:schemeClr val="tx1"/>
              </a:solidFill>
              <a:latin typeface="Calibri"/>
              <a:ea typeface="+mn-ea"/>
              <a:cs typeface="+mn-cs"/>
            </a:rPr>
            <a:t>(ст. 6 табл.1 – для товаров</a:t>
          </a:r>
        </a:p>
        <a:p>
          <a:pPr lvl="0" algn="ctr" defTabSz="711200">
            <a:lnSpc>
              <a:spcPct val="90000"/>
            </a:lnSpc>
            <a:spcBef>
              <a:spcPct val="0"/>
            </a:spcBef>
            <a:spcAft>
              <a:spcPct val="35000"/>
            </a:spcAft>
          </a:pPr>
          <a:r>
            <a:rPr lang="ru-RU" sz="1800" b="0" kern="1200" dirty="0" smtClean="0">
              <a:solidFill>
                <a:schemeClr val="tx1"/>
              </a:solidFill>
              <a:latin typeface="Calibri"/>
              <a:ea typeface="+mn-ea"/>
              <a:cs typeface="+mn-cs"/>
            </a:rPr>
            <a:t>ст. 8 табл. 2 – для упаковки)</a:t>
          </a:r>
          <a:endParaRPr lang="ru-RU" sz="1800" b="0" kern="1200" dirty="0">
            <a:solidFill>
              <a:schemeClr val="tx1"/>
            </a:solidFill>
            <a:latin typeface="Calibri"/>
            <a:ea typeface="+mn-ea"/>
            <a:cs typeface="+mn-cs"/>
          </a:endParaRPr>
        </a:p>
      </dsp:txBody>
      <dsp:txXfrm>
        <a:off x="1933703" y="409695"/>
        <a:ext cx="1811580" cy="4619719"/>
      </dsp:txXfrm>
    </dsp:sp>
    <dsp:sp modelId="{86168236-2A08-48D9-8866-94B224E1D20D}">
      <dsp:nvSpPr>
        <dsp:cNvPr id="0" name=""/>
        <dsp:cNvSpPr/>
      </dsp:nvSpPr>
      <dsp:spPr>
        <a:xfrm>
          <a:off x="4067944" y="983931"/>
          <a:ext cx="1773333" cy="3332917"/>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ysClr val="windowText" lastClr="000000">
                  <a:hueOff val="0"/>
                  <a:satOff val="0"/>
                  <a:lumOff val="0"/>
                  <a:alphaOff val="0"/>
                </a:sysClr>
              </a:solidFill>
              <a:latin typeface="Calibri"/>
              <a:ea typeface="+mn-ea"/>
              <a:cs typeface="+mn-cs"/>
            </a:rPr>
            <a:t>Норматив</a:t>
          </a:r>
          <a:r>
            <a:rPr lang="ru-RU" sz="1600" kern="1200" dirty="0" smtClean="0">
              <a:solidFill>
                <a:sysClr val="windowText" lastClr="000000">
                  <a:hueOff val="0"/>
                  <a:satOff val="0"/>
                  <a:lumOff val="0"/>
                  <a:alphaOff val="0"/>
                </a:sysClr>
              </a:solidFill>
              <a:latin typeface="Calibri"/>
              <a:ea typeface="+mn-ea"/>
              <a:cs typeface="+mn-cs"/>
            </a:rPr>
            <a:t> </a:t>
          </a:r>
        </a:p>
        <a:p>
          <a:pPr lvl="0" algn="ctr" defTabSz="711200">
            <a:lnSpc>
              <a:spcPct val="90000"/>
            </a:lnSpc>
            <a:spcBef>
              <a:spcPct val="0"/>
            </a:spcBef>
            <a:spcAft>
              <a:spcPct val="35000"/>
            </a:spcAft>
          </a:pPr>
          <a:r>
            <a:rPr lang="ru-RU" sz="1600" kern="1200" dirty="0" smtClean="0">
              <a:solidFill>
                <a:sysClr val="windowText" lastClr="000000">
                  <a:hueOff val="0"/>
                  <a:satOff val="0"/>
                  <a:lumOff val="0"/>
                  <a:alphaOff val="0"/>
                </a:sysClr>
              </a:solidFill>
              <a:latin typeface="Calibri"/>
              <a:ea typeface="+mn-ea"/>
              <a:cs typeface="+mn-cs"/>
            </a:rPr>
            <a:t>для отчетного года</a:t>
          </a:r>
        </a:p>
        <a:p>
          <a:pPr lvl="0" algn="ctr" defTabSz="711200">
            <a:lnSpc>
              <a:spcPct val="90000"/>
            </a:lnSpc>
            <a:spcBef>
              <a:spcPct val="0"/>
            </a:spcBef>
            <a:spcAft>
              <a:spcPct val="35000"/>
            </a:spcAft>
          </a:pPr>
          <a:r>
            <a:rPr lang="ru-RU" sz="1600" kern="1200" dirty="0" smtClean="0">
              <a:solidFill>
                <a:sysClr val="windowText" lastClr="000000">
                  <a:hueOff val="0"/>
                  <a:satOff val="0"/>
                  <a:lumOff val="0"/>
                  <a:alphaOff val="0"/>
                </a:sysClr>
              </a:solidFill>
              <a:latin typeface="Calibri"/>
              <a:ea typeface="+mn-ea"/>
              <a:cs typeface="+mn-cs"/>
            </a:rPr>
            <a:t>2023</a:t>
          </a:r>
          <a:endParaRPr lang="ru-RU" sz="1600" kern="1200" dirty="0" smtClean="0">
            <a:solidFill>
              <a:sysClr val="windowText" lastClr="000000">
                <a:hueOff val="0"/>
                <a:satOff val="0"/>
                <a:lumOff val="0"/>
                <a:alphaOff val="0"/>
              </a:sysClr>
            </a:solidFill>
            <a:latin typeface="Calibri"/>
            <a:ea typeface="+mn-ea"/>
            <a:cs typeface="+mn-cs"/>
          </a:endParaRPr>
        </a:p>
        <a:p>
          <a:pPr lvl="0" algn="ctr" defTabSz="711200">
            <a:lnSpc>
              <a:spcPct val="90000"/>
            </a:lnSpc>
            <a:spcBef>
              <a:spcPct val="0"/>
            </a:spcBef>
            <a:spcAft>
              <a:spcPct val="35000"/>
            </a:spcAft>
          </a:pPr>
          <a:r>
            <a:rPr lang="ru-RU" sz="1600" kern="1200" dirty="0" smtClean="0">
              <a:solidFill>
                <a:sysClr val="windowText" lastClr="000000">
                  <a:hueOff val="0"/>
                  <a:satOff val="0"/>
                  <a:lumOff val="0"/>
                  <a:alphaOff val="0"/>
                </a:sysClr>
              </a:solidFill>
              <a:latin typeface="Calibri"/>
              <a:ea typeface="+mn-ea"/>
              <a:cs typeface="+mn-cs"/>
            </a:rPr>
            <a:t>(в отчетности </a:t>
          </a:r>
        </a:p>
        <a:p>
          <a:pPr lvl="0" algn="ctr" defTabSz="711200">
            <a:lnSpc>
              <a:spcPct val="90000"/>
            </a:lnSpc>
            <a:spcBef>
              <a:spcPct val="0"/>
            </a:spcBef>
            <a:spcAft>
              <a:spcPct val="35000"/>
            </a:spcAft>
          </a:pPr>
          <a:r>
            <a:rPr lang="ru-RU" sz="1600" kern="1200" dirty="0" smtClean="0">
              <a:solidFill>
                <a:sysClr val="windowText" lastClr="000000">
                  <a:hueOff val="0"/>
                  <a:satOff val="0"/>
                  <a:lumOff val="0"/>
                  <a:alphaOff val="0"/>
                </a:sysClr>
              </a:solidFill>
              <a:latin typeface="Calibri"/>
              <a:ea typeface="+mn-ea"/>
              <a:cs typeface="+mn-cs"/>
            </a:rPr>
            <a:t>ст. 7 табл. 1 – для товаров, ст. 9 табл. 2 – для упаковки)</a:t>
          </a:r>
        </a:p>
      </dsp:txBody>
      <dsp:txXfrm>
        <a:off x="4154511" y="1070498"/>
        <a:ext cx="1600199" cy="31597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712A342-3028-4733-BFDD-7D151F1DFAD1}" type="datetimeFigureOut">
              <a:rPr lang="ru-RU" smtClean="0"/>
              <a:t>12.07.2024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CB0316F-4D28-427F-A2B1-7B47ADDFF9B7}" type="slidenum">
              <a:rPr lang="ru-RU" smtClean="0"/>
              <a:t>‹#›</a:t>
            </a:fld>
            <a:endParaRPr lang="ru-RU"/>
          </a:p>
        </p:txBody>
      </p:sp>
    </p:spTree>
    <p:extLst>
      <p:ext uri="{BB962C8B-B14F-4D97-AF65-F5344CB8AC3E}">
        <p14:creationId xmlns:p14="http://schemas.microsoft.com/office/powerpoint/2010/main" val="211706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F11EFFB-6883-45C7-9803-ED577D0918D8}" type="datetime1">
              <a:rPr lang="ru-RU" smtClean="0"/>
              <a:t>12.07.2024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F86C48-1AAC-4C7E-BA66-8D172EA5829A}"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5F26733-926A-4555-BCDE-E09D04146580}" type="datetime1">
              <a:rPr lang="ru-RU" smtClean="0"/>
              <a:t>12.07.2024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F86C48-1AAC-4C7E-BA66-8D172EA5829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A29652-4923-4F90-93F2-9544E353BD6F}" type="datetime1">
              <a:rPr lang="ru-RU" smtClean="0"/>
              <a:t>12.07.2024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F86C48-1AAC-4C7E-BA66-8D172EA5829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DB9DC7A-4E81-4216-AB13-1BCAFAE19C23}" type="datetime1">
              <a:rPr lang="ru-RU" smtClean="0"/>
              <a:t>12.07.2024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F86C48-1AAC-4C7E-BA66-8D172EA5829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6DBE34-C5BD-46D1-8D74-2FAD4D02BE2B}" type="datetime1">
              <a:rPr lang="ru-RU" smtClean="0"/>
              <a:t>12.07.2024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F86C48-1AAC-4C7E-BA66-8D172EA5829A}"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98A903E-5935-4013-A220-2DC078610FF0}" type="datetime1">
              <a:rPr lang="ru-RU" smtClean="0"/>
              <a:t>12.07.2024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F86C48-1AAC-4C7E-BA66-8D172EA5829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7494B8F-5F6A-435E-A7E9-ABA6C003F9F0}" type="datetime1">
              <a:rPr lang="ru-RU" smtClean="0"/>
              <a:t>12.07.2024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0F86C48-1AAC-4C7E-BA66-8D172EA5829A}"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29CDCCA-BF23-48D3-A76A-48A8F678F873}" type="datetime1">
              <a:rPr lang="ru-RU" smtClean="0"/>
              <a:t>12.07.2024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0F86C48-1AAC-4C7E-BA66-8D172EA5829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39378-04C5-4E0C-8B6A-13DCE0DAAA19}" type="datetime1">
              <a:rPr lang="ru-RU" smtClean="0"/>
              <a:t>12.07.2024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0F86C48-1AAC-4C7E-BA66-8D172EA5829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119985-BE1D-4A16-8AAD-0A23754E10C1}" type="datetime1">
              <a:rPr lang="ru-RU" smtClean="0"/>
              <a:t>12.07.2024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F86C48-1AAC-4C7E-BA66-8D172EA5829A}"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8F0B3F3-146E-40D8-8822-A38AEFC3914B}" type="datetime1">
              <a:rPr lang="ru-RU" smtClean="0"/>
              <a:t>12.07.2024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F86C48-1AAC-4C7E-BA66-8D172EA5829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8951881-296E-40EF-AFCE-758A0BE2300B}" type="datetime1">
              <a:rPr lang="ru-RU" smtClean="0"/>
              <a:t>12.07.2024</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0F86C48-1AAC-4C7E-BA66-8D172EA5829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Par467"/><Relationship Id="rId13" Type="http://schemas.openxmlformats.org/officeDocument/2006/relationships/hyperlink" Target="#Par472"/><Relationship Id="rId18" Type="http://schemas.openxmlformats.org/officeDocument/2006/relationships/hyperlink" Target="#Par475"/><Relationship Id="rId26" Type="http://schemas.openxmlformats.org/officeDocument/2006/relationships/hyperlink" Target="#Par484"/><Relationship Id="rId3" Type="http://schemas.openxmlformats.org/officeDocument/2006/relationships/hyperlink" Target="#Par463"/><Relationship Id="rId21" Type="http://schemas.openxmlformats.org/officeDocument/2006/relationships/hyperlink" Target="#Par476"/><Relationship Id="rId34" Type="http://schemas.openxmlformats.org/officeDocument/2006/relationships/hyperlink" Target="#Par462"/><Relationship Id="rId7" Type="http://schemas.openxmlformats.org/officeDocument/2006/relationships/hyperlink" Target="#Par466"/><Relationship Id="rId12" Type="http://schemas.openxmlformats.org/officeDocument/2006/relationships/hyperlink" Target="#Par469"/><Relationship Id="rId17" Type="http://schemas.openxmlformats.org/officeDocument/2006/relationships/hyperlink" Target="#Par474"/><Relationship Id="rId25" Type="http://schemas.openxmlformats.org/officeDocument/2006/relationships/hyperlink" Target="#Par478"/><Relationship Id="rId33" Type="http://schemas.openxmlformats.org/officeDocument/2006/relationships/hyperlink" Target="#Par461"/><Relationship Id="rId2" Type="http://schemas.openxmlformats.org/officeDocument/2006/relationships/hyperlink" Target="consultantplus://offline/ref=EC749EA0DE446EC758DCF2FBBA5889919B0A7F01FE2F48BF7CD07E8DBC57DD63F91EFC32EBC338FA5078803B87i5K5H" TargetMode="External"/><Relationship Id="rId16" Type="http://schemas.openxmlformats.org/officeDocument/2006/relationships/hyperlink" Target="#Par473"/><Relationship Id="rId20" Type="http://schemas.openxmlformats.org/officeDocument/2006/relationships/hyperlink" Target="#Par207"/><Relationship Id="rId29" Type="http://schemas.openxmlformats.org/officeDocument/2006/relationships/hyperlink" Target="#Par202"/><Relationship Id="rId1" Type="http://schemas.openxmlformats.org/officeDocument/2006/relationships/slideLayout" Target="../slideLayouts/slideLayout2.xml"/><Relationship Id="rId6" Type="http://schemas.openxmlformats.org/officeDocument/2006/relationships/hyperlink" Target="#Par465"/><Relationship Id="rId11" Type="http://schemas.openxmlformats.org/officeDocument/2006/relationships/hyperlink" Target="#Par199"/><Relationship Id="rId24" Type="http://schemas.openxmlformats.org/officeDocument/2006/relationships/hyperlink" Target="#Par477"/><Relationship Id="rId32" Type="http://schemas.openxmlformats.org/officeDocument/2006/relationships/hyperlink" Target="#Par203"/><Relationship Id="rId5" Type="http://schemas.openxmlformats.org/officeDocument/2006/relationships/hyperlink" Target="#Par464"/><Relationship Id="rId15" Type="http://schemas.openxmlformats.org/officeDocument/2006/relationships/hyperlink" Target="#Par204"/><Relationship Id="rId23" Type="http://schemas.openxmlformats.org/officeDocument/2006/relationships/hyperlink" Target="#Par205"/><Relationship Id="rId28" Type="http://schemas.openxmlformats.org/officeDocument/2006/relationships/hyperlink" Target="#Par193"/><Relationship Id="rId10" Type="http://schemas.openxmlformats.org/officeDocument/2006/relationships/hyperlink" Target="#Par198"/><Relationship Id="rId19" Type="http://schemas.openxmlformats.org/officeDocument/2006/relationships/hyperlink" Target="#Par206"/><Relationship Id="rId31" Type="http://schemas.openxmlformats.org/officeDocument/2006/relationships/hyperlink" Target="#Par201"/><Relationship Id="rId4" Type="http://schemas.openxmlformats.org/officeDocument/2006/relationships/hyperlink" Target="consultantplus://offline/ref=EC749EA0DE446EC758DCF2FBBA5889919B0A7002FF2D48BF7CD07E8DBC57DD63EB1EA43CE2CD24FB5832D37FD059364E89ADF1570F0E60iBK5H" TargetMode="External"/><Relationship Id="rId9" Type="http://schemas.openxmlformats.org/officeDocument/2006/relationships/hyperlink" Target="#Par468"/><Relationship Id="rId14" Type="http://schemas.openxmlformats.org/officeDocument/2006/relationships/hyperlink" Target="#Par200"/><Relationship Id="rId22" Type="http://schemas.openxmlformats.org/officeDocument/2006/relationships/hyperlink" Target="#Par208"/><Relationship Id="rId27" Type="http://schemas.openxmlformats.org/officeDocument/2006/relationships/hyperlink" Target="#Par470"/><Relationship Id="rId30" Type="http://schemas.openxmlformats.org/officeDocument/2006/relationships/hyperlink" Target="#Par471"/></Relationships>
</file>

<file path=ppt/slides/_rels/slide11.xml.rels><?xml version="1.0" encoding="UTF-8" standalone="yes"?>
<Relationships xmlns="http://schemas.openxmlformats.org/package/2006/relationships"><Relationship Id="rId8" Type="http://schemas.openxmlformats.org/officeDocument/2006/relationships/hyperlink" Target="#Par466"/><Relationship Id="rId13" Type="http://schemas.openxmlformats.org/officeDocument/2006/relationships/hyperlink" Target="#Par489"/><Relationship Id="rId18" Type="http://schemas.openxmlformats.org/officeDocument/2006/relationships/hyperlink" Target="#Par474"/><Relationship Id="rId26" Type="http://schemas.openxmlformats.org/officeDocument/2006/relationships/hyperlink" Target="#Par478"/><Relationship Id="rId3" Type="http://schemas.openxmlformats.org/officeDocument/2006/relationships/hyperlink" Target="#Par485"/><Relationship Id="rId21" Type="http://schemas.openxmlformats.org/officeDocument/2006/relationships/hyperlink" Target="#Par209"/><Relationship Id="rId7" Type="http://schemas.openxmlformats.org/officeDocument/2006/relationships/hyperlink" Target="#Par465"/><Relationship Id="rId12" Type="http://schemas.openxmlformats.org/officeDocument/2006/relationships/hyperlink" Target="#Par201"/><Relationship Id="rId17" Type="http://schemas.openxmlformats.org/officeDocument/2006/relationships/hyperlink" Target="#Par473"/><Relationship Id="rId25" Type="http://schemas.openxmlformats.org/officeDocument/2006/relationships/hyperlink" Target="#Par494"/><Relationship Id="rId2" Type="http://schemas.openxmlformats.org/officeDocument/2006/relationships/hyperlink" Target="#Par461"/><Relationship Id="rId16" Type="http://schemas.openxmlformats.org/officeDocument/2006/relationships/hyperlink" Target="#Par206"/><Relationship Id="rId20" Type="http://schemas.openxmlformats.org/officeDocument/2006/relationships/hyperlink" Target="#Par208"/><Relationship Id="rId29" Type="http://schemas.openxmlformats.org/officeDocument/2006/relationships/hyperlink" Target="#Par204"/><Relationship Id="rId1" Type="http://schemas.openxmlformats.org/officeDocument/2006/relationships/slideLayout" Target="../slideLayouts/slideLayout2.xml"/><Relationship Id="rId6" Type="http://schemas.openxmlformats.org/officeDocument/2006/relationships/hyperlink" Target="consultantplus://offline/ref=EC749EA0DE446EC758DCF2FBBA5889919B0A7F01FE2F48BF7CD07E8DBC57DD63F91EFC32EBC338FA5078803B87i5K5H" TargetMode="External"/><Relationship Id="rId11" Type="http://schemas.openxmlformats.org/officeDocument/2006/relationships/hyperlink" Target="#Par200"/><Relationship Id="rId24" Type="http://schemas.openxmlformats.org/officeDocument/2006/relationships/hyperlink" Target="#Par207"/><Relationship Id="rId32" Type="http://schemas.openxmlformats.org/officeDocument/2006/relationships/hyperlink" Target="#Par205"/><Relationship Id="rId5" Type="http://schemas.openxmlformats.org/officeDocument/2006/relationships/hyperlink" Target="#Par486"/><Relationship Id="rId15" Type="http://schemas.openxmlformats.org/officeDocument/2006/relationships/hyperlink" Target="#Par202"/><Relationship Id="rId23" Type="http://schemas.openxmlformats.org/officeDocument/2006/relationships/hyperlink" Target="#Par210"/><Relationship Id="rId28" Type="http://schemas.openxmlformats.org/officeDocument/2006/relationships/hyperlink" Target="#Par470"/><Relationship Id="rId10" Type="http://schemas.openxmlformats.org/officeDocument/2006/relationships/hyperlink" Target="#Par488"/><Relationship Id="rId19" Type="http://schemas.openxmlformats.org/officeDocument/2006/relationships/hyperlink" Target="#Par492"/><Relationship Id="rId31" Type="http://schemas.openxmlformats.org/officeDocument/2006/relationships/hyperlink" Target="#Par203"/><Relationship Id="rId4" Type="http://schemas.openxmlformats.org/officeDocument/2006/relationships/hyperlink" Target="consultantplus://offline/ref=EC749EA0DE446EC758DCF2FBBA5889919B097407FE2D48BF7CD07E8DBC57DD63EB1EA43EEAC422F2546DD66AC1013A4890B3F24A130C62B6i9KAH" TargetMode="External"/><Relationship Id="rId9" Type="http://schemas.openxmlformats.org/officeDocument/2006/relationships/hyperlink" Target="#Par487"/><Relationship Id="rId14" Type="http://schemas.openxmlformats.org/officeDocument/2006/relationships/hyperlink" Target="#Par491"/><Relationship Id="rId22" Type="http://schemas.openxmlformats.org/officeDocument/2006/relationships/hyperlink" Target="#Par493"/><Relationship Id="rId27" Type="http://schemas.openxmlformats.org/officeDocument/2006/relationships/hyperlink" Target="#Par484"/><Relationship Id="rId30" Type="http://schemas.openxmlformats.org/officeDocument/2006/relationships/hyperlink" Target="#Par490"/></Relationships>
</file>

<file path=ppt/slides/_rels/slide12.xml.rels><?xml version="1.0" encoding="UTF-8" standalone="yes"?>
<Relationships xmlns="http://schemas.openxmlformats.org/package/2006/relationships"><Relationship Id="rId8" Type="http://schemas.openxmlformats.org/officeDocument/2006/relationships/hyperlink" Target="#Par210"/><Relationship Id="rId13" Type="http://schemas.openxmlformats.org/officeDocument/2006/relationships/hyperlink" Target="#Par213"/><Relationship Id="rId18" Type="http://schemas.openxmlformats.org/officeDocument/2006/relationships/hyperlink" Target="#Par121"/><Relationship Id="rId3" Type="http://schemas.openxmlformats.org/officeDocument/2006/relationships/hyperlink" Target="consultantplus://offline/ref=4DD513333337EE9C9A37426DC0EE3F48D41CF1B4CDB478BB4B8AACE78E7509B49B4F8C8B1C9465BB1076C432AB0C016ADE6C88BF6BE8CEg1B4A" TargetMode="External"/><Relationship Id="rId21" Type="http://schemas.openxmlformats.org/officeDocument/2006/relationships/hyperlink" Target="#Par165"/><Relationship Id="rId7" Type="http://schemas.openxmlformats.org/officeDocument/2006/relationships/hyperlink" Target="#Par209"/><Relationship Id="rId12" Type="http://schemas.openxmlformats.org/officeDocument/2006/relationships/hyperlink" Target="#Par154"/><Relationship Id="rId17" Type="http://schemas.openxmlformats.org/officeDocument/2006/relationships/hyperlink" Target="#Par215"/><Relationship Id="rId2" Type="http://schemas.openxmlformats.org/officeDocument/2006/relationships/hyperlink" Target="#Par205"/><Relationship Id="rId16" Type="http://schemas.openxmlformats.org/officeDocument/2006/relationships/hyperlink" Target="#Par130"/><Relationship Id="rId20" Type="http://schemas.openxmlformats.org/officeDocument/2006/relationships/hyperlink" Target="#Par163"/><Relationship Id="rId1" Type="http://schemas.openxmlformats.org/officeDocument/2006/relationships/slideLayout" Target="../slideLayouts/slideLayout2.xml"/><Relationship Id="rId6" Type="http://schemas.openxmlformats.org/officeDocument/2006/relationships/hyperlink" Target="#Par208"/><Relationship Id="rId11" Type="http://schemas.openxmlformats.org/officeDocument/2006/relationships/hyperlink" Target="#Par126"/><Relationship Id="rId5" Type="http://schemas.openxmlformats.org/officeDocument/2006/relationships/hyperlink" Target="#Par207"/><Relationship Id="rId15" Type="http://schemas.openxmlformats.org/officeDocument/2006/relationships/hyperlink" Target="#Par214"/><Relationship Id="rId10" Type="http://schemas.openxmlformats.org/officeDocument/2006/relationships/hyperlink" Target="#Par212"/><Relationship Id="rId19" Type="http://schemas.openxmlformats.org/officeDocument/2006/relationships/hyperlink" Target="#Par122"/><Relationship Id="rId4" Type="http://schemas.openxmlformats.org/officeDocument/2006/relationships/hyperlink" Target="#Par206"/><Relationship Id="rId9" Type="http://schemas.openxmlformats.org/officeDocument/2006/relationships/hyperlink" Target="#Par211"/><Relationship Id="rId14" Type="http://schemas.openxmlformats.org/officeDocument/2006/relationships/hyperlink" Target="#Par128"/></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garantf1://70550730.0/" TargetMode="External"/><Relationship Id="rId2" Type="http://schemas.openxmlformats.org/officeDocument/2006/relationships/hyperlink" Target="#sub_222"/><Relationship Id="rId1" Type="http://schemas.openxmlformats.org/officeDocument/2006/relationships/slideLayout" Target="../slideLayouts/slideLayout2.xml"/><Relationship Id="rId6" Type="http://schemas.openxmlformats.org/officeDocument/2006/relationships/hyperlink" Target="#sub_111"/><Relationship Id="rId5" Type="http://schemas.openxmlformats.org/officeDocument/2006/relationships/hyperlink" Target="#sub_333"/><Relationship Id="rId4" Type="http://schemas.openxmlformats.org/officeDocument/2006/relationships/hyperlink" Target="garantf1://70105520.1000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Что такое РОП?</a:t>
            </a:r>
            <a:endParaRPr lang="ru-RU" b="1" dirty="0">
              <a:solidFill>
                <a:srgbClr val="00B050"/>
              </a:solidFill>
            </a:endParaRPr>
          </a:p>
        </p:txBody>
      </p:sp>
      <p:sp>
        <p:nvSpPr>
          <p:cNvPr id="3" name="Объект 2"/>
          <p:cNvSpPr>
            <a:spLocks noGrp="1"/>
          </p:cNvSpPr>
          <p:nvPr>
            <p:ph idx="1"/>
          </p:nvPr>
        </p:nvSpPr>
        <p:spPr/>
        <p:txBody>
          <a:bodyPr>
            <a:normAutofit/>
          </a:bodyPr>
          <a:lstStyle/>
          <a:p>
            <a:pPr marL="0" indent="0" algn="ctr">
              <a:buNone/>
            </a:pPr>
            <a:r>
              <a:rPr lang="ru-RU" sz="2800" dirty="0" smtClean="0">
                <a:solidFill>
                  <a:srgbClr val="164829"/>
                </a:solidFill>
                <a:latin typeface="Times New Roman" pitchFamily="18" charset="0"/>
                <a:cs typeface="Times New Roman" pitchFamily="18" charset="0"/>
              </a:rPr>
              <a:t>Расширенная ответственность производителей (РОП) </a:t>
            </a:r>
          </a:p>
          <a:p>
            <a:pPr marL="0" indent="0">
              <a:buNone/>
            </a:pPr>
            <a:r>
              <a:rPr lang="ru-RU" sz="2800" dirty="0" smtClean="0">
                <a:latin typeface="Times New Roman" pitchFamily="18" charset="0"/>
                <a:cs typeface="Times New Roman" pitchFamily="18" charset="0"/>
              </a:rPr>
              <a:t>подразумевает ответственность за утилизацию отходов, которые образовались от произведенных и импортированных товаров и упаковки товаров в конце их жизненного цикла после утраты потребительских свойств.</a:t>
            </a:r>
            <a:endParaRPr lang="ru-RU"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4221089"/>
            <a:ext cx="2411762" cy="237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30F86C48-1AAC-4C7E-BA66-8D172EA5829A}" type="slidenum">
              <a:rPr lang="ru-RU" smtClean="0"/>
              <a:t>1</a:t>
            </a:fld>
            <a:endParaRPr lang="ru-RU"/>
          </a:p>
        </p:txBody>
      </p:sp>
    </p:spTree>
    <p:extLst>
      <p:ext uri="{BB962C8B-B14F-4D97-AF65-F5344CB8AC3E}">
        <p14:creationId xmlns:p14="http://schemas.microsoft.com/office/powerpoint/2010/main" val="3137125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30F86C48-1AAC-4C7E-BA66-8D172EA5829A}" type="slidenum">
              <a:rPr lang="ru-RU" smtClean="0"/>
              <a:t>10</a:t>
            </a:fld>
            <a:endParaRPr lang="ru-RU"/>
          </a:p>
        </p:txBody>
      </p:sp>
      <p:sp>
        <p:nvSpPr>
          <p:cNvPr id="9" name="Прямоугольник 8"/>
          <p:cNvSpPr/>
          <p:nvPr/>
        </p:nvSpPr>
        <p:spPr>
          <a:xfrm>
            <a:off x="2143944" y="4293096"/>
            <a:ext cx="4572000" cy="276999"/>
          </a:xfrm>
          <a:prstGeom prst="rect">
            <a:avLst/>
          </a:prstGeom>
        </p:spPr>
        <p:txBody>
          <a:bodyPr>
            <a:spAutoFit/>
          </a:bodyPr>
          <a:lstStyle/>
          <a:p>
            <a:pPr lvl="0" eaLnBrk="0" fontAlgn="base" hangingPunct="0">
              <a:spcBef>
                <a:spcPct val="0"/>
              </a:spcBef>
              <a:spcAft>
                <a:spcPct val="0"/>
              </a:spcAft>
            </a:pPr>
            <a:r>
              <a:rPr lang="ru-RU" sz="1200" dirty="0" bmk="">
                <a:latin typeface="Courier New" pitchFamily="49" charset="0"/>
                <a:ea typeface="Times New Roman" pitchFamily="18" charset="0"/>
                <a:cs typeface="Courier New" pitchFamily="49" charset="0"/>
              </a:rPr>
              <a:t>2. Информация об упаковке товаров</a:t>
            </a:r>
            <a:endParaRPr lang="ru-RU" sz="1200" dirty="0">
              <a:latin typeface="Arial" pitchFamily="34" charset="0"/>
              <a:cs typeface="Arial" pitchFamily="34" charset="0"/>
            </a:endParaRPr>
          </a:p>
        </p:txBody>
      </p:sp>
      <p:sp>
        <p:nvSpPr>
          <p:cNvPr id="10" name="TextBox 9"/>
          <p:cNvSpPr txBox="1"/>
          <p:nvPr/>
        </p:nvSpPr>
        <p:spPr>
          <a:xfrm>
            <a:off x="0" y="30689"/>
            <a:ext cx="9030012" cy="584775"/>
          </a:xfrm>
          <a:prstGeom prst="rect">
            <a:avLst/>
          </a:prstGeom>
          <a:noFill/>
        </p:spPr>
        <p:txBody>
          <a:bodyPr wrap="square" rtlCol="0">
            <a:spAutoFit/>
          </a:bodyPr>
          <a:lstStyle/>
          <a:p>
            <a:r>
              <a:rPr lang="ru-RU" sz="1600" b="1" dirty="0" smtClean="0">
                <a:solidFill>
                  <a:sysClr val="windowText" lastClr="000000">
                    <a:hueOff val="0"/>
                    <a:satOff val="0"/>
                    <a:lumOff val="0"/>
                    <a:alphaOff val="0"/>
                  </a:sysClr>
                </a:solidFill>
                <a:latin typeface="+mj-lt"/>
              </a:rPr>
              <a:t>ОТЧЕТНОСТЬ о </a:t>
            </a:r>
            <a:r>
              <a:rPr lang="ru-RU" sz="1600" b="1" dirty="0">
                <a:solidFill>
                  <a:sysClr val="windowText" lastClr="000000">
                    <a:hueOff val="0"/>
                    <a:satOff val="0"/>
                    <a:lumOff val="0"/>
                    <a:alphaOff val="0"/>
                  </a:sysClr>
                </a:solidFill>
                <a:latin typeface="+mj-lt"/>
              </a:rPr>
              <a:t>выполнении нормативов утилизации отходов </a:t>
            </a:r>
            <a:endParaRPr lang="ru-RU" sz="1600" b="1" dirty="0" smtClean="0">
              <a:solidFill>
                <a:sysClr val="windowText" lastClr="000000">
                  <a:hueOff val="0"/>
                  <a:satOff val="0"/>
                  <a:lumOff val="0"/>
                  <a:alphaOff val="0"/>
                </a:sysClr>
              </a:solidFill>
              <a:latin typeface="+mj-lt"/>
            </a:endParaRPr>
          </a:p>
          <a:p>
            <a:r>
              <a:rPr lang="ru-RU" sz="1600" b="1" dirty="0" smtClean="0">
                <a:solidFill>
                  <a:sysClr val="windowText" lastClr="000000">
                    <a:hueOff val="0"/>
                    <a:satOff val="0"/>
                    <a:lumOff val="0"/>
                    <a:alphaOff val="0"/>
                  </a:sysClr>
                </a:solidFill>
                <a:latin typeface="+mj-lt"/>
              </a:rPr>
              <a:t>от использования товаров </a:t>
            </a:r>
            <a:r>
              <a:rPr lang="ru-RU" sz="1600" b="1" dirty="0">
                <a:solidFill>
                  <a:sysClr val="windowText" lastClr="000000">
                    <a:hueOff val="0"/>
                    <a:satOff val="0"/>
                    <a:lumOff val="0"/>
                    <a:alphaOff val="0"/>
                  </a:sysClr>
                </a:solidFill>
                <a:latin typeface="+mj-lt"/>
              </a:rPr>
              <a:t>за ____ </a:t>
            </a:r>
            <a:r>
              <a:rPr lang="ru-RU" sz="1600" b="1" dirty="0" smtClean="0">
                <a:solidFill>
                  <a:sysClr val="windowText" lastClr="000000">
                    <a:hueOff val="0"/>
                    <a:satOff val="0"/>
                    <a:lumOff val="0"/>
                    <a:alphaOff val="0"/>
                  </a:sysClr>
                </a:solidFill>
                <a:latin typeface="+mj-lt"/>
              </a:rPr>
              <a:t>год</a:t>
            </a:r>
            <a:endParaRPr lang="ru-RU" sz="1600" b="1" dirty="0">
              <a:solidFill>
                <a:sysClr val="windowText" lastClr="000000">
                  <a:hueOff val="0"/>
                  <a:satOff val="0"/>
                  <a:lumOff val="0"/>
                  <a:alphaOff val="0"/>
                </a:sysClr>
              </a:solidFill>
              <a:latin typeface="+mj-lt"/>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1903483488"/>
              </p:ext>
            </p:extLst>
          </p:nvPr>
        </p:nvGraphicFramePr>
        <p:xfrm>
          <a:off x="107502" y="1215630"/>
          <a:ext cx="8922509" cy="5106852"/>
        </p:xfrm>
        <a:graphic>
          <a:graphicData uri="http://schemas.openxmlformats.org/drawingml/2006/table">
            <a:tbl>
              <a:tblPr>
                <a:tableStyleId>{5C22544A-7EE6-4342-B048-85BDC9FD1C3A}</a:tableStyleId>
              </a:tblPr>
              <a:tblGrid>
                <a:gridCol w="556401"/>
                <a:gridCol w="260682"/>
                <a:gridCol w="324685"/>
                <a:gridCol w="388686"/>
                <a:gridCol w="324685"/>
                <a:gridCol w="635820"/>
                <a:gridCol w="388686"/>
                <a:gridCol w="492399"/>
                <a:gridCol w="556401"/>
                <a:gridCol w="389154"/>
                <a:gridCol w="609192"/>
                <a:gridCol w="609192"/>
                <a:gridCol w="414848"/>
                <a:gridCol w="427462"/>
                <a:gridCol w="503143"/>
                <a:gridCol w="503143"/>
                <a:gridCol w="556401"/>
                <a:gridCol w="397096"/>
                <a:gridCol w="324685"/>
                <a:gridCol w="259748"/>
              </a:tblGrid>
              <a:tr h="599830">
                <a:tc rowSpan="2">
                  <a:txBody>
                    <a:bodyPr/>
                    <a:lstStyle/>
                    <a:p>
                      <a:pPr algn="ctr">
                        <a:lnSpc>
                          <a:spcPct val="115000"/>
                        </a:lnSpc>
                        <a:spcAft>
                          <a:spcPts val="0"/>
                        </a:spcAft>
                      </a:pPr>
                      <a:r>
                        <a:rPr lang="ru-RU" sz="700" dirty="0">
                          <a:effectLst/>
                        </a:rPr>
                        <a:t>N п/п</a:t>
                      </a:r>
                      <a:endParaRPr lang="ru-RU" sz="700" dirty="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Наименование товара</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Код товара по Общероссийскому </a:t>
                      </a:r>
                      <a:r>
                        <a:rPr lang="ru-RU" sz="700" u="none" strike="noStrike">
                          <a:effectLst/>
                          <a:hlinkClick r:id="rId2" tooltip="&quot;ОК 034-2014 (КПЕС 2008). Общероссийский классификатор продукции по видам экономической деятельности&quot; (утв. Приказом Росстандарта от 31.01.2014 N 14-ст) (ред. от 02.12.2020){КонсультантПлюс}"/>
                        </a:rPr>
                        <a:t>классификатору</a:t>
                      </a:r>
                      <a:r>
                        <a:rPr lang="ru-RU" sz="700">
                          <a:effectLst/>
                        </a:rPr>
                        <a:t> продукции по видам экономической деятельности ОК 034-2014 (КПЕС 2008) </a:t>
                      </a:r>
                      <a:r>
                        <a:rPr lang="ru-RU" sz="700" u="none" strike="noStrike">
                          <a:effectLst/>
                          <a:hlinkClick r:id="rId3" action="ppaction://hlinkfile" tooltip="&lt;4&gt; Заполняется для товаров, в том числе упаковки как готового товара, выпущенных в обращение на территории Российской Федерации их производителями."/>
                        </a:rPr>
                        <a:t>&lt;4&gt;</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dirty="0">
                          <a:effectLst/>
                        </a:rPr>
                        <a:t>Наименование позиции единой Товарной </a:t>
                      </a:r>
                      <a:r>
                        <a:rPr lang="ru-RU" sz="700" u="none" strike="noStrike" dirty="0">
                          <a:effectLst/>
                          <a:hlinkClick r:id="rId4" tooltip="Решение Совета Евразийской экономической комиссии от 16.07.2012 N 54 (ред. от 29.01.2021) &quot;Об утверждении единой Товарной номенклатуры внешнеэкономической деятельности Евразийского экономического союза и Единого таможенного тарифа Евразийского экономическ"/>
                        </a:rPr>
                        <a:t>номенклатуры</a:t>
                      </a:r>
                      <a:r>
                        <a:rPr lang="ru-RU" sz="700" dirty="0">
                          <a:effectLst/>
                        </a:rPr>
                        <a:t> внешнеэкономической деятельности Евразийского экономического союза (ТН ВЭД ЕАЭС) </a:t>
                      </a:r>
                      <a:r>
                        <a:rPr lang="ru-RU" sz="700" u="none" strike="noStrike" dirty="0">
                          <a:effectLst/>
                          <a:hlinkClick r:id="rId5" action="ppaction://hlinkfile" tooltip="&lt;5&gt; Наименование и код по каждому товару указываются по единой Товарной номенклатуре внешнеэкономической деятельности Евразийского экономического союза (ТН ВЭД ЕАЭС), утвержденной решением Совета Евразийской экономической комиссии от 16 июля 2012 г. N 54."/>
                        </a:rPr>
                        <a:t>&lt;5&gt;</a:t>
                      </a:r>
                      <a:endParaRPr lang="ru-RU" sz="700" dirty="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Код единой Товарной </a:t>
                      </a:r>
                      <a:r>
                        <a:rPr lang="ru-RU" sz="700" u="none" strike="noStrike">
                          <a:effectLst/>
                          <a:hlinkClick r:id="rId4" tooltip="Решение Совета Евразийской экономической комиссии от 16.07.2012 N 54 (ред. от 29.01.2021) &quot;Об утверждении единой Товарной номенклатуры внешнеэкономической деятельности Евразийского экономического союза и Единого таможенного тарифа Евразийского экономическ"/>
                        </a:rPr>
                        <a:t>номенклатуры</a:t>
                      </a:r>
                      <a:r>
                        <a:rPr lang="ru-RU" sz="700">
                          <a:effectLst/>
                        </a:rPr>
                        <a:t> внешнеэкономической деятельности Евразийского экономического союза (ТН ВЭД ЕАЭС) </a:t>
                      </a:r>
                      <a:r>
                        <a:rPr lang="ru-RU" sz="700" u="none" strike="noStrike">
                          <a:effectLst/>
                          <a:hlinkClick r:id="rId5" action="ppaction://hlinkfile" tooltip="&lt;5&gt; Наименование и код по каждому товару указываются по единой Товарной номенклатуре внешнеэкономической деятельности Евразийского экономического союза (ТН ВЭД ЕАЭС), утвержденной решением Совета Евразийской экономической комиссии от 16 июля 2012 г. N 54."/>
                        </a:rPr>
                        <a:t>&lt;5&gt;</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Количество товаров, выпущенных в обращение на территории Российской Федерации в году, предшествующем отчетному, в отношении которых возникает обязанность обеспечивать выполнение нормативов утилизации </a:t>
                      </a:r>
                      <a:r>
                        <a:rPr lang="ru-RU" sz="700" u="none" strike="noStrike">
                          <a:effectLst/>
                          <a:hlinkClick r:id="rId6"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7" action="ppaction://hlinkfile" tooltip="&lt;7&gt; Заполняется на основе информации, полученной в установленном порядке при декларировании производителями товаров, импортерами товаров количества выпущенных в обращение на территории Российской Федерации товаров, упаковки товаров. Для указания количеств"/>
                        </a:rPr>
                        <a:t>&lt;7&gt;</a:t>
                      </a:r>
                      <a:r>
                        <a:rPr lang="ru-RU" sz="700">
                          <a:effectLst/>
                        </a:rPr>
                        <a:t>, </a:t>
                      </a:r>
                      <a:r>
                        <a:rPr lang="ru-RU" sz="700" u="none" strike="noStrike">
                          <a:effectLst/>
                          <a:hlinkClick r:id="rId8" action="ppaction://hlinkfile" tooltip="&lt;8&gt; Указывается количество товаров, в том числе упаковки как готового товара, выпущенных в обращение на территории Российской Федерации в году, предшествующем отчетному, в отношении которых возникает обязанность обеспечивать выполнение нормативов утилизац"/>
                        </a:rPr>
                        <a:t>&lt;8&gt;</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Норматив утилизации (в относительных единицах)</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Количество товаров, подлежащих утилизации в отчетный период, при производстве которых не использовалось вторичное сырье </a:t>
                      </a:r>
                      <a:r>
                        <a:rPr lang="ru-RU" sz="700" u="none" strike="noStrike">
                          <a:effectLst/>
                          <a:hlinkClick r:id="rId6"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9" action="ppaction://hlinkfile" tooltip="&lt;9&gt; Количество товаров, в том числе упаковки как готового товара, подлежащих утилизации в отчетный период, при производстве которых не использовалось вторичное сырье, определяется путем умножения количества товаров (за исключением упаковки как готового то"/>
                        </a:rPr>
                        <a:t>&lt;9&gt;</a:t>
                      </a:r>
                      <a:r>
                        <a:rPr lang="ru-RU" sz="700">
                          <a:effectLst/>
                        </a:rPr>
                        <a:t> (</a:t>
                      </a:r>
                      <a:r>
                        <a:rPr lang="ru-RU" sz="700" u="none" strike="noStrike">
                          <a:effectLst/>
                          <a:hlinkClick r:id="rId10" action="ppaction://hlinkfile" tooltip="6"/>
                        </a:rPr>
                        <a:t>гр. 6</a:t>
                      </a:r>
                      <a:r>
                        <a:rPr lang="ru-RU" sz="700">
                          <a:effectLst/>
                        </a:rPr>
                        <a:t> x </a:t>
                      </a:r>
                      <a:r>
                        <a:rPr lang="ru-RU" sz="700" u="none" strike="noStrike">
                          <a:effectLst/>
                          <a:hlinkClick r:id="rId11" action="ppaction://hlinkfile" tooltip="7"/>
                        </a:rPr>
                        <a:t>гр. 7</a:t>
                      </a:r>
                      <a:r>
                        <a:rPr lang="ru-RU" sz="700">
                          <a:effectLst/>
                        </a:rPr>
                        <a:t>)</a:t>
                      </a:r>
                      <a:endParaRPr lang="ru-RU" sz="700">
                        <a:effectLst/>
                        <a:latin typeface="Arial"/>
                        <a:ea typeface="Times New Roman"/>
                        <a:cs typeface="Times New Roman"/>
                      </a:endParaRPr>
                    </a:p>
                  </a:txBody>
                  <a:tcPr marL="26715" marR="26715" marT="43951" marB="43951"/>
                </a:tc>
                <a:tc gridSpan="4">
                  <a:txBody>
                    <a:bodyPr/>
                    <a:lstStyle/>
                    <a:p>
                      <a:pPr algn="ctr">
                        <a:lnSpc>
                          <a:spcPct val="115000"/>
                        </a:lnSpc>
                        <a:spcAft>
                          <a:spcPts val="0"/>
                        </a:spcAft>
                      </a:pPr>
                      <a:r>
                        <a:rPr lang="ru-RU" sz="700">
                          <a:effectLst/>
                        </a:rPr>
                        <a:t>Расчет количества упаковки как готового товара, произведенной из вторичного сырья, подлежащего утилизации в отчетный период </a:t>
                      </a:r>
                      <a:r>
                        <a:rPr lang="ru-RU" sz="700" u="none" strike="noStrike">
                          <a:effectLst/>
                          <a:hlinkClick r:id="rId12" action="ppaction://hlinkfile" tooltip="&lt;10&gt; Заполняется для упаковки как готового товара, при производстве которой использовалось вторичное сырье."/>
                        </a:rPr>
                        <a:t>&lt;10&gt;</a:t>
                      </a:r>
                      <a:endParaRPr lang="ru-RU" sz="700">
                        <a:effectLst/>
                        <a:latin typeface="Arial"/>
                        <a:ea typeface="Times New Roman"/>
                        <a:cs typeface="Times New Roman"/>
                      </a:endParaRPr>
                    </a:p>
                  </a:txBody>
                  <a:tcPr marL="26715" marR="26715" marT="43951" marB="43951"/>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700">
                          <a:effectLst/>
                        </a:rPr>
                        <a:t>Итоговое количество товаров, подлежащих утилизации в отчетный период </a:t>
                      </a:r>
                      <a:r>
                        <a:rPr lang="ru-RU" sz="700" u="none" strike="noStrike">
                          <a:effectLst/>
                          <a:hlinkClick r:id="rId6"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13" action="ppaction://hlinkfile" tooltip="&lt;13&gt; Итоговое количество товаров, в том числе упаковки как готового товара, подлежащих утилизации в отчетный период, определяется путем суммирования количества товаров, в том числе упаковки как готового товара, при производстве которых не использовалось в"/>
                        </a:rPr>
                        <a:t>&lt;13&gt;</a:t>
                      </a:r>
                      <a:r>
                        <a:rPr lang="ru-RU" sz="700">
                          <a:effectLst/>
                        </a:rPr>
                        <a:t> (</a:t>
                      </a:r>
                      <a:r>
                        <a:rPr lang="ru-RU" sz="700" u="none" strike="noStrike">
                          <a:effectLst/>
                          <a:hlinkClick r:id="rId14" action="ppaction://hlinkfile" tooltip="8"/>
                        </a:rPr>
                        <a:t>гр. 8</a:t>
                      </a:r>
                      <a:r>
                        <a:rPr lang="ru-RU" sz="700">
                          <a:effectLst/>
                        </a:rPr>
                        <a:t> + </a:t>
                      </a:r>
                      <a:r>
                        <a:rPr lang="ru-RU" sz="700" u="none" strike="noStrike">
                          <a:effectLst/>
                          <a:hlinkClick r:id="rId15" action="ppaction://hlinkfile" tooltip="12"/>
                        </a:rPr>
                        <a:t>гр. 12</a:t>
                      </a:r>
                      <a:r>
                        <a:rPr lang="ru-RU" sz="700">
                          <a:effectLst/>
                        </a:rPr>
                        <a:t>)</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Количество отходов от использования товаров, утилизированных (переданных на утилизацию) в отчетный период </a:t>
                      </a:r>
                      <a:r>
                        <a:rPr lang="ru-RU" sz="700" u="none" strike="noStrike">
                          <a:effectLst/>
                          <a:hlinkClick r:id="rId6"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16" action="ppaction://hlinkfile" tooltip="&lt;14&gt; Количество отходов от использования товаров, в том числе упаковки как готового товара (подраздел 1 раздела II настоящего приложения), и количество отходов от использования товаров в части упаковки товаров (подраздел 2 раздела II настоящего приложения"/>
                        </a:rPr>
                        <a:t>&lt;14&gt;</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Количество отходов от использования товаров, утилизированных (переданных на утилизацию) в предыдущий отчетный период сверх норматива утилизации </a:t>
                      </a:r>
                      <a:r>
                        <a:rPr lang="ru-RU" sz="700" u="none" strike="noStrike">
                          <a:effectLst/>
                          <a:hlinkClick r:id="rId6"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17" action="ppaction://hlinkfile" tooltip="&lt;15&gt; Количество отходов от использования товаров, в том числе упаковки как готового товара (подраздел 1 раздела II настоящего приложения), и количество отходов от использования товаров в части упаковки товаров (подраздел 2 раздела II настоящего приложения"/>
                        </a:rPr>
                        <a:t>&lt;15&gt;</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Итоговое количество отходов от использования товаров, утилизированных (переданных на утилизацию), засчитываемых в отчетный период </a:t>
                      </a:r>
                      <a:r>
                        <a:rPr lang="ru-RU" sz="700" u="none" strike="noStrike">
                          <a:effectLst/>
                          <a:hlinkClick r:id="rId6"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18" action="ppaction://hlinkfile" tooltip="&lt;16&gt; Итоговое количество отходов от использования товаров, в том числе упаковки как готового товара, утилизированных и (или) переданных на утилизацию, засчитываемых в отчетный период, определяется путем суммирования количества отходов от использования тов"/>
                        </a:rPr>
                        <a:t>&lt;16&gt;</a:t>
                      </a:r>
                      <a:r>
                        <a:rPr lang="ru-RU" sz="700">
                          <a:effectLst/>
                        </a:rPr>
                        <a:t> (</a:t>
                      </a:r>
                      <a:r>
                        <a:rPr lang="ru-RU" sz="700" u="none" strike="noStrike">
                          <a:effectLst/>
                          <a:hlinkClick r:id="rId19" action="ppaction://hlinkfile" tooltip="14"/>
                        </a:rPr>
                        <a:t>гр. 14</a:t>
                      </a:r>
                      <a:r>
                        <a:rPr lang="ru-RU" sz="700">
                          <a:effectLst/>
                        </a:rPr>
                        <a:t> + </a:t>
                      </a:r>
                      <a:r>
                        <a:rPr lang="ru-RU" sz="700" u="none" strike="noStrike">
                          <a:effectLst/>
                          <a:hlinkClick r:id="rId20" action="ppaction://hlinkfile" tooltip="15"/>
                        </a:rPr>
                        <a:t>гр. 15</a:t>
                      </a:r>
                      <a:r>
                        <a:rPr lang="ru-RU" sz="700">
                          <a:effectLst/>
                        </a:rPr>
                        <a:t>)</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Количество отходов от использования товаров, утилизированных (переданных на утилизацию) в отчетный период сверх норматива утилизации </a:t>
                      </a:r>
                      <a:r>
                        <a:rPr lang="ru-RU" sz="700" u="none" strike="noStrike">
                          <a:effectLst/>
                          <a:hlinkClick r:id="rId6"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21" action="ppaction://hlinkfile" tooltip="&lt;17&gt; Количество отходов от использования товаров, в том числе упаковки как готового товара, утилизированных и (или) переданных на утилизацию в отчетный период сверх норматива утилизации, определяется путем вычитания из итогового количества отходов от испо"/>
                        </a:rPr>
                        <a:t>&lt;17&gt;</a:t>
                      </a:r>
                      <a:r>
                        <a:rPr lang="ru-RU" sz="700">
                          <a:effectLst/>
                        </a:rPr>
                        <a:t> (</a:t>
                      </a:r>
                      <a:r>
                        <a:rPr lang="ru-RU" sz="700" u="none" strike="noStrike">
                          <a:effectLst/>
                          <a:hlinkClick r:id="rId22" action="ppaction://hlinkfile" tooltip="16"/>
                        </a:rPr>
                        <a:t>гр. 16</a:t>
                      </a:r>
                      <a:r>
                        <a:rPr lang="ru-RU" sz="700">
                          <a:effectLst/>
                        </a:rPr>
                        <a:t> - </a:t>
                      </a:r>
                      <a:r>
                        <a:rPr lang="ru-RU" sz="700" u="none" strike="noStrike">
                          <a:effectLst/>
                          <a:hlinkClick r:id="rId23" action="ppaction://hlinkfile" tooltip="13"/>
                        </a:rPr>
                        <a:t>гр. 13</a:t>
                      </a:r>
                      <a:r>
                        <a:rPr lang="ru-RU" sz="700">
                          <a:effectLst/>
                        </a:rPr>
                        <a:t>)</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Количество отходов от использования товаров, за которые необходимо уплатить экологический сбор </a:t>
                      </a:r>
                      <a:r>
                        <a:rPr lang="ru-RU" sz="700" u="none" strike="noStrike">
                          <a:effectLst/>
                          <a:hlinkClick r:id="rId6"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24" action="ppaction://hlinkfile" tooltip="&lt;18&gt; Количество отходов от использования товаров, в том числе упаковки как готового товара, за которые необходимо уплатить экологический сбор, определяется путем вычитания из итогового количества товаров, в том числе упаковки как готового товара, подлежащ"/>
                        </a:rPr>
                        <a:t>&lt;18&gt;</a:t>
                      </a:r>
                      <a:r>
                        <a:rPr lang="ru-RU" sz="700">
                          <a:effectLst/>
                        </a:rPr>
                        <a:t> (</a:t>
                      </a:r>
                      <a:r>
                        <a:rPr lang="ru-RU" sz="700" u="none" strike="noStrike">
                          <a:effectLst/>
                          <a:hlinkClick r:id="rId23" action="ppaction://hlinkfile" tooltip="13"/>
                        </a:rPr>
                        <a:t>гр. 13</a:t>
                      </a:r>
                      <a:r>
                        <a:rPr lang="ru-RU" sz="700">
                          <a:effectLst/>
                        </a:rPr>
                        <a:t> - </a:t>
                      </a:r>
                      <a:r>
                        <a:rPr lang="ru-RU" sz="700" u="none" strike="noStrike">
                          <a:effectLst/>
                          <a:hlinkClick r:id="rId22" action="ppaction://hlinkfile" tooltip="16"/>
                        </a:rPr>
                        <a:t>гр. 16</a:t>
                      </a:r>
                      <a:r>
                        <a:rPr lang="ru-RU" sz="700">
                          <a:effectLst/>
                        </a:rPr>
                        <a:t>)</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Сведения о документах, подтверждающих утилизацию (передачу отходов на утилизацию) </a:t>
                      </a:r>
                      <a:r>
                        <a:rPr lang="ru-RU" sz="700" u="none" strike="noStrike">
                          <a:effectLst/>
                          <a:hlinkClick r:id="rId25" action="ppaction://hlinkfile" tooltip="&lt;19&gt; Приводятся следующие сведения:"/>
                        </a:rPr>
                        <a:t>&lt;19&gt;</a:t>
                      </a:r>
                      <a:endParaRPr lang="ru-RU" sz="700">
                        <a:effectLst/>
                        <a:latin typeface="Arial"/>
                        <a:ea typeface="Times New Roman"/>
                        <a:cs typeface="Times New Roman"/>
                      </a:endParaRPr>
                    </a:p>
                  </a:txBody>
                  <a:tcPr marL="26715" marR="26715" marT="43951" marB="43951"/>
                </a:tc>
                <a:tc rowSpan="2">
                  <a:txBody>
                    <a:bodyPr/>
                    <a:lstStyle/>
                    <a:p>
                      <a:pPr algn="ctr">
                        <a:lnSpc>
                          <a:spcPct val="115000"/>
                        </a:lnSpc>
                        <a:spcAft>
                          <a:spcPts val="0"/>
                        </a:spcAft>
                      </a:pPr>
                      <a:r>
                        <a:rPr lang="ru-RU" sz="700">
                          <a:effectLst/>
                        </a:rPr>
                        <a:t>Примечание </a:t>
                      </a:r>
                      <a:r>
                        <a:rPr lang="ru-RU" sz="700" u="none" strike="noStrike">
                          <a:effectLst/>
                          <a:hlinkClick r:id="rId26" action="ppaction://hlinkfile" tooltip="&lt;20&gt; Заполняется в обязательном порядке в случае, если норматив утилизации выполняется за счет утилизации любых отходов от использования товаров (включая отходы от использования упаковки товаров), входящих в одну или несколько групп товаров, групп упаковк"/>
                        </a:rPr>
                        <a:t>&lt;20&gt;</a:t>
                      </a:r>
                      <a:endParaRPr lang="ru-RU" sz="700">
                        <a:effectLst/>
                        <a:latin typeface="Arial"/>
                        <a:ea typeface="Times New Roman"/>
                        <a:cs typeface="Times New Roman"/>
                      </a:endParaRPr>
                    </a:p>
                  </a:txBody>
                  <a:tcPr marL="26715" marR="26715" marT="43951" marB="43951"/>
                </a:tc>
              </a:tr>
              <a:tr h="297867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700">
                          <a:effectLst/>
                        </a:rPr>
                        <a:t>количество упаковки, произведенной из вторичного сырья, в отношении которого возникает обязанность обеспечивать выполнение нормативов утилизации </a:t>
                      </a:r>
                      <a:r>
                        <a:rPr lang="ru-RU" sz="700" u="none" strike="noStrike">
                          <a:effectLst/>
                          <a:hlinkClick r:id="rId6"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7" action="ppaction://hlinkfile" tooltip="&lt;7&gt; Заполняется на основе информации, полученной в установленном порядке при декларировании производителями товаров, импортерами товаров количества выпущенных в обращение на территории Российской Федерации товаров, упаковки товаров. Для указания количеств"/>
                        </a:rPr>
                        <a:t>&lt;7&gt;</a:t>
                      </a:r>
                      <a:r>
                        <a:rPr lang="ru-RU" sz="700">
                          <a:effectLst/>
                        </a:rPr>
                        <a:t>, </a:t>
                      </a:r>
                      <a:r>
                        <a:rPr lang="ru-RU" sz="700" u="none" strike="noStrike">
                          <a:effectLst/>
                          <a:hlinkClick r:id="rId12" action="ppaction://hlinkfile" tooltip="&lt;10&gt; Заполняется для упаковки как готового товара, при производстве которой использовалось вторичное сырье."/>
                        </a:rPr>
                        <a:t>&lt;10&gt;</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доля вторичного сырья, используемого при производстве упаковки (в относительных единицах) </a:t>
                      </a:r>
                      <a:r>
                        <a:rPr lang="ru-RU" sz="700" u="none" strike="noStrike">
                          <a:effectLst/>
                          <a:hlinkClick r:id="rId7" action="ppaction://hlinkfile" tooltip="&lt;7&gt; Заполняется на основе информации, полученной в установленном порядке при декларировании производителями товаров, импортерами товаров количества выпущенных в обращение на территории Российской Федерации товаров, упаковки товаров. Для указания количеств"/>
                        </a:rPr>
                        <a:t>&lt;7&gt;</a:t>
                      </a:r>
                      <a:r>
                        <a:rPr lang="ru-RU" sz="700">
                          <a:effectLst/>
                        </a:rPr>
                        <a:t>, </a:t>
                      </a:r>
                      <a:r>
                        <a:rPr lang="ru-RU" sz="700" u="none" strike="noStrike">
                          <a:effectLst/>
                          <a:hlinkClick r:id="rId12" action="ppaction://hlinkfile" tooltip="&lt;10&gt; Заполняется для упаковки как готового товара, при производстве которой использовалось вторичное сырье."/>
                        </a:rPr>
                        <a:t>&lt;10&gt;</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понижающий коэффициент </a:t>
                      </a:r>
                      <a:r>
                        <a:rPr lang="ru-RU" sz="700" u="none" strike="noStrike">
                          <a:effectLst/>
                          <a:hlinkClick r:id="rId7" action="ppaction://hlinkfile" tooltip="&lt;7&gt; Заполняется на основе информации, полученной в установленном порядке при декларировании производителями товаров, импортерами товаров количества выпущенных в обращение на территории Российской Федерации товаров, упаковки товаров. Для указания количеств"/>
                        </a:rPr>
                        <a:t>&lt;7&gt;</a:t>
                      </a:r>
                      <a:r>
                        <a:rPr lang="ru-RU" sz="700">
                          <a:effectLst/>
                        </a:rPr>
                        <a:t>, </a:t>
                      </a:r>
                      <a:r>
                        <a:rPr lang="ru-RU" sz="700" u="none" strike="noStrike">
                          <a:effectLst/>
                          <a:hlinkClick r:id="rId12" action="ppaction://hlinkfile" tooltip="&lt;10&gt; Заполняется для упаковки как готового товара, при производстве которой использовалось вторичное сырье."/>
                        </a:rPr>
                        <a:t>&lt;10&gt;</a:t>
                      </a:r>
                      <a:r>
                        <a:rPr lang="ru-RU" sz="700">
                          <a:effectLst/>
                        </a:rPr>
                        <a:t>, </a:t>
                      </a:r>
                      <a:r>
                        <a:rPr lang="ru-RU" sz="700" u="none" strike="noStrike">
                          <a:effectLst/>
                          <a:hlinkClick r:id="rId27" action="ppaction://hlinkfile" tooltip="&lt;11&gt; Понижающий коэффициент рассчитывается как разница между единицей и долей вторичного сырья, использованного при производстве упаковки (выраженной в относительных единицах)."/>
                        </a:rPr>
                        <a:t>&lt;11&gt;</a:t>
                      </a:r>
                      <a:r>
                        <a:rPr lang="ru-RU" sz="700">
                          <a:effectLst/>
                        </a:rPr>
                        <a:t> (</a:t>
                      </a:r>
                      <a:r>
                        <a:rPr lang="ru-RU" sz="700" u="none" strike="noStrike">
                          <a:effectLst/>
                          <a:hlinkClick r:id="rId28" action="ppaction://hlinkfile" tooltip="1"/>
                        </a:rPr>
                        <a:t>1</a:t>
                      </a:r>
                      <a:r>
                        <a:rPr lang="ru-RU" sz="700">
                          <a:effectLst/>
                        </a:rPr>
                        <a:t> - </a:t>
                      </a:r>
                      <a:r>
                        <a:rPr lang="ru-RU" sz="700" u="none" strike="noStrike">
                          <a:effectLst/>
                          <a:hlinkClick r:id="rId29" action="ppaction://hlinkfile" tooltip="10"/>
                        </a:rPr>
                        <a:t>гр. 10</a:t>
                      </a:r>
                      <a:r>
                        <a:rPr lang="ru-RU" sz="700">
                          <a:effectLst/>
                        </a:rPr>
                        <a:t>)</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количество упаковки, произведенной из вторичного сырья, подлежащего утилизации в отчетный период, с учетом понижающего коэффициента </a:t>
                      </a:r>
                      <a:r>
                        <a:rPr lang="ru-RU" sz="700" u="none" strike="noStrike">
                          <a:effectLst/>
                          <a:hlinkClick r:id="rId6"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7" action="ppaction://hlinkfile" tooltip="&lt;7&gt; Заполняется на основе информации, полученной в установленном порядке при декларировании производителями товаров, импортерами товаров количества выпущенных в обращение на территории Российской Федерации товаров, упаковки товаров. Для указания количеств"/>
                        </a:rPr>
                        <a:t>&lt;7&gt;</a:t>
                      </a:r>
                      <a:r>
                        <a:rPr lang="ru-RU" sz="700">
                          <a:effectLst/>
                        </a:rPr>
                        <a:t>, </a:t>
                      </a:r>
                      <a:r>
                        <a:rPr lang="ru-RU" sz="700" u="none" strike="noStrike">
                          <a:effectLst/>
                          <a:hlinkClick r:id="rId12" action="ppaction://hlinkfile" tooltip="&lt;10&gt; Заполняется для упаковки как готового товара, при производстве которой использовалось вторичное сырье."/>
                        </a:rPr>
                        <a:t>&lt;10&gt;</a:t>
                      </a:r>
                      <a:r>
                        <a:rPr lang="ru-RU" sz="700">
                          <a:effectLst/>
                        </a:rPr>
                        <a:t>, </a:t>
                      </a:r>
                      <a:r>
                        <a:rPr lang="ru-RU" sz="700" u="none" strike="noStrike">
                          <a:effectLst/>
                          <a:hlinkClick r:id="rId30" action="ppaction://hlinkfile" tooltip="&lt;12&gt; Количество упаковки как готового товара, произведенной из вторичного сырья, подлежащей утилизации в отчетный период с учетом понижающего коэффициента, определяется путем умножения количества упаковки как готового товара, произведенной из вторичного с"/>
                        </a:rPr>
                        <a:t>&lt;12&gt;</a:t>
                      </a:r>
                      <a:r>
                        <a:rPr lang="ru-RU" sz="700">
                          <a:effectLst/>
                        </a:rPr>
                        <a:t> (</a:t>
                      </a:r>
                      <a:r>
                        <a:rPr lang="ru-RU" sz="700" u="none" strike="noStrike">
                          <a:effectLst/>
                          <a:hlinkClick r:id="rId11" action="ppaction://hlinkfile" tooltip="7"/>
                        </a:rPr>
                        <a:t>гр. 7</a:t>
                      </a:r>
                      <a:r>
                        <a:rPr lang="ru-RU" sz="700">
                          <a:effectLst/>
                        </a:rPr>
                        <a:t> x </a:t>
                      </a:r>
                      <a:r>
                        <a:rPr lang="ru-RU" sz="700" u="none" strike="noStrike">
                          <a:effectLst/>
                          <a:hlinkClick r:id="rId31" action="ppaction://hlinkfile" tooltip="9"/>
                        </a:rPr>
                        <a:t>гр. 9</a:t>
                      </a:r>
                      <a:r>
                        <a:rPr lang="ru-RU" sz="700">
                          <a:effectLst/>
                        </a:rPr>
                        <a:t> x </a:t>
                      </a:r>
                      <a:r>
                        <a:rPr lang="ru-RU" sz="700" u="none" strike="noStrike">
                          <a:effectLst/>
                          <a:hlinkClick r:id="rId32" action="ppaction://hlinkfile" tooltip="11"/>
                        </a:rPr>
                        <a:t>гр. 11</a:t>
                      </a:r>
                      <a:r>
                        <a:rPr lang="ru-RU" sz="700">
                          <a:effectLst/>
                        </a:rPr>
                        <a:t>)</a:t>
                      </a:r>
                      <a:endParaRPr lang="ru-RU" sz="700">
                        <a:effectLst/>
                        <a:latin typeface="Arial"/>
                        <a:ea typeface="Times New Roman"/>
                        <a:cs typeface="Times New Roman"/>
                      </a:endParaRPr>
                    </a:p>
                  </a:txBody>
                  <a:tcPr marL="26715" marR="26715" marT="43951" marB="43951"/>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18335">
                <a:tc>
                  <a:txBody>
                    <a:bodyPr/>
                    <a:lstStyle/>
                    <a:p>
                      <a:pPr algn="ctr">
                        <a:lnSpc>
                          <a:spcPct val="115000"/>
                        </a:lnSpc>
                        <a:spcAft>
                          <a:spcPts val="0"/>
                        </a:spcAft>
                      </a:pPr>
                      <a:r>
                        <a:rPr lang="ru-RU" sz="700">
                          <a:effectLst/>
                        </a:rPr>
                        <a:t>1</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2</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3</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4</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5</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6</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7</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8</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9</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10</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11</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12</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13</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14</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15</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16</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17</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18</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19</a:t>
                      </a:r>
                      <a:endParaRPr lang="ru-RU" sz="700">
                        <a:effectLst/>
                        <a:latin typeface="Arial"/>
                        <a:ea typeface="Times New Roman"/>
                        <a:cs typeface="Times New Roman"/>
                      </a:endParaRPr>
                    </a:p>
                  </a:txBody>
                  <a:tcPr marL="26715" marR="26715" marT="43951" marB="43951"/>
                </a:tc>
                <a:tc>
                  <a:txBody>
                    <a:bodyPr/>
                    <a:lstStyle/>
                    <a:p>
                      <a:pPr algn="ctr">
                        <a:lnSpc>
                          <a:spcPct val="115000"/>
                        </a:lnSpc>
                        <a:spcAft>
                          <a:spcPts val="0"/>
                        </a:spcAft>
                      </a:pPr>
                      <a:r>
                        <a:rPr lang="ru-RU" sz="700">
                          <a:effectLst/>
                        </a:rPr>
                        <a:t>20</a:t>
                      </a:r>
                      <a:endParaRPr lang="ru-RU" sz="700">
                        <a:effectLst/>
                        <a:latin typeface="Arial"/>
                        <a:ea typeface="Times New Roman"/>
                        <a:cs typeface="Times New Roman"/>
                      </a:endParaRPr>
                    </a:p>
                  </a:txBody>
                  <a:tcPr marL="26715" marR="26715" marT="43951" marB="43951"/>
                </a:tc>
              </a:tr>
              <a:tr h="218335">
                <a:tc gridSpan="9">
                  <a:txBody>
                    <a:bodyPr/>
                    <a:lstStyle/>
                    <a:p>
                      <a:pPr>
                        <a:lnSpc>
                          <a:spcPct val="115000"/>
                        </a:lnSpc>
                        <a:spcAft>
                          <a:spcPts val="0"/>
                        </a:spcAft>
                      </a:pPr>
                      <a:r>
                        <a:rPr lang="ru-RU" sz="700">
                          <a:effectLst/>
                        </a:rPr>
                        <a:t>Группа N ...</a:t>
                      </a:r>
                      <a:endParaRPr lang="ru-RU" sz="700">
                        <a:effectLst/>
                        <a:latin typeface="Arial"/>
                        <a:ea typeface="Times New Roman"/>
                        <a:cs typeface="Times New Roman"/>
                      </a:endParaRPr>
                    </a:p>
                  </a:txBody>
                  <a:tcPr marL="26715" marR="26715" marT="43951" marB="43951"/>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gridSpan="9">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8335">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r>
              <a:tr h="218335">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r>
              <a:tr h="218335">
                <a:tc gridSpan="9">
                  <a:txBody>
                    <a:bodyPr/>
                    <a:lstStyle/>
                    <a:p>
                      <a:pPr>
                        <a:lnSpc>
                          <a:spcPct val="115000"/>
                        </a:lnSpc>
                        <a:spcAft>
                          <a:spcPts val="0"/>
                        </a:spcAft>
                      </a:pPr>
                      <a:r>
                        <a:rPr lang="ru-RU" sz="700">
                          <a:effectLst/>
                        </a:rPr>
                        <a:t>Группа N ...</a:t>
                      </a:r>
                      <a:endParaRPr lang="ru-RU" sz="700">
                        <a:effectLst/>
                        <a:latin typeface="Arial"/>
                        <a:ea typeface="Times New Roman"/>
                        <a:cs typeface="Times New Roman"/>
                      </a:endParaRPr>
                    </a:p>
                  </a:txBody>
                  <a:tcPr marL="26715" marR="26715" marT="43951" marB="43951"/>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gridSpan="9">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8335">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r>
              <a:tr h="218335">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26715" marR="26715" marT="43951" marB="43951"/>
                </a:tc>
                <a:tc>
                  <a:txBody>
                    <a:bodyPr/>
                    <a:lstStyle/>
                    <a:p>
                      <a:pPr>
                        <a:lnSpc>
                          <a:spcPct val="115000"/>
                        </a:lnSpc>
                        <a:spcAft>
                          <a:spcPts val="0"/>
                        </a:spcAft>
                      </a:pPr>
                      <a:r>
                        <a:rPr lang="ru-RU" sz="700" dirty="0">
                          <a:effectLst/>
                        </a:rPr>
                        <a:t> </a:t>
                      </a:r>
                      <a:endParaRPr lang="ru-RU" sz="700" dirty="0">
                        <a:effectLst/>
                        <a:latin typeface="Arial"/>
                        <a:ea typeface="Times New Roman"/>
                        <a:cs typeface="Times New Roman"/>
                      </a:endParaRPr>
                    </a:p>
                  </a:txBody>
                  <a:tcPr marL="26715" marR="26715" marT="43951" marB="43951"/>
                </a:tc>
              </a:tr>
            </a:tbl>
          </a:graphicData>
        </a:graphic>
      </p:graphicFrame>
      <p:sp>
        <p:nvSpPr>
          <p:cNvPr id="5" name="Прямоугольник 4"/>
          <p:cNvSpPr/>
          <p:nvPr/>
        </p:nvSpPr>
        <p:spPr>
          <a:xfrm>
            <a:off x="251520" y="615464"/>
            <a:ext cx="8568952" cy="600164"/>
          </a:xfrm>
          <a:prstGeom prst="rect">
            <a:avLst/>
          </a:prstGeom>
        </p:spPr>
        <p:txBody>
          <a:bodyPr wrap="square">
            <a:spAutoFit/>
          </a:bodyPr>
          <a:lstStyle/>
          <a:p>
            <a:r>
              <a:rPr lang="ru-RU" sz="1100" dirty="0"/>
              <a:t> Раздел II. Информация о товарах и </a:t>
            </a:r>
            <a:r>
              <a:rPr lang="ru-RU" sz="1100" dirty="0" smtClean="0"/>
              <a:t>упаковке товаров</a:t>
            </a:r>
            <a:r>
              <a:rPr lang="ru-RU" sz="1100" dirty="0"/>
              <a:t>, подлежащих утилизации после утраты </a:t>
            </a:r>
            <a:r>
              <a:rPr lang="ru-RU" sz="1100" dirty="0" smtClean="0"/>
              <a:t>ими потребительских </a:t>
            </a:r>
            <a:r>
              <a:rPr lang="ru-RU" sz="1100" dirty="0"/>
              <a:t>свойств </a:t>
            </a:r>
            <a:r>
              <a:rPr lang="ru-RU" sz="1100" dirty="0">
                <a:hlinkClick r:id="rId33" action="ppaction://hlinkfile" tooltip="&lt;2&gt; В позициях отчетности, не подлежащих заполнению, ставится прочерк. Отчетность на бумажном носителе подписывается руководителем юридического лица или лицом, уполномоченным на осуществление действий от имени юридического лица, либо индивидуальным предпр"/>
              </a:rPr>
              <a:t>&lt;2&gt;</a:t>
            </a:r>
            <a:endParaRPr lang="ru-RU" sz="1100" dirty="0"/>
          </a:p>
          <a:p>
            <a:r>
              <a:rPr lang="ru-RU" sz="1100" dirty="0"/>
              <a:t> </a:t>
            </a:r>
          </a:p>
          <a:p>
            <a:r>
              <a:rPr lang="ru-RU" sz="1100" dirty="0"/>
              <a:t>    1. Информация о товарах (без упаковки товаров) </a:t>
            </a:r>
            <a:r>
              <a:rPr lang="ru-RU" sz="1100" dirty="0">
                <a:hlinkClick r:id="rId34" action="ppaction://hlinkfile" tooltip="&lt;3&gt; Заполняется для товаров, выпущенных в обращение на территории Российской Федерации, в том числе для упаковки как готового товара. Информация об упаковке товаров в данную таблицу не включается. Таблица заполняется следующим образом: вначале указывается"/>
              </a:rPr>
              <a:t>&lt;3&gt;</a:t>
            </a:r>
            <a:endParaRPr lang="ru-RU" sz="1100" dirty="0"/>
          </a:p>
        </p:txBody>
      </p:sp>
    </p:spTree>
    <p:extLst>
      <p:ext uri="{BB962C8B-B14F-4D97-AF65-F5344CB8AC3E}">
        <p14:creationId xmlns:p14="http://schemas.microsoft.com/office/powerpoint/2010/main" val="442785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30F86C48-1AAC-4C7E-BA66-8D172EA5829A}" type="slidenum">
              <a:rPr lang="ru-RU" smtClean="0"/>
              <a:t>11</a:t>
            </a:fld>
            <a:endParaRPr lang="ru-RU"/>
          </a:p>
        </p:txBody>
      </p:sp>
      <p:sp>
        <p:nvSpPr>
          <p:cNvPr id="9" name="Прямоугольник 8"/>
          <p:cNvSpPr/>
          <p:nvPr/>
        </p:nvSpPr>
        <p:spPr>
          <a:xfrm>
            <a:off x="2143944" y="4293096"/>
            <a:ext cx="4572000" cy="276999"/>
          </a:xfrm>
          <a:prstGeom prst="rect">
            <a:avLst/>
          </a:prstGeom>
        </p:spPr>
        <p:txBody>
          <a:bodyPr>
            <a:spAutoFit/>
          </a:bodyPr>
          <a:lstStyle/>
          <a:p>
            <a:pPr lvl="0" eaLnBrk="0" fontAlgn="base" hangingPunct="0">
              <a:spcBef>
                <a:spcPct val="0"/>
              </a:spcBef>
              <a:spcAft>
                <a:spcPct val="0"/>
              </a:spcAft>
            </a:pPr>
            <a:r>
              <a:rPr lang="ru-RU" sz="1200" dirty="0" bmk="">
                <a:latin typeface="Courier New" pitchFamily="49" charset="0"/>
                <a:ea typeface="Times New Roman" pitchFamily="18" charset="0"/>
                <a:cs typeface="Courier New" pitchFamily="49" charset="0"/>
              </a:rPr>
              <a:t>2. Информация об упаковке товаров</a:t>
            </a:r>
            <a:endParaRPr lang="ru-RU" sz="1200" dirty="0">
              <a:latin typeface="Arial" pitchFamily="34" charset="0"/>
              <a:cs typeface="Arial" pitchFamily="34" charset="0"/>
            </a:endParaRPr>
          </a:p>
        </p:txBody>
      </p:sp>
      <p:sp>
        <p:nvSpPr>
          <p:cNvPr id="10" name="TextBox 9"/>
          <p:cNvSpPr txBox="1"/>
          <p:nvPr/>
        </p:nvSpPr>
        <p:spPr>
          <a:xfrm>
            <a:off x="0" y="30689"/>
            <a:ext cx="9030012" cy="584775"/>
          </a:xfrm>
          <a:prstGeom prst="rect">
            <a:avLst/>
          </a:prstGeom>
          <a:noFill/>
        </p:spPr>
        <p:txBody>
          <a:bodyPr wrap="square" rtlCol="0">
            <a:spAutoFit/>
          </a:bodyPr>
          <a:lstStyle/>
          <a:p>
            <a:r>
              <a:rPr lang="ru-RU" sz="1600" b="1" dirty="0" smtClean="0">
                <a:solidFill>
                  <a:sysClr val="windowText" lastClr="000000">
                    <a:hueOff val="0"/>
                    <a:satOff val="0"/>
                    <a:lumOff val="0"/>
                    <a:alphaOff val="0"/>
                  </a:sysClr>
                </a:solidFill>
                <a:latin typeface="+mj-lt"/>
              </a:rPr>
              <a:t>ОТЧЕТНОСТЬ о </a:t>
            </a:r>
            <a:r>
              <a:rPr lang="ru-RU" sz="1600" b="1" dirty="0">
                <a:solidFill>
                  <a:sysClr val="windowText" lastClr="000000">
                    <a:hueOff val="0"/>
                    <a:satOff val="0"/>
                    <a:lumOff val="0"/>
                    <a:alphaOff val="0"/>
                  </a:sysClr>
                </a:solidFill>
                <a:latin typeface="+mj-lt"/>
              </a:rPr>
              <a:t>выполнении нормативов утилизации отходов </a:t>
            </a:r>
            <a:endParaRPr lang="ru-RU" sz="1600" b="1" dirty="0" smtClean="0">
              <a:solidFill>
                <a:sysClr val="windowText" lastClr="000000">
                  <a:hueOff val="0"/>
                  <a:satOff val="0"/>
                  <a:lumOff val="0"/>
                  <a:alphaOff val="0"/>
                </a:sysClr>
              </a:solidFill>
              <a:latin typeface="+mj-lt"/>
            </a:endParaRPr>
          </a:p>
          <a:p>
            <a:r>
              <a:rPr lang="ru-RU" sz="1600" b="1" dirty="0" smtClean="0">
                <a:solidFill>
                  <a:sysClr val="windowText" lastClr="000000">
                    <a:hueOff val="0"/>
                    <a:satOff val="0"/>
                    <a:lumOff val="0"/>
                    <a:alphaOff val="0"/>
                  </a:sysClr>
                </a:solidFill>
                <a:latin typeface="+mj-lt"/>
              </a:rPr>
              <a:t>от использования товаров </a:t>
            </a:r>
            <a:r>
              <a:rPr lang="ru-RU" sz="1600" b="1" dirty="0">
                <a:solidFill>
                  <a:sysClr val="windowText" lastClr="000000">
                    <a:hueOff val="0"/>
                    <a:satOff val="0"/>
                    <a:lumOff val="0"/>
                    <a:alphaOff val="0"/>
                  </a:sysClr>
                </a:solidFill>
                <a:latin typeface="+mj-lt"/>
              </a:rPr>
              <a:t>за ____ </a:t>
            </a:r>
            <a:r>
              <a:rPr lang="ru-RU" sz="1600" b="1" dirty="0" smtClean="0">
                <a:solidFill>
                  <a:sysClr val="windowText" lastClr="000000">
                    <a:hueOff val="0"/>
                    <a:satOff val="0"/>
                    <a:lumOff val="0"/>
                    <a:alphaOff val="0"/>
                  </a:sysClr>
                </a:solidFill>
                <a:latin typeface="+mj-lt"/>
              </a:rPr>
              <a:t>год</a:t>
            </a:r>
            <a:endParaRPr lang="ru-RU" sz="1600" b="1" dirty="0">
              <a:solidFill>
                <a:sysClr val="windowText" lastClr="000000">
                  <a:hueOff val="0"/>
                  <a:satOff val="0"/>
                  <a:lumOff val="0"/>
                  <a:alphaOff val="0"/>
                </a:sysClr>
              </a:solidFill>
              <a:latin typeface="+mj-lt"/>
            </a:endParaRPr>
          </a:p>
        </p:txBody>
      </p:sp>
      <p:sp>
        <p:nvSpPr>
          <p:cNvPr id="5" name="Прямоугольник 4"/>
          <p:cNvSpPr/>
          <p:nvPr/>
        </p:nvSpPr>
        <p:spPr>
          <a:xfrm>
            <a:off x="251520" y="615464"/>
            <a:ext cx="8568952" cy="600164"/>
          </a:xfrm>
          <a:prstGeom prst="rect">
            <a:avLst/>
          </a:prstGeom>
        </p:spPr>
        <p:txBody>
          <a:bodyPr wrap="square">
            <a:spAutoFit/>
          </a:bodyPr>
          <a:lstStyle/>
          <a:p>
            <a:r>
              <a:rPr lang="ru-RU" sz="1100" dirty="0"/>
              <a:t> Раздел II. Информация о товарах и </a:t>
            </a:r>
            <a:r>
              <a:rPr lang="ru-RU" sz="1100" dirty="0" smtClean="0"/>
              <a:t>упаковке товаров</a:t>
            </a:r>
            <a:r>
              <a:rPr lang="ru-RU" sz="1100" dirty="0"/>
              <a:t>, подлежащих утилизации после утраты </a:t>
            </a:r>
            <a:r>
              <a:rPr lang="ru-RU" sz="1100" dirty="0" smtClean="0"/>
              <a:t>ими потребительских </a:t>
            </a:r>
            <a:r>
              <a:rPr lang="ru-RU" sz="1100" dirty="0"/>
              <a:t>свойств </a:t>
            </a:r>
            <a:r>
              <a:rPr lang="ru-RU" sz="1100" dirty="0">
                <a:hlinkClick r:id="rId2" action="ppaction://hlinkfile" tooltip="&lt;2&gt; В позициях отчетности, не подлежащих заполнению, ставится прочерк. Отчетность на бумажном носителе подписывается руководителем юридического лица или лицом, уполномоченным на осуществление действий от имени юридического лица, либо индивидуальным предпр"/>
              </a:rPr>
              <a:t>&lt;2&gt;</a:t>
            </a:r>
            <a:endParaRPr lang="ru-RU" sz="1100" dirty="0"/>
          </a:p>
          <a:p>
            <a:r>
              <a:rPr lang="ru-RU" sz="1100" dirty="0"/>
              <a:t> </a:t>
            </a:r>
          </a:p>
          <a:p>
            <a:r>
              <a:rPr lang="ru-RU" sz="1100" dirty="0"/>
              <a:t>2. Информация об упаковке товаров </a:t>
            </a:r>
            <a:r>
              <a:rPr lang="ru-RU" sz="1100" dirty="0">
                <a:hlinkClick r:id="rId3" action="ppaction://hlinkfile" tooltip="&lt;21&gt; В таблицу включается информация об упаковке товаров (за исключением упаковки как готового товара). Заполняется в отношении упаковки товаров следующим образом: вначале указывается номер группы упаковки товаров в соответствии с разделом II перечня, а з"/>
              </a:rPr>
              <a:t>&lt;21&gt;</a:t>
            </a:r>
            <a:endParaRPr lang="ru-RU" sz="11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14574432"/>
              </p:ext>
            </p:extLst>
          </p:nvPr>
        </p:nvGraphicFramePr>
        <p:xfrm>
          <a:off x="107507" y="1215625"/>
          <a:ext cx="8922505" cy="5050149"/>
        </p:xfrm>
        <a:graphic>
          <a:graphicData uri="http://schemas.openxmlformats.org/drawingml/2006/table">
            <a:tbl>
              <a:tblPr>
                <a:tableStyleId>{5C22544A-7EE6-4342-B048-85BDC9FD1C3A}</a:tableStyleId>
              </a:tblPr>
              <a:tblGrid>
                <a:gridCol w="302460"/>
                <a:gridCol w="235209"/>
                <a:gridCol w="142863"/>
                <a:gridCol w="125973"/>
                <a:gridCol w="200448"/>
                <a:gridCol w="125459"/>
                <a:gridCol w="125459"/>
                <a:gridCol w="125459"/>
                <a:gridCol w="322130"/>
                <a:gridCol w="373066"/>
                <a:gridCol w="321660"/>
                <a:gridCol w="641903"/>
                <a:gridCol w="296190"/>
                <a:gridCol w="322130"/>
                <a:gridCol w="537669"/>
                <a:gridCol w="385331"/>
                <a:gridCol w="317413"/>
                <a:gridCol w="125459"/>
                <a:gridCol w="537669"/>
                <a:gridCol w="322130"/>
                <a:gridCol w="385331"/>
                <a:gridCol w="507958"/>
                <a:gridCol w="537669"/>
                <a:gridCol w="507958"/>
                <a:gridCol w="481074"/>
                <a:gridCol w="347599"/>
                <a:gridCol w="268836"/>
              </a:tblGrid>
              <a:tr h="175563">
                <a:tc rowSpan="2">
                  <a:txBody>
                    <a:bodyPr/>
                    <a:lstStyle/>
                    <a:p>
                      <a:pPr algn="ctr">
                        <a:lnSpc>
                          <a:spcPct val="115000"/>
                        </a:lnSpc>
                        <a:spcAft>
                          <a:spcPts val="0"/>
                        </a:spcAft>
                      </a:pPr>
                      <a:r>
                        <a:rPr lang="ru-RU" sz="700" dirty="0">
                          <a:effectLst/>
                        </a:rPr>
                        <a:t>N п/п</a:t>
                      </a:r>
                      <a:endParaRPr lang="ru-RU" sz="700" dirty="0">
                        <a:effectLst/>
                        <a:latin typeface="Arial"/>
                        <a:ea typeface="Times New Roman"/>
                        <a:cs typeface="Times New Roman"/>
                      </a:endParaRPr>
                    </a:p>
                  </a:txBody>
                  <a:tcPr marL="7720" marR="7720" marT="12700" marB="12700"/>
                </a:tc>
                <a:tc rowSpan="2" gridSpan="2">
                  <a:txBody>
                    <a:bodyPr/>
                    <a:lstStyle/>
                    <a:p>
                      <a:pPr algn="ctr">
                        <a:lnSpc>
                          <a:spcPct val="115000"/>
                        </a:lnSpc>
                        <a:spcAft>
                          <a:spcPts val="0"/>
                        </a:spcAft>
                      </a:pPr>
                      <a:r>
                        <a:rPr lang="ru-RU" sz="700" dirty="0">
                          <a:effectLst/>
                        </a:rPr>
                        <a:t>Наименование упаковки товаров</a:t>
                      </a:r>
                      <a:endParaRPr lang="ru-RU" sz="700" dirty="0">
                        <a:effectLst/>
                        <a:latin typeface="Arial"/>
                        <a:ea typeface="Times New Roman"/>
                        <a:cs typeface="Times New Roman"/>
                      </a:endParaRPr>
                    </a:p>
                  </a:txBody>
                  <a:tcPr marL="7720" marR="7720" marT="12700" marB="12700"/>
                </a:tc>
                <a:tc rowSpan="2" hMerge="1">
                  <a:txBody>
                    <a:bodyPr/>
                    <a:lstStyle/>
                    <a:p>
                      <a:pPr algn="ctr">
                        <a:lnSpc>
                          <a:spcPct val="115000"/>
                        </a:lnSpc>
                        <a:spcAft>
                          <a:spcPts val="0"/>
                        </a:spcAft>
                      </a:pPr>
                      <a:endParaRPr lang="ru-RU" sz="700" dirty="0">
                        <a:effectLst/>
                        <a:latin typeface="Arial"/>
                        <a:ea typeface="Times New Roman"/>
                        <a:cs typeface="Times New Roman"/>
                      </a:endParaRPr>
                    </a:p>
                  </a:txBody>
                  <a:tcPr marL="7720" marR="7720" marT="12700" marB="12700"/>
                </a:tc>
                <a:tc rowSpan="2" gridSpan="2">
                  <a:txBody>
                    <a:bodyPr/>
                    <a:lstStyle/>
                    <a:p>
                      <a:pPr algn="ctr">
                        <a:lnSpc>
                          <a:spcPct val="115000"/>
                        </a:lnSpc>
                        <a:spcAft>
                          <a:spcPts val="0"/>
                        </a:spcAft>
                      </a:pPr>
                      <a:r>
                        <a:rPr lang="ru-RU" sz="700" dirty="0">
                          <a:effectLst/>
                        </a:rPr>
                        <a:t>Материал упаковки товаров</a:t>
                      </a:r>
                      <a:endParaRPr lang="ru-RU" sz="700" dirty="0">
                        <a:effectLst/>
                        <a:latin typeface="Arial"/>
                        <a:ea typeface="Times New Roman"/>
                        <a:cs typeface="Times New Roman"/>
                      </a:endParaRPr>
                    </a:p>
                  </a:txBody>
                  <a:tcPr marL="7720" marR="7720" marT="12700" marB="12700"/>
                </a:tc>
                <a:tc rowSpan="2" hMerge="1">
                  <a:txBody>
                    <a:bodyPr/>
                    <a:lstStyle/>
                    <a:p>
                      <a:pPr algn="ctr">
                        <a:lnSpc>
                          <a:spcPct val="115000"/>
                        </a:lnSpc>
                        <a:spcAft>
                          <a:spcPts val="0"/>
                        </a:spcAft>
                      </a:pPr>
                      <a:endParaRPr lang="ru-RU" sz="700" dirty="0">
                        <a:effectLst/>
                        <a:latin typeface="Arial"/>
                        <a:ea typeface="Times New Roman"/>
                        <a:cs typeface="Times New Roman"/>
                      </a:endParaRPr>
                    </a:p>
                  </a:txBody>
                  <a:tcPr marL="7720" marR="7720" marT="12700" marB="12700"/>
                </a:tc>
                <a:tc rowSpan="2" gridSpan="2">
                  <a:txBody>
                    <a:bodyPr/>
                    <a:lstStyle/>
                    <a:p>
                      <a:pPr algn="ctr">
                        <a:lnSpc>
                          <a:spcPct val="115000"/>
                        </a:lnSpc>
                        <a:spcAft>
                          <a:spcPts val="0"/>
                        </a:spcAft>
                      </a:pPr>
                      <a:r>
                        <a:rPr lang="ru-RU" sz="700">
                          <a:effectLst/>
                        </a:rPr>
                        <a:t>Буквенное обозначение упаковки товаров по техническому </a:t>
                      </a:r>
                      <a:r>
                        <a:rPr lang="ru-RU" sz="700" u="none" strike="noStrike">
                          <a:effectLst/>
                          <a:hlinkClick r:id="rId4" tooltip="Решение Комиссии Таможенного союза от 16.08.2011 N 769 (ред. от 20.01.2020) &quot;О принятии технического регламента Таможенного союза &quot;О безопасности упаковки&quot; (вместе с &quot;ТР ТС 005/2011. Технический регламент Таможенного союза. О безопасности упаковки&quot;){Конс"/>
                        </a:rPr>
                        <a:t>регламенту</a:t>
                      </a:r>
                      <a:r>
                        <a:rPr lang="ru-RU" sz="700">
                          <a:effectLst/>
                        </a:rPr>
                        <a:t> Таможенного союза "О безопасности упаковки" (ТР ТС 005/2011) </a:t>
                      </a:r>
                      <a:r>
                        <a:rPr lang="ru-RU" sz="700" u="none" strike="noStrike">
                          <a:effectLst/>
                          <a:hlinkClick r:id="rId5" action="ppaction://hlinkfile" tooltip="&lt;22&gt; Заполняется при наличии возможности у производителя товаров, импортера товаров идентифицировать упаковку товаров по одной из указанных классификаций."/>
                        </a:rPr>
                        <a:t>&lt;22&gt;</a:t>
                      </a:r>
                      <a:endParaRPr lang="ru-RU" sz="700">
                        <a:effectLst/>
                        <a:latin typeface="Arial"/>
                        <a:ea typeface="Times New Roman"/>
                        <a:cs typeface="Times New Roman"/>
                      </a:endParaRPr>
                    </a:p>
                  </a:txBody>
                  <a:tcPr marL="7720" marR="7720" marT="12700" marB="12700"/>
                </a:tc>
                <a:tc rowSpan="2" hMerge="1">
                  <a:txBody>
                    <a:bodyPr/>
                    <a:lstStyle/>
                    <a:p>
                      <a:endParaRPr lang="ru-RU"/>
                    </a:p>
                  </a:txBody>
                  <a:tcPr/>
                </a:tc>
                <a:tc rowSpan="2" gridSpan="2">
                  <a:txBody>
                    <a:bodyPr/>
                    <a:lstStyle/>
                    <a:p>
                      <a:pPr algn="ctr">
                        <a:lnSpc>
                          <a:spcPct val="115000"/>
                        </a:lnSpc>
                        <a:spcAft>
                          <a:spcPts val="0"/>
                        </a:spcAft>
                      </a:pPr>
                      <a:r>
                        <a:rPr lang="ru-RU" sz="700">
                          <a:effectLst/>
                        </a:rPr>
                        <a:t>Цифровой код упаковки товаров по техническому </a:t>
                      </a:r>
                      <a:r>
                        <a:rPr lang="ru-RU" sz="700" u="none" strike="noStrike">
                          <a:effectLst/>
                          <a:hlinkClick r:id="rId4" tooltip="Решение Комиссии Таможенного союза от 16.08.2011 N 769 (ред. от 20.01.2020) &quot;О принятии технического регламента Таможенного союза &quot;О безопасности упаковки&quot; (вместе с &quot;ТР ТС 005/2011. Технический регламент Таможенного союза. О безопасности упаковки&quot;){Конс"/>
                        </a:rPr>
                        <a:t>регламенту</a:t>
                      </a:r>
                      <a:r>
                        <a:rPr lang="ru-RU" sz="700">
                          <a:effectLst/>
                        </a:rPr>
                        <a:t> Таможенного союза "О безопасности упаковки" (ТР ТС 005/2011) </a:t>
                      </a:r>
                      <a:r>
                        <a:rPr lang="ru-RU" sz="700" u="none" strike="noStrike">
                          <a:effectLst/>
                          <a:hlinkClick r:id="rId5" action="ppaction://hlinkfile" tooltip="&lt;22&gt; Заполняется при наличии возможности у производителя товаров, импортера товаров идентифицировать упаковку товаров по одной из указанных классификаций."/>
                        </a:rPr>
                        <a:t>&lt;22&gt;</a:t>
                      </a:r>
                      <a:endParaRPr lang="ru-RU" sz="700">
                        <a:effectLst/>
                        <a:latin typeface="Arial"/>
                        <a:ea typeface="Times New Roman"/>
                        <a:cs typeface="Times New Roman"/>
                      </a:endParaRPr>
                    </a:p>
                  </a:txBody>
                  <a:tcPr marL="7720" marR="7720" marT="12700" marB="12700"/>
                </a:tc>
                <a:tc rowSpan="2" hMerge="1">
                  <a:txBody>
                    <a:bodyPr/>
                    <a:lstStyle/>
                    <a:p>
                      <a:endParaRPr lang="ru-RU"/>
                    </a:p>
                  </a:txBody>
                  <a:tcPr/>
                </a:tc>
                <a:tc rowSpan="2">
                  <a:txBody>
                    <a:bodyPr/>
                    <a:lstStyle/>
                    <a:p>
                      <a:pPr algn="ctr">
                        <a:lnSpc>
                          <a:spcPct val="115000"/>
                        </a:lnSpc>
                        <a:spcAft>
                          <a:spcPts val="0"/>
                        </a:spcAft>
                      </a:pPr>
                      <a:r>
                        <a:rPr lang="ru-RU" sz="700">
                          <a:effectLst/>
                        </a:rPr>
                        <a:t>Код по Общероссийскому </a:t>
                      </a:r>
                      <a:r>
                        <a:rPr lang="ru-RU" sz="700" u="none" strike="noStrike">
                          <a:effectLst/>
                          <a:hlinkClick r:id="rId6" tooltip="&quot;ОК 034-2014 (КПЕС 2008). Общероссийский классификатор продукции по видам экономической деятельности&quot; (утв. Приказом Росстандарта от 31.01.2014 N 14-ст) (ред. от 02.12.2020){КонсультантПлюс}"/>
                        </a:rPr>
                        <a:t>классификатору</a:t>
                      </a:r>
                      <a:r>
                        <a:rPr lang="ru-RU" sz="700">
                          <a:effectLst/>
                        </a:rPr>
                        <a:t> продукции по видам экономической деятельности ОК 034-2014 (КПЕС 2008) </a:t>
                      </a:r>
                      <a:r>
                        <a:rPr lang="ru-RU" sz="700" u="none" strike="noStrike">
                          <a:effectLst/>
                          <a:hlinkClick r:id="rId5" action="ppaction://hlinkfile" tooltip="&lt;22&gt; Заполняется при наличии возможности у производителя товаров, импортера товаров идентифицировать упаковку товаров по одной из указанных классификаций."/>
                        </a:rPr>
                        <a:t>&lt;22&gt;</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Код единой Товарной номенклатуры внешнеэкономической деятельности Евразийского экономического союза (ТН ВЭД ЕАЭС) </a:t>
                      </a:r>
                      <a:r>
                        <a:rPr lang="ru-RU" sz="700" u="none" strike="noStrike">
                          <a:effectLst/>
                          <a:hlinkClick r:id="rId5" action="ppaction://hlinkfile" tooltip="&lt;22&gt; Заполняется при наличии возможности у производителя товаров, импортера товаров идентифицировать упаковку товаров по одной из указанных классификаций."/>
                        </a:rPr>
                        <a:t>&lt;22&gt;</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Количество упаковки товаров, выпущенной в обращение на территории Российской Федерации в год, предшествующий отчетному периоду, в отношении которого возникает обязанность обеспечивать выполнение нормативов утилизации </a:t>
                      </a:r>
                      <a:r>
                        <a:rPr lang="ru-RU" sz="700" u="none" strike="noStrike">
                          <a:effectLst/>
                          <a:hlinkClick r:id="rId7"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8" action="ppaction://hlinkfile" tooltip="&lt;7&gt; Заполняется на основе информации, полученной в установленном порядке при декларировании производителями товаров, импортерами товаров количества выпущенных в обращение на территории Российской Федерации товаров, упаковки товаров. Для указания количеств"/>
                        </a:rPr>
                        <a:t>&lt;7&gt;</a:t>
                      </a:r>
                      <a:r>
                        <a:rPr lang="ru-RU" sz="700">
                          <a:effectLst/>
                        </a:rPr>
                        <a:t>, </a:t>
                      </a:r>
                      <a:r>
                        <a:rPr lang="ru-RU" sz="700" u="none" strike="noStrike">
                          <a:effectLst/>
                          <a:hlinkClick r:id="rId9" action="ppaction://hlinkfile" tooltip="&lt;23&gt; Указывается количество упаковки, при производстве которой не использовалось вторичное сырье."/>
                        </a:rPr>
                        <a:t>&lt;23&gt;</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Норматив утилизации (в относительных единицах)</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Количество упаковки товаров, подлежащей утилизации в отчетный период </a:t>
                      </a:r>
                      <a:r>
                        <a:rPr lang="ru-RU" sz="700" u="none" strike="noStrike">
                          <a:effectLst/>
                          <a:hlinkClick r:id="rId7"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9" action="ppaction://hlinkfile" tooltip="&lt;23&gt; Указывается количество упаковки, при производстве которой не использовалось вторичное сырье."/>
                        </a:rPr>
                        <a:t>&lt;23&gt;</a:t>
                      </a:r>
                      <a:r>
                        <a:rPr lang="ru-RU" sz="700">
                          <a:effectLst/>
                        </a:rPr>
                        <a:t>, </a:t>
                      </a:r>
                      <a:r>
                        <a:rPr lang="ru-RU" sz="700" u="none" strike="noStrike">
                          <a:effectLst/>
                          <a:hlinkClick r:id="rId10" action="ppaction://hlinkfile" tooltip="&lt;24&gt; Количество упаковки товаров (за исключением упаковки товаров, произведенной из вторичного сырья), подлежащей утилизации в отчетный период, определяется путем умножения количества упаковки товаров, выпущенной в обращение на территории Российской Федер"/>
                        </a:rPr>
                        <a:t>&lt;24&gt;</a:t>
                      </a:r>
                      <a:r>
                        <a:rPr lang="ru-RU" sz="700">
                          <a:effectLst/>
                        </a:rPr>
                        <a:t> (</a:t>
                      </a:r>
                      <a:r>
                        <a:rPr lang="ru-RU" sz="700" u="none" strike="noStrike">
                          <a:effectLst/>
                          <a:hlinkClick r:id="rId11" action="ppaction://hlinkfile" tooltip="8"/>
                        </a:rPr>
                        <a:t>гр. 8</a:t>
                      </a:r>
                      <a:r>
                        <a:rPr lang="ru-RU" sz="700">
                          <a:effectLst/>
                        </a:rPr>
                        <a:t> x </a:t>
                      </a:r>
                      <a:r>
                        <a:rPr lang="ru-RU" sz="700" u="none" strike="noStrike">
                          <a:effectLst/>
                          <a:hlinkClick r:id="rId12" action="ppaction://hlinkfile" tooltip="9"/>
                        </a:rPr>
                        <a:t>гр. 9</a:t>
                      </a:r>
                      <a:r>
                        <a:rPr lang="ru-RU" sz="700">
                          <a:effectLst/>
                        </a:rPr>
                        <a:t>)</a:t>
                      </a:r>
                      <a:endParaRPr lang="ru-RU" sz="700">
                        <a:effectLst/>
                        <a:latin typeface="Arial"/>
                        <a:ea typeface="Times New Roman"/>
                        <a:cs typeface="Times New Roman"/>
                      </a:endParaRPr>
                    </a:p>
                  </a:txBody>
                  <a:tcPr marL="7720" marR="7720" marT="12700" marB="12700"/>
                </a:tc>
                <a:tc gridSpan="5">
                  <a:txBody>
                    <a:bodyPr/>
                    <a:lstStyle/>
                    <a:p>
                      <a:pPr algn="ctr">
                        <a:lnSpc>
                          <a:spcPct val="115000"/>
                        </a:lnSpc>
                        <a:spcAft>
                          <a:spcPts val="0"/>
                        </a:spcAft>
                      </a:pPr>
                      <a:r>
                        <a:rPr lang="ru-RU" sz="700">
                          <a:effectLst/>
                        </a:rPr>
                        <a:t>Расчет количества упаковки товаров, произведенной из вторичного сырья, подлежащей утилизации в отчетный период </a:t>
                      </a:r>
                      <a:r>
                        <a:rPr lang="ru-RU" sz="700" u="none" strike="noStrike">
                          <a:effectLst/>
                          <a:hlinkClick r:id="rId13" action="ppaction://hlinkfile" tooltip="&lt;25&gt; Заполняется в отношении упаковки товаров, при производстве которой использовалось вторичное сырье."/>
                        </a:rPr>
                        <a:t>&lt;25&gt;</a:t>
                      </a:r>
                      <a:endParaRPr lang="ru-RU" sz="700">
                        <a:effectLst/>
                        <a:latin typeface="Arial"/>
                        <a:ea typeface="Times New Roman"/>
                        <a:cs typeface="Times New Roman"/>
                      </a:endParaRPr>
                    </a:p>
                  </a:txBody>
                  <a:tcPr marL="7720" marR="7720" marT="12700" marB="1270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700">
                          <a:effectLst/>
                        </a:rPr>
                        <a:t>Итоговое количество упаковки товаров, подлежащей утилизации в отчетный период </a:t>
                      </a:r>
                      <a:r>
                        <a:rPr lang="ru-RU" sz="700" u="none" strike="noStrike">
                          <a:effectLst/>
                          <a:hlinkClick r:id="rId7"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14" action="ppaction://hlinkfile" tooltip="&lt;27&gt; Итоговое количество упаковки товаров, подлежащей утилизации в отчетный период, определяется путем суммирования количества упаковки товаров, при производстве которой не использовалось вторичное сырье, подлежащей утилизации в отчетный период, и количес"/>
                        </a:rPr>
                        <a:t>&lt;27&gt;</a:t>
                      </a:r>
                      <a:r>
                        <a:rPr lang="ru-RU" sz="700">
                          <a:effectLst/>
                        </a:rPr>
                        <a:t> (</a:t>
                      </a:r>
                      <a:r>
                        <a:rPr lang="ru-RU" sz="700" u="none" strike="noStrike">
                          <a:effectLst/>
                          <a:hlinkClick r:id="rId15" action="ppaction://hlinkfile" tooltip="10"/>
                        </a:rPr>
                        <a:t>гр. 10</a:t>
                      </a:r>
                      <a:r>
                        <a:rPr lang="ru-RU" sz="700">
                          <a:effectLst/>
                        </a:rPr>
                        <a:t> либо </a:t>
                      </a:r>
                      <a:r>
                        <a:rPr lang="ru-RU" sz="700" u="none" strike="noStrike">
                          <a:effectLst/>
                          <a:hlinkClick r:id="rId15" action="ppaction://hlinkfile" tooltip="10"/>
                        </a:rPr>
                        <a:t>гр. 10</a:t>
                      </a:r>
                      <a:r>
                        <a:rPr lang="ru-RU" sz="700">
                          <a:effectLst/>
                        </a:rPr>
                        <a:t> + </a:t>
                      </a:r>
                      <a:r>
                        <a:rPr lang="ru-RU" sz="700" u="none" strike="noStrike">
                          <a:effectLst/>
                          <a:hlinkClick r:id="rId16" action="ppaction://hlinkfile" tooltip="14"/>
                        </a:rPr>
                        <a:t>гр. 14</a:t>
                      </a:r>
                      <a:r>
                        <a:rPr lang="ru-RU" sz="700">
                          <a:effectLst/>
                        </a:rPr>
                        <a:t>)</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Количество отходов от использования товаров (в части упаковки товаров), утилизированных (переданных на утилизацию) в отчетный период </a:t>
                      </a:r>
                      <a:r>
                        <a:rPr lang="ru-RU" sz="700" u="none" strike="noStrike">
                          <a:effectLst/>
                          <a:hlinkClick r:id="rId7"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17" action="ppaction://hlinkfile" tooltip="&lt;14&gt; Количество отходов от использования товаров, в том числе упаковки как готового товара (подраздел 1 раздела II настоящего приложения), и количество отходов от использования товаров в части упаковки товаров (подраздел 2 раздела II настоящего приложения"/>
                        </a:rPr>
                        <a:t>&lt;14&gt;</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Количество отходов от использования товаров (в части упаковки товаров), утилизированных (переданных на утилизацию) в предыдущий отчетный период сверх норматива утилизации </a:t>
                      </a:r>
                      <a:r>
                        <a:rPr lang="ru-RU" sz="700" u="none" strike="noStrike">
                          <a:effectLst/>
                          <a:hlinkClick r:id="rId7"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18" action="ppaction://hlinkfile" tooltip="&lt;15&gt; Количество отходов от использования товаров, в том числе упаковки как готового товара (подраздел 1 раздела II настоящего приложения), и количество отходов от использования товаров в части упаковки товаров (подраздел 2 раздела II настоящего приложения"/>
                        </a:rPr>
                        <a:t>&lt;15&gt;</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Итоговое количество отходов от использования товаров (в части упаковки товаров), утилизированных (переданных на утилизацию), засчитываемых в отчетный период </a:t>
                      </a:r>
                      <a:r>
                        <a:rPr lang="ru-RU" sz="700" u="none" strike="noStrike">
                          <a:effectLst/>
                          <a:hlinkClick r:id="rId7"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19" action="ppaction://hlinkfile" tooltip="&lt;28&gt; Итоговое количество отходов от использования товаров (в части упаковки товаров), утилизированных и (или) переданных на утилизацию, засчитываемых в отчетный период, определяется путем суммирования количества отходов от использования товаров (в части у"/>
                        </a:rPr>
                        <a:t>&lt;28&gt;</a:t>
                      </a:r>
                      <a:r>
                        <a:rPr lang="ru-RU" sz="700">
                          <a:effectLst/>
                        </a:rPr>
                        <a:t> (</a:t>
                      </a:r>
                      <a:r>
                        <a:rPr lang="ru-RU" sz="700" u="none" strike="noStrike">
                          <a:effectLst/>
                          <a:hlinkClick r:id="rId20" action="ppaction://hlinkfile" tooltip="16"/>
                        </a:rPr>
                        <a:t>гр. 16</a:t>
                      </a:r>
                      <a:r>
                        <a:rPr lang="ru-RU" sz="700">
                          <a:effectLst/>
                        </a:rPr>
                        <a:t> + </a:t>
                      </a:r>
                      <a:r>
                        <a:rPr lang="ru-RU" sz="700" u="none" strike="noStrike">
                          <a:effectLst/>
                          <a:hlinkClick r:id="rId21" action="ppaction://hlinkfile" tooltip="17"/>
                        </a:rPr>
                        <a:t>гр. 17</a:t>
                      </a:r>
                      <a:r>
                        <a:rPr lang="ru-RU" sz="700">
                          <a:effectLst/>
                        </a:rPr>
                        <a:t>)</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Количество отходов от использования товаров (в части упаковки товаров), утилизированных (переданных на утилизацию) в отчетный период сверх норматива утилизации </a:t>
                      </a:r>
                      <a:r>
                        <a:rPr lang="ru-RU" sz="700" u="none" strike="noStrike">
                          <a:effectLst/>
                          <a:hlinkClick r:id="rId7"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22" action="ppaction://hlinkfile" tooltip="&lt;29&gt; Количество отходов от использования товаров (в части упаковки товаров), утилизированных и (или) переданных на утилизацию в отчетный период сверх норматива утилизации, определяется путем вычитания из итогового количества отходов от использования товар"/>
                        </a:rPr>
                        <a:t>&lt;29&gt;</a:t>
                      </a:r>
                      <a:r>
                        <a:rPr lang="ru-RU" sz="700">
                          <a:effectLst/>
                        </a:rPr>
                        <a:t> (</a:t>
                      </a:r>
                      <a:r>
                        <a:rPr lang="ru-RU" sz="700" u="none" strike="noStrike">
                          <a:effectLst/>
                          <a:hlinkClick r:id="rId23" action="ppaction://hlinkfile" tooltip="18"/>
                        </a:rPr>
                        <a:t>гр. 18</a:t>
                      </a:r>
                      <a:r>
                        <a:rPr lang="ru-RU" sz="700">
                          <a:effectLst/>
                        </a:rPr>
                        <a:t> - </a:t>
                      </a:r>
                      <a:r>
                        <a:rPr lang="ru-RU" sz="700" u="none" strike="noStrike">
                          <a:effectLst/>
                          <a:hlinkClick r:id="rId24" action="ppaction://hlinkfile" tooltip="15"/>
                        </a:rPr>
                        <a:t>гр. 15</a:t>
                      </a:r>
                      <a:r>
                        <a:rPr lang="ru-RU" sz="700">
                          <a:effectLst/>
                        </a:rPr>
                        <a:t>)</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Количество отходов от использования товаров (в части упаковки товаров), за которые необходимо уплатить экологический сбор </a:t>
                      </a:r>
                      <a:r>
                        <a:rPr lang="ru-RU" sz="700" u="none" strike="noStrike">
                          <a:effectLst/>
                          <a:hlinkClick r:id="rId7"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25" action="ppaction://hlinkfile" tooltip="&lt;30&gt; Количество отходов от использования товаров (в части упаковки товаров), за которые необходимо уплатить экологический сбор, определяется путем вычитания из итогового количества упаковки товаров, подлежащей утилизации в отчетный период, итогового колич"/>
                        </a:rPr>
                        <a:t>&lt;30&gt;</a:t>
                      </a:r>
                      <a:r>
                        <a:rPr lang="ru-RU" sz="700">
                          <a:effectLst/>
                        </a:rPr>
                        <a:t> (</a:t>
                      </a:r>
                      <a:r>
                        <a:rPr lang="ru-RU" sz="700" u="none" strike="noStrike">
                          <a:effectLst/>
                          <a:hlinkClick r:id="rId24" action="ppaction://hlinkfile" tooltip="15"/>
                        </a:rPr>
                        <a:t>гр. 15</a:t>
                      </a:r>
                      <a:r>
                        <a:rPr lang="ru-RU" sz="700">
                          <a:effectLst/>
                        </a:rPr>
                        <a:t> - </a:t>
                      </a:r>
                      <a:r>
                        <a:rPr lang="ru-RU" sz="700" u="none" strike="noStrike">
                          <a:effectLst/>
                          <a:hlinkClick r:id="rId23" action="ppaction://hlinkfile" tooltip="18"/>
                        </a:rPr>
                        <a:t>гр. 18</a:t>
                      </a:r>
                      <a:r>
                        <a:rPr lang="ru-RU" sz="700">
                          <a:effectLst/>
                        </a:rPr>
                        <a:t>)</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Сведения о документах, подтверждающих утилизацию (передачу отходов на утилизацию) </a:t>
                      </a:r>
                      <a:r>
                        <a:rPr lang="ru-RU" sz="700" u="none" strike="noStrike">
                          <a:effectLst/>
                          <a:hlinkClick r:id="rId26" action="ppaction://hlinkfile" tooltip="&lt;19&gt; Приводятся следующие сведения:"/>
                        </a:rPr>
                        <a:t>&lt;19&gt;</a:t>
                      </a:r>
                      <a:endParaRPr lang="ru-RU" sz="700">
                        <a:effectLst/>
                        <a:latin typeface="Arial"/>
                        <a:ea typeface="Times New Roman"/>
                        <a:cs typeface="Times New Roman"/>
                      </a:endParaRPr>
                    </a:p>
                  </a:txBody>
                  <a:tcPr marL="7720" marR="7720" marT="12700" marB="12700"/>
                </a:tc>
                <a:tc rowSpan="2">
                  <a:txBody>
                    <a:bodyPr/>
                    <a:lstStyle/>
                    <a:p>
                      <a:pPr algn="ctr">
                        <a:lnSpc>
                          <a:spcPct val="115000"/>
                        </a:lnSpc>
                        <a:spcAft>
                          <a:spcPts val="0"/>
                        </a:spcAft>
                      </a:pPr>
                      <a:r>
                        <a:rPr lang="ru-RU" sz="700">
                          <a:effectLst/>
                        </a:rPr>
                        <a:t>Примечание </a:t>
                      </a:r>
                      <a:r>
                        <a:rPr lang="ru-RU" sz="700" u="none" strike="noStrike">
                          <a:effectLst/>
                          <a:hlinkClick r:id="rId27" action="ppaction://hlinkfile" tooltip="&lt;20&gt; Заполняется в обязательном порядке в случае, если норматив утилизации выполняется за счет утилизации любых отходов от использования товаров (включая отходы от использования упаковки товаров), входящих в одну или несколько групп товаров, групп упаковк"/>
                        </a:rPr>
                        <a:t>&lt;20&gt;</a:t>
                      </a:r>
                      <a:endParaRPr lang="ru-RU" sz="700">
                        <a:effectLst/>
                        <a:latin typeface="Arial"/>
                        <a:ea typeface="Times New Roman"/>
                        <a:cs typeface="Times New Roman"/>
                      </a:endParaRPr>
                    </a:p>
                  </a:txBody>
                  <a:tcPr marL="7720" marR="7720" marT="12700" marB="12700"/>
                </a:tc>
              </a:tr>
              <a:tr h="3497447">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700">
                          <a:effectLst/>
                        </a:rPr>
                        <a:t>количество упаковки товаров, произведенной из вторичного сырья, в отношении которого возникает обязанность обеспечивать выполнение нормативов утилизации </a:t>
                      </a:r>
                      <a:r>
                        <a:rPr lang="ru-RU" sz="700" u="none" strike="noStrike">
                          <a:effectLst/>
                          <a:hlinkClick r:id="rId7"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8" action="ppaction://hlinkfile" tooltip="&lt;7&gt; Заполняется на основе информации, полученной в установленном порядке при декларировании производителями товаров, импортерами товаров количества выпущенных в обращение на территории Российской Федерации товаров, упаковки товаров. Для указания количеств"/>
                        </a:rPr>
                        <a:t>&lt;7&gt;</a:t>
                      </a:r>
                      <a:r>
                        <a:rPr lang="ru-RU" sz="700">
                          <a:effectLst/>
                        </a:rPr>
                        <a:t>, </a:t>
                      </a:r>
                      <a:r>
                        <a:rPr lang="ru-RU" sz="700" u="none" strike="noStrike">
                          <a:effectLst/>
                          <a:hlinkClick r:id="rId13" action="ppaction://hlinkfile" tooltip="&lt;25&gt; Заполняется в отношении упаковки товаров, при производстве которой использовалось вторичное сырье."/>
                        </a:rPr>
                        <a:t>&lt;25&gt;</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доля вторичного сырья, используемого при производстве упаковки (в относительных единицах) </a:t>
                      </a:r>
                      <a:r>
                        <a:rPr lang="ru-RU" sz="700" u="none" strike="noStrike">
                          <a:effectLst/>
                          <a:hlinkClick r:id="rId8" action="ppaction://hlinkfile" tooltip="&lt;7&gt; Заполняется на основе информации, полученной в установленном порядке при декларировании производителями товаров, импортерами товаров количества выпущенных в обращение на территории Российской Федерации товаров, упаковки товаров. Для указания количеств"/>
                        </a:rPr>
                        <a:t>&lt;7&gt;</a:t>
                      </a:r>
                      <a:r>
                        <a:rPr lang="ru-RU" sz="700">
                          <a:effectLst/>
                        </a:rPr>
                        <a:t>, </a:t>
                      </a:r>
                      <a:r>
                        <a:rPr lang="ru-RU" sz="700" u="none" strike="noStrike">
                          <a:effectLst/>
                          <a:hlinkClick r:id="rId13" action="ppaction://hlinkfile" tooltip="&lt;25&gt; Заполняется в отношении упаковки товаров, при производстве которой использовалось вторичное сырье."/>
                        </a:rPr>
                        <a:t>&lt;25&gt;</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понижающий коэффициент </a:t>
                      </a:r>
                      <a:r>
                        <a:rPr lang="ru-RU" sz="700" u="none" strike="noStrike">
                          <a:effectLst/>
                          <a:hlinkClick r:id="rId8" action="ppaction://hlinkfile" tooltip="&lt;7&gt; Заполняется на основе информации, полученной в установленном порядке при декларировании производителями товаров, импортерами товаров количества выпущенных в обращение на территории Российской Федерации товаров, упаковки товаров. Для указания количеств"/>
                        </a:rPr>
                        <a:t>&lt;7&gt;</a:t>
                      </a:r>
                      <a:r>
                        <a:rPr lang="ru-RU" sz="700">
                          <a:effectLst/>
                        </a:rPr>
                        <a:t>, </a:t>
                      </a:r>
                      <a:r>
                        <a:rPr lang="ru-RU" sz="700" u="none" strike="noStrike">
                          <a:effectLst/>
                          <a:hlinkClick r:id="rId28" action="ppaction://hlinkfile" tooltip="&lt;11&gt; Понижающий коэффициент рассчитывается как разница между единицей и долей вторичного сырья, использованного при производстве упаковки (выраженной в относительных единицах)."/>
                        </a:rPr>
                        <a:t>&lt;11&gt;</a:t>
                      </a:r>
                      <a:r>
                        <a:rPr lang="ru-RU" sz="700">
                          <a:effectLst/>
                        </a:rPr>
                        <a:t>, </a:t>
                      </a:r>
                      <a:r>
                        <a:rPr lang="ru-RU" sz="700" u="none" strike="noStrike">
                          <a:effectLst/>
                          <a:hlinkClick r:id="rId13" action="ppaction://hlinkfile" tooltip="&lt;25&gt; Заполняется в отношении упаковки товаров, при производстве которой использовалось вторичное сырье."/>
                        </a:rPr>
                        <a:t>&lt;25&gt;</a:t>
                      </a:r>
                      <a:r>
                        <a:rPr lang="ru-RU" sz="700">
                          <a:effectLst/>
                        </a:rPr>
                        <a:t> (1 - </a:t>
                      </a:r>
                      <a:r>
                        <a:rPr lang="ru-RU" sz="700" u="none" strike="noStrike">
                          <a:effectLst/>
                          <a:hlinkClick r:id="rId29" action="ppaction://hlinkfile" tooltip="12"/>
                        </a:rPr>
                        <a:t>гр. 12</a:t>
                      </a:r>
                      <a:r>
                        <a:rPr lang="ru-RU" sz="700">
                          <a:effectLst/>
                        </a:rPr>
                        <a:t>)</a:t>
                      </a:r>
                      <a:endParaRPr lang="ru-RU" sz="700">
                        <a:effectLst/>
                        <a:latin typeface="Arial"/>
                        <a:ea typeface="Times New Roman"/>
                        <a:cs typeface="Times New Roman"/>
                      </a:endParaRPr>
                    </a:p>
                  </a:txBody>
                  <a:tcPr marL="7720" marR="7720" marT="12700" marB="12700"/>
                </a:tc>
                <a:tc gridSpan="2">
                  <a:txBody>
                    <a:bodyPr/>
                    <a:lstStyle/>
                    <a:p>
                      <a:pPr algn="ctr">
                        <a:lnSpc>
                          <a:spcPct val="115000"/>
                        </a:lnSpc>
                        <a:spcAft>
                          <a:spcPts val="0"/>
                        </a:spcAft>
                      </a:pPr>
                      <a:r>
                        <a:rPr lang="ru-RU" sz="700">
                          <a:effectLst/>
                        </a:rPr>
                        <a:t>количество упаковки товаров, произведенной из вторичного сырья, подлежащей утилизации в отчетный период, с учетом понижающего коэффициента </a:t>
                      </a:r>
                      <a:r>
                        <a:rPr lang="ru-RU" sz="700" u="none" strike="noStrike">
                          <a:effectLst/>
                          <a:hlinkClick r:id="rId7" action="ppaction://hlinkfile" tooltip="&lt;6&gt; Количество товаров, упаковки товаров, количество отходов от использования товаров указываются для каждого товара, упаковки товаров в килограммах, округленных до целого числа по математическим правилам округления."/>
                        </a:rPr>
                        <a:t>&lt;6&gt;</a:t>
                      </a:r>
                      <a:r>
                        <a:rPr lang="ru-RU" sz="700">
                          <a:effectLst/>
                        </a:rPr>
                        <a:t>, </a:t>
                      </a:r>
                      <a:r>
                        <a:rPr lang="ru-RU" sz="700" u="none" strike="noStrike">
                          <a:effectLst/>
                          <a:hlinkClick r:id="rId8" action="ppaction://hlinkfile" tooltip="&lt;7&gt; Заполняется на основе информации, полученной в установленном порядке при декларировании производителями товаров, импортерами товаров количества выпущенных в обращение на территории Российской Федерации товаров, упаковки товаров. Для указания количеств"/>
                        </a:rPr>
                        <a:t>&lt;7&gt;</a:t>
                      </a:r>
                      <a:r>
                        <a:rPr lang="ru-RU" sz="700">
                          <a:effectLst/>
                        </a:rPr>
                        <a:t>, </a:t>
                      </a:r>
                      <a:r>
                        <a:rPr lang="ru-RU" sz="700" u="none" strike="noStrike">
                          <a:effectLst/>
                          <a:hlinkClick r:id="rId13" action="ppaction://hlinkfile" tooltip="&lt;25&gt; Заполняется в отношении упаковки товаров, при производстве которой использовалось вторичное сырье."/>
                        </a:rPr>
                        <a:t>&lt;25&gt;</a:t>
                      </a:r>
                      <a:r>
                        <a:rPr lang="ru-RU" sz="700">
                          <a:effectLst/>
                        </a:rPr>
                        <a:t>, </a:t>
                      </a:r>
                      <a:r>
                        <a:rPr lang="ru-RU" sz="700" u="none" strike="noStrike">
                          <a:effectLst/>
                          <a:hlinkClick r:id="rId30" action="ppaction://hlinkfile" tooltip="&lt;26&gt; Количество упаковки товаров, произведенной из вторичного сырья, подлежащей утилизации в отчетный период с учетом понижающего коэффициента, определяется путем умножения количества упаковки товаров, произведенной из вторичного сырья, выпущенной в обращ"/>
                        </a:rPr>
                        <a:t>&lt;26&gt;</a:t>
                      </a:r>
                      <a:r>
                        <a:rPr lang="ru-RU" sz="700">
                          <a:effectLst/>
                        </a:rPr>
                        <a:t> (</a:t>
                      </a:r>
                      <a:r>
                        <a:rPr lang="ru-RU" sz="700" u="none" strike="noStrike">
                          <a:effectLst/>
                          <a:hlinkClick r:id="rId12" action="ppaction://hlinkfile" tooltip="9"/>
                        </a:rPr>
                        <a:t>гр. 9</a:t>
                      </a:r>
                      <a:r>
                        <a:rPr lang="ru-RU" sz="700">
                          <a:effectLst/>
                        </a:rPr>
                        <a:t> x </a:t>
                      </a:r>
                      <a:r>
                        <a:rPr lang="ru-RU" sz="700" u="none" strike="noStrike">
                          <a:effectLst/>
                          <a:hlinkClick r:id="rId31" action="ppaction://hlinkfile" tooltip="11"/>
                        </a:rPr>
                        <a:t>гр. 11</a:t>
                      </a:r>
                      <a:r>
                        <a:rPr lang="ru-RU" sz="700">
                          <a:effectLst/>
                        </a:rPr>
                        <a:t> x </a:t>
                      </a:r>
                      <a:r>
                        <a:rPr lang="ru-RU" sz="700" u="none" strike="noStrike">
                          <a:effectLst/>
                          <a:hlinkClick r:id="rId32" action="ppaction://hlinkfile" tooltip="13"/>
                        </a:rPr>
                        <a:t>гр. 13</a:t>
                      </a:r>
                      <a:r>
                        <a:rPr lang="ru-RU" sz="700">
                          <a:effectLst/>
                        </a:rPr>
                        <a:t>)</a:t>
                      </a:r>
                      <a:endParaRPr lang="ru-RU" sz="700">
                        <a:effectLst/>
                        <a:latin typeface="Arial"/>
                        <a:ea typeface="Times New Roman"/>
                        <a:cs typeface="Times New Roman"/>
                      </a:endParaRPr>
                    </a:p>
                  </a:txBody>
                  <a:tcPr marL="7720" marR="7720" marT="12700" marB="12700"/>
                </a:tc>
                <a:tc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65168">
                <a:tc>
                  <a:txBody>
                    <a:bodyPr/>
                    <a:lstStyle/>
                    <a:p>
                      <a:pPr algn="ctr">
                        <a:lnSpc>
                          <a:spcPct val="115000"/>
                        </a:lnSpc>
                        <a:spcAft>
                          <a:spcPts val="0"/>
                        </a:spcAft>
                      </a:pPr>
                      <a:r>
                        <a:rPr lang="ru-RU" sz="700">
                          <a:effectLst/>
                        </a:rPr>
                        <a:t>1</a:t>
                      </a:r>
                      <a:endParaRPr lang="ru-RU" sz="700">
                        <a:effectLst/>
                        <a:latin typeface="Arial"/>
                        <a:ea typeface="Times New Roman"/>
                        <a:cs typeface="Times New Roman"/>
                      </a:endParaRPr>
                    </a:p>
                  </a:txBody>
                  <a:tcPr marL="7720" marR="7720" marT="12700" marB="12700"/>
                </a:tc>
                <a:tc gridSpan="2">
                  <a:txBody>
                    <a:bodyPr/>
                    <a:lstStyle/>
                    <a:p>
                      <a:pPr algn="ctr">
                        <a:lnSpc>
                          <a:spcPct val="115000"/>
                        </a:lnSpc>
                        <a:spcAft>
                          <a:spcPts val="0"/>
                        </a:spcAft>
                      </a:pPr>
                      <a:r>
                        <a:rPr lang="ru-RU" sz="700">
                          <a:effectLst/>
                        </a:rPr>
                        <a:t>2</a:t>
                      </a:r>
                      <a:endParaRPr lang="ru-RU" sz="700">
                        <a:effectLst/>
                        <a:latin typeface="Arial"/>
                        <a:ea typeface="Times New Roman"/>
                        <a:cs typeface="Times New Roman"/>
                      </a:endParaRPr>
                    </a:p>
                  </a:txBody>
                  <a:tcPr marL="7720" marR="7720" marT="12700" marB="12700"/>
                </a:tc>
                <a:tc hMerge="1">
                  <a:txBody>
                    <a:bodyPr/>
                    <a:lstStyle/>
                    <a:p>
                      <a:pPr algn="ctr">
                        <a:lnSpc>
                          <a:spcPct val="115000"/>
                        </a:lnSpc>
                        <a:spcAft>
                          <a:spcPts val="0"/>
                        </a:spcAft>
                      </a:pPr>
                      <a:endParaRPr lang="ru-RU" sz="700">
                        <a:effectLst/>
                        <a:latin typeface="Arial"/>
                        <a:ea typeface="Times New Roman"/>
                        <a:cs typeface="Times New Roman"/>
                      </a:endParaRPr>
                    </a:p>
                  </a:txBody>
                  <a:tcPr marL="7720" marR="7720" marT="12700" marB="12700"/>
                </a:tc>
                <a:tc gridSpan="2">
                  <a:txBody>
                    <a:bodyPr/>
                    <a:lstStyle/>
                    <a:p>
                      <a:pPr algn="ctr">
                        <a:lnSpc>
                          <a:spcPct val="115000"/>
                        </a:lnSpc>
                        <a:spcAft>
                          <a:spcPts val="0"/>
                        </a:spcAft>
                      </a:pPr>
                      <a:r>
                        <a:rPr lang="ru-RU" sz="700">
                          <a:effectLst/>
                        </a:rPr>
                        <a:t>3</a:t>
                      </a:r>
                      <a:endParaRPr lang="ru-RU" sz="700">
                        <a:effectLst/>
                        <a:latin typeface="Arial"/>
                        <a:ea typeface="Times New Roman"/>
                        <a:cs typeface="Times New Roman"/>
                      </a:endParaRPr>
                    </a:p>
                  </a:txBody>
                  <a:tcPr marL="7720" marR="7720" marT="12700" marB="12700"/>
                </a:tc>
                <a:tc hMerge="1">
                  <a:txBody>
                    <a:bodyPr/>
                    <a:lstStyle/>
                    <a:p>
                      <a:pPr algn="ctr">
                        <a:lnSpc>
                          <a:spcPct val="115000"/>
                        </a:lnSpc>
                        <a:spcAft>
                          <a:spcPts val="0"/>
                        </a:spcAft>
                      </a:pPr>
                      <a:endParaRPr lang="ru-RU" sz="700">
                        <a:effectLst/>
                        <a:latin typeface="Arial"/>
                        <a:ea typeface="Times New Roman"/>
                        <a:cs typeface="Times New Roman"/>
                      </a:endParaRPr>
                    </a:p>
                  </a:txBody>
                  <a:tcPr marL="7720" marR="7720" marT="12700" marB="12700"/>
                </a:tc>
                <a:tc gridSpan="2">
                  <a:txBody>
                    <a:bodyPr/>
                    <a:lstStyle/>
                    <a:p>
                      <a:pPr algn="ctr">
                        <a:lnSpc>
                          <a:spcPct val="115000"/>
                        </a:lnSpc>
                        <a:spcAft>
                          <a:spcPts val="0"/>
                        </a:spcAft>
                      </a:pPr>
                      <a:r>
                        <a:rPr lang="ru-RU" sz="700">
                          <a:effectLst/>
                        </a:rPr>
                        <a:t>4</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gn="ctr">
                        <a:lnSpc>
                          <a:spcPct val="115000"/>
                        </a:lnSpc>
                        <a:spcAft>
                          <a:spcPts val="0"/>
                        </a:spcAft>
                      </a:pPr>
                      <a:r>
                        <a:rPr lang="ru-RU" sz="700">
                          <a:effectLst/>
                        </a:rPr>
                        <a:t>5</a:t>
                      </a:r>
                      <a:endParaRPr lang="ru-RU" sz="700">
                        <a:effectLst/>
                        <a:latin typeface="Arial"/>
                        <a:ea typeface="Times New Roman"/>
                        <a:cs typeface="Times New Roman"/>
                      </a:endParaRPr>
                    </a:p>
                  </a:txBody>
                  <a:tcPr marL="7720" marR="7720" marT="12700" marB="12700"/>
                </a:tc>
                <a:tc hMerge="1">
                  <a:txBody>
                    <a:bodyPr/>
                    <a:lstStyle/>
                    <a:p>
                      <a:endParaRPr lang="ru-RU"/>
                    </a:p>
                  </a:txBody>
                  <a:tcPr/>
                </a:tc>
                <a:tc>
                  <a:txBody>
                    <a:bodyPr/>
                    <a:lstStyle/>
                    <a:p>
                      <a:pPr algn="ctr">
                        <a:lnSpc>
                          <a:spcPct val="115000"/>
                        </a:lnSpc>
                        <a:spcAft>
                          <a:spcPts val="0"/>
                        </a:spcAft>
                      </a:pPr>
                      <a:r>
                        <a:rPr lang="ru-RU" sz="700">
                          <a:effectLst/>
                        </a:rPr>
                        <a:t>6</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7</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8</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9</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10</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11</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12</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13</a:t>
                      </a:r>
                      <a:endParaRPr lang="ru-RU" sz="700">
                        <a:effectLst/>
                        <a:latin typeface="Arial"/>
                        <a:ea typeface="Times New Roman"/>
                        <a:cs typeface="Times New Roman"/>
                      </a:endParaRPr>
                    </a:p>
                  </a:txBody>
                  <a:tcPr marL="7720" marR="7720" marT="12700" marB="12700"/>
                </a:tc>
                <a:tc gridSpan="2">
                  <a:txBody>
                    <a:bodyPr/>
                    <a:lstStyle/>
                    <a:p>
                      <a:pPr algn="ctr">
                        <a:lnSpc>
                          <a:spcPct val="115000"/>
                        </a:lnSpc>
                        <a:spcAft>
                          <a:spcPts val="0"/>
                        </a:spcAft>
                      </a:pPr>
                      <a:r>
                        <a:rPr lang="ru-RU" sz="700">
                          <a:effectLst/>
                        </a:rPr>
                        <a:t>14</a:t>
                      </a:r>
                      <a:endParaRPr lang="ru-RU" sz="700">
                        <a:effectLst/>
                        <a:latin typeface="Arial"/>
                        <a:ea typeface="Times New Roman"/>
                        <a:cs typeface="Times New Roman"/>
                      </a:endParaRPr>
                    </a:p>
                  </a:txBody>
                  <a:tcPr marL="7720" marR="7720" marT="12700" marB="12700"/>
                </a:tc>
                <a:tc hMerge="1">
                  <a:txBody>
                    <a:bodyPr/>
                    <a:lstStyle/>
                    <a:p>
                      <a:endParaRPr lang="ru-RU"/>
                    </a:p>
                  </a:txBody>
                  <a:tcPr/>
                </a:tc>
                <a:tc>
                  <a:txBody>
                    <a:bodyPr/>
                    <a:lstStyle/>
                    <a:p>
                      <a:pPr algn="ctr">
                        <a:lnSpc>
                          <a:spcPct val="115000"/>
                        </a:lnSpc>
                        <a:spcAft>
                          <a:spcPts val="0"/>
                        </a:spcAft>
                      </a:pPr>
                      <a:r>
                        <a:rPr lang="ru-RU" sz="700">
                          <a:effectLst/>
                        </a:rPr>
                        <a:t>15</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16</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17</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18</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19</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20</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21</a:t>
                      </a:r>
                      <a:endParaRPr lang="ru-RU" sz="700">
                        <a:effectLst/>
                        <a:latin typeface="Arial"/>
                        <a:ea typeface="Times New Roman"/>
                        <a:cs typeface="Times New Roman"/>
                      </a:endParaRPr>
                    </a:p>
                  </a:txBody>
                  <a:tcPr marL="7720" marR="7720" marT="12700" marB="12700"/>
                </a:tc>
                <a:tc>
                  <a:txBody>
                    <a:bodyPr/>
                    <a:lstStyle/>
                    <a:p>
                      <a:pPr algn="ctr">
                        <a:lnSpc>
                          <a:spcPct val="115000"/>
                        </a:lnSpc>
                        <a:spcAft>
                          <a:spcPts val="0"/>
                        </a:spcAft>
                      </a:pPr>
                      <a:r>
                        <a:rPr lang="ru-RU" sz="700">
                          <a:effectLst/>
                        </a:rPr>
                        <a:t>22</a:t>
                      </a:r>
                      <a:endParaRPr lang="ru-RU" sz="700">
                        <a:effectLst/>
                        <a:latin typeface="Arial"/>
                        <a:ea typeface="Times New Roman"/>
                        <a:cs typeface="Times New Roman"/>
                      </a:endParaRPr>
                    </a:p>
                  </a:txBody>
                  <a:tcPr marL="7720" marR="7720" marT="12700" marB="12700"/>
                </a:tc>
              </a:tr>
              <a:tr h="65168">
                <a:tc gridSpan="27">
                  <a:txBody>
                    <a:bodyPr/>
                    <a:lstStyle/>
                    <a:p>
                      <a:pPr algn="ctr">
                        <a:lnSpc>
                          <a:spcPct val="115000"/>
                        </a:lnSpc>
                        <a:spcAft>
                          <a:spcPts val="0"/>
                        </a:spcAft>
                      </a:pPr>
                      <a:r>
                        <a:rPr lang="ru-RU" sz="700">
                          <a:effectLst/>
                        </a:rPr>
                        <a:t>Группа N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168">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r>
              <a:tr h="65168">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r>
              <a:tr h="65168">
                <a:tc gridSpan="27">
                  <a:txBody>
                    <a:bodyPr/>
                    <a:lstStyle/>
                    <a:p>
                      <a:pPr algn="ctr">
                        <a:lnSpc>
                          <a:spcPct val="115000"/>
                        </a:lnSpc>
                        <a:spcAft>
                          <a:spcPts val="0"/>
                        </a:spcAft>
                      </a:pPr>
                      <a:r>
                        <a:rPr lang="ru-RU" sz="700">
                          <a:effectLst/>
                        </a:rPr>
                        <a:t>Группа N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168">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r>
              <a:tr h="65168">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dirty="0">
                          <a:effectLst/>
                        </a:rPr>
                        <a:t> </a:t>
                      </a:r>
                      <a:endParaRPr lang="ru-RU" sz="700" dirty="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gridSpan="2">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hMerge="1">
                  <a:txBody>
                    <a:bodyPr/>
                    <a:lstStyle/>
                    <a:p>
                      <a:endParaRPr lang="ru-RU"/>
                    </a:p>
                  </a:txBody>
                  <a:tcPr/>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a:effectLst/>
                        </a:rPr>
                        <a:t> </a:t>
                      </a:r>
                      <a:endParaRPr lang="ru-RU" sz="700">
                        <a:effectLst/>
                        <a:latin typeface="Arial"/>
                        <a:ea typeface="Times New Roman"/>
                        <a:cs typeface="Times New Roman"/>
                      </a:endParaRPr>
                    </a:p>
                  </a:txBody>
                  <a:tcPr marL="7720" marR="7720" marT="12700" marB="12700"/>
                </a:tc>
                <a:tc>
                  <a:txBody>
                    <a:bodyPr/>
                    <a:lstStyle/>
                    <a:p>
                      <a:pPr>
                        <a:lnSpc>
                          <a:spcPct val="115000"/>
                        </a:lnSpc>
                        <a:spcAft>
                          <a:spcPts val="0"/>
                        </a:spcAft>
                      </a:pPr>
                      <a:r>
                        <a:rPr lang="ru-RU" sz="700" dirty="0">
                          <a:effectLst/>
                        </a:rPr>
                        <a:t> </a:t>
                      </a:r>
                      <a:endParaRPr lang="ru-RU" sz="700" dirty="0">
                        <a:effectLst/>
                        <a:latin typeface="Arial"/>
                        <a:ea typeface="Times New Roman"/>
                        <a:cs typeface="Times New Roman"/>
                      </a:endParaRPr>
                    </a:p>
                  </a:txBody>
                  <a:tcPr marL="7720" marR="7720" marT="12700" marB="12700"/>
                </a:tc>
              </a:tr>
            </a:tbl>
          </a:graphicData>
        </a:graphic>
      </p:graphicFrame>
    </p:spTree>
    <p:extLst>
      <p:ext uri="{BB962C8B-B14F-4D97-AF65-F5344CB8AC3E}">
        <p14:creationId xmlns:p14="http://schemas.microsoft.com/office/powerpoint/2010/main" val="3942604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30F86C48-1AAC-4C7E-BA66-8D172EA5829A}" type="slidenum">
              <a:rPr lang="ru-RU" smtClean="0"/>
              <a:t>12</a:t>
            </a:fld>
            <a:endParaRPr lang="ru-RU"/>
          </a:p>
        </p:txBody>
      </p:sp>
      <p:sp>
        <p:nvSpPr>
          <p:cNvPr id="10" name="TextBox 9"/>
          <p:cNvSpPr txBox="1"/>
          <p:nvPr/>
        </p:nvSpPr>
        <p:spPr>
          <a:xfrm>
            <a:off x="0" y="30689"/>
            <a:ext cx="9030012" cy="584775"/>
          </a:xfrm>
          <a:prstGeom prst="rect">
            <a:avLst/>
          </a:prstGeom>
          <a:noFill/>
        </p:spPr>
        <p:txBody>
          <a:bodyPr wrap="square" rtlCol="0">
            <a:spAutoFit/>
          </a:bodyPr>
          <a:lstStyle/>
          <a:p>
            <a:r>
              <a:rPr lang="ru-RU" sz="1600" b="1" dirty="0" smtClean="0">
                <a:solidFill>
                  <a:sysClr val="windowText" lastClr="000000">
                    <a:hueOff val="0"/>
                    <a:satOff val="0"/>
                    <a:lumOff val="0"/>
                    <a:alphaOff val="0"/>
                  </a:sysClr>
                </a:solidFill>
                <a:latin typeface="+mj-lt"/>
              </a:rPr>
              <a:t>ФОРМА </a:t>
            </a:r>
            <a:r>
              <a:rPr lang="ru-RU" sz="1600" b="1" dirty="0">
                <a:solidFill>
                  <a:sysClr val="windowText" lastClr="000000">
                    <a:hueOff val="0"/>
                    <a:satOff val="0"/>
                    <a:lumOff val="0"/>
                    <a:alphaOff val="0"/>
                  </a:sysClr>
                </a:solidFill>
                <a:latin typeface="+mj-lt"/>
              </a:rPr>
              <a:t>расчета суммы экологического </a:t>
            </a:r>
            <a:r>
              <a:rPr lang="ru-RU" sz="1600" b="1" dirty="0" smtClean="0">
                <a:solidFill>
                  <a:sysClr val="windowText" lastClr="000000">
                    <a:hueOff val="0"/>
                    <a:satOff val="0"/>
                    <a:lumOff val="0"/>
                    <a:alphaOff val="0"/>
                  </a:sysClr>
                </a:solidFill>
                <a:latin typeface="+mj-lt"/>
              </a:rPr>
              <a:t>сбора за </a:t>
            </a:r>
            <a:r>
              <a:rPr lang="ru-RU" sz="1600" b="1" dirty="0">
                <a:solidFill>
                  <a:sysClr val="windowText" lastClr="000000">
                    <a:hueOff val="0"/>
                    <a:satOff val="0"/>
                    <a:lumOff val="0"/>
                    <a:alphaOff val="0"/>
                  </a:sysClr>
                </a:solidFill>
                <a:latin typeface="+mj-lt"/>
              </a:rPr>
              <a:t>20 ..._ год</a:t>
            </a:r>
          </a:p>
          <a:p>
            <a:endParaRPr lang="ru-RU" sz="1600" b="1" dirty="0">
              <a:solidFill>
                <a:sysClr val="windowText" lastClr="000000">
                  <a:hueOff val="0"/>
                  <a:satOff val="0"/>
                  <a:lumOff val="0"/>
                  <a:alphaOff val="0"/>
                </a:sysClr>
              </a:solidFill>
              <a:latin typeface="+mj-lt"/>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2551845207"/>
              </p:ext>
            </p:extLst>
          </p:nvPr>
        </p:nvGraphicFramePr>
        <p:xfrm>
          <a:off x="179512" y="692696"/>
          <a:ext cx="8712969" cy="5771894"/>
        </p:xfrm>
        <a:graphic>
          <a:graphicData uri="http://schemas.openxmlformats.org/drawingml/2006/table">
            <a:tbl>
              <a:tblPr>
                <a:tableStyleId>{5C22544A-7EE6-4342-B048-85BDC9FD1C3A}</a:tableStyleId>
              </a:tblPr>
              <a:tblGrid>
                <a:gridCol w="571563"/>
                <a:gridCol w="562037"/>
                <a:gridCol w="481346"/>
                <a:gridCol w="881999"/>
                <a:gridCol w="712772"/>
                <a:gridCol w="718376"/>
                <a:gridCol w="639926"/>
                <a:gridCol w="664582"/>
                <a:gridCol w="699324"/>
                <a:gridCol w="796265"/>
                <a:gridCol w="793463"/>
                <a:gridCol w="1191316"/>
              </a:tblGrid>
              <a:tr h="1885103">
                <a:tc>
                  <a:txBody>
                    <a:bodyPr/>
                    <a:lstStyle/>
                    <a:p>
                      <a:pPr algn="ctr">
                        <a:lnSpc>
                          <a:spcPct val="115000"/>
                        </a:lnSpc>
                        <a:spcAft>
                          <a:spcPts val="0"/>
                        </a:spcAft>
                      </a:pPr>
                      <a:r>
                        <a:rPr lang="ru-RU" sz="900" dirty="0">
                          <a:effectLst/>
                        </a:rPr>
                        <a:t>N п/п</a:t>
                      </a:r>
                      <a:endParaRPr lang="ru-RU" sz="900" dirty="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Наименование товара </a:t>
                      </a:r>
                      <a:r>
                        <a:rPr lang="ru-RU" sz="900" u="none" strike="noStrike">
                          <a:effectLst/>
                          <a:hlinkClick r:id="rId2" action="ppaction://hlinkfile" tooltip="&lt;1&gt; Заполняется для готовых товаров, выпущенных в обращение на территории Российской Федерации их производителями, и упаковки таких товаров. Наименование по каждому готовому товару, включая упаковку, указывается в соответствии с перечнем готовых товаров, "/>
                        </a:rPr>
                        <a:t>&lt;1&gt;</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Код товара </a:t>
                      </a:r>
                      <a:r>
                        <a:rPr lang="ru-RU" sz="900" u="none" strike="noStrike">
                          <a:effectLst/>
                          <a:hlinkClick r:id="rId2" action="ppaction://hlinkfile" tooltip="&lt;1&gt; Заполняется для готовых товаров, выпущенных в обращение на территории Российской Федерации их производителями, и упаковки таких товаров. Наименование по каждому готовому товару, включая упаковку, указывается в соответствии с перечнем готовых товаров, "/>
                        </a:rPr>
                        <a:t>&lt;1&gt;</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Наименование позиции единой Товарной номенклатуры внешнеэкономической деятельности Евразийского экономического союза </a:t>
                      </a:r>
                      <a:r>
                        <a:rPr lang="ru-RU" sz="900" u="none" strike="noStrike">
                          <a:effectLst/>
                          <a:hlinkClick r:id="rId3" tooltip="Решение Совета Евразийской экономической комиссии от 16.07.2012 N 54 (ред. от 18.05.2021) &quot;Об утверждении единой Товарной номенклатуры внешнеэкономической деятельности Евразийского экономического союза и Единого таможенного тарифа Евразийского экономическ"/>
                        </a:rPr>
                        <a:t>(ТН ВЭД ЕАЭС)</a:t>
                      </a:r>
                      <a:r>
                        <a:rPr lang="ru-RU" sz="900">
                          <a:effectLst/>
                        </a:rPr>
                        <a:t> </a:t>
                      </a:r>
                      <a:r>
                        <a:rPr lang="ru-RU" sz="900" u="none" strike="noStrike">
                          <a:effectLst/>
                          <a:hlinkClick r:id="rId4" action="ppaction://hlinkfile" tooltip="&lt;2&gt; Заполняется для импортируемых готовых товаров, выпущенных в обращение на территории Российской Федерации их импортерами, и упаковки таких товаров. Наименование и код по каждому готовому товару (упаковке) указываются по единой Товарной номенклатуре вне"/>
                        </a:rPr>
                        <a:t>&lt;2&gt;</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Код единой Товарной номенклатуры внешнеэкономической деятельности Евразийского экономического союза </a:t>
                      </a:r>
                      <a:r>
                        <a:rPr lang="ru-RU" sz="900" u="none" strike="noStrike">
                          <a:effectLst/>
                          <a:hlinkClick r:id="rId3" tooltip="Решение Совета Евразийской экономической комиссии от 16.07.2012 N 54 (ред. от 18.05.2021) &quot;Об утверждении единой Товарной номенклатуры внешнеэкономической деятельности Евразийского экономического союза и Единого таможенного тарифа Евразийского экономическ"/>
                        </a:rPr>
                        <a:t>(ТН ВЭД ЕАЭС)</a:t>
                      </a:r>
                      <a:r>
                        <a:rPr lang="ru-RU" sz="900">
                          <a:effectLst/>
                        </a:rPr>
                        <a:t> </a:t>
                      </a:r>
                      <a:r>
                        <a:rPr lang="ru-RU" sz="900" u="none" strike="noStrike">
                          <a:effectLst/>
                          <a:hlinkClick r:id="rId4" action="ppaction://hlinkfile" tooltip="&lt;2&gt; Заполняется для импортируемых готовых товаров, выпущенных в обращение на территории Российской Федерации их импортерами, и упаковки таких товаров. Наименование и код по каждому готовому товару (упаковке) указываются по единой Товарной номенклатуре вне"/>
                        </a:rPr>
                        <a:t>&lt;2&gt;</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Количество товаров (готовых товаров/упаковки), выпущенных в обращение на территории Российской Федерации </a:t>
                      </a:r>
                      <a:r>
                        <a:rPr lang="ru-RU" sz="900" u="none" strike="noStrike">
                          <a:effectLst/>
                          <a:hlinkClick r:id="rId5" action="ppaction://hlinkfile" tooltip="&lt;3&gt; Заполняется на основании данных декларации о количестве выпущенных в обращение на территории Российской Федерации за предыдущий календарный год готовых товаров, в том числе упаковки, подлежащих утилизации, представленной в соответствии с Положением о "/>
                        </a:rPr>
                        <a:t>&lt;3&gt;</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Норматив утилизации </a:t>
                      </a:r>
                      <a:r>
                        <a:rPr lang="ru-RU" sz="900" u="none" strike="noStrike">
                          <a:effectLst/>
                          <a:hlinkClick r:id="rId6" action="ppaction://hlinkfile" tooltip="&lt;4&gt; Нормативы утилизации отходов от использования товаров утверждены распоряжением Правительства Российской Федерации от 04.12.2015 N 2491-р (Собрание законодательства Российской Федерации, 14.12.2015, N 50, ст. 7207)."/>
                        </a:rPr>
                        <a:t>&lt;4&gt;</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Итоговое количество товаров (готовых товаров/упаковки), подлежащих утилизации </a:t>
                      </a:r>
                      <a:r>
                        <a:rPr lang="ru-RU" sz="900" u="none" strike="noStrike">
                          <a:effectLst/>
                          <a:hlinkClick r:id="rId7" action="ppaction://hlinkfile" tooltip="&lt;5&gt; Заполняется на основании данных о количестве отходов от использования готовых товаров, упаковки товаров, переданных на утилизацию в отчетном периоде, за которые необходимо оплатить экологический сбор, указанными в направленной производителями, импорте"/>
                        </a:rPr>
                        <a:t>&lt;5&gt;</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Количество отходов от использования товаров (готовых товаров/упаковки), переданных на утилизацию в отчетный период </a:t>
                      </a:r>
                      <a:r>
                        <a:rPr lang="ru-RU" sz="900" u="none" strike="noStrike">
                          <a:effectLst/>
                          <a:hlinkClick r:id="rId7" action="ppaction://hlinkfile" tooltip="&lt;5&gt; Заполняется на основании данных о количестве отходов от использования готовых товаров, упаковки товаров, переданных на утилизацию в отчетном периоде, за которые необходимо оплатить экологический сбор, указанными в направленной производителями, импорте"/>
                        </a:rPr>
                        <a:t>&lt;5&gt;</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Количество отходов от использования товаров (готовых товаров/упаковки), за которые необходимо уплатить экологический сбор </a:t>
                      </a:r>
                      <a:r>
                        <a:rPr lang="ru-RU" sz="900" u="none" strike="noStrike">
                          <a:effectLst/>
                          <a:hlinkClick r:id="rId7" action="ppaction://hlinkfile" tooltip="&lt;5&gt; Заполняется на основании данных о количестве отходов от использования готовых товаров, упаковки товаров, переданных на утилизацию в отчетном периоде, за которые необходимо оплатить экологический сбор, указанными в направленной производителями, импорте"/>
                        </a:rPr>
                        <a:t>&lt;5&gt;</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Ставка экологического сбора </a:t>
                      </a:r>
                      <a:r>
                        <a:rPr lang="ru-RU" sz="900" u="none" strike="noStrike">
                          <a:effectLst/>
                          <a:hlinkClick r:id="rId8" action="ppaction://hlinkfile" tooltip="&lt;6&gt; Заполняется в соответствии со ставками экологического сбора по каждой группе товаров, подлежащих утилизации после утраты ими потребительских свойств, уплачиваемого производителями, импортерами товаров, которые не обеспечивают самостоятельную утилизаци"/>
                        </a:rPr>
                        <a:t>&lt;6&gt;</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Сумма экологического сбора, руб. </a:t>
                      </a:r>
                      <a:r>
                        <a:rPr lang="ru-RU" sz="900" u="none" strike="noStrike">
                          <a:effectLst/>
                          <a:hlinkClick r:id="rId9" action="ppaction://hlinkfile" tooltip="&lt;7&gt; Заполняется с точностью до двух знаков после запятой."/>
                        </a:rPr>
                        <a:t>&lt;7&gt;</a:t>
                      </a:r>
                      <a:endParaRPr lang="ru-RU" sz="900">
                        <a:effectLst/>
                        <a:latin typeface="Arial"/>
                        <a:ea typeface="Times New Roman"/>
                        <a:cs typeface="Times New Roman"/>
                      </a:endParaRPr>
                    </a:p>
                  </a:txBody>
                  <a:tcPr marL="28731" marR="28731" marT="47267" marB="47267"/>
                </a:tc>
              </a:tr>
              <a:tr h="222431">
                <a:tc>
                  <a:txBody>
                    <a:bodyPr/>
                    <a:lstStyle/>
                    <a:p>
                      <a:pPr algn="ctr">
                        <a:lnSpc>
                          <a:spcPct val="115000"/>
                        </a:lnSpc>
                        <a:spcAft>
                          <a:spcPts val="0"/>
                        </a:spcAft>
                      </a:pPr>
                      <a:r>
                        <a:rPr lang="ru-RU" sz="900">
                          <a:effectLst/>
                        </a:rPr>
                        <a:t>1</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2</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3</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4</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5</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6</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7</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8</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9</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10</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11</a:t>
                      </a:r>
                      <a:endParaRPr lang="ru-RU" sz="900">
                        <a:effectLst/>
                        <a:latin typeface="Arial"/>
                        <a:ea typeface="Times New Roman"/>
                        <a:cs typeface="Times New Roman"/>
                      </a:endParaRPr>
                    </a:p>
                  </a:txBody>
                  <a:tcPr marL="28731" marR="28731" marT="47267" marB="47267"/>
                </a:tc>
                <a:tc>
                  <a:txBody>
                    <a:bodyPr/>
                    <a:lstStyle/>
                    <a:p>
                      <a:pPr algn="ctr">
                        <a:lnSpc>
                          <a:spcPct val="115000"/>
                        </a:lnSpc>
                        <a:spcAft>
                          <a:spcPts val="0"/>
                        </a:spcAft>
                      </a:pPr>
                      <a:r>
                        <a:rPr lang="ru-RU" sz="900">
                          <a:effectLst/>
                        </a:rPr>
                        <a:t>12</a:t>
                      </a:r>
                      <a:endParaRPr lang="ru-RU" sz="900">
                        <a:effectLst/>
                        <a:latin typeface="Arial"/>
                        <a:ea typeface="Times New Roman"/>
                        <a:cs typeface="Times New Roman"/>
                      </a:endParaRPr>
                    </a:p>
                  </a:txBody>
                  <a:tcPr marL="28731" marR="28731" marT="47267" marB="47267"/>
                </a:tc>
              </a:tr>
              <a:tr h="222431">
                <a:tc gridSpan="11">
                  <a:txBody>
                    <a:bodyPr/>
                    <a:lstStyle/>
                    <a:p>
                      <a:pPr>
                        <a:lnSpc>
                          <a:spcPct val="115000"/>
                        </a:lnSpc>
                        <a:spcAft>
                          <a:spcPts val="0"/>
                        </a:spcAft>
                      </a:pPr>
                      <a:r>
                        <a:rPr lang="ru-RU" sz="900">
                          <a:effectLst/>
                        </a:rPr>
                        <a:t>ИТОГО сумма экологического сбора, руб. </a:t>
                      </a:r>
                      <a:r>
                        <a:rPr lang="ru-RU" sz="900" u="none" strike="noStrike">
                          <a:effectLst/>
                          <a:hlinkClick r:id="rId10" action="ppaction://hlinkfile" tooltip="&lt;8&gt; Итоговая сумма экологического сбора определяется путем суммирования суммы экологического сбора за готовые товары и суммы экологического сбора за упаковку."/>
                        </a:rPr>
                        <a:t>&lt;8&gt;</a:t>
                      </a:r>
                      <a:endParaRPr lang="ru-RU" sz="900">
                        <a:effectLst/>
                        <a:latin typeface="Arial"/>
                        <a:ea typeface="Times New Roman"/>
                        <a:cs typeface="Times New Roman"/>
                      </a:endParaRPr>
                    </a:p>
                  </a:txBody>
                  <a:tcPr marL="28731" marR="28731" marT="47267" marB="47267"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900">
                          <a:effectLst/>
                        </a:rPr>
                        <a:t>(</a:t>
                      </a:r>
                      <a:r>
                        <a:rPr lang="ru-RU" sz="900" u="none" strike="noStrike">
                          <a:effectLst/>
                          <a:hlinkClick r:id="rId11" action="ppaction://hlinkfile" tooltip="1. Сумма экологического сбора за готовые товары, руб. &lt;9&gt;"/>
                        </a:rPr>
                        <a:t>стр. 1</a:t>
                      </a:r>
                      <a:r>
                        <a:rPr lang="ru-RU" sz="900">
                          <a:effectLst/>
                        </a:rPr>
                        <a:t> + </a:t>
                      </a:r>
                      <a:r>
                        <a:rPr lang="ru-RU" sz="900" u="none" strike="noStrike">
                          <a:effectLst/>
                          <a:hlinkClick r:id="rId12" action="ppaction://hlinkfile" tooltip="2. Сумма экологического сбора за упаковку, руб."/>
                        </a:rPr>
                        <a:t>стр. 2</a:t>
                      </a:r>
                      <a:r>
                        <a:rPr lang="ru-RU" sz="900">
                          <a:effectLst/>
                        </a:rPr>
                        <a:t>)</a:t>
                      </a:r>
                      <a:endParaRPr lang="ru-RU" sz="900">
                        <a:effectLst/>
                        <a:latin typeface="Arial"/>
                        <a:ea typeface="Times New Roman"/>
                        <a:cs typeface="Times New Roman"/>
                      </a:endParaRPr>
                    </a:p>
                  </a:txBody>
                  <a:tcPr marL="28731" marR="28731" marT="47267" marB="47267" anchor="ctr"/>
                </a:tc>
              </a:tr>
              <a:tr h="350329">
                <a:tc gridSpan="11">
                  <a:txBody>
                    <a:bodyPr/>
                    <a:lstStyle/>
                    <a:p>
                      <a:pPr>
                        <a:lnSpc>
                          <a:spcPct val="115000"/>
                        </a:lnSpc>
                        <a:spcAft>
                          <a:spcPts val="0"/>
                        </a:spcAft>
                      </a:pPr>
                      <a:r>
                        <a:rPr lang="ru-RU" sz="900">
                          <a:effectLst/>
                        </a:rPr>
                        <a:t>1. Сумма экологического сбора за готовые товары, руб. </a:t>
                      </a:r>
                      <a:r>
                        <a:rPr lang="ru-RU" sz="900" u="none" strike="noStrike">
                          <a:effectLst/>
                          <a:hlinkClick r:id="rId13" action="ppaction://hlinkfile" tooltip="&lt;9&gt; Сумма экологического сбора за готовые товары и сумма экологического сбора за упаковку определяются путем суммирования значений по группам товаров, включая упаковку, подлежащих утилизации."/>
                        </a:rPr>
                        <a:t>&lt;9&gt;</a:t>
                      </a:r>
                      <a:endParaRPr lang="ru-RU" sz="900">
                        <a:effectLst/>
                        <a:latin typeface="Arial"/>
                        <a:ea typeface="Times New Roman"/>
                        <a:cs typeface="Times New Roman"/>
                      </a:endParaRPr>
                    </a:p>
                  </a:txBody>
                  <a:tcPr marL="28731" marR="28731" marT="47267" marB="47267"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900">
                          <a:effectLst/>
                        </a:rPr>
                        <a:t>(</a:t>
                      </a:r>
                      <a:r>
                        <a:rPr lang="ru-RU" sz="900" u="none" strike="noStrike">
                          <a:effectLst/>
                          <a:hlinkClick r:id="rId14" action="ppaction://hlinkfile" tooltip="1.1. Группа N ... &lt;10&gt;"/>
                        </a:rPr>
                        <a:t>стр. 1.1</a:t>
                      </a:r>
                      <a:r>
                        <a:rPr lang="ru-RU" sz="900">
                          <a:effectLst/>
                        </a:rPr>
                        <a:t> + </a:t>
                      </a:r>
                      <a:r>
                        <a:rPr lang="ru-RU" sz="900" u="none" strike="noStrike">
                          <a:effectLst/>
                          <a:hlinkClick r:id="rId14" action="ppaction://hlinkfile" tooltip="1.1. Группа N ... &lt;10&gt;"/>
                        </a:rPr>
                        <a:t>стр. 1.2</a:t>
                      </a:r>
                      <a:r>
                        <a:rPr lang="ru-RU" sz="900">
                          <a:effectLst/>
                        </a:rPr>
                        <a:t> + стр. ...)</a:t>
                      </a:r>
                      <a:endParaRPr lang="ru-RU" sz="900">
                        <a:effectLst/>
                        <a:latin typeface="Arial"/>
                        <a:ea typeface="Times New Roman"/>
                        <a:cs typeface="Times New Roman"/>
                      </a:endParaRPr>
                    </a:p>
                  </a:txBody>
                  <a:tcPr marL="28731" marR="28731" marT="47267" marB="47267" anchor="ctr"/>
                </a:tc>
              </a:tr>
              <a:tr h="350329">
                <a:tc gridSpan="11">
                  <a:txBody>
                    <a:bodyPr/>
                    <a:lstStyle/>
                    <a:p>
                      <a:pPr>
                        <a:lnSpc>
                          <a:spcPct val="115000"/>
                        </a:lnSpc>
                        <a:spcAft>
                          <a:spcPts val="0"/>
                        </a:spcAft>
                      </a:pPr>
                      <a:r>
                        <a:rPr lang="ru-RU" sz="900">
                          <a:effectLst/>
                        </a:rPr>
                        <a:t>1.1. Группа N ... </a:t>
                      </a:r>
                      <a:r>
                        <a:rPr lang="ru-RU" sz="900" u="none" strike="noStrike">
                          <a:effectLst/>
                          <a:hlinkClick r:id="rId15" action="ppaction://hlinkfile" tooltip="&lt;10&gt; Заполняется для каждой группы готовых товаров, включая упаковку, для которой установлены нормативы утилизации. Наименование групп готовых товаров, включая упаковку, указывается в соответствии с перечнем готовых товаров, включая упаковку, подлежащих у"/>
                        </a:rPr>
                        <a:t>&lt;10&gt;</a:t>
                      </a:r>
                      <a:endParaRPr lang="ru-RU" sz="900">
                        <a:effectLst/>
                        <a:latin typeface="Arial"/>
                        <a:ea typeface="Times New Roman"/>
                        <a:cs typeface="Times New Roman"/>
                      </a:endParaRPr>
                    </a:p>
                  </a:txBody>
                  <a:tcPr marL="28731" marR="28731" marT="47267" marB="47267"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900">
                          <a:effectLst/>
                        </a:rPr>
                        <a:t>(</a:t>
                      </a:r>
                      <a:r>
                        <a:rPr lang="ru-RU" sz="900" u="none" strike="noStrike">
                          <a:effectLst/>
                          <a:hlinkClick r:id="rId16" action="ppaction://hlinkfile" tooltip="1.1.1. ... &lt;11&gt;"/>
                        </a:rPr>
                        <a:t>стр. 1.1.1</a:t>
                      </a:r>
                      <a:r>
                        <a:rPr lang="ru-RU" sz="900">
                          <a:effectLst/>
                        </a:rPr>
                        <a:t> + </a:t>
                      </a:r>
                      <a:r>
                        <a:rPr lang="ru-RU" sz="900" u="none" strike="noStrike">
                          <a:effectLst/>
                          <a:hlinkClick r:id="rId16" action="ppaction://hlinkfile" tooltip="1.1.1. ... &lt;11&gt;"/>
                        </a:rPr>
                        <a:t>стр. 1.1.2</a:t>
                      </a:r>
                      <a:r>
                        <a:rPr lang="ru-RU" sz="900">
                          <a:effectLst/>
                        </a:rPr>
                        <a:t> + стр. ...)</a:t>
                      </a:r>
                      <a:endParaRPr lang="ru-RU" sz="900">
                        <a:effectLst/>
                        <a:latin typeface="Arial"/>
                        <a:ea typeface="Times New Roman"/>
                        <a:cs typeface="Times New Roman"/>
                      </a:endParaRPr>
                    </a:p>
                  </a:txBody>
                  <a:tcPr marL="28731" marR="28731" marT="47267" marB="47267" anchor="ctr"/>
                </a:tc>
              </a:tr>
              <a:tr h="350329">
                <a:tc>
                  <a:txBody>
                    <a:bodyPr/>
                    <a:lstStyle/>
                    <a:p>
                      <a:pPr>
                        <a:lnSpc>
                          <a:spcPct val="115000"/>
                        </a:lnSpc>
                        <a:spcAft>
                          <a:spcPts val="0"/>
                        </a:spcAft>
                      </a:pPr>
                      <a:r>
                        <a:rPr lang="ru-RU" sz="900">
                          <a:effectLst/>
                        </a:rPr>
                        <a:t>1.1.1. ... </a:t>
                      </a:r>
                      <a:r>
                        <a:rPr lang="ru-RU" sz="900" u="none" strike="noStrike">
                          <a:effectLst/>
                          <a:hlinkClick r:id="rId17" action="ppaction://hlinkfile" tooltip="&lt;11&gt; Заполняется по каждому наименованию готовых товаров, упаковки товаров, по которым у производителя, импортера товаров возникает обязанность по их утилизации. Графа 12 определяется путем умножения значений по графе 10 и графе 11."/>
                        </a:rPr>
                        <a:t>&lt;11&gt;</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gn="ctr">
                        <a:lnSpc>
                          <a:spcPct val="115000"/>
                        </a:lnSpc>
                        <a:spcAft>
                          <a:spcPts val="0"/>
                        </a:spcAft>
                      </a:pPr>
                      <a:r>
                        <a:rPr lang="ru-RU" sz="900">
                          <a:effectLst/>
                        </a:rPr>
                        <a:t>(</a:t>
                      </a:r>
                      <a:r>
                        <a:rPr lang="ru-RU" sz="900" u="none" strike="noStrike">
                          <a:effectLst/>
                          <a:hlinkClick r:id="rId18" action="ppaction://hlinkfile" tooltip="10"/>
                        </a:rPr>
                        <a:t>гр. 10</a:t>
                      </a:r>
                      <a:r>
                        <a:rPr lang="ru-RU" sz="900">
                          <a:effectLst/>
                        </a:rPr>
                        <a:t> * </a:t>
                      </a:r>
                      <a:r>
                        <a:rPr lang="ru-RU" sz="900" u="none" strike="noStrike">
                          <a:effectLst/>
                          <a:hlinkClick r:id="rId19" action="ppaction://hlinkfile" tooltip="11"/>
                        </a:rPr>
                        <a:t>гр. 11</a:t>
                      </a:r>
                      <a:r>
                        <a:rPr lang="ru-RU" sz="900">
                          <a:effectLst/>
                        </a:rPr>
                        <a:t>)</a:t>
                      </a:r>
                      <a:endParaRPr lang="ru-RU" sz="900">
                        <a:effectLst/>
                        <a:latin typeface="Arial"/>
                        <a:ea typeface="Times New Roman"/>
                        <a:cs typeface="Times New Roman"/>
                      </a:endParaRPr>
                    </a:p>
                  </a:txBody>
                  <a:tcPr marL="28731" marR="28731" marT="47267" marB="47267" anchor="ctr"/>
                </a:tc>
              </a:tr>
              <a:tr h="222431">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r>
              <a:tr h="350329">
                <a:tc gridSpan="4">
                  <a:txBody>
                    <a:bodyPr/>
                    <a:lstStyle/>
                    <a:p>
                      <a:pPr>
                        <a:lnSpc>
                          <a:spcPct val="115000"/>
                        </a:lnSpc>
                        <a:spcAft>
                          <a:spcPts val="0"/>
                        </a:spcAft>
                      </a:pPr>
                      <a:r>
                        <a:rPr lang="ru-RU" sz="900">
                          <a:effectLst/>
                        </a:rPr>
                        <a:t>2. Сумма экологического сбора за упаковку, руб.</a:t>
                      </a:r>
                      <a:endParaRPr lang="ru-RU" sz="900">
                        <a:effectLst/>
                        <a:latin typeface="Arial"/>
                        <a:ea typeface="Times New Roman"/>
                        <a:cs typeface="Times New Roman"/>
                      </a:endParaRPr>
                    </a:p>
                  </a:txBody>
                  <a:tcPr marL="28731" marR="28731" marT="47267" marB="47267"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gn="ctr">
                        <a:lnSpc>
                          <a:spcPct val="115000"/>
                        </a:lnSpc>
                        <a:spcAft>
                          <a:spcPts val="0"/>
                        </a:spcAft>
                      </a:pPr>
                      <a:r>
                        <a:rPr lang="ru-RU" sz="900">
                          <a:effectLst/>
                        </a:rPr>
                        <a:t>(</a:t>
                      </a:r>
                      <a:r>
                        <a:rPr lang="ru-RU" sz="900" u="none" strike="noStrike">
                          <a:effectLst/>
                          <a:hlinkClick r:id="rId20" action="ppaction://hlinkfile" tooltip="2.1. Группа N ... 10"/>
                        </a:rPr>
                        <a:t>стр. 2.1</a:t>
                      </a:r>
                      <a:r>
                        <a:rPr lang="ru-RU" sz="900">
                          <a:effectLst/>
                        </a:rPr>
                        <a:t> + </a:t>
                      </a:r>
                      <a:r>
                        <a:rPr lang="ru-RU" sz="900" u="none" strike="noStrike">
                          <a:effectLst/>
                          <a:hlinkClick r:id="rId20" action="ppaction://hlinkfile" tooltip="2.1. Группа N ... 10"/>
                        </a:rPr>
                        <a:t>стр. 2.2</a:t>
                      </a:r>
                      <a:r>
                        <a:rPr lang="ru-RU" sz="900">
                          <a:effectLst/>
                        </a:rPr>
                        <a:t> + стр. ...)</a:t>
                      </a:r>
                      <a:endParaRPr lang="ru-RU" sz="900">
                        <a:effectLst/>
                        <a:latin typeface="Arial"/>
                        <a:ea typeface="Times New Roman"/>
                        <a:cs typeface="Times New Roman"/>
                      </a:endParaRPr>
                    </a:p>
                  </a:txBody>
                  <a:tcPr marL="28731" marR="28731" marT="47267" marB="47267" anchor="ctr"/>
                </a:tc>
              </a:tr>
              <a:tr h="350329">
                <a:tc gridSpan="11">
                  <a:txBody>
                    <a:bodyPr/>
                    <a:lstStyle/>
                    <a:p>
                      <a:pPr>
                        <a:lnSpc>
                          <a:spcPct val="115000"/>
                        </a:lnSpc>
                        <a:spcAft>
                          <a:spcPts val="0"/>
                        </a:spcAft>
                      </a:pPr>
                      <a:r>
                        <a:rPr lang="ru-RU" sz="900">
                          <a:effectLst/>
                        </a:rPr>
                        <a:t>2.1. Группа N ... 10</a:t>
                      </a:r>
                      <a:endParaRPr lang="ru-RU" sz="900">
                        <a:effectLst/>
                        <a:latin typeface="Arial"/>
                        <a:ea typeface="Times New Roman"/>
                        <a:cs typeface="Times New Roman"/>
                      </a:endParaRPr>
                    </a:p>
                  </a:txBody>
                  <a:tcPr marL="28731" marR="28731" marT="47267" marB="47267"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900">
                          <a:effectLst/>
                        </a:rPr>
                        <a:t>(</a:t>
                      </a:r>
                      <a:r>
                        <a:rPr lang="ru-RU" sz="900" u="none" strike="noStrike">
                          <a:effectLst/>
                          <a:hlinkClick r:id="rId21" action="ppaction://hlinkfile" tooltip="2.1.1. ... &lt;11&gt;"/>
                        </a:rPr>
                        <a:t>стр. 2.1.1</a:t>
                      </a:r>
                      <a:r>
                        <a:rPr lang="ru-RU" sz="900">
                          <a:effectLst/>
                        </a:rPr>
                        <a:t> + </a:t>
                      </a:r>
                      <a:r>
                        <a:rPr lang="ru-RU" sz="900" u="none" strike="noStrike">
                          <a:effectLst/>
                          <a:hlinkClick r:id="rId21" action="ppaction://hlinkfile" tooltip="2.1.1. ... &lt;11&gt;"/>
                        </a:rPr>
                        <a:t>стр. 2.1.2</a:t>
                      </a:r>
                      <a:r>
                        <a:rPr lang="ru-RU" sz="900">
                          <a:effectLst/>
                        </a:rPr>
                        <a:t> + стр. ...)</a:t>
                      </a:r>
                      <a:endParaRPr lang="ru-RU" sz="900">
                        <a:effectLst/>
                        <a:latin typeface="Arial"/>
                        <a:ea typeface="Times New Roman"/>
                        <a:cs typeface="Times New Roman"/>
                      </a:endParaRPr>
                    </a:p>
                  </a:txBody>
                  <a:tcPr marL="28731" marR="28731" marT="47267" marB="47267" anchor="ctr"/>
                </a:tc>
              </a:tr>
              <a:tr h="350329">
                <a:tc>
                  <a:txBody>
                    <a:bodyPr/>
                    <a:lstStyle/>
                    <a:p>
                      <a:pPr>
                        <a:lnSpc>
                          <a:spcPct val="115000"/>
                        </a:lnSpc>
                        <a:spcAft>
                          <a:spcPts val="0"/>
                        </a:spcAft>
                      </a:pPr>
                      <a:r>
                        <a:rPr lang="ru-RU" sz="900">
                          <a:effectLst/>
                        </a:rPr>
                        <a:t>2.1.1. ... </a:t>
                      </a:r>
                      <a:r>
                        <a:rPr lang="ru-RU" sz="900" u="none" strike="noStrike">
                          <a:effectLst/>
                          <a:hlinkClick r:id="rId17" action="ppaction://hlinkfile" tooltip="&lt;11&gt; Заполняется по каждому наименованию готовых товаров, упаковки товаров, по которым у производителя, импортера товаров возникает обязанность по их утилизации. Графа 12 определяется путем умножения значений по графе 10 и графе 11."/>
                        </a:rPr>
                        <a:t>&lt;11&gt;</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gn="ctr">
                        <a:lnSpc>
                          <a:spcPct val="115000"/>
                        </a:lnSpc>
                        <a:spcAft>
                          <a:spcPts val="0"/>
                        </a:spcAft>
                      </a:pPr>
                      <a:r>
                        <a:rPr lang="ru-RU" sz="900">
                          <a:effectLst/>
                        </a:rPr>
                        <a:t>(</a:t>
                      </a:r>
                      <a:r>
                        <a:rPr lang="ru-RU" sz="900" u="none" strike="noStrike">
                          <a:effectLst/>
                          <a:hlinkClick r:id="rId18" action="ppaction://hlinkfile" tooltip="10"/>
                        </a:rPr>
                        <a:t>гр. 10</a:t>
                      </a:r>
                      <a:r>
                        <a:rPr lang="ru-RU" sz="900">
                          <a:effectLst/>
                        </a:rPr>
                        <a:t> * </a:t>
                      </a:r>
                      <a:r>
                        <a:rPr lang="ru-RU" sz="900" u="none" strike="noStrike">
                          <a:effectLst/>
                          <a:hlinkClick r:id="rId19" action="ppaction://hlinkfile" tooltip="11"/>
                        </a:rPr>
                        <a:t>гр. 11</a:t>
                      </a:r>
                      <a:r>
                        <a:rPr lang="ru-RU" sz="900">
                          <a:effectLst/>
                        </a:rPr>
                        <a:t>)</a:t>
                      </a:r>
                      <a:endParaRPr lang="ru-RU" sz="900">
                        <a:effectLst/>
                        <a:latin typeface="Arial"/>
                        <a:ea typeface="Times New Roman"/>
                        <a:cs typeface="Times New Roman"/>
                      </a:endParaRPr>
                    </a:p>
                  </a:txBody>
                  <a:tcPr marL="28731" marR="28731" marT="47267" marB="47267" anchor="ctr"/>
                </a:tc>
              </a:tr>
              <a:tr h="222431">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a:effectLst/>
                        </a:rPr>
                        <a:t> </a:t>
                      </a:r>
                      <a:endParaRPr lang="ru-RU" sz="900">
                        <a:effectLst/>
                        <a:latin typeface="Arial"/>
                        <a:ea typeface="Times New Roman"/>
                        <a:cs typeface="Times New Roman"/>
                      </a:endParaRPr>
                    </a:p>
                  </a:txBody>
                  <a:tcPr marL="28731" marR="28731" marT="47267" marB="47267" anchor="ctr"/>
                </a:tc>
                <a:tc>
                  <a:txBody>
                    <a:bodyPr/>
                    <a:lstStyle/>
                    <a:p>
                      <a:pPr>
                        <a:lnSpc>
                          <a:spcPct val="115000"/>
                        </a:lnSpc>
                        <a:spcAft>
                          <a:spcPts val="0"/>
                        </a:spcAft>
                      </a:pPr>
                      <a:r>
                        <a:rPr lang="ru-RU" sz="900" dirty="0">
                          <a:effectLst/>
                        </a:rPr>
                        <a:t> </a:t>
                      </a:r>
                      <a:endParaRPr lang="ru-RU" sz="900" dirty="0">
                        <a:effectLst/>
                        <a:latin typeface="Arial"/>
                        <a:ea typeface="Times New Roman"/>
                        <a:cs typeface="Times New Roman"/>
                      </a:endParaRPr>
                    </a:p>
                  </a:txBody>
                  <a:tcPr marL="28731" marR="28731" marT="47267" marB="47267" anchor="ctr"/>
                </a:tc>
              </a:tr>
            </a:tbl>
          </a:graphicData>
        </a:graphic>
      </p:graphicFrame>
    </p:spTree>
    <p:extLst>
      <p:ext uri="{BB962C8B-B14F-4D97-AF65-F5344CB8AC3E}">
        <p14:creationId xmlns:p14="http://schemas.microsoft.com/office/powerpoint/2010/main" val="302869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864096"/>
          </a:xfrm>
        </p:spPr>
        <p:txBody>
          <a:bodyPr>
            <a:normAutofit fontScale="90000"/>
          </a:bodyPr>
          <a:lstStyle/>
          <a:p>
            <a:pPr algn="ctr"/>
            <a:r>
              <a:rPr lang="ru-RU" b="1" dirty="0" smtClean="0">
                <a:solidFill>
                  <a:srgbClr val="00B050"/>
                </a:solidFill>
              </a:rPr>
              <a:t>Способы выполнения нормативов утилизации </a:t>
            </a:r>
            <a:endParaRPr lang="ru-RU" b="1" dirty="0">
              <a:solidFill>
                <a:srgbClr val="00B050"/>
              </a:solidFill>
            </a:endParaRPr>
          </a:p>
        </p:txBody>
      </p:sp>
      <p:sp>
        <p:nvSpPr>
          <p:cNvPr id="5" name="Объект 4"/>
          <p:cNvSpPr>
            <a:spLocks noGrp="1"/>
          </p:cNvSpPr>
          <p:nvPr>
            <p:ph idx="1"/>
          </p:nvPr>
        </p:nvSpPr>
        <p:spPr/>
        <p:txBody>
          <a:bodyPr/>
          <a:lstStyle/>
          <a:p>
            <a:endParaRPr lang="ru-RU"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30F86C48-1AAC-4C7E-BA66-8D172EA5829A}" type="slidenum">
              <a:rPr lang="ru-RU" smtClean="0"/>
              <a:t>13</a:t>
            </a:fld>
            <a:endParaRPr lang="ru-RU"/>
          </a:p>
        </p:txBody>
      </p:sp>
    </p:spTree>
    <p:extLst>
      <p:ext uri="{BB962C8B-B14F-4D97-AF65-F5344CB8AC3E}">
        <p14:creationId xmlns:p14="http://schemas.microsoft.com/office/powerpoint/2010/main" val="316806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3789040"/>
            <a:ext cx="90239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42411" y="476672"/>
            <a:ext cx="9036496" cy="6072336"/>
          </a:xfrm>
        </p:spPr>
        <p:txBody>
          <a:bodyPr>
            <a:normAutofit fontScale="92500"/>
          </a:bodyPr>
          <a:lstStyle/>
          <a:p>
            <a:pPr marL="0" indent="0" algn="just">
              <a:buNone/>
            </a:pPr>
            <a:r>
              <a:rPr lang="ru-RU" sz="2000" b="1" dirty="0">
                <a:solidFill>
                  <a:schemeClr val="bg2">
                    <a:lumMod val="25000"/>
                  </a:schemeClr>
                </a:solidFill>
              </a:rPr>
              <a:t>Выполнение нормативов утилизации путем заключения договоров с оператором по обращению с твердыми коммунальными отходами, российским экологическим оператором, региональным оператором, индивидуальным предпринимателем, юридическим лицом, осуществляющими утилизацию отходов от использования товаров (за исключением твердых коммунальных отходов) подтверждается</a:t>
            </a:r>
            <a:r>
              <a:rPr lang="ru-RU" sz="2000" b="1" dirty="0" smtClean="0">
                <a:solidFill>
                  <a:schemeClr val="bg2">
                    <a:lumMod val="25000"/>
                  </a:schemeClr>
                </a:solidFill>
              </a:rPr>
              <a:t>:</a:t>
            </a:r>
          </a:p>
          <a:p>
            <a:pPr marL="0" indent="0" algn="just">
              <a:buNone/>
            </a:pPr>
            <a:endParaRPr lang="ru-RU" sz="2000" b="1" dirty="0">
              <a:solidFill>
                <a:schemeClr val="bg2">
                  <a:lumMod val="25000"/>
                </a:schemeClr>
              </a:solidFill>
            </a:endParaRPr>
          </a:p>
          <a:p>
            <a:pPr marL="0" indent="0">
              <a:buNone/>
            </a:pPr>
            <a:r>
              <a:rPr lang="ru-RU" sz="2000" dirty="0" smtClean="0"/>
              <a:t>     договорами</a:t>
            </a:r>
            <a:r>
              <a:rPr lang="ru-RU" sz="2000" dirty="0"/>
              <a:t>, предусмотренными пунктами 4 и 5 статьи 24.2 Федерального закона от 24.06.1998 № 89-ФЗ «Об отходах производства и потребления» </a:t>
            </a:r>
            <a:endParaRPr lang="ru-RU" sz="2000" dirty="0" smtClean="0"/>
          </a:p>
          <a:p>
            <a:pPr marL="0" indent="0">
              <a:buNone/>
            </a:pPr>
            <a:r>
              <a:rPr lang="ru-RU" sz="2000" dirty="0" smtClean="0"/>
              <a:t>     актами </a:t>
            </a:r>
            <a:r>
              <a:rPr lang="ru-RU" sz="2000" dirty="0"/>
              <a:t>утилизации отходов от использования товаров</a:t>
            </a:r>
            <a:r>
              <a:rPr lang="ru-RU" sz="2000" dirty="0" smtClean="0"/>
              <a:t>. Форма акта утилизации отходов </a:t>
            </a:r>
            <a:r>
              <a:rPr lang="ru-RU" sz="2000" dirty="0"/>
              <a:t>от использования товаров утверждена приказом </a:t>
            </a:r>
            <a:r>
              <a:rPr lang="ru-RU" sz="2000" dirty="0" err="1"/>
              <a:t>Росприроднадзора</a:t>
            </a:r>
            <a:r>
              <a:rPr lang="ru-RU" sz="2000" dirty="0"/>
              <a:t> от 30.04.2021 №236.</a:t>
            </a:r>
          </a:p>
          <a:p>
            <a:pPr marL="0" indent="0">
              <a:buNone/>
            </a:pPr>
            <a:endParaRPr lang="ru-RU" dirty="0" smtClean="0"/>
          </a:p>
          <a:p>
            <a:pPr marL="0" indent="0">
              <a:buNone/>
            </a:pPr>
            <a:r>
              <a:rPr lang="ru-RU" dirty="0" smtClean="0"/>
              <a:t>Сведения </a:t>
            </a:r>
            <a:r>
              <a:rPr lang="ru-RU" dirty="0"/>
              <a:t>об утилизации </a:t>
            </a:r>
            <a:r>
              <a:rPr lang="ru-RU" dirty="0" smtClean="0"/>
              <a:t>вносятся </a:t>
            </a:r>
            <a:r>
              <a:rPr lang="ru-RU" dirty="0"/>
              <a:t>в отчетность</a:t>
            </a:r>
            <a:r>
              <a:rPr lang="ru-RU" dirty="0" smtClean="0"/>
              <a:t>.</a:t>
            </a:r>
          </a:p>
          <a:p>
            <a:pPr marL="0" indent="0">
              <a:buNone/>
            </a:pPr>
            <a:endParaRPr lang="ru-RU" dirty="0"/>
          </a:p>
          <a:p>
            <a:pPr marL="0" indent="0" algn="just">
              <a:buNone/>
            </a:pPr>
            <a:r>
              <a:rPr lang="ru-RU" dirty="0"/>
              <a:t>По запросу </a:t>
            </a:r>
            <a:r>
              <a:rPr lang="ru-RU" dirty="0" err="1"/>
              <a:t>Росприроднадзора</a:t>
            </a:r>
            <a:r>
              <a:rPr lang="ru-RU" dirty="0"/>
              <a:t> должны представить заверенные копии договоров (актов) в течение 10 дней со дня </a:t>
            </a:r>
            <a:r>
              <a:rPr lang="ru-RU" dirty="0" smtClean="0"/>
              <a:t>получения </a:t>
            </a:r>
            <a:r>
              <a:rPr lang="ru-RU" dirty="0"/>
              <a:t>запроса</a:t>
            </a:r>
            <a:r>
              <a:rPr lang="ru-RU" dirty="0" smtClean="0"/>
              <a:t>.</a:t>
            </a:r>
          </a:p>
          <a:p>
            <a:pPr marL="0" indent="0" algn="just">
              <a:buNone/>
            </a:pPr>
            <a:endParaRPr lang="ru-RU" dirty="0"/>
          </a:p>
        </p:txBody>
      </p:sp>
      <p:sp>
        <p:nvSpPr>
          <p:cNvPr id="5" name="Овал 4"/>
          <p:cNvSpPr/>
          <p:nvPr/>
        </p:nvSpPr>
        <p:spPr>
          <a:xfrm>
            <a:off x="267218" y="2786937"/>
            <a:ext cx="122237"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86346" y="3429000"/>
            <a:ext cx="147856" cy="1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30F86C48-1AAC-4C7E-BA66-8D172EA5829A}" type="slidenum">
              <a:rPr lang="ru-RU" smtClean="0"/>
              <a:t>14</a:t>
            </a:fld>
            <a:endParaRPr lang="ru-RU"/>
          </a:p>
        </p:txBody>
      </p:sp>
    </p:spTree>
    <p:extLst>
      <p:ext uri="{BB962C8B-B14F-4D97-AF65-F5344CB8AC3E}">
        <p14:creationId xmlns:p14="http://schemas.microsoft.com/office/powerpoint/2010/main" val="2419457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52736"/>
            <a:ext cx="9144000" cy="5424264"/>
          </a:xfrm>
        </p:spPr>
        <p:txBody>
          <a:bodyPr>
            <a:normAutofit/>
          </a:bodyPr>
          <a:lstStyle/>
          <a:p>
            <a:r>
              <a:rPr lang="ru-RU" sz="2100" dirty="0" smtClean="0"/>
              <a:t>Ответственность по утилизации части товара согласно нормативу или оплате экологического сбора лежит на </a:t>
            </a:r>
            <a:r>
              <a:rPr lang="ru-RU" sz="2100" b="1" dirty="0" smtClean="0"/>
              <a:t>производителе конечного продукта </a:t>
            </a:r>
            <a:r>
              <a:rPr lang="ru-RU" sz="2100" dirty="0" smtClean="0"/>
              <a:t>и обладателе торговой марки выпускаемого продукта. В случаях, когда продуктом является газета или журнал, – на издательстве. Даже продав весь тираж, распространив его бесплатно или передав газету для распространения «Почте России», издатель несет ответственность за уплату экологического сбора или утилизацию остатка тиража. При этом не имеет значения, разошелся ли тираж в полном объеме или есть нереализованные остатки, поскольку так или иначе он все равно попадает в отходы и подлежит утилизации.</a:t>
            </a:r>
          </a:p>
          <a:p>
            <a:endParaRPr lang="ru-RU"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653136"/>
            <a:ext cx="7416824" cy="213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29147" y="404664"/>
            <a:ext cx="6696744" cy="584775"/>
          </a:xfrm>
          <a:prstGeom prst="rect">
            <a:avLst/>
          </a:prstGeom>
          <a:noFill/>
        </p:spPr>
        <p:txBody>
          <a:bodyPr wrap="square" rtlCol="0">
            <a:spAutoFit/>
          </a:bodyPr>
          <a:lstStyle/>
          <a:p>
            <a:pPr algn="ctr"/>
            <a:r>
              <a:rPr lang="ru-RU" sz="3200" b="1" dirty="0">
                <a:solidFill>
                  <a:srgbClr val="00B050"/>
                </a:solidFill>
              </a:rPr>
              <a:t>Отчетность по РОП</a:t>
            </a:r>
            <a:endParaRPr lang="ru-RU" sz="3200" dirty="0"/>
          </a:p>
        </p:txBody>
      </p:sp>
      <p:sp>
        <p:nvSpPr>
          <p:cNvPr id="6" name="Номер слайда 5"/>
          <p:cNvSpPr>
            <a:spLocks noGrp="1"/>
          </p:cNvSpPr>
          <p:nvPr>
            <p:ph type="sldNum" sz="quarter" idx="12"/>
          </p:nvPr>
        </p:nvSpPr>
        <p:spPr/>
        <p:txBody>
          <a:bodyPr/>
          <a:lstStyle/>
          <a:p>
            <a:fld id="{30F86C48-1AAC-4C7E-BA66-8D172EA5829A}" type="slidenum">
              <a:rPr lang="ru-RU" smtClean="0"/>
              <a:t>15</a:t>
            </a:fld>
            <a:endParaRPr lang="ru-RU"/>
          </a:p>
        </p:txBody>
      </p:sp>
    </p:spTree>
    <p:extLst>
      <p:ext uri="{BB962C8B-B14F-4D97-AF65-F5344CB8AC3E}">
        <p14:creationId xmlns:p14="http://schemas.microsoft.com/office/powerpoint/2010/main" val="1003189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176465"/>
            <a:ext cx="4096172" cy="164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720080"/>
          </a:xfrm>
        </p:spPr>
        <p:txBody>
          <a:bodyPr>
            <a:normAutofit fontScale="90000"/>
          </a:bodyPr>
          <a:lstStyle/>
          <a:p>
            <a:r>
              <a:rPr lang="ru-RU" b="1" dirty="0" smtClean="0"/>
              <a:t>Административная ответственность </a:t>
            </a:r>
            <a:endParaRPr lang="ru-RU" b="1" dirty="0"/>
          </a:p>
        </p:txBody>
      </p:sp>
      <p:sp>
        <p:nvSpPr>
          <p:cNvPr id="5" name="Объект 4"/>
          <p:cNvSpPr>
            <a:spLocks noGrp="1"/>
          </p:cNvSpPr>
          <p:nvPr>
            <p:ph idx="1"/>
          </p:nvPr>
        </p:nvSpPr>
        <p:spPr>
          <a:xfrm>
            <a:off x="0" y="764704"/>
            <a:ext cx="9144000" cy="6093296"/>
          </a:xfrm>
        </p:spPr>
        <p:txBody>
          <a:bodyPr>
            <a:normAutofit/>
          </a:bodyPr>
          <a:lstStyle/>
          <a:p>
            <a:pPr marL="0" indent="0" algn="ctr">
              <a:buNone/>
            </a:pPr>
            <a:r>
              <a:rPr lang="ru-RU" sz="1400" dirty="0" smtClean="0"/>
              <a:t>   </a:t>
            </a:r>
            <a:r>
              <a:rPr lang="ru-RU" sz="1400" b="1" dirty="0">
                <a:solidFill>
                  <a:srgbClr val="0070C0"/>
                </a:solidFill>
              </a:rPr>
              <a:t>Определена статьями 8.5.1, 8.41.1 </a:t>
            </a:r>
            <a:r>
              <a:rPr lang="ru-RU" sz="1400" b="1" dirty="0" smtClean="0">
                <a:solidFill>
                  <a:srgbClr val="0070C0"/>
                </a:solidFill>
              </a:rPr>
              <a:t>«Кодекс </a:t>
            </a:r>
            <a:r>
              <a:rPr lang="ru-RU" sz="1400" b="1" dirty="0">
                <a:solidFill>
                  <a:srgbClr val="0070C0"/>
                </a:solidFill>
              </a:rPr>
              <a:t>Российской Федерации об административных правонарушениях" от 30.12.2001 N </a:t>
            </a:r>
            <a:r>
              <a:rPr lang="ru-RU" sz="1400" b="1" dirty="0" smtClean="0">
                <a:solidFill>
                  <a:srgbClr val="0070C0"/>
                </a:solidFill>
              </a:rPr>
              <a:t>195-ФЗ (с изм. ФЗ от </a:t>
            </a:r>
            <a:r>
              <a:rPr lang="ru-RU" sz="1400" b="1" dirty="0">
                <a:solidFill>
                  <a:srgbClr val="0070C0"/>
                </a:solidFill>
              </a:rPr>
              <a:t>17.06.2019 N 141-ФЗ "О внесении изменений в Кодекс Российской Федерации об административных </a:t>
            </a:r>
            <a:r>
              <a:rPr lang="ru-RU" sz="1400" b="1" dirty="0" smtClean="0">
                <a:solidFill>
                  <a:srgbClr val="0070C0"/>
                </a:solidFill>
              </a:rPr>
              <a:t>правонарушениях»)</a:t>
            </a:r>
          </a:p>
          <a:p>
            <a:pPr marL="0" indent="0">
              <a:buNone/>
            </a:pPr>
            <a:r>
              <a:rPr lang="ru-RU" sz="1400" b="1" dirty="0" smtClean="0"/>
              <a:t>         Ст. 8.5.1:</a:t>
            </a:r>
            <a:endParaRPr lang="ru-RU" sz="1400" b="1" dirty="0"/>
          </a:p>
          <a:p>
            <a:pPr marL="0" indent="0">
              <a:buNone/>
            </a:pPr>
            <a:r>
              <a:rPr lang="ru-RU" sz="1400" dirty="0" smtClean="0"/>
              <a:t>      </a:t>
            </a:r>
            <a:r>
              <a:rPr lang="ru-RU" sz="1550" i="1" dirty="0" smtClean="0"/>
              <a:t>1. Непредставление </a:t>
            </a:r>
            <a:r>
              <a:rPr lang="ru-RU" sz="1550" i="1" dirty="0"/>
              <a:t>или несвоевременное </a:t>
            </a:r>
            <a:r>
              <a:rPr lang="ru-RU" sz="1550" i="1" dirty="0" smtClean="0"/>
              <a:t>представление Отчетности или </a:t>
            </a:r>
            <a:r>
              <a:rPr lang="ru-RU" sz="1550" i="1" dirty="0"/>
              <a:t>Декларации влечет наложение административного </a:t>
            </a:r>
            <a:r>
              <a:rPr lang="ru-RU" sz="1550" b="1" i="1" dirty="0" smtClean="0"/>
              <a:t>штрафа</a:t>
            </a:r>
          </a:p>
          <a:p>
            <a:r>
              <a:rPr lang="ru-RU" sz="1550" dirty="0"/>
              <a:t>на должностных лиц </a:t>
            </a:r>
            <a:r>
              <a:rPr lang="ru-RU" sz="1550" b="1" dirty="0" smtClean="0"/>
              <a:t>от 3 000 до 6 000 </a:t>
            </a:r>
            <a:r>
              <a:rPr lang="ru-RU" sz="1550" b="1" dirty="0" err="1" smtClean="0"/>
              <a:t>руб</a:t>
            </a:r>
            <a:r>
              <a:rPr lang="ru-RU" sz="1550" dirty="0" smtClean="0"/>
              <a:t>;</a:t>
            </a:r>
          </a:p>
          <a:p>
            <a:r>
              <a:rPr lang="ru-RU" sz="1550" dirty="0"/>
              <a:t>на лиц, осуществляющих предпринимательскую деятельность без образования юридического </a:t>
            </a:r>
            <a:r>
              <a:rPr lang="ru-RU" sz="1550" dirty="0" smtClean="0"/>
              <a:t>лица  </a:t>
            </a:r>
            <a:r>
              <a:rPr lang="ru-RU" sz="1550" b="1" dirty="0" smtClean="0"/>
              <a:t>от 50 000 до 70 000 </a:t>
            </a:r>
            <a:r>
              <a:rPr lang="ru-RU" sz="1550" b="1" dirty="0" err="1" smtClean="0"/>
              <a:t>руб</a:t>
            </a:r>
            <a:r>
              <a:rPr lang="ru-RU" sz="1550" b="1" dirty="0" smtClean="0"/>
              <a:t>;</a:t>
            </a:r>
          </a:p>
          <a:p>
            <a:pPr marL="0" indent="0">
              <a:buNone/>
            </a:pPr>
            <a:r>
              <a:rPr lang="ru-RU" sz="1550" dirty="0" smtClean="0"/>
              <a:t>   на </a:t>
            </a:r>
            <a:r>
              <a:rPr lang="ru-RU" sz="1550" dirty="0"/>
              <a:t>юридических лиц </a:t>
            </a:r>
            <a:r>
              <a:rPr lang="ru-RU" sz="1550" b="1" dirty="0" smtClean="0"/>
              <a:t>от 70 000 до 150 000 рублей.</a:t>
            </a:r>
          </a:p>
          <a:p>
            <a:pPr marL="0" indent="0">
              <a:buNone/>
            </a:pPr>
            <a:r>
              <a:rPr lang="ru-RU" sz="1550" dirty="0" smtClean="0"/>
              <a:t>  </a:t>
            </a:r>
            <a:r>
              <a:rPr lang="ru-RU" sz="1550" i="1" dirty="0" smtClean="0"/>
              <a:t>2. Представление Отчетности или Декларации в неполном объеме либо отчетности, содержащей недостоверные сведения влечет наложение административного </a:t>
            </a:r>
            <a:r>
              <a:rPr lang="ru-RU" sz="1550" b="1" i="1" dirty="0" smtClean="0"/>
              <a:t>штрафа </a:t>
            </a:r>
          </a:p>
          <a:p>
            <a:r>
              <a:rPr lang="ru-RU" sz="1550" dirty="0" smtClean="0"/>
              <a:t>на </a:t>
            </a:r>
            <a:r>
              <a:rPr lang="ru-RU" sz="1550" dirty="0"/>
              <a:t>должностных лиц </a:t>
            </a:r>
            <a:r>
              <a:rPr lang="ru-RU" sz="1550" b="1" dirty="0"/>
              <a:t>от 3 000 до 6 000 </a:t>
            </a:r>
            <a:r>
              <a:rPr lang="ru-RU" sz="1550" b="1" dirty="0" err="1"/>
              <a:t>руб</a:t>
            </a:r>
            <a:r>
              <a:rPr lang="ru-RU" sz="1550" b="1" dirty="0"/>
              <a:t>;</a:t>
            </a:r>
          </a:p>
          <a:p>
            <a:r>
              <a:rPr lang="ru-RU" sz="1550" dirty="0"/>
              <a:t>на лиц, осуществляющих предпринимательскую деятельность без образования юридического лица </a:t>
            </a:r>
            <a:r>
              <a:rPr lang="ru-RU" sz="1550" dirty="0" smtClean="0"/>
              <a:t>в </a:t>
            </a:r>
            <a:r>
              <a:rPr lang="ru-RU" sz="1550" dirty="0"/>
              <a:t>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a:t>
            </a:r>
            <a:r>
              <a:rPr lang="ru-RU" sz="1550" b="1" dirty="0"/>
              <a:t>но не менее </a:t>
            </a:r>
            <a:r>
              <a:rPr lang="ru-RU" sz="1550" b="1" dirty="0" smtClean="0"/>
              <a:t>100 000рублей</a:t>
            </a:r>
            <a:r>
              <a:rPr lang="ru-RU" sz="1550" b="1" dirty="0"/>
              <a:t>;</a:t>
            </a:r>
            <a:r>
              <a:rPr lang="ru-RU" sz="1550" dirty="0"/>
              <a:t> </a:t>
            </a:r>
            <a:endParaRPr lang="ru-RU" sz="1550" dirty="0" smtClean="0"/>
          </a:p>
          <a:p>
            <a:r>
              <a:rPr lang="ru-RU" sz="1550" dirty="0" smtClean="0"/>
              <a:t>на </a:t>
            </a:r>
            <a:r>
              <a:rPr lang="ru-RU" sz="1550" dirty="0"/>
              <a:t>юридических лиц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a:t>
            </a:r>
            <a:r>
              <a:rPr lang="ru-RU" sz="1550" b="1" dirty="0"/>
              <a:t>но не менее </a:t>
            </a:r>
            <a:r>
              <a:rPr lang="ru-RU" sz="1550" b="1" dirty="0" smtClean="0"/>
              <a:t>250 000 </a:t>
            </a:r>
            <a:r>
              <a:rPr lang="ru-RU" sz="1550" b="1" dirty="0"/>
              <a:t>рублей.</a:t>
            </a:r>
            <a:endParaRPr lang="ru-RU" sz="1550" b="1"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02" y="4221088"/>
            <a:ext cx="195263" cy="18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57" y="3893445"/>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56" y="5416599"/>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58" y="2276872"/>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3" y="2606330"/>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1" y="3113087"/>
            <a:ext cx="1952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30F86C48-1AAC-4C7E-BA66-8D172EA5829A}" type="slidenum">
              <a:rPr lang="ru-RU" smtClean="0"/>
              <a:t>16</a:t>
            </a:fld>
            <a:endParaRPr lang="ru-RU"/>
          </a:p>
        </p:txBody>
      </p:sp>
    </p:spTree>
    <p:extLst>
      <p:ext uri="{BB962C8B-B14F-4D97-AF65-F5344CB8AC3E}">
        <p14:creationId xmlns:p14="http://schemas.microsoft.com/office/powerpoint/2010/main" val="3834521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836712"/>
            <a:ext cx="9036496" cy="5640288"/>
          </a:xfrm>
        </p:spPr>
        <p:txBody>
          <a:bodyPr>
            <a:normAutofit lnSpcReduction="10000"/>
          </a:bodyPr>
          <a:lstStyle/>
          <a:p>
            <a:pPr marL="0" indent="0">
              <a:buNone/>
            </a:pPr>
            <a:r>
              <a:rPr lang="ru-RU" b="1" dirty="0" smtClean="0"/>
              <a:t>Ст. 8.41.1:</a:t>
            </a:r>
          </a:p>
          <a:p>
            <a:pPr marL="0" indent="0" algn="just">
              <a:buNone/>
            </a:pPr>
            <a:r>
              <a:rPr lang="ru-RU" sz="2000" i="1" dirty="0"/>
              <a:t>Неуплата в установленный срок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a:t>
            </a:r>
            <a:r>
              <a:rPr lang="ru-RU" sz="2000" i="1" dirty="0" smtClean="0"/>
              <a:t>товаров влечет </a:t>
            </a:r>
            <a:r>
              <a:rPr lang="ru-RU" sz="2000" i="1" dirty="0"/>
              <a:t>наложение административного </a:t>
            </a:r>
            <a:r>
              <a:rPr lang="ru-RU" sz="2000" i="1" dirty="0" smtClean="0"/>
              <a:t>штрафа:</a:t>
            </a:r>
          </a:p>
          <a:p>
            <a:pPr marL="0" indent="0" algn="just">
              <a:buNone/>
            </a:pPr>
            <a:endParaRPr lang="ru-RU" sz="2000" dirty="0" smtClean="0"/>
          </a:p>
          <a:p>
            <a:pPr marL="0" indent="0" algn="just">
              <a:buNone/>
            </a:pPr>
            <a:r>
              <a:rPr lang="ru-RU" sz="2000" dirty="0" smtClean="0"/>
              <a:t> на </a:t>
            </a:r>
            <a:r>
              <a:rPr lang="ru-RU" sz="2000" dirty="0"/>
              <a:t>должностных </a:t>
            </a:r>
            <a:r>
              <a:rPr lang="ru-RU" sz="2000" dirty="0" smtClean="0"/>
              <a:t>лиц </a:t>
            </a:r>
            <a:r>
              <a:rPr lang="ru-RU" sz="2000" b="1" dirty="0" smtClean="0"/>
              <a:t>от 5 000 до 7 000 рублей</a:t>
            </a:r>
            <a:r>
              <a:rPr lang="ru-RU" sz="2000" dirty="0" smtClean="0"/>
              <a:t>;</a:t>
            </a:r>
          </a:p>
          <a:p>
            <a:pPr marL="0" indent="0" algn="just">
              <a:buNone/>
            </a:pPr>
            <a:endParaRPr lang="ru-RU" sz="2000" dirty="0" smtClean="0"/>
          </a:p>
          <a:p>
            <a:pPr marL="0" indent="0" algn="just">
              <a:buNone/>
            </a:pPr>
            <a:r>
              <a:rPr lang="ru-RU" sz="2000" dirty="0" smtClean="0"/>
              <a:t> на </a:t>
            </a:r>
            <a:r>
              <a:rPr lang="ru-RU" sz="2000" dirty="0"/>
              <a:t>лиц, осуществляющих предпринимательскую деятельность без образования юридического лица, - в трехкратном размере неуплаченной суммы сбора по каждой группе товаров, группе упаковки товаров, подлежащего </a:t>
            </a:r>
            <a:r>
              <a:rPr lang="ru-RU" sz="2000" dirty="0" smtClean="0"/>
              <a:t>уплате…, </a:t>
            </a:r>
            <a:r>
              <a:rPr lang="ru-RU" sz="2000" b="1" dirty="0" smtClean="0"/>
              <a:t>но </a:t>
            </a:r>
            <a:r>
              <a:rPr lang="ru-RU" sz="2000" b="1" dirty="0"/>
              <a:t>не менее </a:t>
            </a:r>
            <a:r>
              <a:rPr lang="ru-RU" sz="2000" b="1" dirty="0" smtClean="0"/>
              <a:t>250 000 </a:t>
            </a:r>
            <a:r>
              <a:rPr lang="ru-RU" sz="2000" b="1" dirty="0"/>
              <a:t>рублей</a:t>
            </a:r>
            <a:r>
              <a:rPr lang="ru-RU" sz="2000" b="1" dirty="0" smtClean="0"/>
              <a:t>;</a:t>
            </a:r>
          </a:p>
          <a:p>
            <a:pPr marL="0" indent="0" algn="just">
              <a:buNone/>
            </a:pPr>
            <a:endParaRPr lang="ru-RU" sz="2000" b="1" dirty="0"/>
          </a:p>
          <a:p>
            <a:pPr marL="0" indent="0" algn="just">
              <a:buNone/>
            </a:pPr>
            <a:r>
              <a:rPr lang="ru-RU" sz="2000" dirty="0"/>
              <a:t>на юридических лиц - в трехкратном размере неуплаченной суммы сбора по каждой группе товаров, группе упаковки товаров, подлежащего </a:t>
            </a:r>
            <a:r>
              <a:rPr lang="ru-RU" sz="2000" dirty="0" smtClean="0"/>
              <a:t>уплате…, </a:t>
            </a:r>
            <a:r>
              <a:rPr lang="ru-RU" sz="2000" b="1" dirty="0"/>
              <a:t>но не менее </a:t>
            </a:r>
            <a:r>
              <a:rPr lang="ru-RU" sz="2000" b="1" dirty="0" smtClean="0"/>
              <a:t>500 000 рублей</a:t>
            </a:r>
            <a:r>
              <a:rPr lang="ru-RU" sz="2000" dirty="0"/>
              <a:t>.</a:t>
            </a:r>
          </a:p>
          <a:p>
            <a:pPr marL="0" indent="0" algn="just">
              <a:buNone/>
            </a:pPr>
            <a:endParaRPr lang="ru-RU" dirty="0"/>
          </a:p>
          <a:p>
            <a:pPr marL="0" indent="0" algn="just">
              <a:buNone/>
            </a:pPr>
            <a:endParaRPr lang="ru-RU" dirty="0"/>
          </a:p>
          <a:p>
            <a:pPr marL="0" indent="0" algn="just">
              <a:buNone/>
            </a:pPr>
            <a:endParaRPr lang="ru-RU" dirty="0"/>
          </a:p>
          <a:p>
            <a:pPr marL="0" indent="0">
              <a:buNone/>
            </a:pPr>
            <a:endParaRPr lang="ru-RU" b="1" dirty="0"/>
          </a:p>
        </p:txBody>
      </p:sp>
      <p:sp>
        <p:nvSpPr>
          <p:cNvPr id="5" name="TextBox 4"/>
          <p:cNvSpPr txBox="1"/>
          <p:nvPr/>
        </p:nvSpPr>
        <p:spPr>
          <a:xfrm>
            <a:off x="179512" y="260648"/>
            <a:ext cx="8712968" cy="646331"/>
          </a:xfrm>
          <a:prstGeom prst="rect">
            <a:avLst/>
          </a:prstGeom>
          <a:noFill/>
        </p:spPr>
        <p:txBody>
          <a:bodyPr wrap="square" rtlCol="0">
            <a:spAutoFit/>
          </a:bodyPr>
          <a:lstStyle/>
          <a:p>
            <a:r>
              <a:rPr lang="ru-RU" sz="3600" b="1" dirty="0">
                <a:solidFill>
                  <a:srgbClr val="C00000"/>
                </a:solidFill>
              </a:rPr>
              <a:t>Административная ответственность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7" y="3098006"/>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3789040"/>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7941"/>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30F86C48-1AAC-4C7E-BA66-8D172EA5829A}" type="slidenum">
              <a:rPr lang="ru-RU" smtClean="0"/>
              <a:t>17</a:t>
            </a:fld>
            <a:endParaRPr lang="ru-RU"/>
          </a:p>
        </p:txBody>
      </p:sp>
    </p:spTree>
    <p:extLst>
      <p:ext uri="{BB962C8B-B14F-4D97-AF65-F5344CB8AC3E}">
        <p14:creationId xmlns:p14="http://schemas.microsoft.com/office/powerpoint/2010/main" val="313130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00B050"/>
                </a:solidFill>
              </a:rPr>
              <a:t>На кого распространяется? </a:t>
            </a:r>
            <a:endParaRPr lang="ru-RU" b="1" dirty="0">
              <a:solidFill>
                <a:srgbClr val="00B050"/>
              </a:solidFill>
            </a:endParaRPr>
          </a:p>
        </p:txBody>
      </p:sp>
      <p:sp>
        <p:nvSpPr>
          <p:cNvPr id="3" name="Объект 2"/>
          <p:cNvSpPr>
            <a:spLocks noGrp="1"/>
          </p:cNvSpPr>
          <p:nvPr>
            <p:ph idx="1"/>
          </p:nvPr>
        </p:nvSpPr>
        <p:spPr/>
        <p:txBody>
          <a:bodyPr>
            <a:noAutofit/>
          </a:bodyPr>
          <a:lstStyle/>
          <a:p>
            <a:pPr marL="0" indent="0" algn="ctr">
              <a:buNone/>
            </a:pPr>
            <a:r>
              <a:rPr lang="ru-RU" dirty="0" smtClean="0">
                <a:solidFill>
                  <a:srgbClr val="164829"/>
                </a:solidFill>
              </a:rPr>
              <a:t>Субъекты РОП определены п. 1 ст. </a:t>
            </a:r>
            <a:r>
              <a:rPr lang="ru-RU" dirty="0">
                <a:solidFill>
                  <a:srgbClr val="164829"/>
                </a:solidFill>
              </a:rPr>
              <a:t>24.2 </a:t>
            </a:r>
            <a:endParaRPr lang="ru-RU" dirty="0" smtClean="0">
              <a:solidFill>
                <a:srgbClr val="164829"/>
              </a:solidFill>
            </a:endParaRPr>
          </a:p>
          <a:p>
            <a:pPr marL="0" indent="0" algn="ctr">
              <a:buNone/>
            </a:pPr>
            <a:r>
              <a:rPr lang="ru-RU" dirty="0" smtClean="0">
                <a:solidFill>
                  <a:srgbClr val="164829"/>
                </a:solidFill>
              </a:rPr>
              <a:t>Федерального закона от 24.06.1998 № 89-ФЗ </a:t>
            </a:r>
          </a:p>
          <a:p>
            <a:pPr marL="0" indent="0" algn="ctr">
              <a:buNone/>
            </a:pPr>
            <a:r>
              <a:rPr lang="ru-RU" dirty="0" smtClean="0">
                <a:solidFill>
                  <a:srgbClr val="164829"/>
                </a:solidFill>
              </a:rPr>
              <a:t>«</a:t>
            </a:r>
            <a:r>
              <a:rPr lang="ru-RU" dirty="0">
                <a:solidFill>
                  <a:srgbClr val="164829"/>
                </a:solidFill>
              </a:rPr>
              <a:t>Об отходах производства и потребления</a:t>
            </a:r>
            <a:r>
              <a:rPr lang="ru-RU" dirty="0" smtClean="0">
                <a:solidFill>
                  <a:srgbClr val="164829"/>
                </a:solidFill>
              </a:rPr>
              <a:t>» </a:t>
            </a:r>
          </a:p>
          <a:p>
            <a:pPr marL="0" indent="0" algn="ctr">
              <a:buNone/>
            </a:pPr>
            <a:r>
              <a:rPr lang="ru-RU" dirty="0" smtClean="0">
                <a:solidFill>
                  <a:srgbClr val="164829"/>
                </a:solidFill>
              </a:rPr>
              <a:t>(далее – Закон № 89-ФЗ)</a:t>
            </a:r>
          </a:p>
          <a:p>
            <a:pPr marL="0" indent="0" algn="ctr">
              <a:buNone/>
            </a:pPr>
            <a:endParaRPr lang="ru-RU" dirty="0" smtClean="0">
              <a:solidFill>
                <a:srgbClr val="164829"/>
              </a:solidFill>
            </a:endParaRPr>
          </a:p>
          <a:p>
            <a:r>
              <a:rPr lang="ru-RU" dirty="0">
                <a:latin typeface="Times New Roman" pitchFamily="18" charset="0"/>
                <a:cs typeface="Times New Roman" pitchFamily="18" charset="0"/>
              </a:rPr>
              <a:t>Юридические лица и индивидуальные предприниматели, осуществляющие производство товаров на территории Российской Федерации (производители </a:t>
            </a:r>
            <a:r>
              <a:rPr lang="ru-RU" dirty="0" smtClean="0">
                <a:latin typeface="Times New Roman" pitchFamily="18" charset="0"/>
                <a:cs typeface="Times New Roman" pitchFamily="18" charset="0"/>
              </a:rPr>
              <a:t>товаров)</a:t>
            </a:r>
          </a:p>
          <a:p>
            <a:r>
              <a:rPr lang="ru-RU" dirty="0" smtClean="0">
                <a:latin typeface="Times New Roman" pitchFamily="18" charset="0"/>
                <a:cs typeface="Times New Roman" pitchFamily="18" charset="0"/>
              </a:rPr>
              <a:t>Юридические </a:t>
            </a:r>
            <a:r>
              <a:rPr lang="ru-RU" dirty="0">
                <a:latin typeface="Times New Roman" pitchFamily="18" charset="0"/>
                <a:cs typeface="Times New Roman" pitchFamily="18" charset="0"/>
              </a:rPr>
              <a:t>лица и индивидуальные предприниматели, осуществляющие импорт товаров из третьих стран или ввоз товаров из государств - членов Евразийского экономического союза </a:t>
            </a:r>
            <a:r>
              <a:rPr lang="ru-RU" dirty="0" smtClean="0">
                <a:latin typeface="Times New Roman" pitchFamily="18" charset="0"/>
                <a:cs typeface="Times New Roman" pitchFamily="18" charset="0"/>
              </a:rPr>
              <a:t>(импортеры товаров)</a:t>
            </a:r>
          </a:p>
        </p:txBody>
      </p:sp>
      <p:sp>
        <p:nvSpPr>
          <p:cNvPr id="4" name="TextBox 3"/>
          <p:cNvSpPr txBox="1"/>
          <p:nvPr/>
        </p:nvSpPr>
        <p:spPr>
          <a:xfrm>
            <a:off x="243111" y="-1"/>
            <a:ext cx="8568952" cy="369332"/>
          </a:xfrm>
          <a:prstGeom prst="rect">
            <a:avLst/>
          </a:prstGeom>
          <a:noFill/>
        </p:spPr>
        <p:txBody>
          <a:bodyPr wrap="square" rtlCol="0">
            <a:spAutoFit/>
          </a:bodyPr>
          <a:lstStyle/>
          <a:p>
            <a:r>
              <a:rPr lang="ru-RU" dirty="0"/>
              <a:t>ст. 24.2 </a:t>
            </a:r>
            <a:r>
              <a:rPr lang="ru-RU" dirty="0" smtClean="0"/>
              <a:t>Федерального </a:t>
            </a:r>
            <a:r>
              <a:rPr lang="ru-RU" dirty="0"/>
              <a:t>закона от 24.06.1998 № </a:t>
            </a:r>
            <a:r>
              <a:rPr lang="ru-RU" dirty="0" smtClean="0"/>
              <a:t>89-ФЗ </a:t>
            </a:r>
            <a:endParaRPr lang="ru-RU" dirty="0"/>
          </a:p>
        </p:txBody>
      </p:sp>
      <p:sp>
        <p:nvSpPr>
          <p:cNvPr id="7" name="Номер слайда 6"/>
          <p:cNvSpPr>
            <a:spLocks noGrp="1"/>
          </p:cNvSpPr>
          <p:nvPr>
            <p:ph type="sldNum" sz="quarter" idx="12"/>
          </p:nvPr>
        </p:nvSpPr>
        <p:spPr/>
        <p:txBody>
          <a:bodyPr/>
          <a:lstStyle/>
          <a:p>
            <a:fld id="{30F86C48-1AAC-4C7E-BA66-8D172EA5829A}" type="slidenum">
              <a:rPr lang="ru-RU" smtClean="0"/>
              <a:t>2</a:t>
            </a:fld>
            <a:endParaRPr lang="ru-RU"/>
          </a:p>
        </p:txBody>
      </p:sp>
    </p:spTree>
    <p:extLst>
      <p:ext uri="{BB962C8B-B14F-4D97-AF65-F5344CB8AC3E}">
        <p14:creationId xmlns:p14="http://schemas.microsoft.com/office/powerpoint/2010/main" val="3816654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856312"/>
          </a:xfrm>
        </p:spPr>
        <p:txBody>
          <a:bodyPr>
            <a:noAutofit/>
          </a:bodyPr>
          <a:lstStyle/>
          <a:p>
            <a:pPr marL="0" indent="0" algn="just">
              <a:buNone/>
            </a:pPr>
            <a:r>
              <a:rPr lang="ru-RU" dirty="0" smtClean="0">
                <a:solidFill>
                  <a:srgbClr val="164829"/>
                </a:solidFill>
              </a:rPr>
              <a:t>ст. </a:t>
            </a:r>
            <a:r>
              <a:rPr lang="ru-RU" dirty="0">
                <a:solidFill>
                  <a:srgbClr val="164829"/>
                </a:solidFill>
              </a:rPr>
              <a:t>24.2 </a:t>
            </a:r>
            <a:r>
              <a:rPr lang="ru-RU" dirty="0" smtClean="0">
                <a:solidFill>
                  <a:srgbClr val="164829"/>
                </a:solidFill>
              </a:rPr>
              <a:t>Закона № 89-ФЗ  посвящена регулированию в области обращения с отходами от использования товаров.</a:t>
            </a:r>
          </a:p>
          <a:p>
            <a:pPr marL="0" indent="0" algn="just">
              <a:buNone/>
            </a:pPr>
            <a:r>
              <a:rPr lang="ru-RU" dirty="0">
                <a:solidFill>
                  <a:srgbClr val="164829"/>
                </a:solidFill>
              </a:rPr>
              <a:t>Обязанность обеспечивать выполнение нормативов утилизации распространяется на производителей товаров с момента их первичной реализации на территории Российской Федерации в отношении</a:t>
            </a:r>
            <a:r>
              <a:rPr lang="ru-RU" dirty="0" smtClean="0">
                <a:solidFill>
                  <a:srgbClr val="164829"/>
                </a:solidFill>
              </a:rPr>
              <a:t>: товаров и упаковки </a:t>
            </a:r>
            <a:r>
              <a:rPr lang="ru-RU" dirty="0">
                <a:solidFill>
                  <a:srgbClr val="164829"/>
                </a:solidFill>
              </a:rPr>
              <a:t>товаров, </a:t>
            </a:r>
            <a:r>
              <a:rPr lang="ru-RU" dirty="0" smtClean="0">
                <a:solidFill>
                  <a:srgbClr val="164829"/>
                </a:solidFill>
              </a:rPr>
              <a:t>произведенных </a:t>
            </a:r>
            <a:r>
              <a:rPr lang="ru-RU" dirty="0">
                <a:solidFill>
                  <a:srgbClr val="164829"/>
                </a:solidFill>
              </a:rPr>
              <a:t>на территории Российской Федерации</a:t>
            </a:r>
            <a:r>
              <a:rPr lang="ru-RU" dirty="0" smtClean="0">
                <a:solidFill>
                  <a:srgbClr val="164829"/>
                </a:solidFill>
              </a:rPr>
              <a:t>; а также товаров и </a:t>
            </a:r>
            <a:r>
              <a:rPr lang="ru-RU" dirty="0">
                <a:solidFill>
                  <a:srgbClr val="164829"/>
                </a:solidFill>
              </a:rPr>
              <a:t>упаковки товаров, </a:t>
            </a:r>
            <a:r>
              <a:rPr lang="ru-RU" dirty="0" smtClean="0">
                <a:solidFill>
                  <a:srgbClr val="164829"/>
                </a:solidFill>
              </a:rPr>
              <a:t>ввезенных либо импортированных на территорию </a:t>
            </a:r>
            <a:r>
              <a:rPr lang="ru-RU" dirty="0">
                <a:solidFill>
                  <a:srgbClr val="164829"/>
                </a:solidFill>
              </a:rPr>
              <a:t>Российской </a:t>
            </a:r>
            <a:r>
              <a:rPr lang="ru-RU" dirty="0" smtClean="0">
                <a:solidFill>
                  <a:srgbClr val="164829"/>
                </a:solidFill>
              </a:rPr>
              <a:t>Федерации.</a:t>
            </a:r>
          </a:p>
          <a:p>
            <a:pPr marL="0" indent="0" algn="just">
              <a:buNone/>
            </a:pPr>
            <a:r>
              <a:rPr lang="ru-RU" dirty="0"/>
              <a:t>Производитель товаров, импортер товаров не обязаны обеспечивать выполнение нормативов утилизации в отношении товаров, упаковки товаров, которые вывозятся из Российской Федерации.</a:t>
            </a:r>
          </a:p>
          <a:p>
            <a:pPr marL="0" indent="0" algn="just">
              <a:buNone/>
            </a:pPr>
            <a:endParaRPr lang="ru-RU" dirty="0">
              <a:solidFill>
                <a:srgbClr val="164829"/>
              </a:solidFill>
            </a:endParaRPr>
          </a:p>
          <a:p>
            <a:pPr marL="0" indent="0" algn="just">
              <a:buNone/>
            </a:pPr>
            <a:endParaRPr lang="ru-RU" dirty="0" smtClean="0">
              <a:solidFill>
                <a:srgbClr val="164829"/>
              </a:solidFill>
            </a:endParaRPr>
          </a:p>
        </p:txBody>
      </p:sp>
      <p:sp>
        <p:nvSpPr>
          <p:cNvPr id="4" name="TextBox 3"/>
          <p:cNvSpPr txBox="1"/>
          <p:nvPr/>
        </p:nvSpPr>
        <p:spPr>
          <a:xfrm>
            <a:off x="243111" y="-1"/>
            <a:ext cx="8568952" cy="369332"/>
          </a:xfrm>
          <a:prstGeom prst="rect">
            <a:avLst/>
          </a:prstGeom>
          <a:noFill/>
        </p:spPr>
        <p:txBody>
          <a:bodyPr wrap="square" rtlCol="0">
            <a:spAutoFit/>
          </a:bodyPr>
          <a:lstStyle/>
          <a:p>
            <a:r>
              <a:rPr lang="ru-RU" dirty="0"/>
              <a:t>ст. 24.2 </a:t>
            </a:r>
            <a:r>
              <a:rPr lang="ru-RU" dirty="0" smtClean="0"/>
              <a:t>Федерального </a:t>
            </a:r>
            <a:r>
              <a:rPr lang="ru-RU" dirty="0"/>
              <a:t>закона от 24.06.1998 № </a:t>
            </a:r>
            <a:r>
              <a:rPr lang="ru-RU" dirty="0" smtClean="0"/>
              <a:t>89-ФЗ </a:t>
            </a:r>
            <a:endParaRPr lang="ru-RU" dirty="0"/>
          </a:p>
        </p:txBody>
      </p:sp>
      <p:sp>
        <p:nvSpPr>
          <p:cNvPr id="7" name="Номер слайда 6"/>
          <p:cNvSpPr>
            <a:spLocks noGrp="1"/>
          </p:cNvSpPr>
          <p:nvPr>
            <p:ph type="sldNum" sz="quarter" idx="12"/>
          </p:nvPr>
        </p:nvSpPr>
        <p:spPr/>
        <p:txBody>
          <a:bodyPr/>
          <a:lstStyle/>
          <a:p>
            <a:fld id="{30F86C48-1AAC-4C7E-BA66-8D172EA5829A}" type="slidenum">
              <a:rPr lang="ru-RU" smtClean="0"/>
              <a:t>3</a:t>
            </a:fld>
            <a:endParaRPr lang="ru-RU"/>
          </a:p>
        </p:txBody>
      </p:sp>
    </p:spTree>
    <p:extLst>
      <p:ext uri="{BB962C8B-B14F-4D97-AF65-F5344CB8AC3E}">
        <p14:creationId xmlns:p14="http://schemas.microsoft.com/office/powerpoint/2010/main" val="339075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190"/>
            <a:ext cx="8229600" cy="750937"/>
          </a:xfrm>
        </p:spPr>
        <p:txBody>
          <a:bodyPr>
            <a:noAutofit/>
          </a:bodyPr>
          <a:lstStyle/>
          <a:p>
            <a:pPr algn="ctr"/>
            <a:r>
              <a:rPr lang="ru-RU" sz="2800" b="1" dirty="0" smtClean="0">
                <a:solidFill>
                  <a:srgbClr val="00B050"/>
                </a:solidFill>
              </a:rPr>
              <a:t/>
            </a:r>
            <a:br>
              <a:rPr lang="ru-RU" sz="2800" b="1" dirty="0" smtClean="0">
                <a:solidFill>
                  <a:srgbClr val="00B050"/>
                </a:solidFill>
              </a:rPr>
            </a:br>
            <a:r>
              <a:rPr lang="ru-RU" sz="2400" b="1" dirty="0" smtClean="0">
                <a:solidFill>
                  <a:schemeClr val="tx1"/>
                </a:solidFill>
              </a:rPr>
              <a:t>Перечень нормативных правовых актов, применяемых </a:t>
            </a:r>
            <a:r>
              <a:rPr lang="ru-RU" sz="2400" b="1" dirty="0" smtClean="0">
                <a:solidFill>
                  <a:srgbClr val="00B050"/>
                </a:solidFill>
              </a:rPr>
              <a:t>для оформления отчетности по </a:t>
            </a:r>
            <a:r>
              <a:rPr lang="ru-RU" sz="2400" b="1" dirty="0" smtClean="0">
                <a:solidFill>
                  <a:srgbClr val="00B050"/>
                </a:solidFill>
              </a:rPr>
              <a:t>РОП</a:t>
            </a:r>
            <a:br>
              <a:rPr lang="ru-RU" sz="2400" b="1" dirty="0" smtClean="0">
                <a:solidFill>
                  <a:srgbClr val="00B050"/>
                </a:solidFill>
              </a:rPr>
            </a:br>
            <a:endParaRPr lang="ru-RU" sz="2400" b="1" dirty="0">
              <a:solidFill>
                <a:srgbClr val="00B050"/>
              </a:solidFill>
            </a:endParaRPr>
          </a:p>
        </p:txBody>
      </p:sp>
      <p:sp>
        <p:nvSpPr>
          <p:cNvPr id="3" name="Объект 2"/>
          <p:cNvSpPr>
            <a:spLocks noGrp="1"/>
          </p:cNvSpPr>
          <p:nvPr>
            <p:ph idx="1"/>
          </p:nvPr>
        </p:nvSpPr>
        <p:spPr>
          <a:xfrm>
            <a:off x="179512" y="1052736"/>
            <a:ext cx="8892480" cy="5616624"/>
          </a:xfrm>
        </p:spPr>
        <p:txBody>
          <a:bodyPr>
            <a:noAutofit/>
          </a:bodyPr>
          <a:lstStyle/>
          <a:p>
            <a:r>
              <a:rPr lang="ru-RU" sz="1600" b="1" dirty="0" smtClean="0"/>
              <a:t>Перечень </a:t>
            </a:r>
            <a:r>
              <a:rPr lang="ru-RU" sz="1600" b="1" dirty="0"/>
              <a:t>товаров, упаковки товаров</a:t>
            </a:r>
            <a:r>
              <a:rPr lang="ru-RU" sz="1600" dirty="0"/>
              <a:t>, подлежащих утилизации после утраты ими потребительских свойств, утвержден распоряжением Правительства Российской Федерации от </a:t>
            </a:r>
            <a:r>
              <a:rPr lang="ru-RU" sz="1600" dirty="0" smtClean="0"/>
              <a:t>31.12.2020 </a:t>
            </a:r>
            <a:r>
              <a:rPr lang="ru-RU" sz="1600" dirty="0"/>
              <a:t>№ </a:t>
            </a:r>
            <a:r>
              <a:rPr lang="ru-RU" sz="1600" dirty="0" smtClean="0"/>
              <a:t>3721-р.</a:t>
            </a:r>
            <a:endParaRPr lang="ru-RU" sz="1600" dirty="0"/>
          </a:p>
          <a:p>
            <a:r>
              <a:rPr lang="ru-RU" sz="1600" b="1" dirty="0"/>
              <a:t>Нормативы  утилизации  отходов  </a:t>
            </a:r>
            <a:r>
              <a:rPr lang="ru-RU" sz="1600" dirty="0"/>
              <a:t>от  использования  товаров  </a:t>
            </a:r>
            <a:r>
              <a:rPr lang="ru-RU" sz="1600" dirty="0" smtClean="0"/>
              <a:t>утверждены </a:t>
            </a:r>
            <a:r>
              <a:rPr lang="ru-RU" sz="1600" dirty="0"/>
              <a:t>распоряжением Правительства Российской Федерации от 31.12. 2020 № 3722-р</a:t>
            </a:r>
            <a:r>
              <a:rPr lang="ru-RU" sz="1600" dirty="0" smtClean="0"/>
              <a:t>.</a:t>
            </a:r>
          </a:p>
          <a:p>
            <a:r>
              <a:rPr lang="ru-RU" sz="1600" b="1" dirty="0" smtClean="0"/>
              <a:t>Положение о декларировании </a:t>
            </a:r>
            <a:r>
              <a:rPr lang="ru-RU" sz="1600" dirty="0" smtClean="0"/>
              <a:t>производителями, импортерами товаров, подлежащих утилизации, количества выпущенных в обращение на территории РФ за предыдущий календарный год готовых товаров, в том числе упаковки утв. Постановление </a:t>
            </a:r>
            <a:r>
              <a:rPr lang="ru-RU" sz="1600" dirty="0"/>
              <a:t>Правительства Российской Федерации </a:t>
            </a:r>
            <a:r>
              <a:rPr lang="ru-RU" sz="1600" dirty="0" smtClean="0"/>
              <a:t>от </a:t>
            </a:r>
            <a:r>
              <a:rPr lang="ru-RU" sz="1600" dirty="0"/>
              <a:t>24.12.2015 № 1417</a:t>
            </a:r>
            <a:r>
              <a:rPr lang="ru-RU" sz="1600" dirty="0" smtClean="0"/>
              <a:t>.</a:t>
            </a:r>
          </a:p>
          <a:p>
            <a:r>
              <a:rPr lang="ru-RU" sz="1600" b="1" dirty="0" smtClean="0"/>
              <a:t>Правила предоставления </a:t>
            </a:r>
            <a:r>
              <a:rPr lang="ru-RU" sz="1600" dirty="0" smtClean="0"/>
              <a:t>производителями товаров, импортерами товаров </a:t>
            </a:r>
            <a:r>
              <a:rPr lang="ru-RU" sz="1600" b="1" dirty="0" smtClean="0"/>
              <a:t>отчетности о выполнении нормативов утилизации отходов </a:t>
            </a:r>
            <a:r>
              <a:rPr lang="ru-RU" sz="1600" dirty="0" smtClean="0"/>
              <a:t>от использования </a:t>
            </a:r>
            <a:r>
              <a:rPr lang="ru-RU" sz="1600" dirty="0"/>
              <a:t>товаров </a:t>
            </a:r>
            <a:r>
              <a:rPr lang="ru-RU" sz="1600" dirty="0" smtClean="0"/>
              <a:t>утв. </a:t>
            </a:r>
            <a:r>
              <a:rPr lang="ru-RU" sz="1600" dirty="0"/>
              <a:t>постановлением </a:t>
            </a:r>
            <a:r>
              <a:rPr lang="ru-RU" sz="1600" dirty="0" smtClean="0"/>
              <a:t>Правительства Российской Федерации от </a:t>
            </a:r>
            <a:r>
              <a:rPr lang="ru-RU" sz="1600" dirty="0"/>
              <a:t>3 декабря 2020 г. </a:t>
            </a:r>
            <a:r>
              <a:rPr lang="ru-RU" sz="1600" dirty="0" smtClean="0"/>
              <a:t>№ 2010.</a:t>
            </a:r>
          </a:p>
          <a:p>
            <a:r>
              <a:rPr lang="ru-RU" sz="1600" dirty="0" smtClean="0"/>
              <a:t>Постановление </a:t>
            </a:r>
            <a:r>
              <a:rPr lang="ru-RU" sz="1600" dirty="0"/>
              <a:t>Правительства </a:t>
            </a:r>
            <a:r>
              <a:rPr lang="ru-RU" sz="1600" dirty="0" smtClean="0"/>
              <a:t>РФ от </a:t>
            </a:r>
            <a:r>
              <a:rPr lang="ru-RU" sz="1600" dirty="0"/>
              <a:t>08.10.2015 №1073 «О </a:t>
            </a:r>
            <a:r>
              <a:rPr lang="ru-RU" sz="1600" b="1" dirty="0"/>
              <a:t>порядке взимания экологического </a:t>
            </a:r>
            <a:r>
              <a:rPr lang="ru-RU" sz="1600" b="1" dirty="0" smtClean="0"/>
              <a:t>сбора</a:t>
            </a:r>
            <a:r>
              <a:rPr lang="ru-RU" sz="1600" dirty="0" smtClean="0"/>
              <a:t>» </a:t>
            </a:r>
          </a:p>
          <a:p>
            <a:r>
              <a:rPr lang="ru-RU" sz="1600" dirty="0"/>
              <a:t>Постановлением Правительства РФ от 09.04.2016 № 284 «Об </a:t>
            </a:r>
            <a:r>
              <a:rPr lang="ru-RU" sz="1600" b="1" dirty="0"/>
              <a:t>установлении ставок сбора по каждой группе товаров</a:t>
            </a:r>
            <a:r>
              <a:rPr lang="ru-RU" sz="1600" dirty="0"/>
              <a:t>, группе упаковки товаров, отходы от использования которых подлежат утилизации, уплачиваемого производителями товаров, импортерами товаров, которые не обеспечивают самостоятельную утилизацию отходов от использования товаров (экологического сбора</a:t>
            </a:r>
            <a:r>
              <a:rPr lang="ru-RU" sz="1600" dirty="0" smtClean="0"/>
              <a:t>)».</a:t>
            </a:r>
          </a:p>
          <a:p>
            <a:r>
              <a:rPr lang="ru-RU" sz="1600" dirty="0"/>
              <a:t>Приказ </a:t>
            </a:r>
            <a:r>
              <a:rPr lang="ru-RU" sz="1600" dirty="0" err="1"/>
              <a:t>Росприроднадзора</a:t>
            </a:r>
            <a:r>
              <a:rPr lang="ru-RU" sz="1600" dirty="0"/>
              <a:t> от 22.08.2016 N 488 "Об утверждении </a:t>
            </a:r>
            <a:r>
              <a:rPr lang="ru-RU" sz="1600" b="1" dirty="0"/>
              <a:t>формы расчета суммы экологического сбора</a:t>
            </a:r>
            <a:r>
              <a:rPr lang="ru-RU" sz="1600" dirty="0" smtClean="0"/>
              <a:t>"</a:t>
            </a:r>
          </a:p>
        </p:txBody>
      </p:sp>
      <p:sp>
        <p:nvSpPr>
          <p:cNvPr id="6" name="Номер слайда 5"/>
          <p:cNvSpPr>
            <a:spLocks noGrp="1"/>
          </p:cNvSpPr>
          <p:nvPr>
            <p:ph type="sldNum" sz="quarter" idx="12"/>
          </p:nvPr>
        </p:nvSpPr>
        <p:spPr/>
        <p:txBody>
          <a:bodyPr/>
          <a:lstStyle/>
          <a:p>
            <a:fld id="{30F86C48-1AAC-4C7E-BA66-8D172EA5829A}" type="slidenum">
              <a:rPr lang="ru-RU" smtClean="0"/>
              <a:t>4</a:t>
            </a:fld>
            <a:endParaRPr lang="ru-RU"/>
          </a:p>
        </p:txBody>
      </p:sp>
    </p:spTree>
    <p:extLst>
      <p:ext uri="{BB962C8B-B14F-4D97-AF65-F5344CB8AC3E}">
        <p14:creationId xmlns:p14="http://schemas.microsoft.com/office/powerpoint/2010/main" val="151118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1403648" y="5085184"/>
            <a:ext cx="10081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smtClean="0">
              <a:solidFill>
                <a:schemeClr val="tx1"/>
              </a:solidFill>
            </a:endParaRPr>
          </a:p>
          <a:p>
            <a:pPr algn="ctr"/>
            <a:r>
              <a:rPr lang="ru-RU" sz="1000" b="1" dirty="0" smtClean="0">
                <a:solidFill>
                  <a:schemeClr val="tx1"/>
                </a:solidFill>
              </a:rPr>
              <a:t>документов</a:t>
            </a:r>
            <a:endParaRPr lang="ru-RU" sz="900" b="1"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80512"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p:txBody>
          <a:bodyPr/>
          <a:lstStyle/>
          <a:p>
            <a:fld id="{30F86C48-1AAC-4C7E-BA66-8D172EA5829A}" type="slidenum">
              <a:rPr lang="ru-RU" smtClean="0"/>
              <a:t>5</a:t>
            </a:fld>
            <a:endParaRPr lang="ru-RU"/>
          </a:p>
        </p:txBody>
      </p:sp>
    </p:spTree>
    <p:extLst>
      <p:ext uri="{BB962C8B-B14F-4D97-AF65-F5344CB8AC3E}">
        <p14:creationId xmlns:p14="http://schemas.microsoft.com/office/powerpoint/2010/main" val="112616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735360"/>
          </a:xfrm>
        </p:spPr>
        <p:txBody>
          <a:bodyPr>
            <a:normAutofit/>
          </a:bodyPr>
          <a:lstStyle/>
          <a:p>
            <a:pPr algn="ctr"/>
            <a:r>
              <a:rPr lang="ru-RU" b="1" dirty="0" smtClean="0">
                <a:solidFill>
                  <a:srgbClr val="00B050"/>
                </a:solidFill>
              </a:rPr>
              <a:t>Отчетность по РОП</a:t>
            </a:r>
            <a:endParaRPr lang="ru-RU" b="1" dirty="0">
              <a:solidFill>
                <a:srgbClr val="00B05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145" y="1556793"/>
            <a:ext cx="2880320" cy="127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780929"/>
            <a:ext cx="158751"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46" y="3236436"/>
            <a:ext cx="2938709" cy="158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146" y="5478623"/>
            <a:ext cx="503492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3171" y="4817015"/>
            <a:ext cx="158751"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3236437"/>
            <a:ext cx="2520280" cy="134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595" y="2837253"/>
            <a:ext cx="158751"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238" y="4581129"/>
            <a:ext cx="317359" cy="103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3" y="1556792"/>
            <a:ext cx="2661865"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3" y="3354778"/>
            <a:ext cx="266186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7370" y="2896135"/>
            <a:ext cx="147664"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8562" y="4000248"/>
            <a:ext cx="3651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0192" y="4354088"/>
            <a:ext cx="26609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0663" y="4944492"/>
            <a:ext cx="158751"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2160" y="5386675"/>
            <a:ext cx="301791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75858" y="1556792"/>
            <a:ext cx="2448271" cy="12241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cs typeface="Times New Roman" pitchFamily="18" charset="0"/>
              </a:rPr>
              <a:t>П</a:t>
            </a:r>
            <a:r>
              <a:rPr lang="ru-RU" sz="1400" b="1" dirty="0" smtClean="0">
                <a:solidFill>
                  <a:schemeClr val="tx1"/>
                </a:solidFill>
                <a:cs typeface="Times New Roman" pitchFamily="18" charset="0"/>
              </a:rPr>
              <a:t>остановление Правительства</a:t>
            </a:r>
          </a:p>
          <a:p>
            <a:pPr algn="ctr"/>
            <a:r>
              <a:rPr lang="ru-RU" sz="1400" b="1" dirty="0" smtClean="0">
                <a:solidFill>
                  <a:schemeClr val="tx1"/>
                </a:solidFill>
                <a:cs typeface="Times New Roman" pitchFamily="18" charset="0"/>
              </a:rPr>
              <a:t>Российской Федерации</a:t>
            </a:r>
          </a:p>
          <a:p>
            <a:pPr algn="ctr"/>
            <a:r>
              <a:rPr lang="ru-RU" sz="1400" b="1" dirty="0" smtClean="0">
                <a:solidFill>
                  <a:schemeClr val="tx1"/>
                </a:solidFill>
                <a:cs typeface="Times New Roman" pitchFamily="18" charset="0"/>
              </a:rPr>
              <a:t>от 3 декабря 2020 г. N 2010</a:t>
            </a:r>
            <a:endParaRPr lang="ru-RU" sz="1400" b="1" dirty="0">
              <a:solidFill>
                <a:schemeClr val="tx1"/>
              </a:solidFill>
              <a:cs typeface="Times New Roman" pitchFamily="18" charset="0"/>
            </a:endParaRPr>
          </a:p>
        </p:txBody>
      </p:sp>
      <p:sp>
        <p:nvSpPr>
          <p:cNvPr id="19" name="Прямоугольник 18"/>
          <p:cNvSpPr/>
          <p:nvPr/>
        </p:nvSpPr>
        <p:spPr>
          <a:xfrm>
            <a:off x="6289545" y="1384029"/>
            <a:ext cx="266098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b="1" dirty="0">
                <a:solidFill>
                  <a:schemeClr val="tx1"/>
                </a:solidFill>
                <a:latin typeface="Arial Narrow" panose="020B0606020202030204" pitchFamily="34" charset="0"/>
                <a:ea typeface="Times New Roman" panose="02020603050405020304" pitchFamily="18" charset="0"/>
              </a:rPr>
              <a:t>Постановление Правительства</a:t>
            </a:r>
          </a:p>
          <a:p>
            <a:pPr algn="ctr"/>
            <a:r>
              <a:rPr lang="ru-RU" sz="1600" b="1" dirty="0" smtClean="0">
                <a:solidFill>
                  <a:schemeClr val="tx1"/>
                </a:solidFill>
                <a:latin typeface="Arial Narrow" panose="020B0606020202030204" pitchFamily="34" charset="0"/>
                <a:ea typeface="Times New Roman" panose="02020603050405020304" pitchFamily="18" charset="0"/>
              </a:rPr>
              <a:t>Российской </a:t>
            </a:r>
            <a:r>
              <a:rPr lang="ru-RU" sz="1600" b="1" dirty="0">
                <a:solidFill>
                  <a:schemeClr val="tx1"/>
                </a:solidFill>
                <a:latin typeface="Arial Narrow" panose="020B0606020202030204" pitchFamily="34" charset="0"/>
                <a:ea typeface="Times New Roman" panose="02020603050405020304" pitchFamily="18" charset="0"/>
              </a:rPr>
              <a:t>Федерации</a:t>
            </a:r>
          </a:p>
          <a:p>
            <a:pPr algn="ctr"/>
            <a:r>
              <a:rPr lang="ru-RU" sz="1600" b="1" dirty="0">
                <a:solidFill>
                  <a:schemeClr val="tx1"/>
                </a:solidFill>
                <a:latin typeface="Arial Narrow" panose="020B0606020202030204" pitchFamily="34" charset="0"/>
                <a:ea typeface="Times New Roman" panose="02020603050405020304" pitchFamily="18" charset="0"/>
              </a:rPr>
              <a:t>от 08.10.2015 № 1073, </a:t>
            </a:r>
            <a:endParaRPr lang="ru-RU" sz="1600" b="1" dirty="0" smtClean="0">
              <a:solidFill>
                <a:schemeClr val="tx1"/>
              </a:solidFill>
              <a:latin typeface="Arial Narrow" panose="020B0606020202030204" pitchFamily="34" charset="0"/>
              <a:ea typeface="Times New Roman" panose="02020603050405020304" pitchFamily="18" charset="0"/>
            </a:endParaRPr>
          </a:p>
          <a:p>
            <a:pPr algn="ctr"/>
            <a:r>
              <a:rPr lang="ru-RU" sz="1600" b="1" dirty="0" smtClean="0">
                <a:solidFill>
                  <a:schemeClr val="tx1"/>
                </a:solidFill>
                <a:latin typeface="Arial Narrow" panose="020B0606020202030204" pitchFamily="34" charset="0"/>
                <a:ea typeface="Times New Roman" panose="02020603050405020304" pitchFamily="18" charset="0"/>
              </a:rPr>
              <a:t>Приказ </a:t>
            </a:r>
            <a:r>
              <a:rPr lang="ru-RU" sz="1600" b="1" dirty="0" err="1">
                <a:solidFill>
                  <a:schemeClr val="tx1"/>
                </a:solidFill>
                <a:latin typeface="Arial Narrow" panose="020B0606020202030204" pitchFamily="34" charset="0"/>
                <a:ea typeface="Times New Roman" panose="02020603050405020304" pitchFamily="18" charset="0"/>
              </a:rPr>
              <a:t>Росприроднадзора</a:t>
            </a:r>
            <a:r>
              <a:rPr lang="ru-RU" sz="1600" b="1" dirty="0">
                <a:solidFill>
                  <a:schemeClr val="tx1"/>
                </a:solidFill>
                <a:latin typeface="Arial Narrow" panose="020B0606020202030204" pitchFamily="34" charset="0"/>
                <a:ea typeface="Times New Roman" panose="02020603050405020304" pitchFamily="18" charset="0"/>
              </a:rPr>
              <a:t> от 22.08.2016 N 488</a:t>
            </a:r>
          </a:p>
        </p:txBody>
      </p:sp>
      <p:sp>
        <p:nvSpPr>
          <p:cNvPr id="5" name="Номер слайда 4"/>
          <p:cNvSpPr>
            <a:spLocks noGrp="1"/>
          </p:cNvSpPr>
          <p:nvPr>
            <p:ph type="sldNum" sz="quarter" idx="12"/>
          </p:nvPr>
        </p:nvSpPr>
        <p:spPr/>
        <p:txBody>
          <a:bodyPr/>
          <a:lstStyle/>
          <a:p>
            <a:fld id="{30F86C48-1AAC-4C7E-BA66-8D172EA5829A}" type="slidenum">
              <a:rPr lang="ru-RU" smtClean="0"/>
              <a:t>6</a:t>
            </a:fld>
            <a:endParaRPr lang="ru-RU"/>
          </a:p>
        </p:txBody>
      </p:sp>
    </p:spTree>
    <p:extLst>
      <p:ext uri="{BB962C8B-B14F-4D97-AF65-F5344CB8AC3E}">
        <p14:creationId xmlns:p14="http://schemas.microsoft.com/office/powerpoint/2010/main" val="550082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4" name="Прямоугольник 3"/>
          <p:cNvSpPr/>
          <p:nvPr/>
        </p:nvSpPr>
        <p:spPr>
          <a:xfrm>
            <a:off x="0" y="215544"/>
            <a:ext cx="9144000" cy="2085186"/>
          </a:xfrm>
          <a:prstGeom prst="rect">
            <a:avLst/>
          </a:prstGeom>
        </p:spPr>
        <p:txBody>
          <a:bodyPr wrap="square">
            <a:spAutoFit/>
          </a:bodyPr>
          <a:lstStyle/>
          <a:p>
            <a:r>
              <a:rPr lang="ru-RU" sz="1850" dirty="0"/>
              <a:t>В сентябре 2015 года правительство </a:t>
            </a:r>
            <a:r>
              <a:rPr lang="ru-RU" sz="1850" dirty="0" smtClean="0"/>
              <a:t>РФ утвердило </a:t>
            </a:r>
            <a:r>
              <a:rPr lang="ru-RU" sz="1850" dirty="0"/>
              <a:t>36 групп из более 400 товаров, подлежащих утилизации. Это всевозможный текстиль, одежда, различная тара, шины, стекло и пластмасса, упаковка, техника. В группу № 36 «Услуги по изданию газет» вошли газеты, журналы и прочие периодические издания. В декабре 2017 года перечень расширили до 54 групп. Периодическая печатная пресса перешла в группу №16 «Издательская продукция печатная</a:t>
            </a:r>
            <a:r>
              <a:rPr lang="ru-RU" sz="1850" dirty="0" smtClean="0"/>
              <a:t>», а в </a:t>
            </a:r>
            <a:r>
              <a:rPr lang="ru-RU" sz="1850" dirty="0"/>
              <a:t>2021 году в </a:t>
            </a:r>
            <a:r>
              <a:rPr lang="ru-RU" sz="1850" dirty="0" smtClean="0"/>
              <a:t>группу </a:t>
            </a:r>
            <a:r>
              <a:rPr lang="ru-RU" sz="1850" dirty="0"/>
              <a:t>N 15 </a:t>
            </a:r>
            <a:r>
              <a:rPr lang="ru-RU" sz="1850" dirty="0" smtClean="0"/>
              <a:t>«Издательская </a:t>
            </a:r>
            <a:r>
              <a:rPr lang="ru-RU" sz="1850" dirty="0"/>
              <a:t>продукция </a:t>
            </a:r>
            <a:r>
              <a:rPr lang="ru-RU" sz="1850" dirty="0" smtClean="0"/>
              <a:t>печатная». </a:t>
            </a:r>
            <a:endParaRPr lang="ru-RU" sz="185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33" y="3549006"/>
            <a:ext cx="8266832" cy="33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31" y="2265681"/>
            <a:ext cx="8266833" cy="109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30F86C48-1AAC-4C7E-BA66-8D172EA5829A}" type="slidenum">
              <a:rPr lang="ru-RU" smtClean="0"/>
              <a:t>7</a:t>
            </a:fld>
            <a:endParaRPr lang="ru-RU"/>
          </a:p>
        </p:txBody>
      </p:sp>
    </p:spTree>
    <p:extLst>
      <p:ext uri="{BB962C8B-B14F-4D97-AF65-F5344CB8AC3E}">
        <p14:creationId xmlns:p14="http://schemas.microsoft.com/office/powerpoint/2010/main" val="1076973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55596044"/>
              </p:ext>
            </p:extLst>
          </p:nvPr>
        </p:nvGraphicFramePr>
        <p:xfrm>
          <a:off x="0" y="1101080"/>
          <a:ext cx="9803432" cy="5496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87624" y="369769"/>
            <a:ext cx="6696744" cy="584775"/>
          </a:xfrm>
          <a:prstGeom prst="rect">
            <a:avLst/>
          </a:prstGeom>
          <a:noFill/>
        </p:spPr>
        <p:txBody>
          <a:bodyPr wrap="square" rtlCol="0">
            <a:spAutoFit/>
          </a:bodyPr>
          <a:lstStyle/>
          <a:p>
            <a:pPr algn="ctr"/>
            <a:r>
              <a:rPr lang="ru-RU" sz="3200" b="1" dirty="0">
                <a:solidFill>
                  <a:srgbClr val="00B050"/>
                </a:solidFill>
              </a:rPr>
              <a:t>Отчетность по РОП</a:t>
            </a:r>
            <a:endParaRPr lang="ru-RU" sz="3200" dirty="0"/>
          </a:p>
        </p:txBody>
      </p:sp>
      <p:sp>
        <p:nvSpPr>
          <p:cNvPr id="2" name="Скругленный прямоугольник 1"/>
          <p:cNvSpPr/>
          <p:nvPr/>
        </p:nvSpPr>
        <p:spPr>
          <a:xfrm>
            <a:off x="6084168" y="1268760"/>
            <a:ext cx="1512168" cy="49685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smtClean="0"/>
              <a:t>Форма расчета суммы Экологического сбора</a:t>
            </a:r>
          </a:p>
          <a:p>
            <a:pPr algn="ctr"/>
            <a:r>
              <a:rPr lang="ru-RU" sz="1600" dirty="0" smtClean="0"/>
              <a:t>(</a:t>
            </a:r>
            <a:r>
              <a:rPr lang="ru-RU" sz="1600" b="1" dirty="0" smtClean="0"/>
              <a:t>ст. 6 </a:t>
            </a:r>
            <a:r>
              <a:rPr lang="ru-RU" sz="1600" dirty="0" smtClean="0"/>
              <a:t>= количество товаров (упаковки) из отчетности;</a:t>
            </a:r>
          </a:p>
          <a:p>
            <a:pPr algn="ctr"/>
            <a:r>
              <a:rPr lang="ru-RU" sz="1600" b="1" dirty="0" smtClean="0"/>
              <a:t>ст. 7 </a:t>
            </a:r>
            <a:r>
              <a:rPr lang="ru-RU" sz="1600" dirty="0" smtClean="0"/>
              <a:t>= норматив утилизации;</a:t>
            </a:r>
          </a:p>
          <a:p>
            <a:pPr algn="ctr"/>
            <a:r>
              <a:rPr lang="ru-RU" sz="1600" b="1" dirty="0" smtClean="0"/>
              <a:t>ст. 11 </a:t>
            </a:r>
            <a:r>
              <a:rPr lang="ru-RU" sz="1600" dirty="0" smtClean="0"/>
              <a:t>– ставка </a:t>
            </a:r>
            <a:r>
              <a:rPr lang="ru-RU" sz="1600" dirty="0" err="1" smtClean="0"/>
              <a:t>экол.сбора</a:t>
            </a:r>
            <a:r>
              <a:rPr lang="ru-RU" sz="1600" dirty="0" smtClean="0"/>
              <a:t>)</a:t>
            </a:r>
          </a:p>
          <a:p>
            <a:pPr algn="ctr"/>
            <a:endParaRPr lang="ru-RU" sz="1600" dirty="0"/>
          </a:p>
        </p:txBody>
      </p:sp>
      <p:sp>
        <p:nvSpPr>
          <p:cNvPr id="4" name="Скругленный прямоугольник 3"/>
          <p:cNvSpPr/>
          <p:nvPr/>
        </p:nvSpPr>
        <p:spPr>
          <a:xfrm>
            <a:off x="7740352" y="1988840"/>
            <a:ext cx="1296144" cy="33123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smtClean="0"/>
              <a:t>Уплата</a:t>
            </a:r>
          </a:p>
          <a:p>
            <a:pPr algn="ctr"/>
            <a:r>
              <a:rPr lang="ru-RU" sz="1600" b="1" dirty="0" smtClean="0"/>
              <a:t>Экологи-</a:t>
            </a:r>
            <a:r>
              <a:rPr lang="ru-RU" sz="1600" b="1" dirty="0" err="1" smtClean="0"/>
              <a:t>ческого</a:t>
            </a:r>
            <a:r>
              <a:rPr lang="ru-RU" sz="1600" b="1" dirty="0" smtClean="0"/>
              <a:t> сбора</a:t>
            </a:r>
          </a:p>
          <a:p>
            <a:pPr algn="ctr"/>
            <a:r>
              <a:rPr lang="ru-RU" sz="1600" dirty="0" smtClean="0"/>
              <a:t>(сумма указана в ст. 12 формы расчета </a:t>
            </a:r>
            <a:r>
              <a:rPr lang="ru-RU" sz="1600" dirty="0" err="1" smtClean="0"/>
              <a:t>экол</a:t>
            </a:r>
            <a:r>
              <a:rPr lang="ru-RU" sz="1600" dirty="0" smtClean="0"/>
              <a:t>. сбора)  </a:t>
            </a:r>
            <a:endParaRPr lang="ru-RU" sz="1600" dirty="0"/>
          </a:p>
        </p:txBody>
      </p:sp>
      <p:sp>
        <p:nvSpPr>
          <p:cNvPr id="8" name="Номер слайда 7"/>
          <p:cNvSpPr>
            <a:spLocks noGrp="1"/>
          </p:cNvSpPr>
          <p:nvPr>
            <p:ph type="sldNum" sz="quarter" idx="12"/>
          </p:nvPr>
        </p:nvSpPr>
        <p:spPr/>
        <p:txBody>
          <a:bodyPr/>
          <a:lstStyle/>
          <a:p>
            <a:fld id="{30F86C48-1AAC-4C7E-BA66-8D172EA5829A}" type="slidenum">
              <a:rPr lang="ru-RU" smtClean="0"/>
              <a:t>8</a:t>
            </a:fld>
            <a:endParaRPr lang="ru-RU"/>
          </a:p>
        </p:txBody>
      </p:sp>
    </p:spTree>
    <p:extLst>
      <p:ext uri="{BB962C8B-B14F-4D97-AF65-F5344CB8AC3E}">
        <p14:creationId xmlns:p14="http://schemas.microsoft.com/office/powerpoint/2010/main" val="4046733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744628116"/>
              </p:ext>
            </p:extLst>
          </p:nvPr>
        </p:nvGraphicFramePr>
        <p:xfrm>
          <a:off x="489962" y="2129889"/>
          <a:ext cx="8229600" cy="2163207"/>
        </p:xfrm>
        <a:graphic>
          <a:graphicData uri="http://schemas.openxmlformats.org/drawingml/2006/table">
            <a:tbl>
              <a:tblPr>
                <a:tableStyleId>{5C22544A-7EE6-4342-B048-85BDC9FD1C3A}</a:tableStyleId>
              </a:tblPr>
              <a:tblGrid>
                <a:gridCol w="381000"/>
                <a:gridCol w="990600"/>
                <a:gridCol w="1600200"/>
                <a:gridCol w="1752600"/>
                <a:gridCol w="1600200"/>
                <a:gridCol w="914400"/>
                <a:gridCol w="990600"/>
              </a:tblGrid>
              <a:tr h="1442139">
                <a:tc>
                  <a:txBody>
                    <a:bodyPr/>
                    <a:lstStyle/>
                    <a:p>
                      <a:pPr algn="ctr">
                        <a:lnSpc>
                          <a:spcPct val="115000"/>
                        </a:lnSpc>
                        <a:spcAft>
                          <a:spcPts val="0"/>
                        </a:spcAft>
                      </a:pPr>
                      <a:r>
                        <a:rPr lang="ru-RU" sz="1000" dirty="0">
                          <a:effectLst/>
                        </a:rPr>
                        <a:t>N</a:t>
                      </a:r>
                      <a:br>
                        <a:rPr lang="ru-RU" sz="1000" dirty="0">
                          <a:effectLst/>
                        </a:rPr>
                      </a:br>
                      <a:r>
                        <a:rPr lang="ru-RU" sz="1000" dirty="0">
                          <a:effectLst/>
                        </a:rPr>
                        <a:t>п/п</a:t>
                      </a:r>
                      <a:endParaRPr lang="ru-RU" sz="1000" dirty="0">
                        <a:effectLst/>
                        <a:latin typeface="Arial"/>
                        <a:ea typeface="Times New Roman"/>
                        <a:cs typeface="Times New Roman"/>
                      </a:endParaRPr>
                    </a:p>
                  </a:txBody>
                  <a:tcPr marL="58783" marR="58783" marT="0" marB="0" anchor="ctr"/>
                </a:tc>
                <a:tc>
                  <a:txBody>
                    <a:bodyPr/>
                    <a:lstStyle/>
                    <a:p>
                      <a:pPr algn="ctr">
                        <a:lnSpc>
                          <a:spcPct val="115000"/>
                        </a:lnSpc>
                        <a:spcAft>
                          <a:spcPts val="0"/>
                        </a:spcAft>
                      </a:pPr>
                      <a:r>
                        <a:rPr lang="ru-RU" sz="1000" dirty="0">
                          <a:effectLst/>
                        </a:rPr>
                        <a:t>Наименование товара</a:t>
                      </a:r>
                      <a:r>
                        <a:rPr lang="ru-RU" sz="1000" u="none" strike="noStrike" dirty="0">
                          <a:effectLst/>
                          <a:hlinkClick r:id="rId2" action="ppaction://hlinkfile"/>
                        </a:rPr>
                        <a:t>*(2)</a:t>
                      </a:r>
                      <a:endParaRPr lang="ru-RU" sz="1000" dirty="0">
                        <a:effectLst/>
                        <a:latin typeface="Arial"/>
                        <a:ea typeface="Times New Roman"/>
                        <a:cs typeface="Times New Roman"/>
                      </a:endParaRPr>
                    </a:p>
                  </a:txBody>
                  <a:tcPr marL="58783" marR="58783" marT="0" marB="0" anchor="ctr"/>
                </a:tc>
                <a:tc>
                  <a:txBody>
                    <a:bodyPr/>
                    <a:lstStyle/>
                    <a:p>
                      <a:pPr algn="ctr">
                        <a:lnSpc>
                          <a:spcPct val="115000"/>
                        </a:lnSpc>
                        <a:spcAft>
                          <a:spcPts val="0"/>
                        </a:spcAft>
                      </a:pPr>
                      <a:r>
                        <a:rPr lang="ru-RU" sz="1000">
                          <a:effectLst/>
                        </a:rPr>
                        <a:t>Код товара по </a:t>
                      </a:r>
                      <a:r>
                        <a:rPr lang="ru-RU" sz="1000" u="none" strike="noStrike">
                          <a:effectLst/>
                          <a:hlinkClick r:id="rId3"/>
                        </a:rPr>
                        <a:t>Общероссийскому классификатору</a:t>
                      </a:r>
                      <a:r>
                        <a:rPr lang="ru-RU" sz="1000">
                          <a:effectLst/>
                        </a:rPr>
                        <a:t> продукции по видам экономической деятельности</a:t>
                      </a:r>
                      <a:br>
                        <a:rPr lang="ru-RU" sz="1000">
                          <a:effectLst/>
                        </a:rPr>
                      </a:br>
                      <a:r>
                        <a:rPr lang="ru-RU" sz="1000">
                          <a:effectLst/>
                        </a:rPr>
                        <a:t>ОК 034-2014 (КПЕС 2008)</a:t>
                      </a:r>
                      <a:r>
                        <a:rPr lang="ru-RU" sz="1000" u="none" strike="noStrike">
                          <a:effectLst/>
                          <a:hlinkClick r:id="rId2" action="ppaction://hlinkfile"/>
                        </a:rPr>
                        <a:t>*(2)</a:t>
                      </a:r>
                      <a:endParaRPr lang="ru-RU" sz="1000">
                        <a:effectLst/>
                        <a:latin typeface="Arial"/>
                        <a:ea typeface="Times New Roman"/>
                        <a:cs typeface="Times New Roman"/>
                      </a:endParaRPr>
                    </a:p>
                  </a:txBody>
                  <a:tcPr marL="58783" marR="58783" marT="0" marB="0" anchor="ctr"/>
                </a:tc>
                <a:tc>
                  <a:txBody>
                    <a:bodyPr/>
                    <a:lstStyle/>
                    <a:p>
                      <a:pPr algn="ctr">
                        <a:lnSpc>
                          <a:spcPct val="115000"/>
                        </a:lnSpc>
                        <a:spcAft>
                          <a:spcPts val="0"/>
                        </a:spcAft>
                      </a:pPr>
                      <a:r>
                        <a:rPr lang="ru-RU" sz="1000">
                          <a:effectLst/>
                        </a:rPr>
                        <a:t>Наименование позиции </a:t>
                      </a:r>
                      <a:r>
                        <a:rPr lang="ru-RU" sz="1000" u="none" strike="noStrike">
                          <a:effectLst/>
                          <a:hlinkClick r:id="rId4"/>
                        </a:rPr>
                        <a:t>единой Товарной номенклатуры</a:t>
                      </a:r>
                      <a:r>
                        <a:rPr lang="ru-RU" sz="1000">
                          <a:effectLst/>
                        </a:rPr>
                        <a:t> внешнеэкономической деятельности Евразийского экономического союза</a:t>
                      </a:r>
                      <a:br>
                        <a:rPr lang="ru-RU" sz="1000">
                          <a:effectLst/>
                        </a:rPr>
                      </a:br>
                      <a:r>
                        <a:rPr lang="ru-RU" sz="1000">
                          <a:effectLst/>
                        </a:rPr>
                        <a:t>(ТН ВЭД ЕАЭС)</a:t>
                      </a:r>
                      <a:r>
                        <a:rPr lang="ru-RU" sz="1000" u="none" strike="noStrike">
                          <a:effectLst/>
                          <a:hlinkClick r:id="rId5" action="ppaction://hlinkfile"/>
                        </a:rPr>
                        <a:t>*(3)</a:t>
                      </a:r>
                      <a:endParaRPr lang="ru-RU" sz="1000">
                        <a:effectLst/>
                        <a:latin typeface="Arial"/>
                        <a:ea typeface="Times New Roman"/>
                        <a:cs typeface="Times New Roman"/>
                      </a:endParaRPr>
                    </a:p>
                  </a:txBody>
                  <a:tcPr marL="58783" marR="58783" marT="0" marB="0" anchor="ctr"/>
                </a:tc>
                <a:tc>
                  <a:txBody>
                    <a:bodyPr/>
                    <a:lstStyle/>
                    <a:p>
                      <a:pPr algn="ctr">
                        <a:lnSpc>
                          <a:spcPct val="115000"/>
                        </a:lnSpc>
                        <a:spcAft>
                          <a:spcPts val="0"/>
                        </a:spcAft>
                      </a:pPr>
                      <a:r>
                        <a:rPr lang="ru-RU" sz="1000">
                          <a:effectLst/>
                        </a:rPr>
                        <a:t>Код </a:t>
                      </a:r>
                      <a:r>
                        <a:rPr lang="ru-RU" sz="1000" u="none" strike="noStrike">
                          <a:effectLst/>
                          <a:hlinkClick r:id="rId4"/>
                        </a:rPr>
                        <a:t>единой Товарной номенклатуры</a:t>
                      </a:r>
                      <a:r>
                        <a:rPr lang="ru-RU" sz="1000">
                          <a:effectLst/>
                        </a:rPr>
                        <a:t> внешнеэкономической деятельности Евразийского экономического союза</a:t>
                      </a:r>
                      <a:br>
                        <a:rPr lang="ru-RU" sz="1000">
                          <a:effectLst/>
                        </a:rPr>
                      </a:br>
                      <a:r>
                        <a:rPr lang="ru-RU" sz="1000">
                          <a:effectLst/>
                        </a:rPr>
                        <a:t>(ТН ВЭД ЕАЭС)</a:t>
                      </a:r>
                      <a:r>
                        <a:rPr lang="ru-RU" sz="1000" u="none" strike="noStrike">
                          <a:effectLst/>
                          <a:hlinkClick r:id="rId5" action="ppaction://hlinkfile"/>
                        </a:rPr>
                        <a:t>*(3)</a:t>
                      </a:r>
                      <a:endParaRPr lang="ru-RU" sz="1000">
                        <a:effectLst/>
                        <a:latin typeface="Arial"/>
                        <a:ea typeface="Times New Roman"/>
                        <a:cs typeface="Times New Roman"/>
                      </a:endParaRPr>
                    </a:p>
                  </a:txBody>
                  <a:tcPr marL="58783" marR="58783" marT="0" marB="0" anchor="ctr"/>
                </a:tc>
                <a:tc>
                  <a:txBody>
                    <a:bodyPr/>
                    <a:lstStyle/>
                    <a:p>
                      <a:pPr algn="ctr">
                        <a:lnSpc>
                          <a:spcPct val="115000"/>
                        </a:lnSpc>
                        <a:spcAft>
                          <a:spcPts val="0"/>
                        </a:spcAft>
                      </a:pPr>
                      <a:r>
                        <a:rPr lang="ru-RU" sz="1000">
                          <a:effectLst/>
                        </a:rPr>
                        <a:t>Единица измерения, кг</a:t>
                      </a:r>
                      <a:endParaRPr lang="ru-RU" sz="1000">
                        <a:effectLst/>
                        <a:latin typeface="Arial"/>
                        <a:ea typeface="Times New Roman"/>
                        <a:cs typeface="Times New Roman"/>
                      </a:endParaRPr>
                    </a:p>
                  </a:txBody>
                  <a:tcPr marL="58783" marR="58783" marT="0" marB="0" anchor="ctr"/>
                </a:tc>
                <a:tc>
                  <a:txBody>
                    <a:bodyPr/>
                    <a:lstStyle/>
                    <a:p>
                      <a:pPr algn="ctr">
                        <a:lnSpc>
                          <a:spcPct val="115000"/>
                        </a:lnSpc>
                        <a:spcAft>
                          <a:spcPts val="0"/>
                        </a:spcAft>
                      </a:pPr>
                      <a:r>
                        <a:rPr lang="ru-RU" sz="1000">
                          <a:effectLst/>
                        </a:rPr>
                        <a:t>Количество товара</a:t>
                      </a:r>
                      <a:endParaRPr lang="ru-RU" sz="1000">
                        <a:effectLst/>
                        <a:latin typeface="Arial"/>
                        <a:ea typeface="Times New Roman"/>
                        <a:cs typeface="Times New Roman"/>
                      </a:endParaRPr>
                    </a:p>
                  </a:txBody>
                  <a:tcPr marL="58783" marR="58783" marT="0" marB="0" anchor="ctr"/>
                </a:tc>
              </a:tr>
              <a:tr h="180267">
                <a:tc>
                  <a:txBody>
                    <a:bodyPr/>
                    <a:lstStyle/>
                    <a:p>
                      <a:pPr algn="ctr">
                        <a:lnSpc>
                          <a:spcPct val="115000"/>
                        </a:lnSpc>
                        <a:spcAft>
                          <a:spcPts val="0"/>
                        </a:spcAft>
                      </a:pPr>
                      <a:r>
                        <a:rPr lang="ru-RU" sz="1000">
                          <a:effectLst/>
                        </a:rPr>
                        <a:t>1</a:t>
                      </a:r>
                      <a:endParaRPr lang="ru-RU" sz="1000">
                        <a:effectLst/>
                        <a:latin typeface="Arial"/>
                        <a:ea typeface="Times New Roman"/>
                        <a:cs typeface="Times New Roman"/>
                      </a:endParaRPr>
                    </a:p>
                  </a:txBody>
                  <a:tcPr marL="58783" marR="58783" marT="0" marB="0"/>
                </a:tc>
                <a:tc>
                  <a:txBody>
                    <a:bodyPr/>
                    <a:lstStyle/>
                    <a:p>
                      <a:pPr algn="ctr">
                        <a:lnSpc>
                          <a:spcPct val="115000"/>
                        </a:lnSpc>
                        <a:spcAft>
                          <a:spcPts val="0"/>
                        </a:spcAft>
                      </a:pPr>
                      <a:r>
                        <a:rPr lang="ru-RU" sz="1000">
                          <a:effectLst/>
                        </a:rPr>
                        <a:t>2</a:t>
                      </a:r>
                      <a:endParaRPr lang="ru-RU" sz="1000">
                        <a:effectLst/>
                        <a:latin typeface="Arial"/>
                        <a:ea typeface="Times New Roman"/>
                        <a:cs typeface="Times New Roman"/>
                      </a:endParaRPr>
                    </a:p>
                  </a:txBody>
                  <a:tcPr marL="58783" marR="58783" marT="0" marB="0"/>
                </a:tc>
                <a:tc>
                  <a:txBody>
                    <a:bodyPr/>
                    <a:lstStyle/>
                    <a:p>
                      <a:pPr algn="ctr">
                        <a:lnSpc>
                          <a:spcPct val="115000"/>
                        </a:lnSpc>
                        <a:spcAft>
                          <a:spcPts val="0"/>
                        </a:spcAft>
                      </a:pPr>
                      <a:r>
                        <a:rPr lang="ru-RU" sz="1000">
                          <a:effectLst/>
                        </a:rPr>
                        <a:t>3</a:t>
                      </a:r>
                      <a:endParaRPr lang="ru-RU" sz="1000">
                        <a:effectLst/>
                        <a:latin typeface="Arial"/>
                        <a:ea typeface="Times New Roman"/>
                        <a:cs typeface="Times New Roman"/>
                      </a:endParaRPr>
                    </a:p>
                  </a:txBody>
                  <a:tcPr marL="58783" marR="58783" marT="0" marB="0"/>
                </a:tc>
                <a:tc>
                  <a:txBody>
                    <a:bodyPr/>
                    <a:lstStyle/>
                    <a:p>
                      <a:pPr algn="ctr">
                        <a:lnSpc>
                          <a:spcPct val="115000"/>
                        </a:lnSpc>
                        <a:spcAft>
                          <a:spcPts val="0"/>
                        </a:spcAft>
                      </a:pPr>
                      <a:r>
                        <a:rPr lang="ru-RU" sz="1000">
                          <a:effectLst/>
                        </a:rPr>
                        <a:t>4</a:t>
                      </a:r>
                      <a:endParaRPr lang="ru-RU" sz="1000">
                        <a:effectLst/>
                        <a:latin typeface="Arial"/>
                        <a:ea typeface="Times New Roman"/>
                        <a:cs typeface="Times New Roman"/>
                      </a:endParaRPr>
                    </a:p>
                  </a:txBody>
                  <a:tcPr marL="58783" marR="58783" marT="0" marB="0"/>
                </a:tc>
                <a:tc>
                  <a:txBody>
                    <a:bodyPr/>
                    <a:lstStyle/>
                    <a:p>
                      <a:pPr algn="ctr">
                        <a:lnSpc>
                          <a:spcPct val="115000"/>
                        </a:lnSpc>
                        <a:spcAft>
                          <a:spcPts val="0"/>
                        </a:spcAft>
                      </a:pPr>
                      <a:r>
                        <a:rPr lang="ru-RU" sz="1000">
                          <a:effectLst/>
                        </a:rPr>
                        <a:t>5</a:t>
                      </a:r>
                      <a:endParaRPr lang="ru-RU" sz="1000">
                        <a:effectLst/>
                        <a:latin typeface="Arial"/>
                        <a:ea typeface="Times New Roman"/>
                        <a:cs typeface="Times New Roman"/>
                      </a:endParaRPr>
                    </a:p>
                  </a:txBody>
                  <a:tcPr marL="58783" marR="58783" marT="0" marB="0"/>
                </a:tc>
                <a:tc>
                  <a:txBody>
                    <a:bodyPr/>
                    <a:lstStyle/>
                    <a:p>
                      <a:pPr algn="ctr">
                        <a:lnSpc>
                          <a:spcPct val="115000"/>
                        </a:lnSpc>
                        <a:spcAft>
                          <a:spcPts val="0"/>
                        </a:spcAft>
                      </a:pPr>
                      <a:r>
                        <a:rPr lang="ru-RU" sz="1000">
                          <a:effectLst/>
                        </a:rPr>
                        <a:t>6</a:t>
                      </a:r>
                      <a:endParaRPr lang="ru-RU" sz="1000">
                        <a:effectLst/>
                        <a:latin typeface="Arial"/>
                        <a:ea typeface="Times New Roman"/>
                        <a:cs typeface="Times New Roman"/>
                      </a:endParaRPr>
                    </a:p>
                  </a:txBody>
                  <a:tcPr marL="58783" marR="58783" marT="0" marB="0"/>
                </a:tc>
                <a:tc>
                  <a:txBody>
                    <a:bodyPr/>
                    <a:lstStyle/>
                    <a:p>
                      <a:pPr algn="ctr">
                        <a:lnSpc>
                          <a:spcPct val="115000"/>
                        </a:lnSpc>
                        <a:spcAft>
                          <a:spcPts val="0"/>
                        </a:spcAft>
                      </a:pPr>
                      <a:r>
                        <a:rPr lang="ru-RU" sz="1000">
                          <a:effectLst/>
                        </a:rPr>
                        <a:t>7</a:t>
                      </a:r>
                      <a:endParaRPr lang="ru-RU" sz="1000">
                        <a:effectLst/>
                        <a:latin typeface="Arial"/>
                        <a:ea typeface="Times New Roman"/>
                        <a:cs typeface="Times New Roman"/>
                      </a:endParaRPr>
                    </a:p>
                  </a:txBody>
                  <a:tcPr marL="58783" marR="58783" marT="0" marB="0"/>
                </a:tc>
              </a:tr>
              <a:tr h="180267">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r>
              <a:tr h="180267">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r>
              <a:tr h="180267">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dirty="0">
                          <a:effectLst/>
                        </a:rPr>
                        <a:t> </a:t>
                      </a:r>
                      <a:endParaRPr lang="ru-RU" sz="1000" dirty="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a:effectLst/>
                        </a:rPr>
                        <a:t> </a:t>
                      </a:r>
                      <a:endParaRPr lang="ru-RU" sz="1000">
                        <a:effectLst/>
                        <a:latin typeface="Arial"/>
                        <a:ea typeface="Times New Roman"/>
                        <a:cs typeface="Times New Roman"/>
                      </a:endParaRPr>
                    </a:p>
                  </a:txBody>
                  <a:tcPr marL="58783" marR="58783" marT="0" marB="0"/>
                </a:tc>
                <a:tc>
                  <a:txBody>
                    <a:bodyPr/>
                    <a:lstStyle/>
                    <a:p>
                      <a:pPr algn="just">
                        <a:lnSpc>
                          <a:spcPct val="115000"/>
                        </a:lnSpc>
                        <a:spcAft>
                          <a:spcPts val="0"/>
                        </a:spcAft>
                      </a:pPr>
                      <a:r>
                        <a:rPr lang="ru-RU" sz="1000" dirty="0">
                          <a:effectLst/>
                        </a:rPr>
                        <a:t> </a:t>
                      </a:r>
                      <a:endParaRPr lang="ru-RU" sz="1000" dirty="0">
                        <a:effectLst/>
                        <a:latin typeface="Arial"/>
                        <a:ea typeface="Times New Roman"/>
                        <a:cs typeface="Times New Roman"/>
                      </a:endParaRPr>
                    </a:p>
                  </a:txBody>
                  <a:tcPr marL="58783" marR="58783" marT="0" marB="0"/>
                </a:tc>
              </a:tr>
            </a:tbl>
          </a:graphicData>
        </a:graphic>
      </p:graphicFrame>
      <p:sp>
        <p:nvSpPr>
          <p:cNvPr id="6" name="Номер слайда 5"/>
          <p:cNvSpPr>
            <a:spLocks noGrp="1"/>
          </p:cNvSpPr>
          <p:nvPr>
            <p:ph type="sldNum" sz="quarter" idx="12"/>
          </p:nvPr>
        </p:nvSpPr>
        <p:spPr/>
        <p:txBody>
          <a:bodyPr/>
          <a:lstStyle/>
          <a:p>
            <a:fld id="{30F86C48-1AAC-4C7E-BA66-8D172EA5829A}" type="slidenum">
              <a:rPr lang="ru-RU" smtClean="0"/>
              <a:t>9</a:t>
            </a:fld>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3254656938"/>
              </p:ext>
            </p:extLst>
          </p:nvPr>
        </p:nvGraphicFramePr>
        <p:xfrm>
          <a:off x="489962" y="4725144"/>
          <a:ext cx="8229600" cy="1814897"/>
        </p:xfrm>
        <a:graphic>
          <a:graphicData uri="http://schemas.openxmlformats.org/drawingml/2006/table">
            <a:tbl>
              <a:tblPr>
                <a:tableStyleId>{5C22544A-7EE6-4342-B048-85BDC9FD1C3A}</a:tableStyleId>
              </a:tblPr>
              <a:tblGrid>
                <a:gridCol w="557939"/>
                <a:gridCol w="836908"/>
                <a:gridCol w="1464590"/>
                <a:gridCol w="1604075"/>
                <a:gridCol w="1255363"/>
                <a:gridCol w="557939"/>
                <a:gridCol w="976393"/>
                <a:gridCol w="976393"/>
              </a:tblGrid>
              <a:tr h="164991">
                <a:tc rowSpan="2">
                  <a:txBody>
                    <a:bodyPr/>
                    <a:lstStyle/>
                    <a:p>
                      <a:pPr algn="ctr">
                        <a:lnSpc>
                          <a:spcPct val="115000"/>
                        </a:lnSpc>
                        <a:spcAft>
                          <a:spcPts val="0"/>
                        </a:spcAft>
                      </a:pPr>
                      <a:r>
                        <a:rPr lang="ru-RU" sz="900" dirty="0">
                          <a:effectLst/>
                        </a:rPr>
                        <a:t>N</a:t>
                      </a:r>
                      <a:br>
                        <a:rPr lang="ru-RU" sz="900" dirty="0">
                          <a:effectLst/>
                        </a:rPr>
                      </a:br>
                      <a:r>
                        <a:rPr lang="ru-RU" sz="900" dirty="0">
                          <a:effectLst/>
                        </a:rPr>
                        <a:t>п/п</a:t>
                      </a:r>
                      <a:endParaRPr lang="ru-RU" sz="900" dirty="0">
                        <a:effectLst/>
                        <a:latin typeface="Arial"/>
                        <a:ea typeface="Times New Roman"/>
                        <a:cs typeface="Times New Roman"/>
                      </a:endParaRPr>
                    </a:p>
                  </a:txBody>
                  <a:tcPr marL="53801" marR="53801" marT="0" marB="0"/>
                </a:tc>
                <a:tc rowSpan="2">
                  <a:txBody>
                    <a:bodyPr/>
                    <a:lstStyle/>
                    <a:p>
                      <a:pPr algn="ctr">
                        <a:lnSpc>
                          <a:spcPct val="115000"/>
                        </a:lnSpc>
                        <a:spcAft>
                          <a:spcPts val="0"/>
                        </a:spcAft>
                      </a:pPr>
                      <a:r>
                        <a:rPr lang="ru-RU" sz="900">
                          <a:effectLst/>
                        </a:rPr>
                        <a:t>Наименование товара</a:t>
                      </a:r>
                      <a:r>
                        <a:rPr lang="ru-RU" sz="900" u="none" strike="noStrike">
                          <a:effectLst/>
                          <a:hlinkClick r:id="rId2" action="ppaction://hlinkfile"/>
                        </a:rPr>
                        <a:t>*(2)</a:t>
                      </a:r>
                      <a:endParaRPr lang="ru-RU" sz="900">
                        <a:effectLst/>
                        <a:latin typeface="Arial"/>
                        <a:ea typeface="Times New Roman"/>
                        <a:cs typeface="Times New Roman"/>
                      </a:endParaRPr>
                    </a:p>
                  </a:txBody>
                  <a:tcPr marL="53801" marR="53801" marT="0" marB="0"/>
                </a:tc>
                <a:tc rowSpan="2">
                  <a:txBody>
                    <a:bodyPr/>
                    <a:lstStyle/>
                    <a:p>
                      <a:pPr algn="ctr">
                        <a:lnSpc>
                          <a:spcPct val="115000"/>
                        </a:lnSpc>
                        <a:spcAft>
                          <a:spcPts val="0"/>
                        </a:spcAft>
                      </a:pPr>
                      <a:r>
                        <a:rPr lang="ru-RU" sz="900" dirty="0">
                          <a:effectLst/>
                        </a:rPr>
                        <a:t>Код товара по </a:t>
                      </a:r>
                      <a:r>
                        <a:rPr lang="ru-RU" sz="900" u="none" strike="noStrike" dirty="0">
                          <a:effectLst/>
                          <a:hlinkClick r:id="rId3"/>
                        </a:rPr>
                        <a:t>Общероссийскому классификатору</a:t>
                      </a:r>
                      <a:r>
                        <a:rPr lang="ru-RU" sz="900" dirty="0">
                          <a:effectLst/>
                        </a:rPr>
                        <a:t> продукции по видам экономической деятельности</a:t>
                      </a:r>
                      <a:br>
                        <a:rPr lang="ru-RU" sz="900" dirty="0">
                          <a:effectLst/>
                        </a:rPr>
                      </a:br>
                      <a:r>
                        <a:rPr lang="ru-RU" sz="900" dirty="0">
                          <a:effectLst/>
                        </a:rPr>
                        <a:t>ОК 034-2014 (КПЕС 2008)</a:t>
                      </a:r>
                      <a:r>
                        <a:rPr lang="ru-RU" sz="900" u="none" strike="noStrike" dirty="0">
                          <a:effectLst/>
                          <a:hlinkClick r:id="rId2" action="ppaction://hlinkfile"/>
                        </a:rPr>
                        <a:t>*(2)</a:t>
                      </a:r>
                      <a:endParaRPr lang="ru-RU" sz="900" dirty="0">
                        <a:effectLst/>
                        <a:latin typeface="Arial"/>
                        <a:ea typeface="Times New Roman"/>
                        <a:cs typeface="Times New Roman"/>
                      </a:endParaRPr>
                    </a:p>
                  </a:txBody>
                  <a:tcPr marL="53801" marR="53801" marT="0" marB="0"/>
                </a:tc>
                <a:tc rowSpan="2">
                  <a:txBody>
                    <a:bodyPr/>
                    <a:lstStyle/>
                    <a:p>
                      <a:pPr algn="ctr">
                        <a:lnSpc>
                          <a:spcPct val="115000"/>
                        </a:lnSpc>
                        <a:spcAft>
                          <a:spcPts val="0"/>
                        </a:spcAft>
                      </a:pPr>
                      <a:r>
                        <a:rPr lang="ru-RU" sz="900">
                          <a:effectLst/>
                        </a:rPr>
                        <a:t>Наименование позиции </a:t>
                      </a:r>
                      <a:r>
                        <a:rPr lang="ru-RU" sz="900" u="none" strike="noStrike">
                          <a:effectLst/>
                          <a:hlinkClick r:id="rId4"/>
                        </a:rPr>
                        <a:t>единой Товарной номенклатуры</a:t>
                      </a:r>
                      <a:r>
                        <a:rPr lang="ru-RU" sz="900">
                          <a:effectLst/>
                        </a:rPr>
                        <a:t> внешнеэкономической деятельности Евразийского экономического союза</a:t>
                      </a:r>
                      <a:br>
                        <a:rPr lang="ru-RU" sz="900">
                          <a:effectLst/>
                        </a:rPr>
                      </a:br>
                      <a:r>
                        <a:rPr lang="ru-RU" sz="900">
                          <a:effectLst/>
                        </a:rPr>
                        <a:t>(ТН ВЭД ЕАЭС)</a:t>
                      </a:r>
                      <a:r>
                        <a:rPr lang="ru-RU" sz="900" u="none" strike="noStrike">
                          <a:effectLst/>
                          <a:hlinkClick r:id="rId5" action="ppaction://hlinkfile"/>
                        </a:rPr>
                        <a:t>*(3)</a:t>
                      </a:r>
                      <a:endParaRPr lang="ru-RU" sz="900">
                        <a:effectLst/>
                        <a:latin typeface="Arial"/>
                        <a:ea typeface="Times New Roman"/>
                        <a:cs typeface="Times New Roman"/>
                      </a:endParaRPr>
                    </a:p>
                  </a:txBody>
                  <a:tcPr marL="53801" marR="53801" marT="0" marB="0"/>
                </a:tc>
                <a:tc rowSpan="2">
                  <a:txBody>
                    <a:bodyPr/>
                    <a:lstStyle/>
                    <a:p>
                      <a:pPr algn="ctr">
                        <a:lnSpc>
                          <a:spcPct val="115000"/>
                        </a:lnSpc>
                        <a:spcAft>
                          <a:spcPts val="0"/>
                        </a:spcAft>
                      </a:pPr>
                      <a:r>
                        <a:rPr lang="ru-RU" sz="900">
                          <a:effectLst/>
                        </a:rPr>
                        <a:t>Код </a:t>
                      </a:r>
                      <a:r>
                        <a:rPr lang="ru-RU" sz="900" u="none" strike="noStrike">
                          <a:effectLst/>
                          <a:hlinkClick r:id="rId4"/>
                        </a:rPr>
                        <a:t>единой Товарной номенклатуры</a:t>
                      </a:r>
                      <a:r>
                        <a:rPr lang="ru-RU" sz="900">
                          <a:effectLst/>
                        </a:rPr>
                        <a:t> внешнеэкономической деятельности Евразийского экономического союза (ТН ВЭД ЕАЭС)</a:t>
                      </a:r>
                      <a:r>
                        <a:rPr lang="ru-RU" sz="900" u="none" strike="noStrike">
                          <a:effectLst/>
                          <a:hlinkClick r:id="rId5" action="ppaction://hlinkfile"/>
                        </a:rPr>
                        <a:t>*(3)</a:t>
                      </a:r>
                      <a:endParaRPr lang="ru-RU" sz="900">
                        <a:effectLst/>
                        <a:latin typeface="Arial"/>
                        <a:ea typeface="Times New Roman"/>
                        <a:cs typeface="Times New Roman"/>
                      </a:endParaRPr>
                    </a:p>
                  </a:txBody>
                  <a:tcPr marL="53801" marR="53801" marT="0" marB="0"/>
                </a:tc>
                <a:tc rowSpan="2">
                  <a:txBody>
                    <a:bodyPr/>
                    <a:lstStyle/>
                    <a:p>
                      <a:pPr algn="ctr">
                        <a:lnSpc>
                          <a:spcPct val="115000"/>
                        </a:lnSpc>
                        <a:spcAft>
                          <a:spcPts val="0"/>
                        </a:spcAft>
                      </a:pPr>
                      <a:r>
                        <a:rPr lang="ru-RU" sz="900">
                          <a:effectLst/>
                        </a:rPr>
                        <a:t>Единица измерения, кг</a:t>
                      </a:r>
                      <a:endParaRPr lang="ru-RU" sz="900">
                        <a:effectLst/>
                        <a:latin typeface="Arial"/>
                        <a:ea typeface="Times New Roman"/>
                        <a:cs typeface="Times New Roman"/>
                      </a:endParaRPr>
                    </a:p>
                  </a:txBody>
                  <a:tcPr marL="53801" marR="53801" marT="0" marB="0"/>
                </a:tc>
                <a:tc gridSpan="2">
                  <a:txBody>
                    <a:bodyPr/>
                    <a:lstStyle/>
                    <a:p>
                      <a:pPr algn="ctr">
                        <a:lnSpc>
                          <a:spcPct val="115000"/>
                        </a:lnSpc>
                        <a:spcAft>
                          <a:spcPts val="0"/>
                        </a:spcAft>
                      </a:pPr>
                      <a:r>
                        <a:rPr lang="ru-RU" sz="900">
                          <a:effectLst/>
                        </a:rPr>
                        <a:t>Количество упаковки</a:t>
                      </a:r>
                      <a:endParaRPr lang="ru-RU" sz="900">
                        <a:effectLst/>
                        <a:latin typeface="Arial"/>
                        <a:ea typeface="Times New Roman"/>
                        <a:cs typeface="Times New Roman"/>
                      </a:endParaRPr>
                    </a:p>
                  </a:txBody>
                  <a:tcPr marL="53801" marR="53801" marT="0" marB="0"/>
                </a:tc>
                <a:tc hMerge="1">
                  <a:txBody>
                    <a:bodyPr/>
                    <a:lstStyle/>
                    <a:p>
                      <a:endParaRPr lang="ru-RU"/>
                    </a:p>
                  </a:txBody>
                  <a:tcPr/>
                </a:tc>
              </a:tr>
              <a:tr h="131992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a:effectLst/>
                        </a:rPr>
                        <a:t>всего</a:t>
                      </a:r>
                      <a:endParaRPr lang="ru-RU" sz="900">
                        <a:effectLst/>
                        <a:latin typeface="Arial"/>
                        <a:ea typeface="Times New Roman"/>
                        <a:cs typeface="Times New Roman"/>
                      </a:endParaRPr>
                    </a:p>
                  </a:txBody>
                  <a:tcPr marL="53801" marR="53801" marT="0" marB="0"/>
                </a:tc>
                <a:tc>
                  <a:txBody>
                    <a:bodyPr/>
                    <a:lstStyle/>
                    <a:p>
                      <a:pPr algn="ctr">
                        <a:lnSpc>
                          <a:spcPct val="115000"/>
                        </a:lnSpc>
                        <a:spcAft>
                          <a:spcPts val="0"/>
                        </a:spcAft>
                      </a:pPr>
                      <a:r>
                        <a:rPr lang="ru-RU" sz="900">
                          <a:effectLst/>
                        </a:rPr>
                        <a:t>в том числе количество упаковки, произведенной из вторичного сырья</a:t>
                      </a:r>
                      <a:endParaRPr lang="ru-RU" sz="900">
                        <a:effectLst/>
                        <a:latin typeface="Arial"/>
                        <a:ea typeface="Times New Roman"/>
                        <a:cs typeface="Times New Roman"/>
                      </a:endParaRPr>
                    </a:p>
                  </a:txBody>
                  <a:tcPr marL="53801" marR="53801" marT="0" marB="0"/>
                </a:tc>
              </a:tr>
              <a:tr h="164991">
                <a:tc>
                  <a:txBody>
                    <a:bodyPr/>
                    <a:lstStyle/>
                    <a:p>
                      <a:pPr algn="ctr">
                        <a:lnSpc>
                          <a:spcPct val="115000"/>
                        </a:lnSpc>
                        <a:spcAft>
                          <a:spcPts val="0"/>
                        </a:spcAft>
                      </a:pPr>
                      <a:r>
                        <a:rPr lang="ru-RU" sz="900">
                          <a:effectLst/>
                        </a:rPr>
                        <a:t>1</a:t>
                      </a:r>
                      <a:endParaRPr lang="ru-RU" sz="900">
                        <a:effectLst/>
                        <a:latin typeface="Arial"/>
                        <a:ea typeface="Times New Roman"/>
                        <a:cs typeface="Times New Roman"/>
                      </a:endParaRPr>
                    </a:p>
                  </a:txBody>
                  <a:tcPr marL="53801" marR="53801" marT="0" marB="0"/>
                </a:tc>
                <a:tc>
                  <a:txBody>
                    <a:bodyPr/>
                    <a:lstStyle/>
                    <a:p>
                      <a:pPr algn="ctr">
                        <a:lnSpc>
                          <a:spcPct val="115000"/>
                        </a:lnSpc>
                        <a:spcAft>
                          <a:spcPts val="0"/>
                        </a:spcAft>
                      </a:pPr>
                      <a:r>
                        <a:rPr lang="ru-RU" sz="900">
                          <a:effectLst/>
                        </a:rPr>
                        <a:t>2</a:t>
                      </a:r>
                      <a:endParaRPr lang="ru-RU" sz="900">
                        <a:effectLst/>
                        <a:latin typeface="Arial"/>
                        <a:ea typeface="Times New Roman"/>
                        <a:cs typeface="Times New Roman"/>
                      </a:endParaRPr>
                    </a:p>
                  </a:txBody>
                  <a:tcPr marL="53801" marR="53801" marT="0" marB="0"/>
                </a:tc>
                <a:tc>
                  <a:txBody>
                    <a:bodyPr/>
                    <a:lstStyle/>
                    <a:p>
                      <a:pPr algn="ctr">
                        <a:lnSpc>
                          <a:spcPct val="115000"/>
                        </a:lnSpc>
                        <a:spcAft>
                          <a:spcPts val="0"/>
                        </a:spcAft>
                      </a:pPr>
                      <a:r>
                        <a:rPr lang="ru-RU" sz="900">
                          <a:effectLst/>
                        </a:rPr>
                        <a:t>3</a:t>
                      </a:r>
                      <a:endParaRPr lang="ru-RU" sz="900">
                        <a:effectLst/>
                        <a:latin typeface="Arial"/>
                        <a:ea typeface="Times New Roman"/>
                        <a:cs typeface="Times New Roman"/>
                      </a:endParaRPr>
                    </a:p>
                  </a:txBody>
                  <a:tcPr marL="53801" marR="53801" marT="0" marB="0"/>
                </a:tc>
                <a:tc>
                  <a:txBody>
                    <a:bodyPr/>
                    <a:lstStyle/>
                    <a:p>
                      <a:pPr algn="ctr">
                        <a:lnSpc>
                          <a:spcPct val="115000"/>
                        </a:lnSpc>
                        <a:spcAft>
                          <a:spcPts val="0"/>
                        </a:spcAft>
                      </a:pPr>
                      <a:r>
                        <a:rPr lang="ru-RU" sz="900">
                          <a:effectLst/>
                        </a:rPr>
                        <a:t>4</a:t>
                      </a:r>
                      <a:endParaRPr lang="ru-RU" sz="900">
                        <a:effectLst/>
                        <a:latin typeface="Arial"/>
                        <a:ea typeface="Times New Roman"/>
                        <a:cs typeface="Times New Roman"/>
                      </a:endParaRPr>
                    </a:p>
                  </a:txBody>
                  <a:tcPr marL="53801" marR="53801" marT="0" marB="0"/>
                </a:tc>
                <a:tc>
                  <a:txBody>
                    <a:bodyPr/>
                    <a:lstStyle/>
                    <a:p>
                      <a:pPr algn="ctr">
                        <a:lnSpc>
                          <a:spcPct val="115000"/>
                        </a:lnSpc>
                        <a:spcAft>
                          <a:spcPts val="0"/>
                        </a:spcAft>
                      </a:pPr>
                      <a:r>
                        <a:rPr lang="ru-RU" sz="900">
                          <a:effectLst/>
                        </a:rPr>
                        <a:t>5</a:t>
                      </a:r>
                      <a:endParaRPr lang="ru-RU" sz="900">
                        <a:effectLst/>
                        <a:latin typeface="Arial"/>
                        <a:ea typeface="Times New Roman"/>
                        <a:cs typeface="Times New Roman"/>
                      </a:endParaRPr>
                    </a:p>
                  </a:txBody>
                  <a:tcPr marL="53801" marR="53801" marT="0" marB="0"/>
                </a:tc>
                <a:tc>
                  <a:txBody>
                    <a:bodyPr/>
                    <a:lstStyle/>
                    <a:p>
                      <a:pPr algn="ctr">
                        <a:lnSpc>
                          <a:spcPct val="115000"/>
                        </a:lnSpc>
                        <a:spcAft>
                          <a:spcPts val="0"/>
                        </a:spcAft>
                      </a:pPr>
                      <a:r>
                        <a:rPr lang="ru-RU" sz="900">
                          <a:effectLst/>
                        </a:rPr>
                        <a:t>6</a:t>
                      </a:r>
                      <a:endParaRPr lang="ru-RU" sz="900">
                        <a:effectLst/>
                        <a:latin typeface="Arial"/>
                        <a:ea typeface="Times New Roman"/>
                        <a:cs typeface="Times New Roman"/>
                      </a:endParaRPr>
                    </a:p>
                  </a:txBody>
                  <a:tcPr marL="53801" marR="53801" marT="0" marB="0"/>
                </a:tc>
                <a:tc>
                  <a:txBody>
                    <a:bodyPr/>
                    <a:lstStyle/>
                    <a:p>
                      <a:pPr algn="ctr">
                        <a:lnSpc>
                          <a:spcPct val="115000"/>
                        </a:lnSpc>
                        <a:spcAft>
                          <a:spcPts val="0"/>
                        </a:spcAft>
                      </a:pPr>
                      <a:r>
                        <a:rPr lang="ru-RU" sz="900">
                          <a:effectLst/>
                        </a:rPr>
                        <a:t>7</a:t>
                      </a:r>
                      <a:endParaRPr lang="ru-RU" sz="900">
                        <a:effectLst/>
                        <a:latin typeface="Arial"/>
                        <a:ea typeface="Times New Roman"/>
                        <a:cs typeface="Times New Roman"/>
                      </a:endParaRPr>
                    </a:p>
                  </a:txBody>
                  <a:tcPr marL="53801" marR="53801" marT="0" marB="0"/>
                </a:tc>
                <a:tc>
                  <a:txBody>
                    <a:bodyPr/>
                    <a:lstStyle/>
                    <a:p>
                      <a:pPr algn="ctr">
                        <a:lnSpc>
                          <a:spcPct val="115000"/>
                        </a:lnSpc>
                        <a:spcAft>
                          <a:spcPts val="0"/>
                        </a:spcAft>
                      </a:pPr>
                      <a:r>
                        <a:rPr lang="ru-RU" sz="900">
                          <a:effectLst/>
                        </a:rPr>
                        <a:t>8</a:t>
                      </a:r>
                      <a:endParaRPr lang="ru-RU" sz="900">
                        <a:effectLst/>
                        <a:latin typeface="Arial"/>
                        <a:ea typeface="Times New Roman"/>
                        <a:cs typeface="Times New Roman"/>
                      </a:endParaRPr>
                    </a:p>
                  </a:txBody>
                  <a:tcPr marL="53801" marR="53801" marT="0" marB="0"/>
                </a:tc>
              </a:tr>
              <a:tr h="164991">
                <a:tc>
                  <a:txBody>
                    <a:bodyPr/>
                    <a:lstStyle/>
                    <a:p>
                      <a:pPr algn="just">
                        <a:lnSpc>
                          <a:spcPct val="115000"/>
                        </a:lnSpc>
                        <a:spcAft>
                          <a:spcPts val="0"/>
                        </a:spcAft>
                      </a:pPr>
                      <a:r>
                        <a:rPr lang="ru-RU" sz="900">
                          <a:effectLst/>
                        </a:rPr>
                        <a:t> </a:t>
                      </a:r>
                      <a:endParaRPr lang="ru-RU" sz="900">
                        <a:effectLst/>
                        <a:latin typeface="Arial"/>
                        <a:ea typeface="Times New Roman"/>
                        <a:cs typeface="Times New Roman"/>
                      </a:endParaRPr>
                    </a:p>
                  </a:txBody>
                  <a:tcPr marL="53801" marR="53801" marT="0" marB="0"/>
                </a:tc>
                <a:tc>
                  <a:txBody>
                    <a:bodyPr/>
                    <a:lstStyle/>
                    <a:p>
                      <a:pPr algn="just">
                        <a:lnSpc>
                          <a:spcPct val="115000"/>
                        </a:lnSpc>
                        <a:spcAft>
                          <a:spcPts val="0"/>
                        </a:spcAft>
                      </a:pPr>
                      <a:r>
                        <a:rPr lang="ru-RU" sz="900">
                          <a:effectLst/>
                        </a:rPr>
                        <a:t> </a:t>
                      </a:r>
                      <a:endParaRPr lang="ru-RU" sz="900">
                        <a:effectLst/>
                        <a:latin typeface="Arial"/>
                        <a:ea typeface="Times New Roman"/>
                        <a:cs typeface="Times New Roman"/>
                      </a:endParaRPr>
                    </a:p>
                  </a:txBody>
                  <a:tcPr marL="53801" marR="53801" marT="0" marB="0"/>
                </a:tc>
                <a:tc>
                  <a:txBody>
                    <a:bodyPr/>
                    <a:lstStyle/>
                    <a:p>
                      <a:pPr algn="just">
                        <a:lnSpc>
                          <a:spcPct val="115000"/>
                        </a:lnSpc>
                        <a:spcAft>
                          <a:spcPts val="0"/>
                        </a:spcAft>
                      </a:pPr>
                      <a:r>
                        <a:rPr lang="ru-RU" sz="900">
                          <a:effectLst/>
                        </a:rPr>
                        <a:t> </a:t>
                      </a:r>
                      <a:endParaRPr lang="ru-RU" sz="900">
                        <a:effectLst/>
                        <a:latin typeface="Arial"/>
                        <a:ea typeface="Times New Roman"/>
                        <a:cs typeface="Times New Roman"/>
                      </a:endParaRPr>
                    </a:p>
                  </a:txBody>
                  <a:tcPr marL="53801" marR="53801" marT="0" marB="0"/>
                </a:tc>
                <a:tc>
                  <a:txBody>
                    <a:bodyPr/>
                    <a:lstStyle/>
                    <a:p>
                      <a:pPr algn="just">
                        <a:lnSpc>
                          <a:spcPct val="115000"/>
                        </a:lnSpc>
                        <a:spcAft>
                          <a:spcPts val="0"/>
                        </a:spcAft>
                      </a:pPr>
                      <a:r>
                        <a:rPr lang="ru-RU" sz="900">
                          <a:effectLst/>
                        </a:rPr>
                        <a:t> </a:t>
                      </a:r>
                      <a:endParaRPr lang="ru-RU" sz="900">
                        <a:effectLst/>
                        <a:latin typeface="Arial"/>
                        <a:ea typeface="Times New Roman"/>
                        <a:cs typeface="Times New Roman"/>
                      </a:endParaRPr>
                    </a:p>
                  </a:txBody>
                  <a:tcPr marL="53801" marR="53801" marT="0" marB="0"/>
                </a:tc>
                <a:tc>
                  <a:txBody>
                    <a:bodyPr/>
                    <a:lstStyle/>
                    <a:p>
                      <a:pPr algn="just">
                        <a:lnSpc>
                          <a:spcPct val="115000"/>
                        </a:lnSpc>
                        <a:spcAft>
                          <a:spcPts val="0"/>
                        </a:spcAft>
                      </a:pPr>
                      <a:r>
                        <a:rPr lang="ru-RU" sz="900">
                          <a:effectLst/>
                        </a:rPr>
                        <a:t> </a:t>
                      </a:r>
                      <a:endParaRPr lang="ru-RU" sz="900">
                        <a:effectLst/>
                        <a:latin typeface="Arial"/>
                        <a:ea typeface="Times New Roman"/>
                        <a:cs typeface="Times New Roman"/>
                      </a:endParaRPr>
                    </a:p>
                  </a:txBody>
                  <a:tcPr marL="53801" marR="53801" marT="0" marB="0"/>
                </a:tc>
                <a:tc>
                  <a:txBody>
                    <a:bodyPr/>
                    <a:lstStyle/>
                    <a:p>
                      <a:pPr algn="just">
                        <a:lnSpc>
                          <a:spcPct val="115000"/>
                        </a:lnSpc>
                        <a:spcAft>
                          <a:spcPts val="0"/>
                        </a:spcAft>
                      </a:pPr>
                      <a:r>
                        <a:rPr lang="ru-RU" sz="900">
                          <a:effectLst/>
                        </a:rPr>
                        <a:t> </a:t>
                      </a:r>
                      <a:endParaRPr lang="ru-RU" sz="900">
                        <a:effectLst/>
                        <a:latin typeface="Arial"/>
                        <a:ea typeface="Times New Roman"/>
                        <a:cs typeface="Times New Roman"/>
                      </a:endParaRPr>
                    </a:p>
                  </a:txBody>
                  <a:tcPr marL="53801" marR="53801" marT="0" marB="0"/>
                </a:tc>
                <a:tc>
                  <a:txBody>
                    <a:bodyPr/>
                    <a:lstStyle/>
                    <a:p>
                      <a:pPr algn="just">
                        <a:lnSpc>
                          <a:spcPct val="115000"/>
                        </a:lnSpc>
                        <a:spcAft>
                          <a:spcPts val="0"/>
                        </a:spcAft>
                      </a:pPr>
                      <a:r>
                        <a:rPr lang="ru-RU" sz="900">
                          <a:effectLst/>
                        </a:rPr>
                        <a:t> </a:t>
                      </a:r>
                      <a:endParaRPr lang="ru-RU" sz="900">
                        <a:effectLst/>
                        <a:latin typeface="Arial"/>
                        <a:ea typeface="Times New Roman"/>
                        <a:cs typeface="Times New Roman"/>
                      </a:endParaRPr>
                    </a:p>
                  </a:txBody>
                  <a:tcPr marL="53801" marR="53801" marT="0" marB="0"/>
                </a:tc>
                <a:tc>
                  <a:txBody>
                    <a:bodyPr/>
                    <a:lstStyle/>
                    <a:p>
                      <a:pPr algn="just">
                        <a:lnSpc>
                          <a:spcPct val="115000"/>
                        </a:lnSpc>
                        <a:spcAft>
                          <a:spcPts val="0"/>
                        </a:spcAft>
                      </a:pPr>
                      <a:r>
                        <a:rPr lang="ru-RU" sz="900" dirty="0">
                          <a:effectLst/>
                        </a:rPr>
                        <a:t> </a:t>
                      </a:r>
                      <a:endParaRPr lang="ru-RU" sz="900" dirty="0">
                        <a:effectLst/>
                        <a:latin typeface="Arial"/>
                        <a:ea typeface="Times New Roman"/>
                        <a:cs typeface="Times New Roman"/>
                      </a:endParaRPr>
                    </a:p>
                  </a:txBody>
                  <a:tcPr marL="53801" marR="53801" marT="0" marB="0"/>
                </a:tc>
              </a:tr>
            </a:tbl>
          </a:graphicData>
        </a:graphic>
      </p:graphicFrame>
      <p:sp>
        <p:nvSpPr>
          <p:cNvPr id="8" name="Rectangle 1"/>
          <p:cNvSpPr>
            <a:spLocks noChangeArrowheads="1"/>
          </p:cNvSpPr>
          <p:nvPr/>
        </p:nvSpPr>
        <p:spPr bwMode="auto">
          <a:xfrm>
            <a:off x="179512" y="1052736"/>
            <a:ext cx="88505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ru-RU" sz="1100" b="1" i="0" u="none" strike="noStrike" cap="none" normalizeH="0" baseline="0" dirty="0" smtClean="0" bmk="">
                <a:ln>
                  <a:noFill/>
                </a:ln>
                <a:solidFill>
                  <a:srgbClr val="000000"/>
                </a:solidFill>
                <a:effectLst/>
                <a:latin typeface="Courier New" pitchFamily="49" charset="0"/>
                <a:ea typeface="Times New Roman" pitchFamily="18" charset="0"/>
                <a:cs typeface="Courier New" pitchFamily="49" charset="0"/>
              </a:rPr>
              <a:t>     Раздел 2. Информация о количестве выпущенных в обращение на территории Российской Федерации     </a:t>
            </a:r>
            <a:endParaRPr kumimoji="0" lang="ru-RU" sz="6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bmk="">
                <a:ln>
                  <a:noFill/>
                </a:ln>
                <a:solidFill>
                  <a:srgbClr val="000000"/>
                </a:solidFill>
                <a:effectLst/>
                <a:latin typeface="Courier New" pitchFamily="49" charset="0"/>
                <a:ea typeface="Times New Roman" pitchFamily="18" charset="0"/>
                <a:cs typeface="Courier New" pitchFamily="49" charset="0"/>
              </a:rPr>
              <a:t>                         готовых товаров, в том числе упаковки таких товаров</a:t>
            </a:r>
            <a:r>
              <a:rPr kumimoji="0" lang="ru-RU" sz="1100" b="0" i="0" u="none" strike="noStrike" cap="none" normalizeH="0" baseline="0" dirty="0" smtClean="0" bmk="">
                <a:ln>
                  <a:noFill/>
                </a:ln>
                <a:solidFill>
                  <a:srgbClr val="000000"/>
                </a:solidFill>
                <a:effectLst/>
                <a:latin typeface="Courier New" pitchFamily="49" charset="0"/>
                <a:ea typeface="Times New Roman" pitchFamily="18" charset="0"/>
                <a:cs typeface="Times New Roman" pitchFamily="18" charset="0"/>
                <a:hlinkClick r:id="rId6"/>
              </a:rPr>
              <a:t>*(1)</a:t>
            </a:r>
            <a:r>
              <a:rPr kumimoji="0" lang="ru-RU" sz="1100" b="1" i="0" u="none" strike="noStrike" cap="none" normalizeH="0" baseline="0" dirty="0" smtClean="0" bmk="">
                <a:ln>
                  <a:noFill/>
                </a:ln>
                <a:solidFill>
                  <a:srgbClr val="000000"/>
                </a:solidFill>
                <a:effectLst/>
                <a:latin typeface="Courier New" pitchFamily="49" charset="0"/>
                <a:ea typeface="Times New Roman" pitchFamily="18" charset="0"/>
                <a:cs typeface="Courier New" pitchFamily="49" charset="0"/>
              </a:rPr>
              <a:t>                      </a:t>
            </a:r>
            <a:endParaRPr kumimoji="0" lang="ru-RU" sz="6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bmk="">
                <a:ln>
                  <a:noFill/>
                </a:ln>
                <a:solidFill>
                  <a:schemeClr val="tx1"/>
                </a:solidFill>
                <a:effectLst/>
                <a:latin typeface="Courier New" pitchFamily="49" charset="0"/>
                <a:ea typeface="Times New Roman" pitchFamily="18" charset="0"/>
                <a:cs typeface="Courier New" pitchFamily="49"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bmk="">
                <a:ln>
                  <a:noFill/>
                </a:ln>
                <a:solidFill>
                  <a:schemeClr val="tx1"/>
                </a:solidFill>
                <a:effectLst/>
                <a:latin typeface="Courier New" pitchFamily="49" charset="0"/>
                <a:ea typeface="Times New Roman" pitchFamily="18" charset="0"/>
                <a:cs typeface="Courier New" pitchFamily="49" charset="0"/>
              </a:rPr>
              <a:t> 1. Информация о готовых товарах (без упаковки таких товаров)</a:t>
            </a:r>
            <a:endParaRPr kumimoji="0" lang="ru-RU" sz="6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bmk="">
                <a:ln>
                  <a:noFill/>
                </a:ln>
                <a:solidFill>
                  <a:schemeClr val="tx1"/>
                </a:solidFill>
                <a:effectLst/>
                <a:latin typeface="Courier New" pitchFamily="49" charset="0"/>
                <a:ea typeface="Times New Roman" pitchFamily="18" charset="0"/>
                <a:cs typeface="Courier New" pitchFamily="49"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2143944" y="4293096"/>
            <a:ext cx="4572000" cy="276999"/>
          </a:xfrm>
          <a:prstGeom prst="rect">
            <a:avLst/>
          </a:prstGeom>
        </p:spPr>
        <p:txBody>
          <a:bodyPr>
            <a:spAutoFit/>
          </a:bodyPr>
          <a:lstStyle/>
          <a:p>
            <a:pPr lvl="0" eaLnBrk="0" fontAlgn="base" hangingPunct="0">
              <a:spcBef>
                <a:spcPct val="0"/>
              </a:spcBef>
              <a:spcAft>
                <a:spcPct val="0"/>
              </a:spcAft>
            </a:pPr>
            <a:r>
              <a:rPr lang="ru-RU" sz="1200" dirty="0" bmk="">
                <a:latin typeface="Courier New" pitchFamily="49" charset="0"/>
                <a:ea typeface="Times New Roman" pitchFamily="18" charset="0"/>
                <a:cs typeface="Courier New" pitchFamily="49" charset="0"/>
              </a:rPr>
              <a:t>2. Информация об упаковке товаров</a:t>
            </a:r>
            <a:endParaRPr lang="ru-RU" sz="1200" dirty="0">
              <a:latin typeface="Arial" pitchFamily="34" charset="0"/>
              <a:cs typeface="Arial" pitchFamily="34" charset="0"/>
            </a:endParaRPr>
          </a:p>
        </p:txBody>
      </p:sp>
      <p:sp>
        <p:nvSpPr>
          <p:cNvPr id="10" name="TextBox 9"/>
          <p:cNvSpPr txBox="1"/>
          <p:nvPr/>
        </p:nvSpPr>
        <p:spPr>
          <a:xfrm>
            <a:off x="0" y="30689"/>
            <a:ext cx="9030012" cy="1107996"/>
          </a:xfrm>
          <a:prstGeom prst="rect">
            <a:avLst/>
          </a:prstGeom>
          <a:noFill/>
        </p:spPr>
        <p:txBody>
          <a:bodyPr wrap="square" rtlCol="0">
            <a:spAutoFit/>
          </a:bodyPr>
          <a:lstStyle/>
          <a:p>
            <a:r>
              <a:rPr lang="ru-RU" sz="1600" b="1" dirty="0" smtClean="0">
                <a:solidFill>
                  <a:sysClr val="windowText" lastClr="000000">
                    <a:hueOff val="0"/>
                    <a:satOff val="0"/>
                    <a:lumOff val="0"/>
                    <a:alphaOff val="0"/>
                  </a:sysClr>
                </a:solidFill>
                <a:latin typeface="+mj-lt"/>
              </a:rPr>
              <a:t>Декларация </a:t>
            </a:r>
            <a:r>
              <a:rPr lang="ru-RU" sz="1600" b="1" dirty="0">
                <a:latin typeface="+mj-lt"/>
              </a:rPr>
              <a:t>о количестве выпущенных в обращение на территории </a:t>
            </a:r>
            <a:endParaRPr lang="ru-RU" sz="1600" b="1" dirty="0" smtClean="0">
              <a:latin typeface="+mj-lt"/>
            </a:endParaRPr>
          </a:p>
          <a:p>
            <a:r>
              <a:rPr lang="ru-RU" sz="1600" b="1" dirty="0" smtClean="0">
                <a:latin typeface="+mj-lt"/>
              </a:rPr>
              <a:t>Российской </a:t>
            </a:r>
            <a:r>
              <a:rPr lang="ru-RU" sz="1600" b="1" dirty="0">
                <a:latin typeface="+mj-lt"/>
              </a:rPr>
              <a:t>Федерации за предыдущий календарный </a:t>
            </a:r>
            <a:r>
              <a:rPr lang="ru-RU" sz="1600" b="1" dirty="0" smtClean="0">
                <a:latin typeface="+mj-lt"/>
              </a:rPr>
              <a:t>год </a:t>
            </a:r>
            <a:r>
              <a:rPr lang="ru-RU" sz="1600" b="1" dirty="0">
                <a:latin typeface="+mj-lt"/>
              </a:rPr>
              <a:t>готовых товаров, в том числе упаковки, подлежащих утилизации, за _____ год           </a:t>
            </a:r>
            <a:endParaRPr lang="ru-RU" sz="1600" dirty="0">
              <a:latin typeface="+mj-lt"/>
            </a:endParaRPr>
          </a:p>
          <a:p>
            <a:pPr lvl="0"/>
            <a:endParaRPr lang="ru-RU" b="1" dirty="0">
              <a:solidFill>
                <a:sysClr val="windowText" lastClr="000000">
                  <a:hueOff val="0"/>
                  <a:satOff val="0"/>
                  <a:lumOff val="0"/>
                  <a:alphaOff val="0"/>
                </a:sysClr>
              </a:solidFill>
              <a:latin typeface="Calibri"/>
            </a:endParaRPr>
          </a:p>
        </p:txBody>
      </p:sp>
    </p:spTree>
    <p:extLst>
      <p:ext uri="{BB962C8B-B14F-4D97-AF65-F5344CB8AC3E}">
        <p14:creationId xmlns:p14="http://schemas.microsoft.com/office/powerpoint/2010/main" val="3214647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1082</TotalTime>
  <Words>2753</Words>
  <Application>Microsoft Office PowerPoint</Application>
  <PresentationFormat>Экран (4:3)</PresentationFormat>
  <Paragraphs>543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Ясность</vt:lpstr>
      <vt:lpstr>Что такое РОП?</vt:lpstr>
      <vt:lpstr>На кого распространяется? </vt:lpstr>
      <vt:lpstr>Презентация PowerPoint</vt:lpstr>
      <vt:lpstr> Перечень нормативных правовых актов, применяемых для оформления отчетности по РОП </vt:lpstr>
      <vt:lpstr>Презентация PowerPoint</vt:lpstr>
      <vt:lpstr>Отчетность по РОП</vt:lpstr>
      <vt:lpstr> </vt:lpstr>
      <vt:lpstr>Презентация PowerPoint</vt:lpstr>
      <vt:lpstr>Презентация PowerPoint</vt:lpstr>
      <vt:lpstr>Презентация PowerPoint</vt:lpstr>
      <vt:lpstr>Презентация PowerPoint</vt:lpstr>
      <vt:lpstr>Презентация PowerPoint</vt:lpstr>
      <vt:lpstr>Способы выполнения нормативов утилизации </vt:lpstr>
      <vt:lpstr>Презентация PowerPoint</vt:lpstr>
      <vt:lpstr>Презентация PowerPoint</vt:lpstr>
      <vt:lpstr>Административная ответственность </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Актуальные вопросы исполнения расширенной ответственности производителей и импортеров товаров и упаковки</dc:title>
  <dc:creator>Мальцева</dc:creator>
  <cp:lastModifiedBy>Admin</cp:lastModifiedBy>
  <cp:revision>73</cp:revision>
  <cp:lastPrinted>2021-08-13T00:16:07Z</cp:lastPrinted>
  <dcterms:created xsi:type="dcterms:W3CDTF">2021-08-05T06:15:29Z</dcterms:created>
  <dcterms:modified xsi:type="dcterms:W3CDTF">2024-07-12T05:03:00Z</dcterms:modified>
</cp:coreProperties>
</file>