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12"/>
  </p:notesMasterIdLst>
  <p:sldIdLst>
    <p:sldId id="280" r:id="rId3"/>
    <p:sldId id="334" r:id="rId4"/>
    <p:sldId id="335" r:id="rId5"/>
    <p:sldId id="319" r:id="rId6"/>
    <p:sldId id="336" r:id="rId7"/>
    <p:sldId id="320" r:id="rId8"/>
    <p:sldId id="331" r:id="rId9"/>
    <p:sldId id="332" r:id="rId10"/>
    <p:sldId id="330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325"/>
    <a:srgbClr val="2E661A"/>
    <a:srgbClr val="552F2B"/>
    <a:srgbClr val="552C2B"/>
    <a:srgbClr val="23575D"/>
    <a:srgbClr val="5A7265"/>
    <a:srgbClr val="00CC99"/>
    <a:srgbClr val="008080"/>
    <a:srgbClr val="A0B7BA"/>
    <a:srgbClr val="C6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DD1BA-5C85-40DA-8475-42738B10DE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7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7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8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7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7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1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7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3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6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3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6B8-5FA8-43BA-B8DB-38B8B3FBBF44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23.11.2020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k.fsrp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4234" y="1117436"/>
            <a:ext cx="12200467" cy="740833"/>
            <a:chOff x="-3175" y="774703"/>
            <a:chExt cx="9150350" cy="555625"/>
          </a:xfrm>
        </p:grpSpPr>
        <p:grpSp>
          <p:nvGrpSpPr>
            <p:cNvPr id="9" name="Группа 731"/>
            <p:cNvGrpSpPr/>
            <p:nvPr/>
          </p:nvGrpSpPr>
          <p:grpSpPr>
            <a:xfrm>
              <a:off x="3336611" y="1155700"/>
              <a:ext cx="2317750" cy="136526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29708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2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3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4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5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6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2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3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5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6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7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8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49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0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1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2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3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4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5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6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7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8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59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0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1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2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4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5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6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7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8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69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0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1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2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3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4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5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6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7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8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79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2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3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4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5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6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7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8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89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0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1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2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3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4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5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6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7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8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799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800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-3175" y="774703"/>
              <a:ext cx="91503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17" tIns="60959" rIns="121917" bIns="60959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-3175" y="774703"/>
              <a:ext cx="9150350" cy="555625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7" tIns="60959" rIns="121917" bIns="60959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1215892" y="594521"/>
            <a:ext cx="4387699" cy="35394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ts val="933"/>
              </a:lnSpc>
            </a:pPr>
            <a:r>
              <a:rPr lang="ru-RU" sz="1067" b="1" spc="-13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933"/>
              </a:lnSpc>
            </a:pPr>
            <a:r>
              <a:rPr lang="ru-RU" sz="1067" b="1" spc="4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215894" y="302634"/>
            <a:ext cx="2187452" cy="38978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ru-RU" sz="1733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РОСПРИРОДНАДЗОР</a:t>
            </a:r>
          </a:p>
        </p:txBody>
      </p:sp>
      <p:pic>
        <p:nvPicPr>
          <p:cNvPr id="15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53" y="290355"/>
            <a:ext cx="560004" cy="6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TextBox 101"/>
          <p:cNvSpPr txBox="1"/>
          <p:nvPr/>
        </p:nvSpPr>
        <p:spPr>
          <a:xfrm>
            <a:off x="1516799" y="2924783"/>
            <a:ext cx="8769336" cy="120032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Тема: Правоприменительная практика контрольно-надзорной деятельности Дальневосточного межрегионального управления Росприроднадзора.</a:t>
            </a:r>
            <a:endParaRPr lang="ru-RU" sz="2800" b="1" dirty="0">
              <a:solidFill>
                <a:srgbClr val="4B78C3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394945" y="2389902"/>
            <a:ext cx="45719" cy="2029697"/>
            <a:chOff x="2476018" y="1450789"/>
            <a:chExt cx="25200" cy="1219417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76018" y="1793861"/>
              <a:ext cx="25200" cy="876345"/>
            </a:xfrm>
            <a:prstGeom prst="rect">
              <a:avLst/>
            </a:prstGeom>
            <a:solidFill>
              <a:srgbClr val="4A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476018" y="1450789"/>
              <a:ext cx="25200" cy="424239"/>
            </a:xfrm>
            <a:prstGeom prst="rect">
              <a:avLst/>
            </a:prstGeom>
            <a:solidFill>
              <a:srgbClr val="2E9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603885" y="2394485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solidFill>
                  <a:srgbClr val="2E9271"/>
                </a:solidFill>
                <a:latin typeface="Arial Narrow" pitchFamily="34" charset="0"/>
              </a:rPr>
              <a:t>Публичные обсуждения</a:t>
            </a:r>
            <a:endParaRPr lang="ru-RU" sz="1600" dirty="0">
              <a:solidFill>
                <a:srgbClr val="84D8BC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394946" y="4780166"/>
            <a:ext cx="36000" cy="612000"/>
          </a:xfrm>
          <a:prstGeom prst="rect">
            <a:avLst/>
          </a:prstGeom>
          <a:solidFill>
            <a:srgbClr val="7D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 sz="2400"/>
          </a:p>
        </p:txBody>
      </p:sp>
      <p:sp>
        <p:nvSpPr>
          <p:cNvPr id="105" name="Прямоугольник 104"/>
          <p:cNvSpPr/>
          <p:nvPr/>
        </p:nvSpPr>
        <p:spPr>
          <a:xfrm>
            <a:off x="1669199" y="4751138"/>
            <a:ext cx="9072277" cy="67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2200"/>
              </a:lnSpc>
            </a:pPr>
            <a:r>
              <a:rPr lang="ru-RU" sz="2100" b="1" spc="-30" dirty="0" smtClean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Исполняющий </a:t>
            </a:r>
            <a:r>
              <a:rPr lang="ru-RU" sz="2100" b="1" spc="-30" dirty="0" smtClean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обязанности Руководителя </a:t>
            </a:r>
          </a:p>
          <a:p>
            <a:pPr fontAlgn="t">
              <a:lnSpc>
                <a:spcPts val="2200"/>
              </a:lnSpc>
            </a:pPr>
            <a:r>
              <a:rPr lang="ru-RU" sz="22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ШАБАЛИН ИВАН ПАВЛОВИЧ</a:t>
            </a:r>
            <a:endParaRPr lang="ru-RU" sz="20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-4234" y="6707145"/>
            <a:ext cx="12228251" cy="194923"/>
            <a:chOff x="1219332" y="7391991"/>
            <a:chExt cx="12228251" cy="194923"/>
          </a:xfrm>
        </p:grpSpPr>
        <p:sp>
          <p:nvSpPr>
            <p:cNvPr id="107" name="Прямоугольник 106"/>
            <p:cNvSpPr/>
            <p:nvPr/>
          </p:nvSpPr>
          <p:spPr>
            <a:xfrm rot="5400000">
              <a:off x="6630132" y="2054479"/>
              <a:ext cx="14400" cy="10836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788497" y="7391991"/>
              <a:ext cx="4659086" cy="19492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 defTabSz="914400">
                <a:lnSpc>
                  <a:spcPts val="800"/>
                </a:lnSpc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ru-RU" sz="1200" spc="-20" dirty="0" err="1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г.Петропавловск</a:t>
              </a:r>
              <a:r>
                <a:rPr lang="ru-RU" sz="12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-Камчатский, 26.11.2020</a:t>
              </a:r>
              <a:endParaRPr lang="ru-RU" sz="12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7532914" y="6507005"/>
            <a:ext cx="4659086" cy="2035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smtClean="0">
                <a:solidFill>
                  <a:srgbClr val="C6D8D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Место мероприятия - дата</a:t>
            </a:r>
            <a:endParaRPr lang="ru-RU" sz="1200" spc="-20" dirty="0">
              <a:solidFill>
                <a:srgbClr val="C6D8D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4" name="Группа 92"/>
          <p:cNvGrpSpPr/>
          <p:nvPr/>
        </p:nvGrpSpPr>
        <p:grpSpPr>
          <a:xfrm>
            <a:off x="965080" y="727310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371599" y="303401"/>
            <a:ext cx="10406743" cy="1005401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>
                <a:latin typeface="Arial" panose="020B0604020202020204" pitchFamily="34" charset="0"/>
              </a:rPr>
              <a:t>Особенности проведения государственного экологического надзора в 2020 году</a:t>
            </a:r>
            <a:endParaRPr lang="ru-RU" dirty="0" smtClean="0"/>
          </a:p>
          <a:p>
            <a:pPr>
              <a:lnSpc>
                <a:spcPts val="1733"/>
              </a:lnSpc>
            </a:pPr>
            <a:endParaRPr lang="ru-RU" dirty="0" smtClean="0">
              <a:latin typeface="Arial" panose="020B0604020202020204" pitchFamily="34" charset="0"/>
            </a:endParaRPr>
          </a:p>
          <a:p>
            <a:pPr>
              <a:lnSpc>
                <a:spcPts val="1733"/>
              </a:lnSpc>
            </a:pPr>
            <a:endParaRPr lang="ru-RU" spc="-1" dirty="0" smtClean="0">
              <a:latin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186543" y="1132734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948741" y="1223035"/>
            <a:ext cx="3667487" cy="536300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85750" indent="-285750" algn="ctr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плановые проверки субъектов, не являющихся субъектами малого </a:t>
            </a:r>
            <a:r>
              <a:rPr lang="ru-RU" sz="1400" dirty="0"/>
              <a:t>и </a:t>
            </a:r>
            <a:r>
              <a:rPr lang="ru-RU" sz="1400" dirty="0" smtClean="0"/>
              <a:t>среднего предпринимательства, </a:t>
            </a:r>
            <a:r>
              <a:rPr lang="ru-RU" sz="1400" dirty="0"/>
              <a:t>которые включены в единый реестр субъектов малого и среднего </a:t>
            </a:r>
            <a:r>
              <a:rPr lang="ru-RU" sz="1400" dirty="0" smtClean="0"/>
              <a:t>предпринимательства;</a:t>
            </a:r>
          </a:p>
          <a:p>
            <a:pPr marL="285750" indent="-285750" algn="ctr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внеплановые </a:t>
            </a:r>
            <a:r>
              <a:rPr lang="ru-RU" sz="1400" dirty="0"/>
              <a:t>проверки, основаниями для проведения которых являются факты причинения вреда жизни, здоровью граждан или угрозы причинения вреда жизни, здоровью граждан, возникновение чрезвычайных ситуаций природного и техногенного </a:t>
            </a:r>
            <a:r>
              <a:rPr lang="ru-RU" sz="1400" dirty="0" smtClean="0"/>
              <a:t>характера</a:t>
            </a:r>
          </a:p>
          <a:p>
            <a:pPr marL="285750" indent="-285750" algn="ctr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внеплановые </a:t>
            </a:r>
            <a:r>
              <a:rPr lang="ru-RU" sz="1400" dirty="0"/>
              <a:t>проверки, назначенные в целях проверки исполнения ранее выданного предписания о принятии мер, направленных на устранение нарушений, влекущих непосредственную угрозу причинения вреда жизни и здоровью </a:t>
            </a:r>
            <a:r>
              <a:rPr lang="ru-RU" sz="1400" dirty="0" smtClean="0"/>
              <a:t>граждан</a:t>
            </a:r>
          </a:p>
          <a:p>
            <a:pPr marL="342900" indent="-342900" algn="ctr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внеплановые проверки поручение </a:t>
            </a:r>
            <a:r>
              <a:rPr lang="ru-RU" sz="1400" dirty="0"/>
              <a:t>Президента или Правительства или требование прокурора.</a:t>
            </a:r>
          </a:p>
          <a:p>
            <a:pPr marL="342900" indent="-342900" algn="ctr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177" name="Стрелка вправо 176"/>
          <p:cNvSpPr/>
          <p:nvPr/>
        </p:nvSpPr>
        <p:spPr>
          <a:xfrm>
            <a:off x="3324408" y="2822037"/>
            <a:ext cx="1352031" cy="551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рямоугольник 469"/>
          <p:cNvSpPr/>
          <p:nvPr/>
        </p:nvSpPr>
        <p:spPr>
          <a:xfrm>
            <a:off x="1628785" y="2109490"/>
            <a:ext cx="1994677" cy="1982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Проверки проводятся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0" name="Freeform 1288"/>
          <p:cNvSpPr>
            <a:spLocks noEditPoints="1"/>
          </p:cNvSpPr>
          <p:nvPr/>
        </p:nvSpPr>
        <p:spPr bwMode="auto">
          <a:xfrm>
            <a:off x="1013110" y="2591726"/>
            <a:ext cx="723332" cy="1349503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1" name="Freeform 1285"/>
          <p:cNvSpPr>
            <a:spLocks noEditPoints="1"/>
          </p:cNvSpPr>
          <p:nvPr/>
        </p:nvSpPr>
        <p:spPr bwMode="auto">
          <a:xfrm>
            <a:off x="959931" y="2540148"/>
            <a:ext cx="525884" cy="757766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72" y="1146548"/>
            <a:ext cx="2950497" cy="4172187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-116198" y="6262200"/>
            <a:ext cx="12282955" cy="516473"/>
            <a:chOff x="1219332" y="7465279"/>
            <a:chExt cx="12282955" cy="516473"/>
          </a:xfrm>
        </p:grpSpPr>
        <p:sp>
          <p:nvSpPr>
            <p:cNvPr id="178" name="Прямоугольник 177"/>
            <p:cNvSpPr/>
            <p:nvPr/>
          </p:nvSpPr>
          <p:spPr>
            <a:xfrm rot="5400000">
              <a:off x="6630132" y="2054479"/>
              <a:ext cx="14400" cy="10836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8843201" y="7786829"/>
              <a:ext cx="4659086" cy="19492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 defTabSz="914400">
                <a:lnSpc>
                  <a:spcPts val="800"/>
                </a:lnSpc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ru-RU" sz="1200" spc="-20" dirty="0" err="1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г.Петропавловск</a:t>
              </a:r>
              <a:r>
                <a:rPr lang="ru-RU" sz="12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-Камчатский, 26.11.2020</a:t>
              </a:r>
              <a:endParaRPr lang="ru-RU" sz="12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3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4" name="Группа 92"/>
          <p:cNvGrpSpPr/>
          <p:nvPr/>
        </p:nvGrpSpPr>
        <p:grpSpPr>
          <a:xfrm>
            <a:off x="1126159" y="714978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371599" y="303401"/>
            <a:ext cx="10406743" cy="78739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>
                <a:latin typeface="Arial" panose="020B0604020202020204" pitchFamily="34" charset="0"/>
              </a:rPr>
              <a:t>Продление разрешительных документов в 2020 году</a:t>
            </a:r>
            <a:endParaRPr lang="ru-RU" dirty="0" smtClean="0"/>
          </a:p>
          <a:p>
            <a:pPr>
              <a:lnSpc>
                <a:spcPts val="1733"/>
              </a:lnSpc>
            </a:pPr>
            <a:endParaRPr lang="ru-RU" dirty="0" smtClean="0">
              <a:latin typeface="Arial" panose="020B0604020202020204" pitchFamily="34" charset="0"/>
            </a:endParaRPr>
          </a:p>
          <a:p>
            <a:pPr>
              <a:lnSpc>
                <a:spcPts val="1733"/>
              </a:lnSpc>
            </a:pPr>
            <a:endParaRPr lang="ru-RU" spc="-1" dirty="0" smtClean="0">
              <a:latin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186543" y="1132734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73" y="1134933"/>
            <a:ext cx="3212537" cy="454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" y="1179821"/>
            <a:ext cx="3438072" cy="4861648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4479742" y="1809916"/>
            <a:ext cx="3431923" cy="294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 действию </a:t>
            </a:r>
            <a:r>
              <a:rPr lang="ru-RU" sz="1600" dirty="0">
                <a:solidFill>
                  <a:schemeClr val="tx1"/>
                </a:solidFill>
              </a:rPr>
              <a:t>срочных лицензий и иных </a:t>
            </a:r>
            <a:r>
              <a:rPr lang="ru-RU" sz="1600" dirty="0" smtClean="0">
                <a:solidFill>
                  <a:schemeClr val="tx1"/>
                </a:solidFill>
              </a:rPr>
              <a:t>разрешений, сроки </a:t>
            </a:r>
            <a:r>
              <a:rPr lang="ru-RU" sz="1600" dirty="0">
                <a:solidFill>
                  <a:schemeClr val="tx1"/>
                </a:solidFill>
              </a:rPr>
              <a:t>действия которых истекают (истекли) в период с 15 марта по 31 декабря 2020 г. 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4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73" name="TextBox 172"/>
          <p:cNvSpPr txBox="1"/>
          <p:nvPr/>
        </p:nvSpPr>
        <p:spPr>
          <a:xfrm>
            <a:off x="1371599" y="303401"/>
            <a:ext cx="10406743" cy="29758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dirty="0">
                <a:latin typeface="Arial" panose="020B0604020202020204" pitchFamily="34" charset="0"/>
              </a:rPr>
              <a:t>Самостоятельная проверка соблюдения обязательных требований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1186543" y="1132734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0" name="Таблица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04610"/>
              </p:ext>
            </p:extLst>
          </p:nvPr>
        </p:nvGraphicFramePr>
        <p:xfrm>
          <a:off x="2161636" y="1272217"/>
          <a:ext cx="7572428" cy="246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874"/>
                <a:gridCol w="2987554"/>
              </a:tblGrid>
              <a:tr h="1268688"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Вопросы, отражающие содержание обязательных требований</a:t>
                      </a: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Реквизиты нормативных правовых актов, с указанием их структурных единиц, которыми установлены обязательные требования</a:t>
                      </a: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193099">
                <a:tc>
                  <a:txBody>
                    <a:bodyPr/>
                    <a:lstStyle/>
                    <a:p>
                      <a:pPr rtl="0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Обеспечена ли юридическим лицом, индивидуальным предпринимателем, постановка объектов, оказывающих негативное воздействие на окружающую среду, на государственный учет?</a:t>
                      </a: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пункт 1 статьи 69.2 Федерального закона от 10.01.2002 № 7-ФЗ «Об охране окружающей среды»</a:t>
                      </a: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81" name="Прямоугольник 180"/>
          <p:cNvSpPr/>
          <p:nvPr/>
        </p:nvSpPr>
        <p:spPr>
          <a:xfrm>
            <a:off x="3304644" y="3915423"/>
            <a:ext cx="5214974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Варианты ответов на 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«да» (требование выполняется)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«нет» (требование не выполняется)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(требование не распространяется на юридическое лицо и индивидуальное предпринимателя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447388" y="5629935"/>
            <a:ext cx="7358114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hlinkClick r:id="rId4"/>
            </a:endParaRP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Личный Кабинет природопользователя размещен на сайте: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www</a:t>
            </a:r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ru-RU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lk.fsrpn.ru</a:t>
            </a:r>
            <a:r>
              <a:rPr lang="ru-RU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5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4" name="Группа 92"/>
          <p:cNvGrpSpPr/>
          <p:nvPr/>
        </p:nvGrpSpPr>
        <p:grpSpPr>
          <a:xfrm>
            <a:off x="965080" y="727310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371599" y="303401"/>
            <a:ext cx="10406743" cy="78739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>
                <a:latin typeface="Arial" panose="020B0604020202020204" pitchFamily="34" charset="0"/>
              </a:rPr>
              <a:t>Объекты НВОС </a:t>
            </a:r>
            <a:r>
              <a:rPr lang="en-US" dirty="0" smtClean="0">
                <a:latin typeface="Arial" panose="020B0604020202020204" pitchFamily="34" charset="0"/>
              </a:rPr>
              <a:t>II </a:t>
            </a:r>
            <a:r>
              <a:rPr lang="ru-RU" dirty="0" smtClean="0">
                <a:latin typeface="Arial" panose="020B0604020202020204" pitchFamily="34" charset="0"/>
              </a:rPr>
              <a:t>категории  - Декларация </a:t>
            </a:r>
            <a:r>
              <a:rPr lang="ru-RU" dirty="0" smtClean="0"/>
              <a:t>о воздействии на окружающую среду</a:t>
            </a:r>
          </a:p>
          <a:p>
            <a:pPr>
              <a:lnSpc>
                <a:spcPts val="1733"/>
              </a:lnSpc>
            </a:pPr>
            <a:endParaRPr lang="ru-RU" dirty="0" smtClean="0">
              <a:latin typeface="Arial" panose="020B0604020202020204" pitchFamily="34" charset="0"/>
            </a:endParaRPr>
          </a:p>
          <a:p>
            <a:pPr>
              <a:lnSpc>
                <a:spcPts val="1733"/>
              </a:lnSpc>
            </a:pPr>
            <a:endParaRPr lang="ru-RU" spc="-1" dirty="0" smtClean="0">
              <a:latin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186543" y="1132734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023259" y="1317171"/>
            <a:ext cx="7674428" cy="226215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indent="72000" algn="ctr">
              <a:spcBef>
                <a:spcPts val="300"/>
              </a:spcBef>
            </a:pPr>
            <a:r>
              <a:rPr lang="ru-RU" sz="1400" b="1" i="1" spc="-20" dirty="0">
                <a:latin typeface="Arial Narrow" pitchFamily="34" charset="0"/>
                <a:cs typeface="Arial" panose="020B0604020202020204" pitchFamily="34" charset="0"/>
              </a:rPr>
              <a:t>Декларация о ВОС </a:t>
            </a:r>
            <a:r>
              <a:rPr lang="ru-RU" sz="1400" b="1" i="1" spc="-20" dirty="0" smtClean="0">
                <a:latin typeface="Arial Narrow" pitchFamily="34" charset="0"/>
                <a:cs typeface="Arial" panose="020B0604020202020204" pitchFamily="34" charset="0"/>
              </a:rPr>
              <a:t>содержит следующие формы и таблицы:</a:t>
            </a:r>
          </a:p>
          <a:p>
            <a:pPr indent="72000" algn="ctr">
              <a:spcBef>
                <a:spcPts val="300"/>
              </a:spcBef>
            </a:pPr>
            <a:endParaRPr lang="ru-RU" sz="1400" b="1" i="1" spc="-20" dirty="0">
              <a:latin typeface="Arial Narrow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Виды и объем производимой продукции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Информация о реализации природоохранных мероприятий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Данные об авариях и инцидентах, повлекших негативное воздействие на окружающую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среду, произошедших за 20__- 20__ годы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Масса или объем выбросов загрязняющих веществ 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Масса сбросов загрязняющих веществ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Масса или объем образовавшихся и размещенных отходов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</a:rPr>
              <a:t>Информация о программе производственного экологического контроля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023258" y="3733801"/>
            <a:ext cx="7707085" cy="71557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indent="72000" algn="ctr">
              <a:spcBef>
                <a:spcPts val="300"/>
              </a:spcBef>
            </a:pPr>
            <a:r>
              <a:rPr lang="ru-RU" sz="1400" b="1" i="1" dirty="0" smtClean="0">
                <a:latin typeface="Arial Narrow" pitchFamily="34" charset="0"/>
              </a:rPr>
              <a:t>Декларация представляется один раз в семь лет при условии неизменности технологических процессов основных производств, качественных и количественных характеристик выбросов, сбросов загрязняющих веществ и стационарных источников</a:t>
            </a:r>
            <a:endParaRPr lang="ru-RU" sz="1400" b="1" i="1" spc="-20" dirty="0"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914" y="1437755"/>
            <a:ext cx="3222172" cy="4556352"/>
          </a:xfrm>
          <a:prstGeom prst="rect">
            <a:avLst/>
          </a:prstGeom>
          <a:noFill/>
        </p:spPr>
      </p:pic>
      <p:sp>
        <p:nvSpPr>
          <p:cNvPr id="177" name="Стрелка вправо 176"/>
          <p:cNvSpPr/>
          <p:nvPr/>
        </p:nvSpPr>
        <p:spPr>
          <a:xfrm>
            <a:off x="4028884" y="5385972"/>
            <a:ext cx="1262743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Freeform 371"/>
          <p:cNvSpPr>
            <a:spLocks noEditPoints="1"/>
          </p:cNvSpPr>
          <p:nvPr/>
        </p:nvSpPr>
        <p:spPr bwMode="auto">
          <a:xfrm>
            <a:off x="5636362" y="5250090"/>
            <a:ext cx="410793" cy="587828"/>
          </a:xfrm>
          <a:custGeom>
            <a:avLst/>
            <a:gdLst>
              <a:gd name="T0" fmla="*/ 135 w 1072"/>
              <a:gd name="T1" fmla="*/ 449 h 1400"/>
              <a:gd name="T2" fmla="*/ 983 w 1072"/>
              <a:gd name="T3" fmla="*/ 449 h 1400"/>
              <a:gd name="T4" fmla="*/ 1072 w 1072"/>
              <a:gd name="T5" fmla="*/ 387 h 1400"/>
              <a:gd name="T6" fmla="*/ 1072 w 1072"/>
              <a:gd name="T7" fmla="*/ 97 h 1400"/>
              <a:gd name="T8" fmla="*/ 977 w 1072"/>
              <a:gd name="T9" fmla="*/ 0 h 1400"/>
              <a:gd name="T10" fmla="*/ 452 w 1072"/>
              <a:gd name="T11" fmla="*/ 0 h 1400"/>
              <a:gd name="T12" fmla="*/ 96 w 1072"/>
              <a:gd name="T13" fmla="*/ 0 h 1400"/>
              <a:gd name="T14" fmla="*/ 96 w 1072"/>
              <a:gd name="T15" fmla="*/ 0 h 1400"/>
              <a:gd name="T16" fmla="*/ 33 w 1072"/>
              <a:gd name="T17" fmla="*/ 24 h 1400"/>
              <a:gd name="T18" fmla="*/ 0 w 1072"/>
              <a:gd name="T19" fmla="*/ 97 h 1400"/>
              <a:gd name="T20" fmla="*/ 0 w 1072"/>
              <a:gd name="T21" fmla="*/ 97 h 1400"/>
              <a:gd name="T22" fmla="*/ 0 w 1072"/>
              <a:gd name="T23" fmla="*/ 857 h 1400"/>
              <a:gd name="T24" fmla="*/ 0 w 1072"/>
              <a:gd name="T25" fmla="*/ 1303 h 1400"/>
              <a:gd name="T26" fmla="*/ 96 w 1072"/>
              <a:gd name="T27" fmla="*/ 1400 h 1400"/>
              <a:gd name="T28" fmla="*/ 621 w 1072"/>
              <a:gd name="T29" fmla="*/ 1400 h 1400"/>
              <a:gd name="T30" fmla="*/ 977 w 1072"/>
              <a:gd name="T31" fmla="*/ 1400 h 1400"/>
              <a:gd name="T32" fmla="*/ 977 w 1072"/>
              <a:gd name="T33" fmla="*/ 1400 h 1400"/>
              <a:gd name="T34" fmla="*/ 1039 w 1072"/>
              <a:gd name="T35" fmla="*/ 1376 h 1400"/>
              <a:gd name="T36" fmla="*/ 1072 w 1072"/>
              <a:gd name="T37" fmla="*/ 1303 h 1400"/>
              <a:gd name="T38" fmla="*/ 1072 w 1072"/>
              <a:gd name="T39" fmla="*/ 1303 h 1400"/>
              <a:gd name="T40" fmla="*/ 1072 w 1072"/>
              <a:gd name="T41" fmla="*/ 977 h 1400"/>
              <a:gd name="T42" fmla="*/ 765 w 1072"/>
              <a:gd name="T43" fmla="*/ 1188 h 1400"/>
              <a:gd name="T44" fmla="*/ 740 w 1072"/>
              <a:gd name="T45" fmla="*/ 1197 h 1400"/>
              <a:gd name="T46" fmla="*/ 738 w 1072"/>
              <a:gd name="T47" fmla="*/ 1197 h 1400"/>
              <a:gd name="T48" fmla="*/ 738 w 1072"/>
              <a:gd name="T49" fmla="*/ 1198 h 1400"/>
              <a:gd name="T50" fmla="*/ 444 w 1072"/>
              <a:gd name="T51" fmla="*/ 1198 h 1400"/>
              <a:gd name="T52" fmla="*/ 365 w 1072"/>
              <a:gd name="T53" fmla="*/ 1199 h 1400"/>
              <a:gd name="T54" fmla="*/ 365 w 1072"/>
              <a:gd name="T55" fmla="*/ 1199 h 1400"/>
              <a:gd name="T56" fmla="*/ 135 w 1072"/>
              <a:gd name="T57" fmla="*/ 1199 h 1400"/>
              <a:gd name="T58" fmla="*/ 135 w 1072"/>
              <a:gd name="T59" fmla="*/ 1198 h 1400"/>
              <a:gd name="T60" fmla="*/ 135 w 1072"/>
              <a:gd name="T61" fmla="*/ 1133 h 1400"/>
              <a:gd name="T62" fmla="*/ 135 w 1072"/>
              <a:gd name="T63" fmla="*/ 1133 h 1400"/>
              <a:gd name="T64" fmla="*/ 344 w 1072"/>
              <a:gd name="T65" fmla="*/ 1133 h 1400"/>
              <a:gd name="T66" fmla="*/ 385 w 1072"/>
              <a:gd name="T67" fmla="*/ 1030 h 1400"/>
              <a:gd name="T68" fmla="*/ 135 w 1072"/>
              <a:gd name="T69" fmla="*/ 1030 h 1400"/>
              <a:gd name="T70" fmla="*/ 135 w 1072"/>
              <a:gd name="T71" fmla="*/ 1029 h 1400"/>
              <a:gd name="T72" fmla="*/ 135 w 1072"/>
              <a:gd name="T73" fmla="*/ 964 h 1400"/>
              <a:gd name="T74" fmla="*/ 135 w 1072"/>
              <a:gd name="T75" fmla="*/ 963 h 1400"/>
              <a:gd name="T76" fmla="*/ 411 w 1072"/>
              <a:gd name="T77" fmla="*/ 963 h 1400"/>
              <a:gd name="T78" fmla="*/ 453 w 1072"/>
              <a:gd name="T79" fmla="*/ 856 h 1400"/>
              <a:gd name="T80" fmla="*/ 135 w 1072"/>
              <a:gd name="T81" fmla="*/ 856 h 1400"/>
              <a:gd name="T82" fmla="*/ 135 w 1072"/>
              <a:gd name="T83" fmla="*/ 790 h 1400"/>
              <a:gd name="T84" fmla="*/ 486 w 1072"/>
              <a:gd name="T85" fmla="*/ 790 h 1400"/>
              <a:gd name="T86" fmla="*/ 490 w 1072"/>
              <a:gd name="T87" fmla="*/ 787 h 1400"/>
              <a:gd name="T88" fmla="*/ 635 w 1072"/>
              <a:gd name="T89" fmla="*/ 687 h 1400"/>
              <a:gd name="T90" fmla="*/ 635 w 1072"/>
              <a:gd name="T91" fmla="*/ 687 h 1400"/>
              <a:gd name="T92" fmla="*/ 635 w 1072"/>
              <a:gd name="T93" fmla="*/ 687 h 1400"/>
              <a:gd name="T94" fmla="*/ 135 w 1072"/>
              <a:gd name="T95" fmla="*/ 687 h 1400"/>
              <a:gd name="T96" fmla="*/ 135 w 1072"/>
              <a:gd name="T97" fmla="*/ 687 h 1400"/>
              <a:gd name="T98" fmla="*/ 135 w 1072"/>
              <a:gd name="T99" fmla="*/ 621 h 1400"/>
              <a:gd name="T100" fmla="*/ 135 w 1072"/>
              <a:gd name="T101" fmla="*/ 621 h 1400"/>
              <a:gd name="T102" fmla="*/ 731 w 1072"/>
              <a:gd name="T103" fmla="*/ 621 h 1400"/>
              <a:gd name="T104" fmla="*/ 887 w 1072"/>
              <a:gd name="T105" fmla="*/ 514 h 1400"/>
              <a:gd name="T106" fmla="*/ 135 w 1072"/>
              <a:gd name="T107" fmla="*/ 514 h 1400"/>
              <a:gd name="T108" fmla="*/ 135 w 1072"/>
              <a:gd name="T109" fmla="*/ 449 h 1400"/>
              <a:gd name="T110" fmla="*/ 135 w 1072"/>
              <a:gd name="T111" fmla="*/ 165 h 1400"/>
              <a:gd name="T112" fmla="*/ 135 w 1072"/>
              <a:gd name="T113" fmla="*/ 165 h 1400"/>
              <a:gd name="T114" fmla="*/ 472 w 1072"/>
              <a:gd name="T115" fmla="*/ 165 h 1400"/>
              <a:gd name="T116" fmla="*/ 472 w 1072"/>
              <a:gd name="T117" fmla="*/ 230 h 1400"/>
              <a:gd name="T118" fmla="*/ 135 w 1072"/>
              <a:gd name="T119" fmla="*/ 230 h 1400"/>
              <a:gd name="T120" fmla="*/ 135 w 1072"/>
              <a:gd name="T121" fmla="*/ 165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2" h="1400">
                <a:moveTo>
                  <a:pt x="135" y="449"/>
                </a:moveTo>
                <a:lnTo>
                  <a:pt x="983" y="449"/>
                </a:lnTo>
                <a:lnTo>
                  <a:pt x="1072" y="387"/>
                </a:lnTo>
                <a:lnTo>
                  <a:pt x="1072" y="97"/>
                </a:lnTo>
                <a:cubicBezTo>
                  <a:pt x="1072" y="43"/>
                  <a:pt x="1029" y="0"/>
                  <a:pt x="977" y="0"/>
                </a:cubicBezTo>
                <a:lnTo>
                  <a:pt x="452" y="0"/>
                </a:lnTo>
                <a:lnTo>
                  <a:pt x="96" y="0"/>
                </a:lnTo>
                <a:lnTo>
                  <a:pt x="96" y="0"/>
                </a:lnTo>
                <a:cubicBezTo>
                  <a:pt x="72" y="0"/>
                  <a:pt x="50" y="9"/>
                  <a:pt x="33" y="24"/>
                </a:cubicBezTo>
                <a:cubicBezTo>
                  <a:pt x="13" y="42"/>
                  <a:pt x="0" y="68"/>
                  <a:pt x="0" y="97"/>
                </a:cubicBezTo>
                <a:lnTo>
                  <a:pt x="0" y="97"/>
                </a:lnTo>
                <a:lnTo>
                  <a:pt x="0" y="857"/>
                </a:lnTo>
                <a:lnTo>
                  <a:pt x="0" y="1303"/>
                </a:lnTo>
                <a:cubicBezTo>
                  <a:pt x="0" y="1356"/>
                  <a:pt x="43" y="1400"/>
                  <a:pt x="96" y="1400"/>
                </a:cubicBezTo>
                <a:lnTo>
                  <a:pt x="621" y="1400"/>
                </a:lnTo>
                <a:lnTo>
                  <a:pt x="977" y="1400"/>
                </a:lnTo>
                <a:lnTo>
                  <a:pt x="977" y="1400"/>
                </a:lnTo>
                <a:cubicBezTo>
                  <a:pt x="1001" y="1400"/>
                  <a:pt x="1023" y="1391"/>
                  <a:pt x="1039" y="1376"/>
                </a:cubicBezTo>
                <a:cubicBezTo>
                  <a:pt x="1060" y="1358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977"/>
                </a:lnTo>
                <a:lnTo>
                  <a:pt x="765" y="1188"/>
                </a:lnTo>
                <a:cubicBezTo>
                  <a:pt x="757" y="1193"/>
                  <a:pt x="749" y="1196"/>
                  <a:pt x="740" y="1197"/>
                </a:cubicBezTo>
                <a:cubicBezTo>
                  <a:pt x="739" y="1197"/>
                  <a:pt x="738" y="1197"/>
                  <a:pt x="738" y="1197"/>
                </a:cubicBezTo>
                <a:lnTo>
                  <a:pt x="738" y="1198"/>
                </a:lnTo>
                <a:lnTo>
                  <a:pt x="444" y="1198"/>
                </a:lnTo>
                <a:lnTo>
                  <a:pt x="365" y="1199"/>
                </a:lnTo>
                <a:lnTo>
                  <a:pt x="365" y="1199"/>
                </a:lnTo>
                <a:lnTo>
                  <a:pt x="135" y="1199"/>
                </a:lnTo>
                <a:lnTo>
                  <a:pt x="135" y="1198"/>
                </a:lnTo>
                <a:lnTo>
                  <a:pt x="135" y="1133"/>
                </a:lnTo>
                <a:lnTo>
                  <a:pt x="135" y="1133"/>
                </a:lnTo>
                <a:lnTo>
                  <a:pt x="344" y="1133"/>
                </a:lnTo>
                <a:lnTo>
                  <a:pt x="385" y="1030"/>
                </a:lnTo>
                <a:lnTo>
                  <a:pt x="135" y="1030"/>
                </a:lnTo>
                <a:lnTo>
                  <a:pt x="135" y="1029"/>
                </a:lnTo>
                <a:lnTo>
                  <a:pt x="135" y="964"/>
                </a:lnTo>
                <a:lnTo>
                  <a:pt x="135" y="963"/>
                </a:lnTo>
                <a:lnTo>
                  <a:pt x="411" y="963"/>
                </a:lnTo>
                <a:lnTo>
                  <a:pt x="453" y="856"/>
                </a:lnTo>
                <a:lnTo>
                  <a:pt x="135" y="856"/>
                </a:lnTo>
                <a:lnTo>
                  <a:pt x="135" y="790"/>
                </a:lnTo>
                <a:lnTo>
                  <a:pt x="486" y="790"/>
                </a:lnTo>
                <a:cubicBezTo>
                  <a:pt x="487" y="789"/>
                  <a:pt x="488" y="788"/>
                  <a:pt x="490" y="787"/>
                </a:cubicBezTo>
                <a:lnTo>
                  <a:pt x="635" y="687"/>
                </a:lnTo>
                <a:lnTo>
                  <a:pt x="635" y="687"/>
                </a:lnTo>
                <a:lnTo>
                  <a:pt x="635" y="687"/>
                </a:lnTo>
                <a:lnTo>
                  <a:pt x="135" y="687"/>
                </a:lnTo>
                <a:lnTo>
                  <a:pt x="135" y="687"/>
                </a:lnTo>
                <a:lnTo>
                  <a:pt x="135" y="621"/>
                </a:lnTo>
                <a:lnTo>
                  <a:pt x="135" y="621"/>
                </a:lnTo>
                <a:lnTo>
                  <a:pt x="731" y="621"/>
                </a:lnTo>
                <a:lnTo>
                  <a:pt x="887" y="514"/>
                </a:lnTo>
                <a:lnTo>
                  <a:pt x="135" y="514"/>
                </a:lnTo>
                <a:lnTo>
                  <a:pt x="135" y="449"/>
                </a:lnTo>
                <a:close/>
                <a:moveTo>
                  <a:pt x="135" y="165"/>
                </a:moveTo>
                <a:lnTo>
                  <a:pt x="135" y="165"/>
                </a:lnTo>
                <a:lnTo>
                  <a:pt x="472" y="165"/>
                </a:lnTo>
                <a:lnTo>
                  <a:pt x="472" y="230"/>
                </a:lnTo>
                <a:lnTo>
                  <a:pt x="135" y="230"/>
                </a:lnTo>
                <a:lnTo>
                  <a:pt x="135" y="1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Прямоугольник 324"/>
          <p:cNvSpPr/>
          <p:nvPr/>
        </p:nvSpPr>
        <p:spPr>
          <a:xfrm>
            <a:off x="5884487" y="5036434"/>
            <a:ext cx="2652181" cy="105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ст.8.5 КоАП РФ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(от 20 тыс.руб. до 80 тыс.руб.).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2042731" y="5043031"/>
            <a:ext cx="1862949" cy="105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Непредставление декларации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71" name="Freeform 1288"/>
          <p:cNvSpPr>
            <a:spLocks noEditPoints="1"/>
          </p:cNvSpPr>
          <p:nvPr/>
        </p:nvSpPr>
        <p:spPr bwMode="auto">
          <a:xfrm>
            <a:off x="1249401" y="5192279"/>
            <a:ext cx="511029" cy="718738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2" name="Freeform 1285"/>
          <p:cNvSpPr>
            <a:spLocks noEditPoints="1"/>
          </p:cNvSpPr>
          <p:nvPr/>
        </p:nvSpPr>
        <p:spPr bwMode="auto">
          <a:xfrm>
            <a:off x="1196222" y="5140700"/>
            <a:ext cx="374335" cy="403582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Умножение 7"/>
          <p:cNvSpPr/>
          <p:nvPr/>
        </p:nvSpPr>
        <p:spPr>
          <a:xfrm rot="21357203">
            <a:off x="699542" y="5447404"/>
            <a:ext cx="1604316" cy="39431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9828" y="281630"/>
            <a:ext cx="10406743" cy="57329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>
                <a:latin typeface="Arial" panose="020B0604020202020204" pitchFamily="34" charset="0"/>
              </a:rPr>
              <a:t>Объекты НВОС </a:t>
            </a:r>
            <a:r>
              <a:rPr lang="en-US" dirty="0" smtClean="0">
                <a:latin typeface="Arial" panose="020B0604020202020204" pitchFamily="34" charset="0"/>
              </a:rPr>
              <a:t>I </a:t>
            </a:r>
            <a:r>
              <a:rPr lang="ru-RU" dirty="0" smtClean="0">
                <a:latin typeface="Arial" panose="020B0604020202020204" pitchFamily="34" charset="0"/>
              </a:rPr>
              <a:t>категории  - Комплексное экологическое разрешение </a:t>
            </a:r>
          </a:p>
          <a:p>
            <a:pPr>
              <a:lnSpc>
                <a:spcPts val="1733"/>
              </a:lnSpc>
            </a:pPr>
            <a:endParaRPr lang="ru-RU" spc="-1" dirty="0" smtClean="0">
              <a:latin typeface="Arial" panose="020B0604020202020204" pitchFamily="34" charset="0"/>
            </a:endParaRPr>
          </a:p>
        </p:txBody>
      </p:sp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92"/>
          <p:cNvGrpSpPr/>
          <p:nvPr/>
        </p:nvGrpSpPr>
        <p:grpSpPr>
          <a:xfrm>
            <a:off x="941691" y="957943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" name="Прямоугольник 173"/>
          <p:cNvSpPr/>
          <p:nvPr/>
        </p:nvSpPr>
        <p:spPr>
          <a:xfrm>
            <a:off x="1181757" y="1213760"/>
            <a:ext cx="445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вклад которых в суммарные выбросы, сбросы загрязняющих веществ в Российской Федерации составляет не менее чем 60 процентов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 с 1 января 2019 года по </a:t>
            </a:r>
            <a:endParaRPr lang="ru-RU" sz="12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декабря 2022 года включительно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6358619" y="1285199"/>
            <a:ext cx="3151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объектов,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относящихся к области применения наилучших доступных технологий и не включенных в перечень,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января 2025 года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296885" y="915084"/>
            <a:ext cx="7021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подачи заявки на получение комплексного экологического </a:t>
            </a:r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разрешения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189974" y="2511571"/>
            <a:ext cx="9916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Нормативно-правовые документы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Ст.31.1 Федерального закона от 10.01.2002 № 7-ФЗ «Об охране окружающей среды»</a:t>
            </a: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468763" y="2223684"/>
            <a:ext cx="702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действия КЭР  7 лет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311" y="2931112"/>
            <a:ext cx="1562731" cy="1970313"/>
          </a:xfrm>
          <a:prstGeom prst="rect">
            <a:avLst/>
          </a:prstGeom>
          <a:noFill/>
        </p:spPr>
      </p:pic>
      <p:sp>
        <p:nvSpPr>
          <p:cNvPr id="179" name="Прямоугольник 178"/>
          <p:cNvSpPr/>
          <p:nvPr/>
        </p:nvSpPr>
        <p:spPr>
          <a:xfrm>
            <a:off x="1155158" y="3922394"/>
            <a:ext cx="4136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Правительства РФ от 13 февраля 2019 г. № 143 “О порядке выдачи комплексных экологических разрешений, их переоформления, пересмотра, внесения в них изменений, а также отзыва”</a:t>
            </a: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176927" y="2986160"/>
            <a:ext cx="3483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Минприроды России от 11 октября 2018 г. № 510 "Об утверждении формы заявки на получение комплексного экологического разрешения и формы комплексного экологического разрешения"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7386" y="3304541"/>
            <a:ext cx="1621972" cy="2119398"/>
          </a:xfrm>
          <a:prstGeom prst="rect">
            <a:avLst/>
          </a:prstGeom>
          <a:noFill/>
        </p:spPr>
      </p:pic>
      <p:sp>
        <p:nvSpPr>
          <p:cNvPr id="173" name="Прямоугольник 172"/>
          <p:cNvSpPr/>
          <p:nvPr/>
        </p:nvSpPr>
        <p:spPr>
          <a:xfrm>
            <a:off x="1144273" y="4923880"/>
            <a:ext cx="413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Приказы Минприроды России об утверждении технологических показателей наилучших доступных технологий</a:t>
            </a:r>
          </a:p>
          <a:p>
            <a:pPr algn="ctr"/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9828" y="281630"/>
            <a:ext cx="10406743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/>
              <a:t>Объекты негативного воздействия на окружающую среду и их актуализация</a:t>
            </a:r>
            <a:endParaRPr lang="ru-RU" dirty="0"/>
          </a:p>
        </p:txBody>
      </p:sp>
      <p:grpSp>
        <p:nvGrpSpPr>
          <p:cNvPr id="14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2" name="Группа 92"/>
          <p:cNvGrpSpPr/>
          <p:nvPr/>
        </p:nvGrpSpPr>
        <p:grpSpPr>
          <a:xfrm>
            <a:off x="911576" y="756097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6" name="Прямоугольник 175"/>
          <p:cNvSpPr/>
          <p:nvPr/>
        </p:nvSpPr>
        <p:spPr>
          <a:xfrm>
            <a:off x="2153609" y="3117110"/>
            <a:ext cx="2862943" cy="105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Объект НВОС не поставлен на </a:t>
            </a:r>
            <a:r>
              <a:rPr lang="ru-RU" dirty="0" err="1" smtClean="0">
                <a:solidFill>
                  <a:schemeClr val="tx1"/>
                </a:solidFill>
                <a:latin typeface="Arial Narrow" pitchFamily="34" charset="0"/>
              </a:rPr>
              <a:t>госучет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683552" y="3073567"/>
            <a:ext cx="3461657" cy="105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ст.8.46 КоАП РФ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(от 30 тыс.руб. до 100 тыс.руб.).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9" name="Стрелка вправо 178"/>
          <p:cNvSpPr/>
          <p:nvPr/>
        </p:nvSpPr>
        <p:spPr>
          <a:xfrm>
            <a:off x="5648331" y="3434011"/>
            <a:ext cx="1262743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Freeform 370"/>
          <p:cNvSpPr>
            <a:spLocks/>
          </p:cNvSpPr>
          <p:nvPr/>
        </p:nvSpPr>
        <p:spPr bwMode="auto">
          <a:xfrm>
            <a:off x="7619400" y="3497656"/>
            <a:ext cx="349114" cy="280011"/>
          </a:xfrm>
          <a:custGeom>
            <a:avLst/>
            <a:gdLst>
              <a:gd name="T0" fmla="*/ 1014 w 1019"/>
              <a:gd name="T1" fmla="*/ 285 h 779"/>
              <a:gd name="T2" fmla="*/ 825 w 1019"/>
              <a:gd name="T3" fmla="*/ 11 h 779"/>
              <a:gd name="T4" fmla="*/ 800 w 1019"/>
              <a:gd name="T5" fmla="*/ 6 h 779"/>
              <a:gd name="T6" fmla="*/ 261 w 1019"/>
              <a:gd name="T7" fmla="*/ 376 h 779"/>
              <a:gd name="T8" fmla="*/ 258 w 1019"/>
              <a:gd name="T9" fmla="*/ 379 h 779"/>
              <a:gd name="T10" fmla="*/ 124 w 1019"/>
              <a:gd name="T11" fmla="*/ 471 h 779"/>
              <a:gd name="T12" fmla="*/ 117 w 1019"/>
              <a:gd name="T13" fmla="*/ 481 h 779"/>
              <a:gd name="T14" fmla="*/ 59 w 1019"/>
              <a:gd name="T15" fmla="*/ 629 h 779"/>
              <a:gd name="T16" fmla="*/ 0 w 1019"/>
              <a:gd name="T17" fmla="*/ 779 h 779"/>
              <a:gd name="T18" fmla="*/ 160 w 1019"/>
              <a:gd name="T19" fmla="*/ 778 h 779"/>
              <a:gd name="T20" fmla="*/ 321 w 1019"/>
              <a:gd name="T21" fmla="*/ 778 h 779"/>
              <a:gd name="T22" fmla="*/ 321 w 1019"/>
              <a:gd name="T23" fmla="*/ 778 h 779"/>
              <a:gd name="T24" fmla="*/ 332 w 1019"/>
              <a:gd name="T25" fmla="*/ 775 h 779"/>
              <a:gd name="T26" fmla="*/ 872 w 1019"/>
              <a:gd name="T27" fmla="*/ 404 h 779"/>
              <a:gd name="T28" fmla="*/ 875 w 1019"/>
              <a:gd name="T29" fmla="*/ 402 h 779"/>
              <a:gd name="T30" fmla="*/ 1009 w 1019"/>
              <a:gd name="T31" fmla="*/ 310 h 779"/>
              <a:gd name="T32" fmla="*/ 1014 w 1019"/>
              <a:gd name="T33" fmla="*/ 28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9" h="779">
                <a:moveTo>
                  <a:pt x="1014" y="285"/>
                </a:moveTo>
                <a:lnTo>
                  <a:pt x="825" y="11"/>
                </a:lnTo>
                <a:cubicBezTo>
                  <a:pt x="820" y="3"/>
                  <a:pt x="809" y="0"/>
                  <a:pt x="800" y="6"/>
                </a:cubicBezTo>
                <a:lnTo>
                  <a:pt x="261" y="376"/>
                </a:lnTo>
                <a:cubicBezTo>
                  <a:pt x="260" y="377"/>
                  <a:pt x="259" y="378"/>
                  <a:pt x="258" y="379"/>
                </a:cubicBezTo>
                <a:lnTo>
                  <a:pt x="124" y="471"/>
                </a:lnTo>
                <a:cubicBezTo>
                  <a:pt x="120" y="474"/>
                  <a:pt x="118" y="477"/>
                  <a:pt x="117" y="481"/>
                </a:cubicBezTo>
                <a:lnTo>
                  <a:pt x="59" y="629"/>
                </a:lnTo>
                <a:lnTo>
                  <a:pt x="0" y="779"/>
                </a:lnTo>
                <a:lnTo>
                  <a:pt x="160" y="778"/>
                </a:lnTo>
                <a:lnTo>
                  <a:pt x="321" y="778"/>
                </a:lnTo>
                <a:lnTo>
                  <a:pt x="321" y="778"/>
                </a:lnTo>
                <a:cubicBezTo>
                  <a:pt x="325" y="778"/>
                  <a:pt x="329" y="777"/>
                  <a:pt x="332" y="775"/>
                </a:cubicBezTo>
                <a:lnTo>
                  <a:pt x="872" y="404"/>
                </a:lnTo>
                <a:cubicBezTo>
                  <a:pt x="873" y="403"/>
                  <a:pt x="874" y="403"/>
                  <a:pt x="875" y="402"/>
                </a:cubicBezTo>
                <a:lnTo>
                  <a:pt x="1009" y="310"/>
                </a:lnTo>
                <a:cubicBezTo>
                  <a:pt x="1017" y="304"/>
                  <a:pt x="1019" y="293"/>
                  <a:pt x="1014" y="2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1" name="Freeform 371"/>
          <p:cNvSpPr>
            <a:spLocks noEditPoints="1"/>
          </p:cNvSpPr>
          <p:nvPr/>
        </p:nvSpPr>
        <p:spPr bwMode="auto">
          <a:xfrm>
            <a:off x="7476723" y="3334825"/>
            <a:ext cx="410793" cy="587828"/>
          </a:xfrm>
          <a:custGeom>
            <a:avLst/>
            <a:gdLst>
              <a:gd name="T0" fmla="*/ 135 w 1072"/>
              <a:gd name="T1" fmla="*/ 449 h 1400"/>
              <a:gd name="T2" fmla="*/ 983 w 1072"/>
              <a:gd name="T3" fmla="*/ 449 h 1400"/>
              <a:gd name="T4" fmla="*/ 1072 w 1072"/>
              <a:gd name="T5" fmla="*/ 387 h 1400"/>
              <a:gd name="T6" fmla="*/ 1072 w 1072"/>
              <a:gd name="T7" fmla="*/ 97 h 1400"/>
              <a:gd name="T8" fmla="*/ 977 w 1072"/>
              <a:gd name="T9" fmla="*/ 0 h 1400"/>
              <a:gd name="T10" fmla="*/ 452 w 1072"/>
              <a:gd name="T11" fmla="*/ 0 h 1400"/>
              <a:gd name="T12" fmla="*/ 96 w 1072"/>
              <a:gd name="T13" fmla="*/ 0 h 1400"/>
              <a:gd name="T14" fmla="*/ 96 w 1072"/>
              <a:gd name="T15" fmla="*/ 0 h 1400"/>
              <a:gd name="T16" fmla="*/ 33 w 1072"/>
              <a:gd name="T17" fmla="*/ 24 h 1400"/>
              <a:gd name="T18" fmla="*/ 0 w 1072"/>
              <a:gd name="T19" fmla="*/ 97 h 1400"/>
              <a:gd name="T20" fmla="*/ 0 w 1072"/>
              <a:gd name="T21" fmla="*/ 97 h 1400"/>
              <a:gd name="T22" fmla="*/ 0 w 1072"/>
              <a:gd name="T23" fmla="*/ 857 h 1400"/>
              <a:gd name="T24" fmla="*/ 0 w 1072"/>
              <a:gd name="T25" fmla="*/ 1303 h 1400"/>
              <a:gd name="T26" fmla="*/ 96 w 1072"/>
              <a:gd name="T27" fmla="*/ 1400 h 1400"/>
              <a:gd name="T28" fmla="*/ 621 w 1072"/>
              <a:gd name="T29" fmla="*/ 1400 h 1400"/>
              <a:gd name="T30" fmla="*/ 977 w 1072"/>
              <a:gd name="T31" fmla="*/ 1400 h 1400"/>
              <a:gd name="T32" fmla="*/ 977 w 1072"/>
              <a:gd name="T33" fmla="*/ 1400 h 1400"/>
              <a:gd name="T34" fmla="*/ 1039 w 1072"/>
              <a:gd name="T35" fmla="*/ 1376 h 1400"/>
              <a:gd name="T36" fmla="*/ 1072 w 1072"/>
              <a:gd name="T37" fmla="*/ 1303 h 1400"/>
              <a:gd name="T38" fmla="*/ 1072 w 1072"/>
              <a:gd name="T39" fmla="*/ 1303 h 1400"/>
              <a:gd name="T40" fmla="*/ 1072 w 1072"/>
              <a:gd name="T41" fmla="*/ 977 h 1400"/>
              <a:gd name="T42" fmla="*/ 765 w 1072"/>
              <a:gd name="T43" fmla="*/ 1188 h 1400"/>
              <a:gd name="T44" fmla="*/ 740 w 1072"/>
              <a:gd name="T45" fmla="*/ 1197 h 1400"/>
              <a:gd name="T46" fmla="*/ 738 w 1072"/>
              <a:gd name="T47" fmla="*/ 1197 h 1400"/>
              <a:gd name="T48" fmla="*/ 738 w 1072"/>
              <a:gd name="T49" fmla="*/ 1198 h 1400"/>
              <a:gd name="T50" fmla="*/ 444 w 1072"/>
              <a:gd name="T51" fmla="*/ 1198 h 1400"/>
              <a:gd name="T52" fmla="*/ 365 w 1072"/>
              <a:gd name="T53" fmla="*/ 1199 h 1400"/>
              <a:gd name="T54" fmla="*/ 365 w 1072"/>
              <a:gd name="T55" fmla="*/ 1199 h 1400"/>
              <a:gd name="T56" fmla="*/ 135 w 1072"/>
              <a:gd name="T57" fmla="*/ 1199 h 1400"/>
              <a:gd name="T58" fmla="*/ 135 w 1072"/>
              <a:gd name="T59" fmla="*/ 1198 h 1400"/>
              <a:gd name="T60" fmla="*/ 135 w 1072"/>
              <a:gd name="T61" fmla="*/ 1133 h 1400"/>
              <a:gd name="T62" fmla="*/ 135 w 1072"/>
              <a:gd name="T63" fmla="*/ 1133 h 1400"/>
              <a:gd name="T64" fmla="*/ 344 w 1072"/>
              <a:gd name="T65" fmla="*/ 1133 h 1400"/>
              <a:gd name="T66" fmla="*/ 385 w 1072"/>
              <a:gd name="T67" fmla="*/ 1030 h 1400"/>
              <a:gd name="T68" fmla="*/ 135 w 1072"/>
              <a:gd name="T69" fmla="*/ 1030 h 1400"/>
              <a:gd name="T70" fmla="*/ 135 w 1072"/>
              <a:gd name="T71" fmla="*/ 1029 h 1400"/>
              <a:gd name="T72" fmla="*/ 135 w 1072"/>
              <a:gd name="T73" fmla="*/ 964 h 1400"/>
              <a:gd name="T74" fmla="*/ 135 w 1072"/>
              <a:gd name="T75" fmla="*/ 963 h 1400"/>
              <a:gd name="T76" fmla="*/ 411 w 1072"/>
              <a:gd name="T77" fmla="*/ 963 h 1400"/>
              <a:gd name="T78" fmla="*/ 453 w 1072"/>
              <a:gd name="T79" fmla="*/ 856 h 1400"/>
              <a:gd name="T80" fmla="*/ 135 w 1072"/>
              <a:gd name="T81" fmla="*/ 856 h 1400"/>
              <a:gd name="T82" fmla="*/ 135 w 1072"/>
              <a:gd name="T83" fmla="*/ 790 h 1400"/>
              <a:gd name="T84" fmla="*/ 486 w 1072"/>
              <a:gd name="T85" fmla="*/ 790 h 1400"/>
              <a:gd name="T86" fmla="*/ 490 w 1072"/>
              <a:gd name="T87" fmla="*/ 787 h 1400"/>
              <a:gd name="T88" fmla="*/ 635 w 1072"/>
              <a:gd name="T89" fmla="*/ 687 h 1400"/>
              <a:gd name="T90" fmla="*/ 635 w 1072"/>
              <a:gd name="T91" fmla="*/ 687 h 1400"/>
              <a:gd name="T92" fmla="*/ 635 w 1072"/>
              <a:gd name="T93" fmla="*/ 687 h 1400"/>
              <a:gd name="T94" fmla="*/ 135 w 1072"/>
              <a:gd name="T95" fmla="*/ 687 h 1400"/>
              <a:gd name="T96" fmla="*/ 135 w 1072"/>
              <a:gd name="T97" fmla="*/ 687 h 1400"/>
              <a:gd name="T98" fmla="*/ 135 w 1072"/>
              <a:gd name="T99" fmla="*/ 621 h 1400"/>
              <a:gd name="T100" fmla="*/ 135 w 1072"/>
              <a:gd name="T101" fmla="*/ 621 h 1400"/>
              <a:gd name="T102" fmla="*/ 731 w 1072"/>
              <a:gd name="T103" fmla="*/ 621 h 1400"/>
              <a:gd name="T104" fmla="*/ 887 w 1072"/>
              <a:gd name="T105" fmla="*/ 514 h 1400"/>
              <a:gd name="T106" fmla="*/ 135 w 1072"/>
              <a:gd name="T107" fmla="*/ 514 h 1400"/>
              <a:gd name="T108" fmla="*/ 135 w 1072"/>
              <a:gd name="T109" fmla="*/ 449 h 1400"/>
              <a:gd name="T110" fmla="*/ 135 w 1072"/>
              <a:gd name="T111" fmla="*/ 165 h 1400"/>
              <a:gd name="T112" fmla="*/ 135 w 1072"/>
              <a:gd name="T113" fmla="*/ 165 h 1400"/>
              <a:gd name="T114" fmla="*/ 472 w 1072"/>
              <a:gd name="T115" fmla="*/ 165 h 1400"/>
              <a:gd name="T116" fmla="*/ 472 w 1072"/>
              <a:gd name="T117" fmla="*/ 230 h 1400"/>
              <a:gd name="T118" fmla="*/ 135 w 1072"/>
              <a:gd name="T119" fmla="*/ 230 h 1400"/>
              <a:gd name="T120" fmla="*/ 135 w 1072"/>
              <a:gd name="T121" fmla="*/ 165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2" h="1400">
                <a:moveTo>
                  <a:pt x="135" y="449"/>
                </a:moveTo>
                <a:lnTo>
                  <a:pt x="983" y="449"/>
                </a:lnTo>
                <a:lnTo>
                  <a:pt x="1072" y="387"/>
                </a:lnTo>
                <a:lnTo>
                  <a:pt x="1072" y="97"/>
                </a:lnTo>
                <a:cubicBezTo>
                  <a:pt x="1072" y="43"/>
                  <a:pt x="1029" y="0"/>
                  <a:pt x="977" y="0"/>
                </a:cubicBezTo>
                <a:lnTo>
                  <a:pt x="452" y="0"/>
                </a:lnTo>
                <a:lnTo>
                  <a:pt x="96" y="0"/>
                </a:lnTo>
                <a:lnTo>
                  <a:pt x="96" y="0"/>
                </a:lnTo>
                <a:cubicBezTo>
                  <a:pt x="72" y="0"/>
                  <a:pt x="50" y="9"/>
                  <a:pt x="33" y="24"/>
                </a:cubicBezTo>
                <a:cubicBezTo>
                  <a:pt x="13" y="42"/>
                  <a:pt x="0" y="68"/>
                  <a:pt x="0" y="97"/>
                </a:cubicBezTo>
                <a:lnTo>
                  <a:pt x="0" y="97"/>
                </a:lnTo>
                <a:lnTo>
                  <a:pt x="0" y="857"/>
                </a:lnTo>
                <a:lnTo>
                  <a:pt x="0" y="1303"/>
                </a:lnTo>
                <a:cubicBezTo>
                  <a:pt x="0" y="1356"/>
                  <a:pt x="43" y="1400"/>
                  <a:pt x="96" y="1400"/>
                </a:cubicBezTo>
                <a:lnTo>
                  <a:pt x="621" y="1400"/>
                </a:lnTo>
                <a:lnTo>
                  <a:pt x="977" y="1400"/>
                </a:lnTo>
                <a:lnTo>
                  <a:pt x="977" y="1400"/>
                </a:lnTo>
                <a:cubicBezTo>
                  <a:pt x="1001" y="1400"/>
                  <a:pt x="1023" y="1391"/>
                  <a:pt x="1039" y="1376"/>
                </a:cubicBezTo>
                <a:cubicBezTo>
                  <a:pt x="1060" y="1358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977"/>
                </a:lnTo>
                <a:lnTo>
                  <a:pt x="765" y="1188"/>
                </a:lnTo>
                <a:cubicBezTo>
                  <a:pt x="757" y="1193"/>
                  <a:pt x="749" y="1196"/>
                  <a:pt x="740" y="1197"/>
                </a:cubicBezTo>
                <a:cubicBezTo>
                  <a:pt x="739" y="1197"/>
                  <a:pt x="738" y="1197"/>
                  <a:pt x="738" y="1197"/>
                </a:cubicBezTo>
                <a:lnTo>
                  <a:pt x="738" y="1198"/>
                </a:lnTo>
                <a:lnTo>
                  <a:pt x="444" y="1198"/>
                </a:lnTo>
                <a:lnTo>
                  <a:pt x="365" y="1199"/>
                </a:lnTo>
                <a:lnTo>
                  <a:pt x="365" y="1199"/>
                </a:lnTo>
                <a:lnTo>
                  <a:pt x="135" y="1199"/>
                </a:lnTo>
                <a:lnTo>
                  <a:pt x="135" y="1198"/>
                </a:lnTo>
                <a:lnTo>
                  <a:pt x="135" y="1133"/>
                </a:lnTo>
                <a:lnTo>
                  <a:pt x="135" y="1133"/>
                </a:lnTo>
                <a:lnTo>
                  <a:pt x="344" y="1133"/>
                </a:lnTo>
                <a:lnTo>
                  <a:pt x="385" y="1030"/>
                </a:lnTo>
                <a:lnTo>
                  <a:pt x="135" y="1030"/>
                </a:lnTo>
                <a:lnTo>
                  <a:pt x="135" y="1029"/>
                </a:lnTo>
                <a:lnTo>
                  <a:pt x="135" y="964"/>
                </a:lnTo>
                <a:lnTo>
                  <a:pt x="135" y="963"/>
                </a:lnTo>
                <a:lnTo>
                  <a:pt x="411" y="963"/>
                </a:lnTo>
                <a:lnTo>
                  <a:pt x="453" y="856"/>
                </a:lnTo>
                <a:lnTo>
                  <a:pt x="135" y="856"/>
                </a:lnTo>
                <a:lnTo>
                  <a:pt x="135" y="790"/>
                </a:lnTo>
                <a:lnTo>
                  <a:pt x="486" y="790"/>
                </a:lnTo>
                <a:cubicBezTo>
                  <a:pt x="487" y="789"/>
                  <a:pt x="488" y="788"/>
                  <a:pt x="490" y="787"/>
                </a:cubicBezTo>
                <a:lnTo>
                  <a:pt x="635" y="687"/>
                </a:lnTo>
                <a:lnTo>
                  <a:pt x="635" y="687"/>
                </a:lnTo>
                <a:lnTo>
                  <a:pt x="635" y="687"/>
                </a:lnTo>
                <a:lnTo>
                  <a:pt x="135" y="687"/>
                </a:lnTo>
                <a:lnTo>
                  <a:pt x="135" y="687"/>
                </a:lnTo>
                <a:lnTo>
                  <a:pt x="135" y="621"/>
                </a:lnTo>
                <a:lnTo>
                  <a:pt x="135" y="621"/>
                </a:lnTo>
                <a:lnTo>
                  <a:pt x="731" y="621"/>
                </a:lnTo>
                <a:lnTo>
                  <a:pt x="887" y="514"/>
                </a:lnTo>
                <a:lnTo>
                  <a:pt x="135" y="514"/>
                </a:lnTo>
                <a:lnTo>
                  <a:pt x="135" y="449"/>
                </a:lnTo>
                <a:close/>
                <a:moveTo>
                  <a:pt x="135" y="165"/>
                </a:moveTo>
                <a:lnTo>
                  <a:pt x="135" y="165"/>
                </a:lnTo>
                <a:lnTo>
                  <a:pt x="472" y="165"/>
                </a:lnTo>
                <a:lnTo>
                  <a:pt x="472" y="230"/>
                </a:lnTo>
                <a:lnTo>
                  <a:pt x="135" y="230"/>
                </a:lnTo>
                <a:lnTo>
                  <a:pt x="135" y="1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2" name="Freeform 848"/>
          <p:cNvSpPr>
            <a:spLocks noEditPoints="1"/>
          </p:cNvSpPr>
          <p:nvPr/>
        </p:nvSpPr>
        <p:spPr bwMode="auto">
          <a:xfrm>
            <a:off x="1576666" y="3378367"/>
            <a:ext cx="598715" cy="311603"/>
          </a:xfrm>
          <a:custGeom>
            <a:avLst/>
            <a:gdLst>
              <a:gd name="T0" fmla="*/ 0 w 804"/>
              <a:gd name="T1" fmla="*/ 546 h 675"/>
              <a:gd name="T2" fmla="*/ 10 w 804"/>
              <a:gd name="T3" fmla="*/ 444 h 675"/>
              <a:gd name="T4" fmla="*/ 39 w 804"/>
              <a:gd name="T5" fmla="*/ 282 h 675"/>
              <a:gd name="T6" fmla="*/ 226 w 804"/>
              <a:gd name="T7" fmla="*/ 137 h 675"/>
              <a:gd name="T8" fmla="*/ 488 w 804"/>
              <a:gd name="T9" fmla="*/ 0 h 675"/>
              <a:gd name="T10" fmla="*/ 671 w 804"/>
              <a:gd name="T11" fmla="*/ 82 h 675"/>
              <a:gd name="T12" fmla="*/ 671 w 804"/>
              <a:gd name="T13" fmla="*/ 342 h 675"/>
              <a:gd name="T14" fmla="*/ 591 w 804"/>
              <a:gd name="T15" fmla="*/ 398 h 675"/>
              <a:gd name="T16" fmla="*/ 436 w 804"/>
              <a:gd name="T17" fmla="*/ 573 h 675"/>
              <a:gd name="T18" fmla="*/ 265 w 804"/>
              <a:gd name="T19" fmla="*/ 674 h 675"/>
              <a:gd name="T20" fmla="*/ 134 w 804"/>
              <a:gd name="T21" fmla="*/ 675 h 675"/>
              <a:gd name="T22" fmla="*/ 181 w 804"/>
              <a:gd name="T23" fmla="*/ 169 h 675"/>
              <a:gd name="T24" fmla="*/ 90 w 804"/>
              <a:gd name="T25" fmla="*/ 335 h 675"/>
              <a:gd name="T26" fmla="*/ 86 w 804"/>
              <a:gd name="T27" fmla="*/ 357 h 675"/>
              <a:gd name="T28" fmla="*/ 55 w 804"/>
              <a:gd name="T29" fmla="*/ 482 h 675"/>
              <a:gd name="T30" fmla="*/ 53 w 804"/>
              <a:gd name="T31" fmla="*/ 499 h 675"/>
              <a:gd name="T32" fmla="*/ 134 w 804"/>
              <a:gd name="T33" fmla="*/ 636 h 675"/>
              <a:gd name="T34" fmla="*/ 200 w 804"/>
              <a:gd name="T35" fmla="*/ 611 h 675"/>
              <a:gd name="T36" fmla="*/ 265 w 804"/>
              <a:gd name="T37" fmla="*/ 634 h 675"/>
              <a:gd name="T38" fmla="*/ 359 w 804"/>
              <a:gd name="T39" fmla="*/ 513 h 675"/>
              <a:gd name="T40" fmla="*/ 436 w 804"/>
              <a:gd name="T41" fmla="*/ 534 h 675"/>
              <a:gd name="T42" fmla="*/ 550 w 804"/>
              <a:gd name="T43" fmla="*/ 393 h 675"/>
              <a:gd name="T44" fmla="*/ 560 w 804"/>
              <a:gd name="T45" fmla="*/ 371 h 675"/>
              <a:gd name="T46" fmla="*/ 611 w 804"/>
              <a:gd name="T47" fmla="*/ 285 h 675"/>
              <a:gd name="T48" fmla="*/ 671 w 804"/>
              <a:gd name="T49" fmla="*/ 302 h 675"/>
              <a:gd name="T50" fmla="*/ 671 w 804"/>
              <a:gd name="T51" fmla="*/ 122 h 675"/>
              <a:gd name="T52" fmla="*/ 608 w 804"/>
              <a:gd name="T53" fmla="*/ 142 h 675"/>
              <a:gd name="T54" fmla="*/ 488 w 804"/>
              <a:gd name="T55" fmla="*/ 40 h 675"/>
              <a:gd name="T56" fmla="*/ 379 w 804"/>
              <a:gd name="T57" fmla="*/ 108 h 675"/>
              <a:gd name="T58" fmla="*/ 346 w 804"/>
              <a:gd name="T59" fmla="*/ 104 h 675"/>
              <a:gd name="T60" fmla="*/ 249 w 804"/>
              <a:gd name="T61" fmla="*/ 193 h 675"/>
              <a:gd name="T62" fmla="*/ 181 w 804"/>
              <a:gd name="T63" fmla="*/ 169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4" h="675">
                <a:moveTo>
                  <a:pt x="134" y="675"/>
                </a:moveTo>
                <a:cubicBezTo>
                  <a:pt x="60" y="675"/>
                  <a:pt x="0" y="617"/>
                  <a:pt x="0" y="546"/>
                </a:cubicBezTo>
                <a:cubicBezTo>
                  <a:pt x="0" y="525"/>
                  <a:pt x="5" y="504"/>
                  <a:pt x="15" y="486"/>
                </a:cubicBezTo>
                <a:cubicBezTo>
                  <a:pt x="12" y="472"/>
                  <a:pt x="10" y="458"/>
                  <a:pt x="10" y="444"/>
                </a:cubicBezTo>
                <a:cubicBezTo>
                  <a:pt x="10" y="405"/>
                  <a:pt x="24" y="367"/>
                  <a:pt x="49" y="339"/>
                </a:cubicBezTo>
                <a:cubicBezTo>
                  <a:pt x="43" y="321"/>
                  <a:pt x="39" y="302"/>
                  <a:pt x="39" y="282"/>
                </a:cubicBezTo>
                <a:cubicBezTo>
                  <a:pt x="39" y="198"/>
                  <a:pt x="103" y="129"/>
                  <a:pt x="181" y="129"/>
                </a:cubicBezTo>
                <a:cubicBezTo>
                  <a:pt x="196" y="129"/>
                  <a:pt x="212" y="132"/>
                  <a:pt x="226" y="137"/>
                </a:cubicBezTo>
                <a:cubicBezTo>
                  <a:pt x="250" y="90"/>
                  <a:pt x="304" y="59"/>
                  <a:pt x="360" y="65"/>
                </a:cubicBezTo>
                <a:cubicBezTo>
                  <a:pt x="389" y="25"/>
                  <a:pt x="437" y="0"/>
                  <a:pt x="488" y="0"/>
                </a:cubicBezTo>
                <a:cubicBezTo>
                  <a:pt x="550" y="0"/>
                  <a:pt x="605" y="35"/>
                  <a:pt x="631" y="88"/>
                </a:cubicBezTo>
                <a:cubicBezTo>
                  <a:pt x="644" y="84"/>
                  <a:pt x="657" y="82"/>
                  <a:pt x="671" y="82"/>
                </a:cubicBezTo>
                <a:cubicBezTo>
                  <a:pt x="744" y="82"/>
                  <a:pt x="804" y="141"/>
                  <a:pt x="804" y="212"/>
                </a:cubicBezTo>
                <a:cubicBezTo>
                  <a:pt x="804" y="284"/>
                  <a:pt x="744" y="342"/>
                  <a:pt x="671" y="342"/>
                </a:cubicBezTo>
                <a:cubicBezTo>
                  <a:pt x="660" y="342"/>
                  <a:pt x="649" y="341"/>
                  <a:pt x="638" y="338"/>
                </a:cubicBezTo>
                <a:cubicBezTo>
                  <a:pt x="629" y="362"/>
                  <a:pt x="613" y="383"/>
                  <a:pt x="591" y="398"/>
                </a:cubicBezTo>
                <a:cubicBezTo>
                  <a:pt x="592" y="405"/>
                  <a:pt x="593" y="413"/>
                  <a:pt x="593" y="421"/>
                </a:cubicBezTo>
                <a:cubicBezTo>
                  <a:pt x="593" y="505"/>
                  <a:pt x="522" y="573"/>
                  <a:pt x="436" y="573"/>
                </a:cubicBezTo>
                <a:cubicBezTo>
                  <a:pt x="422" y="573"/>
                  <a:pt x="409" y="572"/>
                  <a:pt x="396" y="568"/>
                </a:cubicBezTo>
                <a:cubicBezTo>
                  <a:pt x="384" y="628"/>
                  <a:pt x="330" y="674"/>
                  <a:pt x="265" y="674"/>
                </a:cubicBezTo>
                <a:cubicBezTo>
                  <a:pt x="242" y="674"/>
                  <a:pt x="220" y="668"/>
                  <a:pt x="201" y="658"/>
                </a:cubicBezTo>
                <a:cubicBezTo>
                  <a:pt x="180" y="669"/>
                  <a:pt x="157" y="675"/>
                  <a:pt x="134" y="675"/>
                </a:cubicBezTo>
                <a:close/>
                <a:moveTo>
                  <a:pt x="181" y="169"/>
                </a:moveTo>
                <a:lnTo>
                  <a:pt x="181" y="169"/>
                </a:lnTo>
                <a:cubicBezTo>
                  <a:pt x="125" y="169"/>
                  <a:pt x="79" y="220"/>
                  <a:pt x="79" y="282"/>
                </a:cubicBezTo>
                <a:cubicBezTo>
                  <a:pt x="79" y="301"/>
                  <a:pt x="83" y="318"/>
                  <a:pt x="90" y="335"/>
                </a:cubicBezTo>
                <a:lnTo>
                  <a:pt x="97" y="348"/>
                </a:lnTo>
                <a:lnTo>
                  <a:pt x="86" y="357"/>
                </a:lnTo>
                <a:cubicBezTo>
                  <a:pt x="63" y="379"/>
                  <a:pt x="49" y="411"/>
                  <a:pt x="49" y="444"/>
                </a:cubicBezTo>
                <a:cubicBezTo>
                  <a:pt x="49" y="457"/>
                  <a:pt x="51" y="470"/>
                  <a:pt x="55" y="482"/>
                </a:cubicBezTo>
                <a:lnTo>
                  <a:pt x="58" y="491"/>
                </a:lnTo>
                <a:lnTo>
                  <a:pt x="53" y="499"/>
                </a:lnTo>
                <a:cubicBezTo>
                  <a:pt x="44" y="513"/>
                  <a:pt x="39" y="529"/>
                  <a:pt x="39" y="546"/>
                </a:cubicBezTo>
                <a:cubicBezTo>
                  <a:pt x="39" y="595"/>
                  <a:pt x="82" y="636"/>
                  <a:pt x="134" y="636"/>
                </a:cubicBezTo>
                <a:cubicBezTo>
                  <a:pt x="154" y="636"/>
                  <a:pt x="173" y="630"/>
                  <a:pt x="189" y="618"/>
                </a:cubicBezTo>
                <a:lnTo>
                  <a:pt x="200" y="611"/>
                </a:lnTo>
                <a:lnTo>
                  <a:pt x="211" y="618"/>
                </a:lnTo>
                <a:cubicBezTo>
                  <a:pt x="227" y="629"/>
                  <a:pt x="245" y="634"/>
                  <a:pt x="265" y="634"/>
                </a:cubicBezTo>
                <a:cubicBezTo>
                  <a:pt x="316" y="634"/>
                  <a:pt x="359" y="594"/>
                  <a:pt x="359" y="544"/>
                </a:cubicBezTo>
                <a:lnTo>
                  <a:pt x="359" y="513"/>
                </a:lnTo>
                <a:lnTo>
                  <a:pt x="386" y="523"/>
                </a:lnTo>
                <a:cubicBezTo>
                  <a:pt x="402" y="530"/>
                  <a:pt x="419" y="534"/>
                  <a:pt x="436" y="534"/>
                </a:cubicBezTo>
                <a:cubicBezTo>
                  <a:pt x="501" y="534"/>
                  <a:pt x="553" y="483"/>
                  <a:pt x="553" y="421"/>
                </a:cubicBezTo>
                <a:cubicBezTo>
                  <a:pt x="553" y="411"/>
                  <a:pt x="552" y="402"/>
                  <a:pt x="550" y="393"/>
                </a:cubicBezTo>
                <a:lnTo>
                  <a:pt x="546" y="378"/>
                </a:lnTo>
                <a:lnTo>
                  <a:pt x="560" y="371"/>
                </a:lnTo>
                <a:cubicBezTo>
                  <a:pt x="584" y="358"/>
                  <a:pt x="601" y="335"/>
                  <a:pt x="606" y="309"/>
                </a:cubicBezTo>
                <a:lnTo>
                  <a:pt x="611" y="285"/>
                </a:lnTo>
                <a:lnTo>
                  <a:pt x="633" y="295"/>
                </a:lnTo>
                <a:cubicBezTo>
                  <a:pt x="645" y="300"/>
                  <a:pt x="658" y="302"/>
                  <a:pt x="671" y="302"/>
                </a:cubicBezTo>
                <a:cubicBezTo>
                  <a:pt x="723" y="302"/>
                  <a:pt x="765" y="262"/>
                  <a:pt x="765" y="212"/>
                </a:cubicBezTo>
                <a:cubicBezTo>
                  <a:pt x="765" y="162"/>
                  <a:pt x="723" y="122"/>
                  <a:pt x="671" y="122"/>
                </a:cubicBezTo>
                <a:cubicBezTo>
                  <a:pt x="656" y="122"/>
                  <a:pt x="642" y="125"/>
                  <a:pt x="628" y="132"/>
                </a:cubicBezTo>
                <a:lnTo>
                  <a:pt x="608" y="142"/>
                </a:lnTo>
                <a:lnTo>
                  <a:pt x="601" y="120"/>
                </a:lnTo>
                <a:cubicBezTo>
                  <a:pt x="586" y="72"/>
                  <a:pt x="540" y="40"/>
                  <a:pt x="488" y="40"/>
                </a:cubicBezTo>
                <a:cubicBezTo>
                  <a:pt x="446" y="40"/>
                  <a:pt x="407" y="61"/>
                  <a:pt x="386" y="96"/>
                </a:cubicBezTo>
                <a:lnTo>
                  <a:pt x="379" y="108"/>
                </a:lnTo>
                <a:lnTo>
                  <a:pt x="365" y="105"/>
                </a:lnTo>
                <a:cubicBezTo>
                  <a:pt x="359" y="104"/>
                  <a:pt x="353" y="104"/>
                  <a:pt x="346" y="104"/>
                </a:cubicBezTo>
                <a:cubicBezTo>
                  <a:pt x="304" y="104"/>
                  <a:pt x="267" y="131"/>
                  <a:pt x="256" y="169"/>
                </a:cubicBezTo>
                <a:lnTo>
                  <a:pt x="249" y="193"/>
                </a:lnTo>
                <a:lnTo>
                  <a:pt x="227" y="181"/>
                </a:lnTo>
                <a:cubicBezTo>
                  <a:pt x="213" y="173"/>
                  <a:pt x="197" y="169"/>
                  <a:pt x="181" y="1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849"/>
          <p:cNvSpPr>
            <a:spLocks noEditPoints="1"/>
          </p:cNvSpPr>
          <p:nvPr/>
        </p:nvSpPr>
        <p:spPr bwMode="auto">
          <a:xfrm>
            <a:off x="1543567" y="3507940"/>
            <a:ext cx="687537" cy="352336"/>
          </a:xfrm>
          <a:custGeom>
            <a:avLst/>
            <a:gdLst>
              <a:gd name="T0" fmla="*/ 919 w 919"/>
              <a:gd name="T1" fmla="*/ 27 h 765"/>
              <a:gd name="T2" fmla="*/ 842 w 919"/>
              <a:gd name="T3" fmla="*/ 0 h 765"/>
              <a:gd name="T4" fmla="*/ 765 w 919"/>
              <a:gd name="T5" fmla="*/ 27 h 765"/>
              <a:gd name="T6" fmla="*/ 766 w 919"/>
              <a:gd name="T7" fmla="*/ 28 h 765"/>
              <a:gd name="T8" fmla="*/ 765 w 919"/>
              <a:gd name="T9" fmla="*/ 28 h 765"/>
              <a:gd name="T10" fmla="*/ 765 w 919"/>
              <a:gd name="T11" fmla="*/ 482 h 765"/>
              <a:gd name="T12" fmla="*/ 748 w 919"/>
              <a:gd name="T13" fmla="*/ 482 h 765"/>
              <a:gd name="T14" fmla="*/ 748 w 919"/>
              <a:gd name="T15" fmla="*/ 476 h 765"/>
              <a:gd name="T16" fmla="*/ 666 w 919"/>
              <a:gd name="T17" fmla="*/ 414 h 765"/>
              <a:gd name="T18" fmla="*/ 666 w 919"/>
              <a:gd name="T19" fmla="*/ 482 h 765"/>
              <a:gd name="T20" fmla="*/ 648 w 919"/>
              <a:gd name="T21" fmla="*/ 482 h 765"/>
              <a:gd name="T22" fmla="*/ 648 w 919"/>
              <a:gd name="T23" fmla="*/ 476 h 765"/>
              <a:gd name="T24" fmla="*/ 566 w 919"/>
              <a:gd name="T25" fmla="*/ 414 h 765"/>
              <a:gd name="T26" fmla="*/ 566 w 919"/>
              <a:gd name="T27" fmla="*/ 482 h 765"/>
              <a:gd name="T28" fmla="*/ 548 w 919"/>
              <a:gd name="T29" fmla="*/ 482 h 765"/>
              <a:gd name="T30" fmla="*/ 548 w 919"/>
              <a:gd name="T31" fmla="*/ 476 h 765"/>
              <a:gd name="T32" fmla="*/ 466 w 919"/>
              <a:gd name="T33" fmla="*/ 414 h 765"/>
              <a:gd name="T34" fmla="*/ 466 w 919"/>
              <a:gd name="T35" fmla="*/ 482 h 765"/>
              <a:gd name="T36" fmla="*/ 457 w 919"/>
              <a:gd name="T37" fmla="*/ 482 h 765"/>
              <a:gd name="T38" fmla="*/ 432 w 919"/>
              <a:gd name="T39" fmla="*/ 136 h 765"/>
              <a:gd name="T40" fmla="*/ 431 w 919"/>
              <a:gd name="T41" fmla="*/ 137 h 765"/>
              <a:gd name="T42" fmla="*/ 431 w 919"/>
              <a:gd name="T43" fmla="*/ 132 h 765"/>
              <a:gd name="T44" fmla="*/ 259 w 919"/>
              <a:gd name="T45" fmla="*/ 100 h 765"/>
              <a:gd name="T46" fmla="*/ 87 w 919"/>
              <a:gd name="T47" fmla="*/ 132 h 765"/>
              <a:gd name="T48" fmla="*/ 87 w 919"/>
              <a:gd name="T49" fmla="*/ 136 h 765"/>
              <a:gd name="T50" fmla="*/ 87 w 919"/>
              <a:gd name="T51" fmla="*/ 136 h 765"/>
              <a:gd name="T52" fmla="*/ 48 w 919"/>
              <a:gd name="T53" fmla="*/ 528 h 765"/>
              <a:gd name="T54" fmla="*/ 33 w 919"/>
              <a:gd name="T55" fmla="*/ 765 h 765"/>
              <a:gd name="T56" fmla="*/ 765 w 919"/>
              <a:gd name="T57" fmla="*/ 765 h 765"/>
              <a:gd name="T58" fmla="*/ 837 w 919"/>
              <a:gd name="T59" fmla="*/ 765 h 765"/>
              <a:gd name="T60" fmla="*/ 919 w 919"/>
              <a:gd name="T61" fmla="*/ 765 h 765"/>
              <a:gd name="T62" fmla="*/ 919 w 919"/>
              <a:gd name="T63" fmla="*/ 28 h 765"/>
              <a:gd name="T64" fmla="*/ 919 w 919"/>
              <a:gd name="T65" fmla="*/ 28 h 765"/>
              <a:gd name="T66" fmla="*/ 919 w 919"/>
              <a:gd name="T67" fmla="*/ 27 h 765"/>
              <a:gd name="T68" fmla="*/ 259 w 919"/>
              <a:gd name="T69" fmla="*/ 139 h 765"/>
              <a:gd name="T70" fmla="*/ 259 w 919"/>
              <a:gd name="T71" fmla="*/ 139 h 765"/>
              <a:gd name="T72" fmla="*/ 134 w 919"/>
              <a:gd name="T73" fmla="*/ 132 h 765"/>
              <a:gd name="T74" fmla="*/ 259 w 919"/>
              <a:gd name="T75" fmla="*/ 125 h 765"/>
              <a:gd name="T76" fmla="*/ 384 w 919"/>
              <a:gd name="T77" fmla="*/ 132 h 765"/>
              <a:gd name="T78" fmla="*/ 259 w 919"/>
              <a:gd name="T79" fmla="*/ 13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9" h="765">
                <a:moveTo>
                  <a:pt x="919" y="27"/>
                </a:moveTo>
                <a:cubicBezTo>
                  <a:pt x="919" y="12"/>
                  <a:pt x="885" y="0"/>
                  <a:pt x="842" y="0"/>
                </a:cubicBezTo>
                <a:cubicBezTo>
                  <a:pt x="800" y="0"/>
                  <a:pt x="765" y="12"/>
                  <a:pt x="765" y="27"/>
                </a:cubicBezTo>
                <a:cubicBezTo>
                  <a:pt x="765" y="27"/>
                  <a:pt x="766" y="28"/>
                  <a:pt x="766" y="28"/>
                </a:cubicBezTo>
                <a:lnTo>
                  <a:pt x="765" y="28"/>
                </a:lnTo>
                <a:lnTo>
                  <a:pt x="765" y="482"/>
                </a:lnTo>
                <a:lnTo>
                  <a:pt x="748" y="482"/>
                </a:lnTo>
                <a:lnTo>
                  <a:pt x="748" y="476"/>
                </a:lnTo>
                <a:lnTo>
                  <a:pt x="666" y="414"/>
                </a:lnTo>
                <a:lnTo>
                  <a:pt x="666" y="482"/>
                </a:lnTo>
                <a:lnTo>
                  <a:pt x="648" y="482"/>
                </a:lnTo>
                <a:lnTo>
                  <a:pt x="648" y="476"/>
                </a:lnTo>
                <a:lnTo>
                  <a:pt x="566" y="414"/>
                </a:lnTo>
                <a:lnTo>
                  <a:pt x="566" y="482"/>
                </a:lnTo>
                <a:lnTo>
                  <a:pt x="548" y="482"/>
                </a:lnTo>
                <a:lnTo>
                  <a:pt x="548" y="476"/>
                </a:lnTo>
                <a:lnTo>
                  <a:pt x="466" y="414"/>
                </a:lnTo>
                <a:lnTo>
                  <a:pt x="466" y="482"/>
                </a:lnTo>
                <a:lnTo>
                  <a:pt x="457" y="482"/>
                </a:lnTo>
                <a:cubicBezTo>
                  <a:pt x="396" y="261"/>
                  <a:pt x="432" y="136"/>
                  <a:pt x="432" y="136"/>
                </a:cubicBezTo>
                <a:cubicBezTo>
                  <a:pt x="432" y="136"/>
                  <a:pt x="431" y="137"/>
                  <a:pt x="431" y="137"/>
                </a:cubicBezTo>
                <a:cubicBezTo>
                  <a:pt x="431" y="135"/>
                  <a:pt x="431" y="134"/>
                  <a:pt x="431" y="132"/>
                </a:cubicBezTo>
                <a:cubicBezTo>
                  <a:pt x="431" y="123"/>
                  <a:pt x="431" y="100"/>
                  <a:pt x="259" y="100"/>
                </a:cubicBezTo>
                <a:cubicBezTo>
                  <a:pt x="87" y="100"/>
                  <a:pt x="87" y="123"/>
                  <a:pt x="87" y="132"/>
                </a:cubicBezTo>
                <a:cubicBezTo>
                  <a:pt x="87" y="133"/>
                  <a:pt x="87" y="135"/>
                  <a:pt x="87" y="136"/>
                </a:cubicBezTo>
                <a:lnTo>
                  <a:pt x="87" y="136"/>
                </a:lnTo>
                <a:cubicBezTo>
                  <a:pt x="87" y="136"/>
                  <a:pt x="128" y="279"/>
                  <a:pt x="48" y="528"/>
                </a:cubicBezTo>
                <a:cubicBezTo>
                  <a:pt x="0" y="684"/>
                  <a:pt x="24" y="748"/>
                  <a:pt x="33" y="765"/>
                </a:cubicBezTo>
                <a:lnTo>
                  <a:pt x="765" y="765"/>
                </a:lnTo>
                <a:lnTo>
                  <a:pt x="837" y="765"/>
                </a:lnTo>
                <a:lnTo>
                  <a:pt x="919" y="765"/>
                </a:lnTo>
                <a:lnTo>
                  <a:pt x="919" y="28"/>
                </a:lnTo>
                <a:lnTo>
                  <a:pt x="919" y="28"/>
                </a:lnTo>
                <a:cubicBezTo>
                  <a:pt x="919" y="28"/>
                  <a:pt x="919" y="27"/>
                  <a:pt x="919" y="27"/>
                </a:cubicBezTo>
                <a:close/>
                <a:moveTo>
                  <a:pt x="259" y="139"/>
                </a:moveTo>
                <a:lnTo>
                  <a:pt x="259" y="139"/>
                </a:lnTo>
                <a:cubicBezTo>
                  <a:pt x="204" y="139"/>
                  <a:pt x="161" y="136"/>
                  <a:pt x="134" y="132"/>
                </a:cubicBezTo>
                <a:cubicBezTo>
                  <a:pt x="161" y="128"/>
                  <a:pt x="204" y="125"/>
                  <a:pt x="259" y="125"/>
                </a:cubicBezTo>
                <a:cubicBezTo>
                  <a:pt x="314" y="125"/>
                  <a:pt x="357" y="128"/>
                  <a:pt x="384" y="132"/>
                </a:cubicBezTo>
                <a:cubicBezTo>
                  <a:pt x="357" y="136"/>
                  <a:pt x="314" y="139"/>
                  <a:pt x="259" y="1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Freeform 1285"/>
          <p:cNvSpPr>
            <a:spLocks noEditPoints="1"/>
          </p:cNvSpPr>
          <p:nvPr/>
        </p:nvSpPr>
        <p:spPr bwMode="auto">
          <a:xfrm>
            <a:off x="6305601" y="1648261"/>
            <a:ext cx="512702" cy="403582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" name="Freeform 1288"/>
          <p:cNvSpPr>
            <a:spLocks noEditPoints="1"/>
          </p:cNvSpPr>
          <p:nvPr/>
        </p:nvSpPr>
        <p:spPr bwMode="auto">
          <a:xfrm>
            <a:off x="6339868" y="1678376"/>
            <a:ext cx="699923" cy="718738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" name="Freeform 1256"/>
          <p:cNvSpPr>
            <a:spLocks noEditPoints="1"/>
          </p:cNvSpPr>
          <p:nvPr/>
        </p:nvSpPr>
        <p:spPr bwMode="auto">
          <a:xfrm>
            <a:off x="1831757" y="1560245"/>
            <a:ext cx="493171" cy="576943"/>
          </a:xfrm>
          <a:custGeom>
            <a:avLst/>
            <a:gdLst>
              <a:gd name="T0" fmla="*/ 571 w 1072"/>
              <a:gd name="T1" fmla="*/ 0 h 1400"/>
              <a:gd name="T2" fmla="*/ 562 w 1072"/>
              <a:gd name="T3" fmla="*/ 38 h 1400"/>
              <a:gd name="T4" fmla="*/ 556 w 1072"/>
              <a:gd name="T5" fmla="*/ 82 h 1400"/>
              <a:gd name="T6" fmla="*/ 555 w 1072"/>
              <a:gd name="T7" fmla="*/ 91 h 1400"/>
              <a:gd name="T8" fmla="*/ 536 w 1072"/>
              <a:gd name="T9" fmla="*/ 141 h 1400"/>
              <a:gd name="T10" fmla="*/ 535 w 1072"/>
              <a:gd name="T11" fmla="*/ 171 h 1400"/>
              <a:gd name="T12" fmla="*/ 512 w 1072"/>
              <a:gd name="T13" fmla="*/ 184 h 1400"/>
              <a:gd name="T14" fmla="*/ 501 w 1072"/>
              <a:gd name="T15" fmla="*/ 209 h 1400"/>
              <a:gd name="T16" fmla="*/ 475 w 1072"/>
              <a:gd name="T17" fmla="*/ 231 h 1400"/>
              <a:gd name="T18" fmla="*/ 448 w 1072"/>
              <a:gd name="T19" fmla="*/ 255 h 1400"/>
              <a:gd name="T20" fmla="*/ 440 w 1072"/>
              <a:gd name="T21" fmla="*/ 261 h 1400"/>
              <a:gd name="T22" fmla="*/ 448 w 1072"/>
              <a:gd name="T23" fmla="*/ 267 h 1400"/>
              <a:gd name="T24" fmla="*/ 431 w 1072"/>
              <a:gd name="T25" fmla="*/ 276 h 1400"/>
              <a:gd name="T26" fmla="*/ 393 w 1072"/>
              <a:gd name="T27" fmla="*/ 278 h 1400"/>
              <a:gd name="T28" fmla="*/ 373 w 1072"/>
              <a:gd name="T29" fmla="*/ 296 h 1400"/>
              <a:gd name="T30" fmla="*/ 359 w 1072"/>
              <a:gd name="T31" fmla="*/ 300 h 1400"/>
              <a:gd name="T32" fmla="*/ 338 w 1072"/>
              <a:gd name="T33" fmla="*/ 349 h 1400"/>
              <a:gd name="T34" fmla="*/ 373 w 1072"/>
              <a:gd name="T35" fmla="*/ 434 h 1400"/>
              <a:gd name="T36" fmla="*/ 380 w 1072"/>
              <a:gd name="T37" fmla="*/ 469 h 1400"/>
              <a:gd name="T38" fmla="*/ 291 w 1072"/>
              <a:gd name="T39" fmla="*/ 567 h 1400"/>
              <a:gd name="T40" fmla="*/ 252 w 1072"/>
              <a:gd name="T41" fmla="*/ 553 h 1400"/>
              <a:gd name="T42" fmla="*/ 175 w 1072"/>
              <a:gd name="T43" fmla="*/ 571 h 1400"/>
              <a:gd name="T44" fmla="*/ 129 w 1072"/>
              <a:gd name="T45" fmla="*/ 571 h 1400"/>
              <a:gd name="T46" fmla="*/ 52 w 1072"/>
              <a:gd name="T47" fmla="*/ 553 h 1400"/>
              <a:gd name="T48" fmla="*/ 12 w 1072"/>
              <a:gd name="T49" fmla="*/ 567 h 1400"/>
              <a:gd name="T50" fmla="*/ 0 w 1072"/>
              <a:gd name="T51" fmla="*/ 858 h 1400"/>
              <a:gd name="T52" fmla="*/ 95 w 1072"/>
              <a:gd name="T53" fmla="*/ 1400 h 1400"/>
              <a:gd name="T54" fmla="*/ 976 w 1072"/>
              <a:gd name="T55" fmla="*/ 1400 h 1400"/>
              <a:gd name="T56" fmla="*/ 1039 w 1072"/>
              <a:gd name="T57" fmla="*/ 1376 h 1400"/>
              <a:gd name="T58" fmla="*/ 1072 w 1072"/>
              <a:gd name="T59" fmla="*/ 1303 h 1400"/>
              <a:gd name="T60" fmla="*/ 1072 w 1072"/>
              <a:gd name="T61" fmla="*/ 977 h 1400"/>
              <a:gd name="T62" fmla="*/ 1072 w 1072"/>
              <a:gd name="T63" fmla="*/ 361 h 1400"/>
              <a:gd name="T64" fmla="*/ 976 w 1072"/>
              <a:gd name="T65" fmla="*/ 0 h 1400"/>
              <a:gd name="T66" fmla="*/ 493 w 1072"/>
              <a:gd name="T67" fmla="*/ 340 h 1400"/>
              <a:gd name="T68" fmla="*/ 925 w 1072"/>
              <a:gd name="T69" fmla="*/ 406 h 1400"/>
              <a:gd name="T70" fmla="*/ 493 w 1072"/>
              <a:gd name="T71" fmla="*/ 340 h 1400"/>
              <a:gd name="T72" fmla="*/ 942 w 1072"/>
              <a:gd name="T73" fmla="*/ 1236 h 1400"/>
              <a:gd name="T74" fmla="*/ 129 w 1072"/>
              <a:gd name="T75" fmla="*/ 1170 h 1400"/>
              <a:gd name="T76" fmla="*/ 942 w 1072"/>
              <a:gd name="T77" fmla="*/ 1236 h 1400"/>
              <a:gd name="T78" fmla="*/ 942 w 1072"/>
              <a:gd name="T79" fmla="*/ 1064 h 1400"/>
              <a:gd name="T80" fmla="*/ 129 w 1072"/>
              <a:gd name="T81" fmla="*/ 998 h 1400"/>
              <a:gd name="T82" fmla="*/ 942 w 1072"/>
              <a:gd name="T83" fmla="*/ 1064 h 1400"/>
              <a:gd name="T84" fmla="*/ 942 w 1072"/>
              <a:gd name="T85" fmla="*/ 892 h 1400"/>
              <a:gd name="T86" fmla="*/ 129 w 1072"/>
              <a:gd name="T87" fmla="*/ 826 h 1400"/>
              <a:gd name="T88" fmla="*/ 942 w 1072"/>
              <a:gd name="T89" fmla="*/ 892 h 1400"/>
              <a:gd name="T90" fmla="*/ 942 w 1072"/>
              <a:gd name="T91" fmla="*/ 720 h 1400"/>
              <a:gd name="T92" fmla="*/ 129 w 1072"/>
              <a:gd name="T93" fmla="*/ 654 h 1400"/>
              <a:gd name="T94" fmla="*/ 942 w 1072"/>
              <a:gd name="T95" fmla="*/ 72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72" h="1400">
                <a:moveTo>
                  <a:pt x="976" y="0"/>
                </a:moveTo>
                <a:lnTo>
                  <a:pt x="571" y="0"/>
                </a:lnTo>
                <a:lnTo>
                  <a:pt x="568" y="18"/>
                </a:lnTo>
                <a:cubicBezTo>
                  <a:pt x="568" y="25"/>
                  <a:pt x="566" y="32"/>
                  <a:pt x="562" y="38"/>
                </a:cubicBezTo>
                <a:cubicBezTo>
                  <a:pt x="561" y="40"/>
                  <a:pt x="559" y="42"/>
                  <a:pt x="558" y="45"/>
                </a:cubicBezTo>
                <a:cubicBezTo>
                  <a:pt x="563" y="56"/>
                  <a:pt x="563" y="70"/>
                  <a:pt x="556" y="82"/>
                </a:cubicBezTo>
                <a:cubicBezTo>
                  <a:pt x="555" y="84"/>
                  <a:pt x="553" y="86"/>
                  <a:pt x="552" y="87"/>
                </a:cubicBezTo>
                <a:lnTo>
                  <a:pt x="555" y="91"/>
                </a:lnTo>
                <a:lnTo>
                  <a:pt x="555" y="104"/>
                </a:lnTo>
                <a:cubicBezTo>
                  <a:pt x="555" y="120"/>
                  <a:pt x="547" y="132"/>
                  <a:pt x="536" y="141"/>
                </a:cubicBezTo>
                <a:cubicBezTo>
                  <a:pt x="536" y="145"/>
                  <a:pt x="537" y="149"/>
                  <a:pt x="536" y="153"/>
                </a:cubicBezTo>
                <a:lnTo>
                  <a:pt x="535" y="171"/>
                </a:lnTo>
                <a:lnTo>
                  <a:pt x="519" y="180"/>
                </a:lnTo>
                <a:cubicBezTo>
                  <a:pt x="517" y="181"/>
                  <a:pt x="515" y="183"/>
                  <a:pt x="512" y="184"/>
                </a:cubicBezTo>
                <a:cubicBezTo>
                  <a:pt x="512" y="190"/>
                  <a:pt x="510" y="195"/>
                  <a:pt x="507" y="200"/>
                </a:cubicBezTo>
                <a:lnTo>
                  <a:pt x="501" y="209"/>
                </a:lnTo>
                <a:cubicBezTo>
                  <a:pt x="497" y="214"/>
                  <a:pt x="489" y="221"/>
                  <a:pt x="477" y="224"/>
                </a:cubicBezTo>
                <a:cubicBezTo>
                  <a:pt x="476" y="226"/>
                  <a:pt x="476" y="228"/>
                  <a:pt x="475" y="231"/>
                </a:cubicBezTo>
                <a:lnTo>
                  <a:pt x="469" y="251"/>
                </a:lnTo>
                <a:lnTo>
                  <a:pt x="448" y="255"/>
                </a:lnTo>
                <a:cubicBezTo>
                  <a:pt x="446" y="255"/>
                  <a:pt x="444" y="255"/>
                  <a:pt x="443" y="256"/>
                </a:cubicBezTo>
                <a:cubicBezTo>
                  <a:pt x="442" y="257"/>
                  <a:pt x="441" y="259"/>
                  <a:pt x="440" y="261"/>
                </a:cubicBezTo>
                <a:lnTo>
                  <a:pt x="438" y="264"/>
                </a:lnTo>
                <a:lnTo>
                  <a:pt x="448" y="267"/>
                </a:lnTo>
                <a:lnTo>
                  <a:pt x="436" y="269"/>
                </a:lnTo>
                <a:lnTo>
                  <a:pt x="431" y="276"/>
                </a:lnTo>
                <a:lnTo>
                  <a:pt x="406" y="279"/>
                </a:lnTo>
                <a:cubicBezTo>
                  <a:pt x="401" y="279"/>
                  <a:pt x="397" y="278"/>
                  <a:pt x="393" y="278"/>
                </a:cubicBezTo>
                <a:cubicBezTo>
                  <a:pt x="391" y="280"/>
                  <a:pt x="388" y="283"/>
                  <a:pt x="386" y="285"/>
                </a:cubicBezTo>
                <a:lnTo>
                  <a:pt x="373" y="296"/>
                </a:lnTo>
                <a:lnTo>
                  <a:pt x="360" y="294"/>
                </a:lnTo>
                <a:cubicBezTo>
                  <a:pt x="360" y="296"/>
                  <a:pt x="359" y="298"/>
                  <a:pt x="359" y="300"/>
                </a:cubicBezTo>
                <a:lnTo>
                  <a:pt x="365" y="299"/>
                </a:lnTo>
                <a:lnTo>
                  <a:pt x="338" y="349"/>
                </a:lnTo>
                <a:lnTo>
                  <a:pt x="342" y="352"/>
                </a:lnTo>
                <a:cubicBezTo>
                  <a:pt x="371" y="369"/>
                  <a:pt x="381" y="408"/>
                  <a:pt x="37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379" y="449"/>
                  <a:pt x="380" y="462"/>
                  <a:pt x="380" y="469"/>
                </a:cubicBezTo>
                <a:cubicBezTo>
                  <a:pt x="380" y="496"/>
                  <a:pt x="366" y="522"/>
                  <a:pt x="341" y="537"/>
                </a:cubicBezTo>
                <a:lnTo>
                  <a:pt x="291" y="567"/>
                </a:lnTo>
                <a:lnTo>
                  <a:pt x="288" y="554"/>
                </a:lnTo>
                <a:cubicBezTo>
                  <a:pt x="273" y="558"/>
                  <a:pt x="262" y="556"/>
                  <a:pt x="252" y="553"/>
                </a:cubicBezTo>
                <a:cubicBezTo>
                  <a:pt x="236" y="563"/>
                  <a:pt x="215" y="566"/>
                  <a:pt x="195" y="561"/>
                </a:cubicBezTo>
                <a:cubicBezTo>
                  <a:pt x="189" y="566"/>
                  <a:pt x="182" y="569"/>
                  <a:pt x="175" y="571"/>
                </a:cubicBezTo>
                <a:cubicBezTo>
                  <a:pt x="169" y="573"/>
                  <a:pt x="161" y="574"/>
                  <a:pt x="152" y="574"/>
                </a:cubicBezTo>
                <a:cubicBezTo>
                  <a:pt x="143" y="574"/>
                  <a:pt x="135" y="573"/>
                  <a:pt x="129" y="571"/>
                </a:cubicBezTo>
                <a:cubicBezTo>
                  <a:pt x="122" y="569"/>
                  <a:pt x="115" y="566"/>
                  <a:pt x="108" y="561"/>
                </a:cubicBezTo>
                <a:cubicBezTo>
                  <a:pt x="89" y="566"/>
                  <a:pt x="69" y="563"/>
                  <a:pt x="52" y="553"/>
                </a:cubicBezTo>
                <a:cubicBezTo>
                  <a:pt x="41" y="556"/>
                  <a:pt x="28" y="557"/>
                  <a:pt x="15" y="554"/>
                </a:cubicBezTo>
                <a:lnTo>
                  <a:pt x="12" y="567"/>
                </a:lnTo>
                <a:lnTo>
                  <a:pt x="0" y="559"/>
                </a:lnTo>
                <a:lnTo>
                  <a:pt x="0" y="858"/>
                </a:lnTo>
                <a:lnTo>
                  <a:pt x="0" y="1303"/>
                </a:lnTo>
                <a:cubicBezTo>
                  <a:pt x="0" y="1357"/>
                  <a:pt x="43" y="1400"/>
                  <a:pt x="95" y="1400"/>
                </a:cubicBezTo>
                <a:lnTo>
                  <a:pt x="620" y="1400"/>
                </a:lnTo>
                <a:lnTo>
                  <a:pt x="976" y="1400"/>
                </a:lnTo>
                <a:lnTo>
                  <a:pt x="976" y="1400"/>
                </a:lnTo>
                <a:cubicBezTo>
                  <a:pt x="1000" y="1400"/>
                  <a:pt x="1022" y="1391"/>
                  <a:pt x="1039" y="1376"/>
                </a:cubicBezTo>
                <a:cubicBezTo>
                  <a:pt x="1059" y="1359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1278"/>
                </a:lnTo>
                <a:lnTo>
                  <a:pt x="1072" y="977"/>
                </a:lnTo>
                <a:lnTo>
                  <a:pt x="1072" y="387"/>
                </a:lnTo>
                <a:lnTo>
                  <a:pt x="1072" y="361"/>
                </a:lnTo>
                <a:lnTo>
                  <a:pt x="1072" y="97"/>
                </a:lnTo>
                <a:cubicBezTo>
                  <a:pt x="1072" y="44"/>
                  <a:pt x="1029" y="0"/>
                  <a:pt x="976" y="0"/>
                </a:cubicBezTo>
                <a:close/>
                <a:moveTo>
                  <a:pt x="493" y="340"/>
                </a:moveTo>
                <a:lnTo>
                  <a:pt x="493" y="340"/>
                </a:lnTo>
                <a:lnTo>
                  <a:pt x="925" y="340"/>
                </a:lnTo>
                <a:lnTo>
                  <a:pt x="925" y="406"/>
                </a:lnTo>
                <a:lnTo>
                  <a:pt x="493" y="406"/>
                </a:lnTo>
                <a:lnTo>
                  <a:pt x="493" y="340"/>
                </a:lnTo>
                <a:close/>
                <a:moveTo>
                  <a:pt x="942" y="1236"/>
                </a:moveTo>
                <a:lnTo>
                  <a:pt x="942" y="1236"/>
                </a:lnTo>
                <a:lnTo>
                  <a:pt x="129" y="1236"/>
                </a:lnTo>
                <a:lnTo>
                  <a:pt x="129" y="1170"/>
                </a:lnTo>
                <a:lnTo>
                  <a:pt x="942" y="1170"/>
                </a:lnTo>
                <a:lnTo>
                  <a:pt x="942" y="1236"/>
                </a:lnTo>
                <a:close/>
                <a:moveTo>
                  <a:pt x="942" y="1064"/>
                </a:moveTo>
                <a:lnTo>
                  <a:pt x="942" y="1064"/>
                </a:lnTo>
                <a:lnTo>
                  <a:pt x="129" y="1064"/>
                </a:lnTo>
                <a:lnTo>
                  <a:pt x="129" y="998"/>
                </a:lnTo>
                <a:lnTo>
                  <a:pt x="942" y="998"/>
                </a:lnTo>
                <a:lnTo>
                  <a:pt x="942" y="1064"/>
                </a:lnTo>
                <a:close/>
                <a:moveTo>
                  <a:pt x="942" y="892"/>
                </a:moveTo>
                <a:lnTo>
                  <a:pt x="942" y="892"/>
                </a:lnTo>
                <a:lnTo>
                  <a:pt x="129" y="892"/>
                </a:lnTo>
                <a:lnTo>
                  <a:pt x="129" y="826"/>
                </a:lnTo>
                <a:lnTo>
                  <a:pt x="942" y="826"/>
                </a:lnTo>
                <a:lnTo>
                  <a:pt x="942" y="892"/>
                </a:lnTo>
                <a:close/>
                <a:moveTo>
                  <a:pt x="942" y="720"/>
                </a:moveTo>
                <a:lnTo>
                  <a:pt x="942" y="720"/>
                </a:lnTo>
                <a:lnTo>
                  <a:pt x="129" y="720"/>
                </a:lnTo>
                <a:lnTo>
                  <a:pt x="129" y="654"/>
                </a:lnTo>
                <a:lnTo>
                  <a:pt x="942" y="654"/>
                </a:lnTo>
                <a:lnTo>
                  <a:pt x="942" y="7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6" name="Freeform 1257"/>
          <p:cNvSpPr>
            <a:spLocks noEditPoints="1"/>
          </p:cNvSpPr>
          <p:nvPr/>
        </p:nvSpPr>
        <p:spPr bwMode="auto">
          <a:xfrm>
            <a:off x="1759102" y="1473565"/>
            <a:ext cx="351107" cy="337456"/>
          </a:xfrm>
          <a:custGeom>
            <a:avLst/>
            <a:gdLst>
              <a:gd name="T0" fmla="*/ 287 w 762"/>
              <a:gd name="T1" fmla="*/ 792 h 821"/>
              <a:gd name="T2" fmla="*/ 416 w 762"/>
              <a:gd name="T3" fmla="*/ 802 h 821"/>
              <a:gd name="T4" fmla="*/ 529 w 762"/>
              <a:gd name="T5" fmla="*/ 785 h 821"/>
              <a:gd name="T6" fmla="*/ 557 w 762"/>
              <a:gd name="T7" fmla="*/ 719 h 821"/>
              <a:gd name="T8" fmla="*/ 506 w 762"/>
              <a:gd name="T9" fmla="*/ 666 h 821"/>
              <a:gd name="T10" fmla="*/ 477 w 762"/>
              <a:gd name="T11" fmla="*/ 630 h 821"/>
              <a:gd name="T12" fmla="*/ 520 w 762"/>
              <a:gd name="T13" fmla="*/ 599 h 821"/>
              <a:gd name="T14" fmla="*/ 531 w 762"/>
              <a:gd name="T15" fmla="*/ 590 h 821"/>
              <a:gd name="T16" fmla="*/ 533 w 762"/>
              <a:gd name="T17" fmla="*/ 587 h 821"/>
              <a:gd name="T18" fmla="*/ 551 w 762"/>
              <a:gd name="T19" fmla="*/ 575 h 821"/>
              <a:gd name="T20" fmla="*/ 548 w 762"/>
              <a:gd name="T21" fmla="*/ 536 h 821"/>
              <a:gd name="T22" fmla="*/ 611 w 762"/>
              <a:gd name="T23" fmla="*/ 515 h 821"/>
              <a:gd name="T24" fmla="*/ 705 w 762"/>
              <a:gd name="T25" fmla="*/ 467 h 821"/>
              <a:gd name="T26" fmla="*/ 754 w 762"/>
              <a:gd name="T27" fmla="*/ 342 h 821"/>
              <a:gd name="T28" fmla="*/ 720 w 762"/>
              <a:gd name="T29" fmla="*/ 251 h 821"/>
              <a:gd name="T30" fmla="*/ 699 w 762"/>
              <a:gd name="T31" fmla="*/ 128 h 821"/>
              <a:gd name="T32" fmla="*/ 523 w 762"/>
              <a:gd name="T33" fmla="*/ 335 h 821"/>
              <a:gd name="T34" fmla="*/ 467 w 762"/>
              <a:gd name="T35" fmla="*/ 344 h 821"/>
              <a:gd name="T36" fmla="*/ 492 w 762"/>
              <a:gd name="T37" fmla="*/ 248 h 821"/>
              <a:gd name="T38" fmla="*/ 561 w 762"/>
              <a:gd name="T39" fmla="*/ 243 h 821"/>
              <a:gd name="T40" fmla="*/ 537 w 762"/>
              <a:gd name="T41" fmla="*/ 182 h 821"/>
              <a:gd name="T42" fmla="*/ 594 w 762"/>
              <a:gd name="T43" fmla="*/ 170 h 821"/>
              <a:gd name="T44" fmla="*/ 641 w 762"/>
              <a:gd name="T45" fmla="*/ 186 h 821"/>
              <a:gd name="T46" fmla="*/ 570 w 762"/>
              <a:gd name="T47" fmla="*/ 88 h 821"/>
              <a:gd name="T48" fmla="*/ 513 w 762"/>
              <a:gd name="T49" fmla="*/ 131 h 821"/>
              <a:gd name="T50" fmla="*/ 510 w 762"/>
              <a:gd name="T51" fmla="*/ 89 h 821"/>
              <a:gd name="T52" fmla="*/ 496 w 762"/>
              <a:gd name="T53" fmla="*/ 130 h 821"/>
              <a:gd name="T54" fmla="*/ 431 w 762"/>
              <a:gd name="T55" fmla="*/ 114 h 821"/>
              <a:gd name="T56" fmla="*/ 400 w 762"/>
              <a:gd name="T57" fmla="*/ 8 h 821"/>
              <a:gd name="T58" fmla="*/ 361 w 762"/>
              <a:gd name="T59" fmla="*/ 8 h 821"/>
              <a:gd name="T60" fmla="*/ 331 w 762"/>
              <a:gd name="T61" fmla="*/ 113 h 821"/>
              <a:gd name="T62" fmla="*/ 266 w 762"/>
              <a:gd name="T63" fmla="*/ 129 h 821"/>
              <a:gd name="T64" fmla="*/ 252 w 762"/>
              <a:gd name="T65" fmla="*/ 88 h 821"/>
              <a:gd name="T66" fmla="*/ 249 w 762"/>
              <a:gd name="T67" fmla="*/ 130 h 821"/>
              <a:gd name="T68" fmla="*/ 192 w 762"/>
              <a:gd name="T69" fmla="*/ 87 h 821"/>
              <a:gd name="T70" fmla="*/ 121 w 762"/>
              <a:gd name="T71" fmla="*/ 185 h 821"/>
              <a:gd name="T72" fmla="*/ 167 w 762"/>
              <a:gd name="T73" fmla="*/ 170 h 821"/>
              <a:gd name="T74" fmla="*/ 224 w 762"/>
              <a:gd name="T75" fmla="*/ 181 h 821"/>
              <a:gd name="T76" fmla="*/ 200 w 762"/>
              <a:gd name="T77" fmla="*/ 242 h 821"/>
              <a:gd name="T78" fmla="*/ 270 w 762"/>
              <a:gd name="T79" fmla="*/ 247 h 821"/>
              <a:gd name="T80" fmla="*/ 278 w 762"/>
              <a:gd name="T81" fmla="*/ 323 h 821"/>
              <a:gd name="T82" fmla="*/ 260 w 762"/>
              <a:gd name="T83" fmla="*/ 361 h 821"/>
              <a:gd name="T84" fmla="*/ 135 w 762"/>
              <a:gd name="T85" fmla="*/ 223 h 821"/>
              <a:gd name="T86" fmla="*/ 22 w 762"/>
              <a:gd name="T87" fmla="*/ 198 h 821"/>
              <a:gd name="T88" fmla="*/ 1 w 762"/>
              <a:gd name="T89" fmla="*/ 301 h 821"/>
              <a:gd name="T90" fmla="*/ 32 w 762"/>
              <a:gd name="T91" fmla="*/ 431 h 821"/>
              <a:gd name="T92" fmla="*/ 128 w 762"/>
              <a:gd name="T93" fmla="*/ 483 h 821"/>
              <a:gd name="T94" fmla="*/ 215 w 762"/>
              <a:gd name="T95" fmla="*/ 529 h 821"/>
              <a:gd name="T96" fmla="*/ 211 w 762"/>
              <a:gd name="T97" fmla="*/ 560 h 821"/>
              <a:gd name="T98" fmla="*/ 225 w 762"/>
              <a:gd name="T99" fmla="*/ 584 h 821"/>
              <a:gd name="T100" fmla="*/ 230 w 762"/>
              <a:gd name="T101" fmla="*/ 589 h 821"/>
              <a:gd name="T102" fmla="*/ 238 w 762"/>
              <a:gd name="T103" fmla="*/ 598 h 821"/>
              <a:gd name="T104" fmla="*/ 290 w 762"/>
              <a:gd name="T105" fmla="*/ 626 h 821"/>
              <a:gd name="T106" fmla="*/ 239 w 762"/>
              <a:gd name="T107" fmla="*/ 641 h 821"/>
              <a:gd name="T108" fmla="*/ 208 w 762"/>
              <a:gd name="T109" fmla="*/ 663 h 821"/>
              <a:gd name="T110" fmla="*/ 533 w 762"/>
              <a:gd name="T111" fmla="*/ 582 h 821"/>
              <a:gd name="T112" fmla="*/ 503 w 762"/>
              <a:gd name="T113" fmla="*/ 579 h 821"/>
              <a:gd name="T114" fmla="*/ 503 w 762"/>
              <a:gd name="T115" fmla="*/ 579 h 821"/>
              <a:gd name="T116" fmla="*/ 437 w 762"/>
              <a:gd name="T117" fmla="*/ 189 h 821"/>
              <a:gd name="T118" fmla="*/ 381 w 762"/>
              <a:gd name="T119" fmla="*/ 295 h 821"/>
              <a:gd name="T120" fmla="*/ 349 w 762"/>
              <a:gd name="T121" fmla="*/ 170 h 821"/>
              <a:gd name="T122" fmla="*/ 228 w 762"/>
              <a:gd name="T123" fmla="*/ 582 h 821"/>
              <a:gd name="T124" fmla="*/ 262 w 762"/>
              <a:gd name="T125" fmla="*/ 586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2" h="821">
                <a:moveTo>
                  <a:pt x="219" y="784"/>
                </a:moveTo>
                <a:cubicBezTo>
                  <a:pt x="221" y="775"/>
                  <a:pt x="223" y="769"/>
                  <a:pt x="226" y="765"/>
                </a:cubicBezTo>
                <a:cubicBezTo>
                  <a:pt x="226" y="771"/>
                  <a:pt x="228" y="778"/>
                  <a:pt x="232" y="785"/>
                </a:cubicBezTo>
                <a:lnTo>
                  <a:pt x="232" y="785"/>
                </a:lnTo>
                <a:cubicBezTo>
                  <a:pt x="241" y="796"/>
                  <a:pt x="251" y="802"/>
                  <a:pt x="260" y="802"/>
                </a:cubicBezTo>
                <a:cubicBezTo>
                  <a:pt x="270" y="802"/>
                  <a:pt x="278" y="797"/>
                  <a:pt x="286" y="793"/>
                </a:cubicBezTo>
                <a:cubicBezTo>
                  <a:pt x="286" y="793"/>
                  <a:pt x="286" y="793"/>
                  <a:pt x="287" y="792"/>
                </a:cubicBezTo>
                <a:cubicBezTo>
                  <a:pt x="287" y="793"/>
                  <a:pt x="287" y="793"/>
                  <a:pt x="287" y="793"/>
                </a:cubicBezTo>
                <a:cubicBezTo>
                  <a:pt x="296" y="804"/>
                  <a:pt x="307" y="810"/>
                  <a:pt x="320" y="810"/>
                </a:cubicBezTo>
                <a:lnTo>
                  <a:pt x="320" y="810"/>
                </a:lnTo>
                <a:cubicBezTo>
                  <a:pt x="329" y="810"/>
                  <a:pt x="338" y="806"/>
                  <a:pt x="346" y="802"/>
                </a:cubicBezTo>
                <a:cubicBezTo>
                  <a:pt x="351" y="809"/>
                  <a:pt x="358" y="816"/>
                  <a:pt x="369" y="819"/>
                </a:cubicBezTo>
                <a:cubicBezTo>
                  <a:pt x="374" y="821"/>
                  <a:pt x="388" y="821"/>
                  <a:pt x="393" y="819"/>
                </a:cubicBezTo>
                <a:cubicBezTo>
                  <a:pt x="404" y="816"/>
                  <a:pt x="411" y="809"/>
                  <a:pt x="416" y="802"/>
                </a:cubicBezTo>
                <a:cubicBezTo>
                  <a:pt x="423" y="806"/>
                  <a:pt x="432" y="810"/>
                  <a:pt x="442" y="810"/>
                </a:cubicBezTo>
                <a:lnTo>
                  <a:pt x="442" y="810"/>
                </a:lnTo>
                <a:cubicBezTo>
                  <a:pt x="455" y="810"/>
                  <a:pt x="466" y="804"/>
                  <a:pt x="475" y="793"/>
                </a:cubicBezTo>
                <a:cubicBezTo>
                  <a:pt x="475" y="793"/>
                  <a:pt x="475" y="793"/>
                  <a:pt x="475" y="792"/>
                </a:cubicBezTo>
                <a:cubicBezTo>
                  <a:pt x="475" y="793"/>
                  <a:pt x="476" y="793"/>
                  <a:pt x="476" y="793"/>
                </a:cubicBezTo>
                <a:cubicBezTo>
                  <a:pt x="484" y="797"/>
                  <a:pt x="492" y="802"/>
                  <a:pt x="501" y="802"/>
                </a:cubicBezTo>
                <a:cubicBezTo>
                  <a:pt x="511" y="802"/>
                  <a:pt x="520" y="796"/>
                  <a:pt x="529" y="785"/>
                </a:cubicBezTo>
                <a:lnTo>
                  <a:pt x="530" y="785"/>
                </a:lnTo>
                <a:cubicBezTo>
                  <a:pt x="534" y="778"/>
                  <a:pt x="535" y="771"/>
                  <a:pt x="536" y="765"/>
                </a:cubicBezTo>
                <a:cubicBezTo>
                  <a:pt x="538" y="769"/>
                  <a:pt x="541" y="775"/>
                  <a:pt x="543" y="784"/>
                </a:cubicBezTo>
                <a:lnTo>
                  <a:pt x="545" y="793"/>
                </a:lnTo>
                <a:lnTo>
                  <a:pt x="552" y="788"/>
                </a:lnTo>
                <a:cubicBezTo>
                  <a:pt x="566" y="780"/>
                  <a:pt x="574" y="766"/>
                  <a:pt x="574" y="751"/>
                </a:cubicBezTo>
                <a:cubicBezTo>
                  <a:pt x="573" y="735"/>
                  <a:pt x="569" y="726"/>
                  <a:pt x="557" y="719"/>
                </a:cubicBezTo>
                <a:cubicBezTo>
                  <a:pt x="561" y="716"/>
                  <a:pt x="565" y="712"/>
                  <a:pt x="568" y="704"/>
                </a:cubicBezTo>
                <a:cubicBezTo>
                  <a:pt x="572" y="692"/>
                  <a:pt x="566" y="671"/>
                  <a:pt x="553" y="663"/>
                </a:cubicBezTo>
                <a:lnTo>
                  <a:pt x="544" y="658"/>
                </a:lnTo>
                <a:lnTo>
                  <a:pt x="544" y="669"/>
                </a:lnTo>
                <a:cubicBezTo>
                  <a:pt x="545" y="677"/>
                  <a:pt x="542" y="682"/>
                  <a:pt x="537" y="684"/>
                </a:cubicBezTo>
                <a:cubicBezTo>
                  <a:pt x="536" y="684"/>
                  <a:pt x="535" y="684"/>
                  <a:pt x="534" y="684"/>
                </a:cubicBezTo>
                <a:cubicBezTo>
                  <a:pt x="527" y="684"/>
                  <a:pt x="517" y="676"/>
                  <a:pt x="506" y="666"/>
                </a:cubicBezTo>
                <a:cubicBezTo>
                  <a:pt x="504" y="665"/>
                  <a:pt x="502" y="663"/>
                  <a:pt x="500" y="661"/>
                </a:cubicBezTo>
                <a:cubicBezTo>
                  <a:pt x="512" y="656"/>
                  <a:pt x="519" y="646"/>
                  <a:pt x="522" y="641"/>
                </a:cubicBezTo>
                <a:lnTo>
                  <a:pt x="528" y="629"/>
                </a:lnTo>
                <a:lnTo>
                  <a:pt x="516" y="632"/>
                </a:lnTo>
                <a:cubicBezTo>
                  <a:pt x="510" y="633"/>
                  <a:pt x="501" y="635"/>
                  <a:pt x="493" y="635"/>
                </a:cubicBezTo>
                <a:cubicBezTo>
                  <a:pt x="486" y="635"/>
                  <a:pt x="481" y="634"/>
                  <a:pt x="478" y="631"/>
                </a:cubicBezTo>
                <a:lnTo>
                  <a:pt x="477" y="630"/>
                </a:lnTo>
                <a:lnTo>
                  <a:pt x="477" y="630"/>
                </a:lnTo>
                <a:cubicBezTo>
                  <a:pt x="475" y="629"/>
                  <a:pt x="473" y="628"/>
                  <a:pt x="471" y="626"/>
                </a:cubicBezTo>
                <a:cubicBezTo>
                  <a:pt x="480" y="615"/>
                  <a:pt x="488" y="604"/>
                  <a:pt x="495" y="592"/>
                </a:cubicBezTo>
                <a:lnTo>
                  <a:pt x="497" y="593"/>
                </a:lnTo>
                <a:cubicBezTo>
                  <a:pt x="500" y="597"/>
                  <a:pt x="504" y="598"/>
                  <a:pt x="508" y="598"/>
                </a:cubicBezTo>
                <a:cubicBezTo>
                  <a:pt x="510" y="598"/>
                  <a:pt x="511" y="598"/>
                  <a:pt x="513" y="597"/>
                </a:cubicBezTo>
                <a:cubicBezTo>
                  <a:pt x="516" y="599"/>
                  <a:pt x="518" y="599"/>
                  <a:pt x="520" y="599"/>
                </a:cubicBezTo>
                <a:cubicBezTo>
                  <a:pt x="521" y="599"/>
                  <a:pt x="521" y="599"/>
                  <a:pt x="521" y="599"/>
                </a:cubicBezTo>
                <a:cubicBezTo>
                  <a:pt x="522" y="599"/>
                  <a:pt x="523" y="598"/>
                  <a:pt x="523" y="598"/>
                </a:cubicBezTo>
                <a:lnTo>
                  <a:pt x="524" y="598"/>
                </a:lnTo>
                <a:cubicBezTo>
                  <a:pt x="526" y="597"/>
                  <a:pt x="528" y="595"/>
                  <a:pt x="530" y="592"/>
                </a:cubicBezTo>
                <a:lnTo>
                  <a:pt x="530" y="592"/>
                </a:lnTo>
                <a:lnTo>
                  <a:pt x="530" y="591"/>
                </a:lnTo>
                <a:cubicBezTo>
                  <a:pt x="530" y="591"/>
                  <a:pt x="531" y="590"/>
                  <a:pt x="531" y="590"/>
                </a:cubicBezTo>
                <a:lnTo>
                  <a:pt x="531" y="590"/>
                </a:lnTo>
                <a:lnTo>
                  <a:pt x="531" y="589"/>
                </a:lnTo>
                <a:cubicBezTo>
                  <a:pt x="532" y="589"/>
                  <a:pt x="532" y="589"/>
                  <a:pt x="532" y="588"/>
                </a:cubicBezTo>
                <a:lnTo>
                  <a:pt x="533" y="588"/>
                </a:lnTo>
                <a:cubicBezTo>
                  <a:pt x="533" y="588"/>
                  <a:pt x="533" y="588"/>
                  <a:pt x="533" y="588"/>
                </a:cubicBezTo>
                <a:cubicBezTo>
                  <a:pt x="533" y="588"/>
                  <a:pt x="533" y="588"/>
                  <a:pt x="533" y="588"/>
                </a:cubicBezTo>
                <a:cubicBezTo>
                  <a:pt x="533" y="587"/>
                  <a:pt x="533" y="587"/>
                  <a:pt x="533" y="587"/>
                </a:cubicBezTo>
                <a:lnTo>
                  <a:pt x="536" y="587"/>
                </a:lnTo>
                <a:lnTo>
                  <a:pt x="537" y="584"/>
                </a:lnTo>
                <a:cubicBezTo>
                  <a:pt x="537" y="584"/>
                  <a:pt x="537" y="583"/>
                  <a:pt x="537" y="583"/>
                </a:cubicBezTo>
                <a:lnTo>
                  <a:pt x="538" y="583"/>
                </a:lnTo>
                <a:cubicBezTo>
                  <a:pt x="538" y="583"/>
                  <a:pt x="538" y="583"/>
                  <a:pt x="539" y="583"/>
                </a:cubicBezTo>
                <a:cubicBezTo>
                  <a:pt x="539" y="582"/>
                  <a:pt x="539" y="582"/>
                  <a:pt x="539" y="582"/>
                </a:cubicBezTo>
                <a:cubicBezTo>
                  <a:pt x="542" y="581"/>
                  <a:pt x="549" y="577"/>
                  <a:pt x="551" y="575"/>
                </a:cubicBezTo>
                <a:cubicBezTo>
                  <a:pt x="555" y="572"/>
                  <a:pt x="556" y="566"/>
                  <a:pt x="553" y="562"/>
                </a:cubicBezTo>
                <a:cubicBezTo>
                  <a:pt x="552" y="561"/>
                  <a:pt x="552" y="561"/>
                  <a:pt x="551" y="560"/>
                </a:cubicBezTo>
                <a:cubicBezTo>
                  <a:pt x="552" y="558"/>
                  <a:pt x="553" y="556"/>
                  <a:pt x="552" y="552"/>
                </a:cubicBezTo>
                <a:cubicBezTo>
                  <a:pt x="551" y="550"/>
                  <a:pt x="550" y="548"/>
                  <a:pt x="549" y="547"/>
                </a:cubicBezTo>
                <a:cubicBezTo>
                  <a:pt x="549" y="547"/>
                  <a:pt x="550" y="546"/>
                  <a:pt x="550" y="545"/>
                </a:cubicBezTo>
                <a:cubicBezTo>
                  <a:pt x="551" y="543"/>
                  <a:pt x="551" y="539"/>
                  <a:pt x="549" y="536"/>
                </a:cubicBezTo>
                <a:lnTo>
                  <a:pt x="548" y="536"/>
                </a:lnTo>
                <a:cubicBezTo>
                  <a:pt x="546" y="534"/>
                  <a:pt x="544" y="532"/>
                  <a:pt x="542" y="531"/>
                </a:cubicBezTo>
                <a:cubicBezTo>
                  <a:pt x="543" y="531"/>
                  <a:pt x="545" y="531"/>
                  <a:pt x="546" y="529"/>
                </a:cubicBezTo>
                <a:cubicBezTo>
                  <a:pt x="562" y="520"/>
                  <a:pt x="558" y="500"/>
                  <a:pt x="555" y="485"/>
                </a:cubicBezTo>
                <a:cubicBezTo>
                  <a:pt x="559" y="500"/>
                  <a:pt x="561" y="515"/>
                  <a:pt x="570" y="526"/>
                </a:cubicBezTo>
                <a:cubicBezTo>
                  <a:pt x="574" y="533"/>
                  <a:pt x="584" y="538"/>
                  <a:pt x="592" y="539"/>
                </a:cubicBezTo>
                <a:cubicBezTo>
                  <a:pt x="603" y="530"/>
                  <a:pt x="601" y="507"/>
                  <a:pt x="595" y="491"/>
                </a:cubicBezTo>
                <a:cubicBezTo>
                  <a:pt x="599" y="500"/>
                  <a:pt x="605" y="508"/>
                  <a:pt x="611" y="515"/>
                </a:cubicBezTo>
                <a:cubicBezTo>
                  <a:pt x="617" y="523"/>
                  <a:pt x="629" y="526"/>
                  <a:pt x="638" y="525"/>
                </a:cubicBezTo>
                <a:cubicBezTo>
                  <a:pt x="650" y="505"/>
                  <a:pt x="642" y="494"/>
                  <a:pt x="634" y="483"/>
                </a:cubicBezTo>
                <a:cubicBezTo>
                  <a:pt x="635" y="484"/>
                  <a:pt x="636" y="485"/>
                  <a:pt x="637" y="486"/>
                </a:cubicBezTo>
                <a:cubicBezTo>
                  <a:pt x="652" y="504"/>
                  <a:pt x="661" y="503"/>
                  <a:pt x="670" y="501"/>
                </a:cubicBezTo>
                <a:cubicBezTo>
                  <a:pt x="677" y="481"/>
                  <a:pt x="666" y="472"/>
                  <a:pt x="662" y="462"/>
                </a:cubicBezTo>
                <a:lnTo>
                  <a:pt x="674" y="470"/>
                </a:lnTo>
                <a:cubicBezTo>
                  <a:pt x="686" y="474"/>
                  <a:pt x="699" y="473"/>
                  <a:pt x="705" y="467"/>
                </a:cubicBezTo>
                <a:cubicBezTo>
                  <a:pt x="709" y="456"/>
                  <a:pt x="701" y="446"/>
                  <a:pt x="698" y="441"/>
                </a:cubicBezTo>
                <a:cubicBezTo>
                  <a:pt x="703" y="442"/>
                  <a:pt x="721" y="437"/>
                  <a:pt x="730" y="431"/>
                </a:cubicBezTo>
                <a:cubicBezTo>
                  <a:pt x="731" y="421"/>
                  <a:pt x="717" y="409"/>
                  <a:pt x="712" y="405"/>
                </a:cubicBezTo>
                <a:cubicBezTo>
                  <a:pt x="725" y="405"/>
                  <a:pt x="749" y="397"/>
                  <a:pt x="749" y="385"/>
                </a:cubicBezTo>
                <a:cubicBezTo>
                  <a:pt x="743" y="378"/>
                  <a:pt x="729" y="375"/>
                  <a:pt x="720" y="370"/>
                </a:cubicBezTo>
                <a:cubicBezTo>
                  <a:pt x="726" y="368"/>
                  <a:pt x="752" y="353"/>
                  <a:pt x="754" y="346"/>
                </a:cubicBezTo>
                <a:cubicBezTo>
                  <a:pt x="755" y="345"/>
                  <a:pt x="756" y="343"/>
                  <a:pt x="754" y="342"/>
                </a:cubicBezTo>
                <a:cubicBezTo>
                  <a:pt x="749" y="335"/>
                  <a:pt x="726" y="332"/>
                  <a:pt x="721" y="333"/>
                </a:cubicBezTo>
                <a:cubicBezTo>
                  <a:pt x="742" y="326"/>
                  <a:pt x="750" y="318"/>
                  <a:pt x="761" y="301"/>
                </a:cubicBezTo>
                <a:cubicBezTo>
                  <a:pt x="762" y="300"/>
                  <a:pt x="761" y="298"/>
                  <a:pt x="761" y="297"/>
                </a:cubicBezTo>
                <a:cubicBezTo>
                  <a:pt x="752" y="291"/>
                  <a:pt x="728" y="295"/>
                  <a:pt x="716" y="297"/>
                </a:cubicBezTo>
                <a:cubicBezTo>
                  <a:pt x="731" y="284"/>
                  <a:pt x="751" y="271"/>
                  <a:pt x="753" y="248"/>
                </a:cubicBezTo>
                <a:cubicBezTo>
                  <a:pt x="752" y="247"/>
                  <a:pt x="753" y="245"/>
                  <a:pt x="752" y="245"/>
                </a:cubicBezTo>
                <a:cubicBezTo>
                  <a:pt x="741" y="245"/>
                  <a:pt x="730" y="248"/>
                  <a:pt x="720" y="251"/>
                </a:cubicBezTo>
                <a:lnTo>
                  <a:pt x="719" y="250"/>
                </a:lnTo>
                <a:cubicBezTo>
                  <a:pt x="729" y="233"/>
                  <a:pt x="737" y="217"/>
                  <a:pt x="740" y="198"/>
                </a:cubicBezTo>
                <a:cubicBezTo>
                  <a:pt x="739" y="196"/>
                  <a:pt x="742" y="188"/>
                  <a:pt x="738" y="187"/>
                </a:cubicBezTo>
                <a:cubicBezTo>
                  <a:pt x="733" y="185"/>
                  <a:pt x="728" y="188"/>
                  <a:pt x="724" y="191"/>
                </a:cubicBezTo>
                <a:lnTo>
                  <a:pt x="693" y="216"/>
                </a:lnTo>
                <a:cubicBezTo>
                  <a:pt x="703" y="203"/>
                  <a:pt x="710" y="176"/>
                  <a:pt x="713" y="165"/>
                </a:cubicBezTo>
                <a:cubicBezTo>
                  <a:pt x="714" y="156"/>
                  <a:pt x="714" y="127"/>
                  <a:pt x="699" y="128"/>
                </a:cubicBezTo>
                <a:cubicBezTo>
                  <a:pt x="680" y="158"/>
                  <a:pt x="657" y="199"/>
                  <a:pt x="631" y="225"/>
                </a:cubicBezTo>
                <a:cubicBezTo>
                  <a:pt x="629" y="225"/>
                  <a:pt x="629" y="223"/>
                  <a:pt x="627" y="223"/>
                </a:cubicBezTo>
                <a:cubicBezTo>
                  <a:pt x="623" y="229"/>
                  <a:pt x="601" y="262"/>
                  <a:pt x="593" y="264"/>
                </a:cubicBezTo>
                <a:lnTo>
                  <a:pt x="589" y="257"/>
                </a:lnTo>
                <a:cubicBezTo>
                  <a:pt x="585" y="263"/>
                  <a:pt x="580" y="269"/>
                  <a:pt x="573" y="274"/>
                </a:cubicBezTo>
                <a:lnTo>
                  <a:pt x="539" y="305"/>
                </a:lnTo>
                <a:cubicBezTo>
                  <a:pt x="530" y="314"/>
                  <a:pt x="523" y="323"/>
                  <a:pt x="523" y="335"/>
                </a:cubicBezTo>
                <a:cubicBezTo>
                  <a:pt x="523" y="335"/>
                  <a:pt x="525" y="356"/>
                  <a:pt x="514" y="362"/>
                </a:cubicBezTo>
                <a:cubicBezTo>
                  <a:pt x="506" y="366"/>
                  <a:pt x="502" y="362"/>
                  <a:pt x="501" y="361"/>
                </a:cubicBezTo>
                <a:cubicBezTo>
                  <a:pt x="501" y="361"/>
                  <a:pt x="501" y="360"/>
                  <a:pt x="501" y="360"/>
                </a:cubicBezTo>
                <a:cubicBezTo>
                  <a:pt x="501" y="354"/>
                  <a:pt x="502" y="348"/>
                  <a:pt x="498" y="343"/>
                </a:cubicBezTo>
                <a:lnTo>
                  <a:pt x="497" y="343"/>
                </a:lnTo>
                <a:lnTo>
                  <a:pt x="490" y="351"/>
                </a:lnTo>
                <a:cubicBezTo>
                  <a:pt x="485" y="354"/>
                  <a:pt x="465" y="353"/>
                  <a:pt x="467" y="344"/>
                </a:cubicBezTo>
                <a:cubicBezTo>
                  <a:pt x="478" y="344"/>
                  <a:pt x="484" y="334"/>
                  <a:pt x="484" y="323"/>
                </a:cubicBezTo>
                <a:cubicBezTo>
                  <a:pt x="484" y="323"/>
                  <a:pt x="483" y="322"/>
                  <a:pt x="482" y="321"/>
                </a:cubicBezTo>
                <a:cubicBezTo>
                  <a:pt x="479" y="326"/>
                  <a:pt x="473" y="326"/>
                  <a:pt x="467" y="326"/>
                </a:cubicBezTo>
                <a:cubicBezTo>
                  <a:pt x="462" y="325"/>
                  <a:pt x="459" y="320"/>
                  <a:pt x="456" y="316"/>
                </a:cubicBezTo>
                <a:cubicBezTo>
                  <a:pt x="450" y="302"/>
                  <a:pt x="450" y="288"/>
                  <a:pt x="456" y="274"/>
                </a:cubicBezTo>
                <a:lnTo>
                  <a:pt x="473" y="251"/>
                </a:lnTo>
                <a:cubicBezTo>
                  <a:pt x="479" y="247"/>
                  <a:pt x="485" y="250"/>
                  <a:pt x="492" y="248"/>
                </a:cubicBezTo>
                <a:cubicBezTo>
                  <a:pt x="503" y="245"/>
                  <a:pt x="516" y="244"/>
                  <a:pt x="524" y="253"/>
                </a:cubicBezTo>
                <a:cubicBezTo>
                  <a:pt x="526" y="256"/>
                  <a:pt x="529" y="260"/>
                  <a:pt x="528" y="265"/>
                </a:cubicBezTo>
                <a:cubicBezTo>
                  <a:pt x="536" y="266"/>
                  <a:pt x="536" y="254"/>
                  <a:pt x="538" y="250"/>
                </a:cubicBezTo>
                <a:cubicBezTo>
                  <a:pt x="543" y="251"/>
                  <a:pt x="548" y="255"/>
                  <a:pt x="554" y="255"/>
                </a:cubicBezTo>
                <a:cubicBezTo>
                  <a:pt x="567" y="258"/>
                  <a:pt x="589" y="251"/>
                  <a:pt x="589" y="235"/>
                </a:cubicBezTo>
                <a:lnTo>
                  <a:pt x="587" y="234"/>
                </a:lnTo>
                <a:cubicBezTo>
                  <a:pt x="582" y="242"/>
                  <a:pt x="571" y="243"/>
                  <a:pt x="561" y="243"/>
                </a:cubicBezTo>
                <a:lnTo>
                  <a:pt x="547" y="238"/>
                </a:lnTo>
                <a:cubicBezTo>
                  <a:pt x="543" y="236"/>
                  <a:pt x="531" y="233"/>
                  <a:pt x="529" y="229"/>
                </a:cubicBezTo>
                <a:lnTo>
                  <a:pt x="529" y="228"/>
                </a:lnTo>
                <a:cubicBezTo>
                  <a:pt x="538" y="222"/>
                  <a:pt x="556" y="227"/>
                  <a:pt x="562" y="236"/>
                </a:cubicBezTo>
                <a:cubicBezTo>
                  <a:pt x="575" y="229"/>
                  <a:pt x="575" y="205"/>
                  <a:pt x="564" y="195"/>
                </a:cubicBezTo>
                <a:cubicBezTo>
                  <a:pt x="559" y="192"/>
                  <a:pt x="549" y="187"/>
                  <a:pt x="543" y="188"/>
                </a:cubicBezTo>
                <a:cubicBezTo>
                  <a:pt x="542" y="186"/>
                  <a:pt x="540" y="184"/>
                  <a:pt x="537" y="182"/>
                </a:cubicBezTo>
                <a:cubicBezTo>
                  <a:pt x="535" y="181"/>
                  <a:pt x="534" y="182"/>
                  <a:pt x="532" y="179"/>
                </a:cubicBezTo>
                <a:lnTo>
                  <a:pt x="532" y="178"/>
                </a:lnTo>
                <a:cubicBezTo>
                  <a:pt x="542" y="175"/>
                  <a:pt x="553" y="177"/>
                  <a:pt x="561" y="171"/>
                </a:cubicBezTo>
                <a:cubicBezTo>
                  <a:pt x="578" y="159"/>
                  <a:pt x="581" y="133"/>
                  <a:pt x="574" y="115"/>
                </a:cubicBezTo>
                <a:cubicBezTo>
                  <a:pt x="574" y="113"/>
                  <a:pt x="574" y="112"/>
                  <a:pt x="575" y="110"/>
                </a:cubicBezTo>
                <a:cubicBezTo>
                  <a:pt x="585" y="112"/>
                  <a:pt x="598" y="120"/>
                  <a:pt x="607" y="126"/>
                </a:cubicBezTo>
                <a:cubicBezTo>
                  <a:pt x="613" y="144"/>
                  <a:pt x="588" y="156"/>
                  <a:pt x="594" y="170"/>
                </a:cubicBezTo>
                <a:cubicBezTo>
                  <a:pt x="594" y="173"/>
                  <a:pt x="599" y="179"/>
                  <a:pt x="601" y="181"/>
                </a:cubicBezTo>
                <a:cubicBezTo>
                  <a:pt x="609" y="191"/>
                  <a:pt x="606" y="195"/>
                  <a:pt x="602" y="205"/>
                </a:cubicBezTo>
                <a:cubicBezTo>
                  <a:pt x="605" y="208"/>
                  <a:pt x="609" y="205"/>
                  <a:pt x="612" y="204"/>
                </a:cubicBezTo>
                <a:cubicBezTo>
                  <a:pt x="616" y="201"/>
                  <a:pt x="620" y="197"/>
                  <a:pt x="622" y="191"/>
                </a:cubicBezTo>
                <a:cubicBezTo>
                  <a:pt x="625" y="186"/>
                  <a:pt x="618" y="180"/>
                  <a:pt x="619" y="175"/>
                </a:cubicBezTo>
                <a:cubicBezTo>
                  <a:pt x="625" y="179"/>
                  <a:pt x="632" y="178"/>
                  <a:pt x="639" y="178"/>
                </a:cubicBezTo>
                <a:cubicBezTo>
                  <a:pt x="642" y="179"/>
                  <a:pt x="640" y="183"/>
                  <a:pt x="641" y="186"/>
                </a:cubicBezTo>
                <a:cubicBezTo>
                  <a:pt x="644" y="188"/>
                  <a:pt x="648" y="184"/>
                  <a:pt x="650" y="183"/>
                </a:cubicBezTo>
                <a:cubicBezTo>
                  <a:pt x="659" y="174"/>
                  <a:pt x="655" y="162"/>
                  <a:pt x="643" y="159"/>
                </a:cubicBezTo>
                <a:cubicBezTo>
                  <a:pt x="641" y="159"/>
                  <a:pt x="626" y="165"/>
                  <a:pt x="628" y="158"/>
                </a:cubicBezTo>
                <a:cubicBezTo>
                  <a:pt x="632" y="147"/>
                  <a:pt x="650" y="144"/>
                  <a:pt x="644" y="128"/>
                </a:cubicBezTo>
                <a:cubicBezTo>
                  <a:pt x="643" y="127"/>
                  <a:pt x="643" y="125"/>
                  <a:pt x="642" y="124"/>
                </a:cubicBezTo>
                <a:cubicBezTo>
                  <a:pt x="621" y="114"/>
                  <a:pt x="604" y="100"/>
                  <a:pt x="587" y="84"/>
                </a:cubicBezTo>
                <a:cubicBezTo>
                  <a:pt x="581" y="82"/>
                  <a:pt x="575" y="87"/>
                  <a:pt x="570" y="88"/>
                </a:cubicBezTo>
                <a:cubicBezTo>
                  <a:pt x="561" y="91"/>
                  <a:pt x="553" y="94"/>
                  <a:pt x="551" y="103"/>
                </a:cubicBezTo>
                <a:cubicBezTo>
                  <a:pt x="545" y="123"/>
                  <a:pt x="561" y="140"/>
                  <a:pt x="557" y="160"/>
                </a:cubicBezTo>
                <a:cubicBezTo>
                  <a:pt x="550" y="168"/>
                  <a:pt x="541" y="171"/>
                  <a:pt x="530" y="174"/>
                </a:cubicBezTo>
                <a:cubicBezTo>
                  <a:pt x="529" y="174"/>
                  <a:pt x="529" y="173"/>
                  <a:pt x="528" y="172"/>
                </a:cubicBezTo>
                <a:cubicBezTo>
                  <a:pt x="530" y="161"/>
                  <a:pt x="541" y="146"/>
                  <a:pt x="534" y="134"/>
                </a:cubicBezTo>
                <a:cubicBezTo>
                  <a:pt x="532" y="128"/>
                  <a:pt x="513" y="117"/>
                  <a:pt x="513" y="130"/>
                </a:cubicBezTo>
                <a:lnTo>
                  <a:pt x="513" y="131"/>
                </a:lnTo>
                <a:lnTo>
                  <a:pt x="511" y="130"/>
                </a:lnTo>
                <a:cubicBezTo>
                  <a:pt x="512" y="124"/>
                  <a:pt x="509" y="119"/>
                  <a:pt x="509" y="113"/>
                </a:cubicBezTo>
                <a:cubicBezTo>
                  <a:pt x="509" y="111"/>
                  <a:pt x="510" y="109"/>
                  <a:pt x="508" y="106"/>
                </a:cubicBezTo>
                <a:cubicBezTo>
                  <a:pt x="510" y="104"/>
                  <a:pt x="512" y="107"/>
                  <a:pt x="513" y="107"/>
                </a:cubicBezTo>
                <a:cubicBezTo>
                  <a:pt x="516" y="104"/>
                  <a:pt x="514" y="99"/>
                  <a:pt x="515" y="95"/>
                </a:cubicBezTo>
                <a:cubicBezTo>
                  <a:pt x="512" y="94"/>
                  <a:pt x="511" y="96"/>
                  <a:pt x="509" y="96"/>
                </a:cubicBezTo>
                <a:cubicBezTo>
                  <a:pt x="507" y="94"/>
                  <a:pt x="511" y="92"/>
                  <a:pt x="510" y="89"/>
                </a:cubicBezTo>
                <a:lnTo>
                  <a:pt x="497" y="90"/>
                </a:lnTo>
                <a:cubicBezTo>
                  <a:pt x="497" y="92"/>
                  <a:pt x="500" y="94"/>
                  <a:pt x="498" y="96"/>
                </a:cubicBezTo>
                <a:cubicBezTo>
                  <a:pt x="497" y="96"/>
                  <a:pt x="495" y="95"/>
                  <a:pt x="493" y="94"/>
                </a:cubicBezTo>
                <a:cubicBezTo>
                  <a:pt x="492" y="97"/>
                  <a:pt x="493" y="102"/>
                  <a:pt x="493" y="106"/>
                </a:cubicBezTo>
                <a:cubicBezTo>
                  <a:pt x="494" y="109"/>
                  <a:pt x="497" y="104"/>
                  <a:pt x="499" y="107"/>
                </a:cubicBezTo>
                <a:cubicBezTo>
                  <a:pt x="497" y="108"/>
                  <a:pt x="499" y="117"/>
                  <a:pt x="499" y="120"/>
                </a:cubicBezTo>
                <a:cubicBezTo>
                  <a:pt x="493" y="123"/>
                  <a:pt x="499" y="125"/>
                  <a:pt x="496" y="130"/>
                </a:cubicBezTo>
                <a:cubicBezTo>
                  <a:pt x="491" y="130"/>
                  <a:pt x="495" y="126"/>
                  <a:pt x="493" y="124"/>
                </a:cubicBezTo>
                <a:cubicBezTo>
                  <a:pt x="490" y="120"/>
                  <a:pt x="487" y="122"/>
                  <a:pt x="483" y="122"/>
                </a:cubicBezTo>
                <a:cubicBezTo>
                  <a:pt x="463" y="126"/>
                  <a:pt x="470" y="151"/>
                  <a:pt x="474" y="167"/>
                </a:cubicBezTo>
                <a:cubicBezTo>
                  <a:pt x="474" y="170"/>
                  <a:pt x="473" y="172"/>
                  <a:pt x="473" y="174"/>
                </a:cubicBezTo>
                <a:cubicBezTo>
                  <a:pt x="473" y="173"/>
                  <a:pt x="471" y="173"/>
                  <a:pt x="469" y="172"/>
                </a:cubicBezTo>
                <a:cubicBezTo>
                  <a:pt x="466" y="163"/>
                  <a:pt x="444" y="152"/>
                  <a:pt x="424" y="139"/>
                </a:cubicBezTo>
                <a:cubicBezTo>
                  <a:pt x="420" y="132"/>
                  <a:pt x="427" y="122"/>
                  <a:pt x="431" y="114"/>
                </a:cubicBezTo>
                <a:cubicBezTo>
                  <a:pt x="440" y="100"/>
                  <a:pt x="450" y="83"/>
                  <a:pt x="438" y="68"/>
                </a:cubicBezTo>
                <a:cubicBezTo>
                  <a:pt x="431" y="59"/>
                  <a:pt x="413" y="51"/>
                  <a:pt x="400" y="53"/>
                </a:cubicBezTo>
                <a:cubicBezTo>
                  <a:pt x="398" y="58"/>
                  <a:pt x="397" y="59"/>
                  <a:pt x="392" y="56"/>
                </a:cubicBezTo>
                <a:cubicBezTo>
                  <a:pt x="391" y="51"/>
                  <a:pt x="400" y="47"/>
                  <a:pt x="396" y="41"/>
                </a:cubicBezTo>
                <a:cubicBezTo>
                  <a:pt x="394" y="36"/>
                  <a:pt x="389" y="33"/>
                  <a:pt x="392" y="28"/>
                </a:cubicBezTo>
                <a:lnTo>
                  <a:pt x="400" y="31"/>
                </a:lnTo>
                <a:cubicBezTo>
                  <a:pt x="401" y="24"/>
                  <a:pt x="401" y="16"/>
                  <a:pt x="400" y="8"/>
                </a:cubicBezTo>
                <a:cubicBezTo>
                  <a:pt x="398" y="9"/>
                  <a:pt x="395" y="9"/>
                  <a:pt x="393" y="10"/>
                </a:cubicBezTo>
                <a:lnTo>
                  <a:pt x="392" y="9"/>
                </a:lnTo>
                <a:cubicBezTo>
                  <a:pt x="393" y="8"/>
                  <a:pt x="393" y="5"/>
                  <a:pt x="395" y="3"/>
                </a:cubicBezTo>
                <a:cubicBezTo>
                  <a:pt x="385" y="0"/>
                  <a:pt x="378" y="0"/>
                  <a:pt x="367" y="3"/>
                </a:cubicBezTo>
                <a:cubicBezTo>
                  <a:pt x="368" y="5"/>
                  <a:pt x="369" y="7"/>
                  <a:pt x="370" y="9"/>
                </a:cubicBezTo>
                <a:lnTo>
                  <a:pt x="369" y="10"/>
                </a:lnTo>
                <a:cubicBezTo>
                  <a:pt x="367" y="9"/>
                  <a:pt x="363" y="8"/>
                  <a:pt x="361" y="8"/>
                </a:cubicBezTo>
                <a:cubicBezTo>
                  <a:pt x="360" y="15"/>
                  <a:pt x="361" y="22"/>
                  <a:pt x="362" y="30"/>
                </a:cubicBezTo>
                <a:lnTo>
                  <a:pt x="370" y="27"/>
                </a:lnTo>
                <a:cubicBezTo>
                  <a:pt x="373" y="32"/>
                  <a:pt x="368" y="35"/>
                  <a:pt x="366" y="40"/>
                </a:cubicBezTo>
                <a:cubicBezTo>
                  <a:pt x="362" y="47"/>
                  <a:pt x="371" y="50"/>
                  <a:pt x="370" y="55"/>
                </a:cubicBezTo>
                <a:cubicBezTo>
                  <a:pt x="365" y="58"/>
                  <a:pt x="364" y="57"/>
                  <a:pt x="362" y="53"/>
                </a:cubicBezTo>
                <a:cubicBezTo>
                  <a:pt x="349" y="50"/>
                  <a:pt x="331" y="58"/>
                  <a:pt x="323" y="67"/>
                </a:cubicBezTo>
                <a:cubicBezTo>
                  <a:pt x="312" y="82"/>
                  <a:pt x="322" y="99"/>
                  <a:pt x="331" y="113"/>
                </a:cubicBezTo>
                <a:cubicBezTo>
                  <a:pt x="335" y="121"/>
                  <a:pt x="342" y="131"/>
                  <a:pt x="338" y="139"/>
                </a:cubicBezTo>
                <a:cubicBezTo>
                  <a:pt x="318" y="152"/>
                  <a:pt x="296" y="162"/>
                  <a:pt x="292" y="172"/>
                </a:cubicBezTo>
                <a:cubicBezTo>
                  <a:pt x="291" y="173"/>
                  <a:pt x="289" y="172"/>
                  <a:pt x="288" y="173"/>
                </a:cubicBezTo>
                <a:cubicBezTo>
                  <a:pt x="289" y="171"/>
                  <a:pt x="288" y="170"/>
                  <a:pt x="288" y="167"/>
                </a:cubicBezTo>
                <a:cubicBezTo>
                  <a:pt x="292" y="151"/>
                  <a:pt x="298" y="126"/>
                  <a:pt x="279" y="121"/>
                </a:cubicBezTo>
                <a:cubicBezTo>
                  <a:pt x="275" y="121"/>
                  <a:pt x="271" y="119"/>
                  <a:pt x="269" y="123"/>
                </a:cubicBezTo>
                <a:cubicBezTo>
                  <a:pt x="267" y="125"/>
                  <a:pt x="271" y="129"/>
                  <a:pt x="266" y="129"/>
                </a:cubicBezTo>
                <a:cubicBezTo>
                  <a:pt x="263" y="125"/>
                  <a:pt x="269" y="122"/>
                  <a:pt x="263" y="119"/>
                </a:cubicBezTo>
                <a:cubicBezTo>
                  <a:pt x="263" y="116"/>
                  <a:pt x="265" y="107"/>
                  <a:pt x="263" y="106"/>
                </a:cubicBezTo>
                <a:cubicBezTo>
                  <a:pt x="265" y="103"/>
                  <a:pt x="268" y="108"/>
                  <a:pt x="269" y="105"/>
                </a:cubicBezTo>
                <a:cubicBezTo>
                  <a:pt x="269" y="101"/>
                  <a:pt x="270" y="97"/>
                  <a:pt x="269" y="93"/>
                </a:cubicBezTo>
                <a:cubicBezTo>
                  <a:pt x="267" y="94"/>
                  <a:pt x="265" y="95"/>
                  <a:pt x="264" y="95"/>
                </a:cubicBezTo>
                <a:cubicBezTo>
                  <a:pt x="262" y="93"/>
                  <a:pt x="265" y="91"/>
                  <a:pt x="265" y="89"/>
                </a:cubicBezTo>
                <a:lnTo>
                  <a:pt x="252" y="88"/>
                </a:lnTo>
                <a:cubicBezTo>
                  <a:pt x="251" y="91"/>
                  <a:pt x="255" y="93"/>
                  <a:pt x="253" y="95"/>
                </a:cubicBezTo>
                <a:cubicBezTo>
                  <a:pt x="251" y="95"/>
                  <a:pt x="250" y="93"/>
                  <a:pt x="247" y="94"/>
                </a:cubicBezTo>
                <a:cubicBezTo>
                  <a:pt x="248" y="98"/>
                  <a:pt x="246" y="103"/>
                  <a:pt x="248" y="106"/>
                </a:cubicBezTo>
                <a:cubicBezTo>
                  <a:pt x="250" y="106"/>
                  <a:pt x="252" y="104"/>
                  <a:pt x="254" y="105"/>
                </a:cubicBezTo>
                <a:cubicBezTo>
                  <a:pt x="252" y="108"/>
                  <a:pt x="253" y="110"/>
                  <a:pt x="253" y="113"/>
                </a:cubicBezTo>
                <a:cubicBezTo>
                  <a:pt x="253" y="118"/>
                  <a:pt x="250" y="123"/>
                  <a:pt x="251" y="129"/>
                </a:cubicBezTo>
                <a:lnTo>
                  <a:pt x="249" y="130"/>
                </a:lnTo>
                <a:lnTo>
                  <a:pt x="248" y="129"/>
                </a:lnTo>
                <a:cubicBezTo>
                  <a:pt x="248" y="117"/>
                  <a:pt x="230" y="127"/>
                  <a:pt x="228" y="133"/>
                </a:cubicBezTo>
                <a:cubicBezTo>
                  <a:pt x="221" y="145"/>
                  <a:pt x="231" y="160"/>
                  <a:pt x="234" y="172"/>
                </a:cubicBezTo>
                <a:cubicBezTo>
                  <a:pt x="233" y="173"/>
                  <a:pt x="233" y="173"/>
                  <a:pt x="232" y="173"/>
                </a:cubicBezTo>
                <a:cubicBezTo>
                  <a:pt x="221" y="170"/>
                  <a:pt x="211" y="167"/>
                  <a:pt x="205" y="159"/>
                </a:cubicBezTo>
                <a:cubicBezTo>
                  <a:pt x="201" y="139"/>
                  <a:pt x="216" y="122"/>
                  <a:pt x="211" y="103"/>
                </a:cubicBezTo>
                <a:cubicBezTo>
                  <a:pt x="209" y="93"/>
                  <a:pt x="201" y="90"/>
                  <a:pt x="192" y="87"/>
                </a:cubicBezTo>
                <a:cubicBezTo>
                  <a:pt x="187" y="86"/>
                  <a:pt x="180" y="81"/>
                  <a:pt x="175" y="83"/>
                </a:cubicBezTo>
                <a:cubicBezTo>
                  <a:pt x="158" y="99"/>
                  <a:pt x="141" y="113"/>
                  <a:pt x="120" y="123"/>
                </a:cubicBezTo>
                <a:cubicBezTo>
                  <a:pt x="119" y="125"/>
                  <a:pt x="119" y="126"/>
                  <a:pt x="118" y="127"/>
                </a:cubicBezTo>
                <a:cubicBezTo>
                  <a:pt x="112" y="143"/>
                  <a:pt x="130" y="146"/>
                  <a:pt x="134" y="157"/>
                </a:cubicBezTo>
                <a:cubicBezTo>
                  <a:pt x="136" y="164"/>
                  <a:pt x="121" y="158"/>
                  <a:pt x="119" y="158"/>
                </a:cubicBezTo>
                <a:cubicBezTo>
                  <a:pt x="107" y="161"/>
                  <a:pt x="103" y="173"/>
                  <a:pt x="112" y="182"/>
                </a:cubicBezTo>
                <a:cubicBezTo>
                  <a:pt x="114" y="183"/>
                  <a:pt x="118" y="187"/>
                  <a:pt x="121" y="185"/>
                </a:cubicBezTo>
                <a:cubicBezTo>
                  <a:pt x="122" y="182"/>
                  <a:pt x="120" y="178"/>
                  <a:pt x="123" y="177"/>
                </a:cubicBezTo>
                <a:cubicBezTo>
                  <a:pt x="130" y="177"/>
                  <a:pt x="137" y="178"/>
                  <a:pt x="143" y="174"/>
                </a:cubicBezTo>
                <a:cubicBezTo>
                  <a:pt x="144" y="179"/>
                  <a:pt x="137" y="185"/>
                  <a:pt x="139" y="190"/>
                </a:cubicBezTo>
                <a:cubicBezTo>
                  <a:pt x="142" y="197"/>
                  <a:pt x="145" y="201"/>
                  <a:pt x="150" y="203"/>
                </a:cubicBezTo>
                <a:cubicBezTo>
                  <a:pt x="153" y="204"/>
                  <a:pt x="157" y="207"/>
                  <a:pt x="160" y="204"/>
                </a:cubicBezTo>
                <a:cubicBezTo>
                  <a:pt x="156" y="194"/>
                  <a:pt x="153" y="190"/>
                  <a:pt x="161" y="180"/>
                </a:cubicBezTo>
                <a:cubicBezTo>
                  <a:pt x="162" y="178"/>
                  <a:pt x="168" y="172"/>
                  <a:pt x="167" y="170"/>
                </a:cubicBezTo>
                <a:cubicBezTo>
                  <a:pt x="174" y="155"/>
                  <a:pt x="148" y="143"/>
                  <a:pt x="155" y="125"/>
                </a:cubicBezTo>
                <a:cubicBezTo>
                  <a:pt x="163" y="119"/>
                  <a:pt x="177" y="111"/>
                  <a:pt x="187" y="110"/>
                </a:cubicBezTo>
                <a:cubicBezTo>
                  <a:pt x="188" y="111"/>
                  <a:pt x="188" y="112"/>
                  <a:pt x="188" y="114"/>
                </a:cubicBezTo>
                <a:cubicBezTo>
                  <a:pt x="181" y="132"/>
                  <a:pt x="184" y="159"/>
                  <a:pt x="201" y="170"/>
                </a:cubicBezTo>
                <a:cubicBezTo>
                  <a:pt x="209" y="176"/>
                  <a:pt x="220" y="175"/>
                  <a:pt x="229" y="177"/>
                </a:cubicBezTo>
                <a:lnTo>
                  <a:pt x="230" y="178"/>
                </a:lnTo>
                <a:cubicBezTo>
                  <a:pt x="228" y="181"/>
                  <a:pt x="227" y="180"/>
                  <a:pt x="224" y="181"/>
                </a:cubicBezTo>
                <a:cubicBezTo>
                  <a:pt x="222" y="183"/>
                  <a:pt x="220" y="185"/>
                  <a:pt x="219" y="187"/>
                </a:cubicBezTo>
                <a:cubicBezTo>
                  <a:pt x="213" y="186"/>
                  <a:pt x="202" y="191"/>
                  <a:pt x="198" y="194"/>
                </a:cubicBezTo>
                <a:cubicBezTo>
                  <a:pt x="187" y="204"/>
                  <a:pt x="186" y="228"/>
                  <a:pt x="200" y="236"/>
                </a:cubicBezTo>
                <a:cubicBezTo>
                  <a:pt x="206" y="226"/>
                  <a:pt x="223" y="221"/>
                  <a:pt x="233" y="227"/>
                </a:cubicBezTo>
                <a:lnTo>
                  <a:pt x="233" y="228"/>
                </a:lnTo>
                <a:cubicBezTo>
                  <a:pt x="231" y="232"/>
                  <a:pt x="219" y="235"/>
                  <a:pt x="215" y="237"/>
                </a:cubicBezTo>
                <a:lnTo>
                  <a:pt x="200" y="242"/>
                </a:lnTo>
                <a:cubicBezTo>
                  <a:pt x="191" y="242"/>
                  <a:pt x="179" y="241"/>
                  <a:pt x="174" y="233"/>
                </a:cubicBezTo>
                <a:lnTo>
                  <a:pt x="173" y="234"/>
                </a:lnTo>
                <a:cubicBezTo>
                  <a:pt x="173" y="250"/>
                  <a:pt x="195" y="257"/>
                  <a:pt x="208" y="254"/>
                </a:cubicBezTo>
                <a:cubicBezTo>
                  <a:pt x="214" y="254"/>
                  <a:pt x="219" y="250"/>
                  <a:pt x="224" y="249"/>
                </a:cubicBezTo>
                <a:cubicBezTo>
                  <a:pt x="226" y="253"/>
                  <a:pt x="226" y="265"/>
                  <a:pt x="234" y="264"/>
                </a:cubicBezTo>
                <a:cubicBezTo>
                  <a:pt x="233" y="259"/>
                  <a:pt x="235" y="255"/>
                  <a:pt x="238" y="252"/>
                </a:cubicBezTo>
                <a:cubicBezTo>
                  <a:pt x="246" y="244"/>
                  <a:pt x="259" y="244"/>
                  <a:pt x="270" y="247"/>
                </a:cubicBezTo>
                <a:cubicBezTo>
                  <a:pt x="277" y="249"/>
                  <a:pt x="283" y="246"/>
                  <a:pt x="289" y="250"/>
                </a:cubicBezTo>
                <a:lnTo>
                  <a:pt x="306" y="273"/>
                </a:lnTo>
                <a:cubicBezTo>
                  <a:pt x="312" y="287"/>
                  <a:pt x="312" y="302"/>
                  <a:pt x="305" y="315"/>
                </a:cubicBezTo>
                <a:cubicBezTo>
                  <a:pt x="302" y="319"/>
                  <a:pt x="300" y="324"/>
                  <a:pt x="295" y="325"/>
                </a:cubicBezTo>
                <a:cubicBezTo>
                  <a:pt x="288" y="325"/>
                  <a:pt x="283" y="325"/>
                  <a:pt x="280" y="320"/>
                </a:cubicBezTo>
                <a:cubicBezTo>
                  <a:pt x="279" y="321"/>
                  <a:pt x="278" y="323"/>
                  <a:pt x="278" y="323"/>
                </a:cubicBezTo>
                <a:cubicBezTo>
                  <a:pt x="278" y="323"/>
                  <a:pt x="278" y="323"/>
                  <a:pt x="278" y="323"/>
                </a:cubicBezTo>
                <a:cubicBezTo>
                  <a:pt x="278" y="323"/>
                  <a:pt x="278" y="323"/>
                  <a:pt x="278" y="323"/>
                </a:cubicBezTo>
                <a:cubicBezTo>
                  <a:pt x="278" y="334"/>
                  <a:pt x="284" y="344"/>
                  <a:pt x="295" y="344"/>
                </a:cubicBezTo>
                <a:cubicBezTo>
                  <a:pt x="296" y="353"/>
                  <a:pt x="277" y="354"/>
                  <a:pt x="271" y="351"/>
                </a:cubicBezTo>
                <a:lnTo>
                  <a:pt x="264" y="342"/>
                </a:lnTo>
                <a:lnTo>
                  <a:pt x="263" y="342"/>
                </a:lnTo>
                <a:cubicBezTo>
                  <a:pt x="260" y="348"/>
                  <a:pt x="260" y="354"/>
                  <a:pt x="260" y="360"/>
                </a:cubicBezTo>
                <a:cubicBezTo>
                  <a:pt x="260" y="360"/>
                  <a:pt x="260" y="360"/>
                  <a:pt x="260" y="361"/>
                </a:cubicBezTo>
                <a:cubicBezTo>
                  <a:pt x="259" y="362"/>
                  <a:pt x="255" y="366"/>
                  <a:pt x="248" y="362"/>
                </a:cubicBezTo>
                <a:cubicBezTo>
                  <a:pt x="236" y="356"/>
                  <a:pt x="238" y="335"/>
                  <a:pt x="238" y="335"/>
                </a:cubicBezTo>
                <a:cubicBezTo>
                  <a:pt x="239" y="323"/>
                  <a:pt x="231" y="314"/>
                  <a:pt x="223" y="304"/>
                </a:cubicBezTo>
                <a:lnTo>
                  <a:pt x="189" y="274"/>
                </a:lnTo>
                <a:cubicBezTo>
                  <a:pt x="181" y="269"/>
                  <a:pt x="177" y="262"/>
                  <a:pt x="173" y="257"/>
                </a:cubicBezTo>
                <a:lnTo>
                  <a:pt x="169" y="264"/>
                </a:lnTo>
                <a:cubicBezTo>
                  <a:pt x="161" y="262"/>
                  <a:pt x="138" y="229"/>
                  <a:pt x="135" y="223"/>
                </a:cubicBezTo>
                <a:cubicBezTo>
                  <a:pt x="133" y="223"/>
                  <a:pt x="133" y="225"/>
                  <a:pt x="131" y="225"/>
                </a:cubicBezTo>
                <a:cubicBezTo>
                  <a:pt x="105" y="199"/>
                  <a:pt x="82" y="158"/>
                  <a:pt x="62" y="128"/>
                </a:cubicBezTo>
                <a:cubicBezTo>
                  <a:pt x="47" y="127"/>
                  <a:pt x="48" y="156"/>
                  <a:pt x="49" y="165"/>
                </a:cubicBezTo>
                <a:cubicBezTo>
                  <a:pt x="51" y="176"/>
                  <a:pt x="59" y="203"/>
                  <a:pt x="69" y="216"/>
                </a:cubicBezTo>
                <a:lnTo>
                  <a:pt x="38" y="191"/>
                </a:lnTo>
                <a:cubicBezTo>
                  <a:pt x="34" y="188"/>
                  <a:pt x="29" y="185"/>
                  <a:pt x="23" y="186"/>
                </a:cubicBezTo>
                <a:cubicBezTo>
                  <a:pt x="20" y="188"/>
                  <a:pt x="22" y="196"/>
                  <a:pt x="22" y="198"/>
                </a:cubicBezTo>
                <a:cubicBezTo>
                  <a:pt x="24" y="217"/>
                  <a:pt x="32" y="233"/>
                  <a:pt x="42" y="249"/>
                </a:cubicBezTo>
                <a:lnTo>
                  <a:pt x="42" y="251"/>
                </a:lnTo>
                <a:cubicBezTo>
                  <a:pt x="31" y="248"/>
                  <a:pt x="20" y="245"/>
                  <a:pt x="10" y="245"/>
                </a:cubicBezTo>
                <a:cubicBezTo>
                  <a:pt x="9" y="245"/>
                  <a:pt x="9" y="247"/>
                  <a:pt x="9" y="248"/>
                </a:cubicBezTo>
                <a:cubicBezTo>
                  <a:pt x="10" y="271"/>
                  <a:pt x="30" y="283"/>
                  <a:pt x="46" y="296"/>
                </a:cubicBezTo>
                <a:cubicBezTo>
                  <a:pt x="34" y="295"/>
                  <a:pt x="10" y="290"/>
                  <a:pt x="1" y="296"/>
                </a:cubicBezTo>
                <a:cubicBezTo>
                  <a:pt x="1" y="298"/>
                  <a:pt x="0" y="299"/>
                  <a:pt x="1" y="301"/>
                </a:cubicBezTo>
                <a:cubicBezTo>
                  <a:pt x="11" y="318"/>
                  <a:pt x="20" y="326"/>
                  <a:pt x="41" y="333"/>
                </a:cubicBezTo>
                <a:cubicBezTo>
                  <a:pt x="36" y="332"/>
                  <a:pt x="13" y="335"/>
                  <a:pt x="7" y="341"/>
                </a:cubicBezTo>
                <a:cubicBezTo>
                  <a:pt x="6" y="343"/>
                  <a:pt x="7" y="345"/>
                  <a:pt x="8" y="346"/>
                </a:cubicBezTo>
                <a:cubicBezTo>
                  <a:pt x="10" y="353"/>
                  <a:pt x="36" y="368"/>
                  <a:pt x="42" y="370"/>
                </a:cubicBezTo>
                <a:cubicBezTo>
                  <a:pt x="33" y="375"/>
                  <a:pt x="19" y="378"/>
                  <a:pt x="13" y="385"/>
                </a:cubicBezTo>
                <a:cubicBezTo>
                  <a:pt x="13" y="397"/>
                  <a:pt x="36" y="405"/>
                  <a:pt x="50" y="405"/>
                </a:cubicBezTo>
                <a:cubicBezTo>
                  <a:pt x="44" y="408"/>
                  <a:pt x="31" y="421"/>
                  <a:pt x="32" y="431"/>
                </a:cubicBezTo>
                <a:cubicBezTo>
                  <a:pt x="41" y="436"/>
                  <a:pt x="58" y="442"/>
                  <a:pt x="64" y="440"/>
                </a:cubicBezTo>
                <a:cubicBezTo>
                  <a:pt x="61" y="445"/>
                  <a:pt x="52" y="456"/>
                  <a:pt x="57" y="466"/>
                </a:cubicBezTo>
                <a:cubicBezTo>
                  <a:pt x="63" y="473"/>
                  <a:pt x="75" y="473"/>
                  <a:pt x="88" y="470"/>
                </a:cubicBezTo>
                <a:lnTo>
                  <a:pt x="100" y="462"/>
                </a:lnTo>
                <a:cubicBezTo>
                  <a:pt x="95" y="472"/>
                  <a:pt x="85" y="481"/>
                  <a:pt x="91" y="501"/>
                </a:cubicBezTo>
                <a:cubicBezTo>
                  <a:pt x="101" y="503"/>
                  <a:pt x="109" y="504"/>
                  <a:pt x="124" y="486"/>
                </a:cubicBezTo>
                <a:cubicBezTo>
                  <a:pt x="126" y="485"/>
                  <a:pt x="127" y="484"/>
                  <a:pt x="128" y="483"/>
                </a:cubicBezTo>
                <a:cubicBezTo>
                  <a:pt x="120" y="493"/>
                  <a:pt x="112" y="505"/>
                  <a:pt x="123" y="525"/>
                </a:cubicBezTo>
                <a:cubicBezTo>
                  <a:pt x="132" y="526"/>
                  <a:pt x="144" y="522"/>
                  <a:pt x="151" y="515"/>
                </a:cubicBezTo>
                <a:cubicBezTo>
                  <a:pt x="157" y="508"/>
                  <a:pt x="162" y="499"/>
                  <a:pt x="167" y="490"/>
                </a:cubicBezTo>
                <a:cubicBezTo>
                  <a:pt x="161" y="507"/>
                  <a:pt x="159" y="530"/>
                  <a:pt x="170" y="539"/>
                </a:cubicBezTo>
                <a:cubicBezTo>
                  <a:pt x="178" y="538"/>
                  <a:pt x="187" y="533"/>
                  <a:pt x="192" y="526"/>
                </a:cubicBezTo>
                <a:cubicBezTo>
                  <a:pt x="201" y="515"/>
                  <a:pt x="203" y="499"/>
                  <a:pt x="206" y="485"/>
                </a:cubicBezTo>
                <a:cubicBezTo>
                  <a:pt x="204" y="500"/>
                  <a:pt x="199" y="520"/>
                  <a:pt x="215" y="529"/>
                </a:cubicBezTo>
                <a:cubicBezTo>
                  <a:pt x="217" y="530"/>
                  <a:pt x="219" y="531"/>
                  <a:pt x="220" y="531"/>
                </a:cubicBezTo>
                <a:cubicBezTo>
                  <a:pt x="218" y="532"/>
                  <a:pt x="216" y="533"/>
                  <a:pt x="213" y="536"/>
                </a:cubicBezTo>
                <a:lnTo>
                  <a:pt x="213" y="536"/>
                </a:lnTo>
                <a:cubicBezTo>
                  <a:pt x="211" y="539"/>
                  <a:pt x="210" y="543"/>
                  <a:pt x="211" y="545"/>
                </a:cubicBezTo>
                <a:cubicBezTo>
                  <a:pt x="212" y="546"/>
                  <a:pt x="212" y="547"/>
                  <a:pt x="213" y="547"/>
                </a:cubicBezTo>
                <a:cubicBezTo>
                  <a:pt x="211" y="548"/>
                  <a:pt x="210" y="550"/>
                  <a:pt x="210" y="552"/>
                </a:cubicBezTo>
                <a:cubicBezTo>
                  <a:pt x="209" y="556"/>
                  <a:pt x="209" y="558"/>
                  <a:pt x="211" y="560"/>
                </a:cubicBezTo>
                <a:cubicBezTo>
                  <a:pt x="210" y="561"/>
                  <a:pt x="209" y="561"/>
                  <a:pt x="209" y="562"/>
                </a:cubicBezTo>
                <a:cubicBezTo>
                  <a:pt x="206" y="566"/>
                  <a:pt x="207" y="572"/>
                  <a:pt x="211" y="575"/>
                </a:cubicBezTo>
                <a:cubicBezTo>
                  <a:pt x="213" y="577"/>
                  <a:pt x="219" y="581"/>
                  <a:pt x="223" y="582"/>
                </a:cubicBezTo>
                <a:cubicBezTo>
                  <a:pt x="223" y="582"/>
                  <a:pt x="223" y="582"/>
                  <a:pt x="223" y="583"/>
                </a:cubicBezTo>
                <a:cubicBezTo>
                  <a:pt x="223" y="583"/>
                  <a:pt x="223" y="583"/>
                  <a:pt x="224" y="583"/>
                </a:cubicBezTo>
                <a:lnTo>
                  <a:pt x="224" y="583"/>
                </a:lnTo>
                <a:cubicBezTo>
                  <a:pt x="224" y="583"/>
                  <a:pt x="225" y="584"/>
                  <a:pt x="225" y="584"/>
                </a:cubicBezTo>
                <a:lnTo>
                  <a:pt x="226" y="587"/>
                </a:lnTo>
                <a:lnTo>
                  <a:pt x="228" y="587"/>
                </a:lnTo>
                <a:cubicBezTo>
                  <a:pt x="228" y="587"/>
                  <a:pt x="228" y="587"/>
                  <a:pt x="228" y="588"/>
                </a:cubicBezTo>
                <a:cubicBezTo>
                  <a:pt x="228" y="588"/>
                  <a:pt x="229" y="588"/>
                  <a:pt x="229" y="588"/>
                </a:cubicBezTo>
                <a:cubicBezTo>
                  <a:pt x="229" y="588"/>
                  <a:pt x="229" y="588"/>
                  <a:pt x="229" y="588"/>
                </a:cubicBezTo>
                <a:lnTo>
                  <a:pt x="229" y="588"/>
                </a:lnTo>
                <a:cubicBezTo>
                  <a:pt x="230" y="589"/>
                  <a:pt x="230" y="589"/>
                  <a:pt x="230" y="589"/>
                </a:cubicBezTo>
                <a:lnTo>
                  <a:pt x="231" y="590"/>
                </a:lnTo>
                <a:lnTo>
                  <a:pt x="231" y="590"/>
                </a:lnTo>
                <a:cubicBezTo>
                  <a:pt x="231" y="590"/>
                  <a:pt x="231" y="591"/>
                  <a:pt x="231" y="591"/>
                </a:cubicBezTo>
                <a:lnTo>
                  <a:pt x="231" y="592"/>
                </a:lnTo>
                <a:lnTo>
                  <a:pt x="232" y="592"/>
                </a:lnTo>
                <a:cubicBezTo>
                  <a:pt x="234" y="595"/>
                  <a:pt x="236" y="597"/>
                  <a:pt x="238" y="598"/>
                </a:cubicBezTo>
                <a:lnTo>
                  <a:pt x="238" y="598"/>
                </a:lnTo>
                <a:cubicBezTo>
                  <a:pt x="239" y="598"/>
                  <a:pt x="240" y="599"/>
                  <a:pt x="240" y="599"/>
                </a:cubicBezTo>
                <a:cubicBezTo>
                  <a:pt x="241" y="599"/>
                  <a:pt x="241" y="599"/>
                  <a:pt x="241" y="599"/>
                </a:cubicBezTo>
                <a:cubicBezTo>
                  <a:pt x="244" y="599"/>
                  <a:pt x="246" y="599"/>
                  <a:pt x="248" y="597"/>
                </a:cubicBezTo>
                <a:cubicBezTo>
                  <a:pt x="250" y="598"/>
                  <a:pt x="252" y="598"/>
                  <a:pt x="253" y="598"/>
                </a:cubicBezTo>
                <a:cubicBezTo>
                  <a:pt x="258" y="598"/>
                  <a:pt x="262" y="597"/>
                  <a:pt x="265" y="593"/>
                </a:cubicBezTo>
                <a:lnTo>
                  <a:pt x="266" y="592"/>
                </a:lnTo>
                <a:cubicBezTo>
                  <a:pt x="273" y="604"/>
                  <a:pt x="281" y="615"/>
                  <a:pt x="290" y="626"/>
                </a:cubicBezTo>
                <a:cubicBezTo>
                  <a:pt x="289" y="628"/>
                  <a:pt x="287" y="629"/>
                  <a:pt x="285" y="630"/>
                </a:cubicBezTo>
                <a:lnTo>
                  <a:pt x="284" y="630"/>
                </a:lnTo>
                <a:lnTo>
                  <a:pt x="284" y="631"/>
                </a:lnTo>
                <a:cubicBezTo>
                  <a:pt x="281" y="634"/>
                  <a:pt x="275" y="635"/>
                  <a:pt x="268" y="635"/>
                </a:cubicBezTo>
                <a:cubicBezTo>
                  <a:pt x="260" y="635"/>
                  <a:pt x="252" y="633"/>
                  <a:pt x="246" y="632"/>
                </a:cubicBezTo>
                <a:lnTo>
                  <a:pt x="233" y="629"/>
                </a:lnTo>
                <a:lnTo>
                  <a:pt x="239" y="641"/>
                </a:lnTo>
                <a:cubicBezTo>
                  <a:pt x="242" y="646"/>
                  <a:pt x="250" y="656"/>
                  <a:pt x="261" y="661"/>
                </a:cubicBezTo>
                <a:cubicBezTo>
                  <a:pt x="259" y="663"/>
                  <a:pt x="257" y="665"/>
                  <a:pt x="255" y="666"/>
                </a:cubicBezTo>
                <a:cubicBezTo>
                  <a:pt x="244" y="676"/>
                  <a:pt x="235" y="684"/>
                  <a:pt x="228" y="684"/>
                </a:cubicBezTo>
                <a:cubicBezTo>
                  <a:pt x="227" y="684"/>
                  <a:pt x="226" y="684"/>
                  <a:pt x="225" y="684"/>
                </a:cubicBezTo>
                <a:cubicBezTo>
                  <a:pt x="220" y="682"/>
                  <a:pt x="217" y="677"/>
                  <a:pt x="217" y="669"/>
                </a:cubicBezTo>
                <a:lnTo>
                  <a:pt x="218" y="658"/>
                </a:lnTo>
                <a:lnTo>
                  <a:pt x="208" y="663"/>
                </a:lnTo>
                <a:cubicBezTo>
                  <a:pt x="196" y="671"/>
                  <a:pt x="189" y="692"/>
                  <a:pt x="194" y="704"/>
                </a:cubicBezTo>
                <a:cubicBezTo>
                  <a:pt x="197" y="712"/>
                  <a:pt x="201" y="716"/>
                  <a:pt x="205" y="719"/>
                </a:cubicBezTo>
                <a:cubicBezTo>
                  <a:pt x="193" y="726"/>
                  <a:pt x="188" y="735"/>
                  <a:pt x="188" y="751"/>
                </a:cubicBezTo>
                <a:cubicBezTo>
                  <a:pt x="188" y="766"/>
                  <a:pt x="196" y="780"/>
                  <a:pt x="210" y="788"/>
                </a:cubicBezTo>
                <a:lnTo>
                  <a:pt x="217" y="793"/>
                </a:lnTo>
                <a:lnTo>
                  <a:pt x="219" y="784"/>
                </a:lnTo>
                <a:close/>
                <a:moveTo>
                  <a:pt x="533" y="582"/>
                </a:moveTo>
                <a:lnTo>
                  <a:pt x="533" y="582"/>
                </a:lnTo>
                <a:lnTo>
                  <a:pt x="534" y="582"/>
                </a:lnTo>
                <a:lnTo>
                  <a:pt x="534" y="583"/>
                </a:lnTo>
                <a:cubicBezTo>
                  <a:pt x="534" y="583"/>
                  <a:pt x="533" y="583"/>
                  <a:pt x="533" y="583"/>
                </a:cubicBezTo>
                <a:cubicBezTo>
                  <a:pt x="533" y="582"/>
                  <a:pt x="533" y="582"/>
                  <a:pt x="533" y="582"/>
                </a:cubicBezTo>
                <a:close/>
                <a:moveTo>
                  <a:pt x="503" y="579"/>
                </a:moveTo>
                <a:lnTo>
                  <a:pt x="503" y="579"/>
                </a:lnTo>
                <a:cubicBezTo>
                  <a:pt x="503" y="580"/>
                  <a:pt x="502" y="582"/>
                  <a:pt x="502" y="583"/>
                </a:cubicBezTo>
                <a:lnTo>
                  <a:pt x="502" y="584"/>
                </a:lnTo>
                <a:cubicBezTo>
                  <a:pt x="501" y="585"/>
                  <a:pt x="501" y="585"/>
                  <a:pt x="500" y="586"/>
                </a:cubicBezTo>
                <a:lnTo>
                  <a:pt x="500" y="586"/>
                </a:lnTo>
                <a:cubicBezTo>
                  <a:pt x="500" y="586"/>
                  <a:pt x="499" y="586"/>
                  <a:pt x="499" y="586"/>
                </a:cubicBezTo>
                <a:lnTo>
                  <a:pt x="499" y="586"/>
                </a:lnTo>
                <a:cubicBezTo>
                  <a:pt x="500" y="583"/>
                  <a:pt x="502" y="581"/>
                  <a:pt x="503" y="579"/>
                </a:cubicBezTo>
                <a:close/>
                <a:moveTo>
                  <a:pt x="367" y="146"/>
                </a:moveTo>
                <a:lnTo>
                  <a:pt x="367" y="146"/>
                </a:lnTo>
                <a:cubicBezTo>
                  <a:pt x="377" y="144"/>
                  <a:pt x="384" y="144"/>
                  <a:pt x="396" y="147"/>
                </a:cubicBezTo>
                <a:cubicBezTo>
                  <a:pt x="404" y="153"/>
                  <a:pt x="420" y="164"/>
                  <a:pt x="430" y="170"/>
                </a:cubicBezTo>
                <a:lnTo>
                  <a:pt x="411" y="167"/>
                </a:lnTo>
                <a:cubicBezTo>
                  <a:pt x="409" y="169"/>
                  <a:pt x="412" y="172"/>
                  <a:pt x="414" y="174"/>
                </a:cubicBezTo>
                <a:cubicBezTo>
                  <a:pt x="420" y="181"/>
                  <a:pt x="427" y="186"/>
                  <a:pt x="437" y="189"/>
                </a:cubicBezTo>
                <a:cubicBezTo>
                  <a:pt x="432" y="191"/>
                  <a:pt x="424" y="188"/>
                  <a:pt x="420" y="187"/>
                </a:cubicBezTo>
                <a:cubicBezTo>
                  <a:pt x="419" y="188"/>
                  <a:pt x="420" y="188"/>
                  <a:pt x="419" y="190"/>
                </a:cubicBezTo>
                <a:cubicBezTo>
                  <a:pt x="422" y="196"/>
                  <a:pt x="428" y="201"/>
                  <a:pt x="435" y="204"/>
                </a:cubicBezTo>
                <a:cubicBezTo>
                  <a:pt x="424" y="213"/>
                  <a:pt x="404" y="211"/>
                  <a:pt x="392" y="214"/>
                </a:cubicBezTo>
                <a:cubicBezTo>
                  <a:pt x="395" y="224"/>
                  <a:pt x="402" y="225"/>
                  <a:pt x="408" y="226"/>
                </a:cubicBezTo>
                <a:cubicBezTo>
                  <a:pt x="399" y="238"/>
                  <a:pt x="393" y="255"/>
                  <a:pt x="387" y="272"/>
                </a:cubicBezTo>
                <a:lnTo>
                  <a:pt x="381" y="295"/>
                </a:lnTo>
                <a:cubicBezTo>
                  <a:pt x="376" y="271"/>
                  <a:pt x="371" y="245"/>
                  <a:pt x="357" y="225"/>
                </a:cubicBezTo>
                <a:cubicBezTo>
                  <a:pt x="360" y="225"/>
                  <a:pt x="372" y="219"/>
                  <a:pt x="369" y="215"/>
                </a:cubicBezTo>
                <a:cubicBezTo>
                  <a:pt x="349" y="213"/>
                  <a:pt x="344" y="214"/>
                  <a:pt x="328" y="202"/>
                </a:cubicBezTo>
                <a:lnTo>
                  <a:pt x="329" y="201"/>
                </a:lnTo>
                <a:cubicBezTo>
                  <a:pt x="331" y="200"/>
                  <a:pt x="344" y="190"/>
                  <a:pt x="340" y="186"/>
                </a:cubicBezTo>
                <a:lnTo>
                  <a:pt x="327" y="188"/>
                </a:lnTo>
                <a:cubicBezTo>
                  <a:pt x="335" y="184"/>
                  <a:pt x="346" y="180"/>
                  <a:pt x="349" y="170"/>
                </a:cubicBezTo>
                <a:cubicBezTo>
                  <a:pt x="348" y="169"/>
                  <a:pt x="348" y="169"/>
                  <a:pt x="347" y="168"/>
                </a:cubicBezTo>
                <a:lnTo>
                  <a:pt x="334" y="172"/>
                </a:lnTo>
                <a:lnTo>
                  <a:pt x="316" y="177"/>
                </a:lnTo>
                <a:cubicBezTo>
                  <a:pt x="334" y="169"/>
                  <a:pt x="350" y="155"/>
                  <a:pt x="367" y="146"/>
                </a:cubicBezTo>
                <a:close/>
                <a:moveTo>
                  <a:pt x="228" y="583"/>
                </a:moveTo>
                <a:lnTo>
                  <a:pt x="228" y="583"/>
                </a:lnTo>
                <a:lnTo>
                  <a:pt x="228" y="582"/>
                </a:lnTo>
                <a:lnTo>
                  <a:pt x="228" y="582"/>
                </a:lnTo>
                <a:cubicBezTo>
                  <a:pt x="228" y="582"/>
                  <a:pt x="228" y="582"/>
                  <a:pt x="228" y="583"/>
                </a:cubicBezTo>
                <a:cubicBezTo>
                  <a:pt x="228" y="583"/>
                  <a:pt x="228" y="583"/>
                  <a:pt x="228" y="583"/>
                </a:cubicBezTo>
                <a:close/>
                <a:moveTo>
                  <a:pt x="262" y="586"/>
                </a:moveTo>
                <a:lnTo>
                  <a:pt x="262" y="586"/>
                </a:lnTo>
                <a:cubicBezTo>
                  <a:pt x="262" y="586"/>
                  <a:pt x="262" y="586"/>
                  <a:pt x="262" y="586"/>
                </a:cubicBezTo>
                <a:lnTo>
                  <a:pt x="262" y="586"/>
                </a:lnTo>
                <a:cubicBezTo>
                  <a:pt x="261" y="585"/>
                  <a:pt x="260" y="585"/>
                  <a:pt x="260" y="584"/>
                </a:cubicBezTo>
                <a:lnTo>
                  <a:pt x="259" y="583"/>
                </a:lnTo>
                <a:cubicBezTo>
                  <a:pt x="259" y="582"/>
                  <a:pt x="259" y="580"/>
                  <a:pt x="259" y="579"/>
                </a:cubicBezTo>
                <a:cubicBezTo>
                  <a:pt x="260" y="581"/>
                  <a:pt x="261" y="583"/>
                  <a:pt x="262" y="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2513614" y="1419606"/>
            <a:ext cx="3298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Ст.67.2 Федерального закона от 10.01.2002 № 7-ФЗ «Об охране окружающей среды»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970639" y="1339749"/>
            <a:ext cx="4785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Постановление Правительства РФ от 28.09.2015 № 1029 «Об утверждении критериев отнесения объектов, оказывающих негативное воздействие на окружающую среду, к объектам I, II, III и IV категорий»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78" name="Прямоугольник 477"/>
          <p:cNvSpPr/>
          <p:nvPr/>
        </p:nvSpPr>
        <p:spPr>
          <a:xfrm>
            <a:off x="1058041" y="4340621"/>
            <a:ext cx="4554127" cy="244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проведена актуализация сведений объекта НВОС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замене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 лица или индивидуального предпринимателя, осуществляющих хозяйственную и (или) иную деятельность на объекте, оказывающем негативное воздействие на окружающую среду, реорганизация юридического лица, изменение наименования;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места нахождения объекта, оказывающего негативное воздействие на окружающую среду;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характеристик технологических процессов основных производств, источников загрязнения окружающей среды;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характеристик технических средств по обезвреживанию выбросов, сбросов загрязняющих веществ, технологий использования, обезвреживания и размещения отходов производства и потребления</a:t>
            </a:r>
          </a:p>
          <a:p>
            <a:pPr algn="ctr"/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79" name="Прямоугольник 478"/>
          <p:cNvSpPr/>
          <p:nvPr/>
        </p:nvSpPr>
        <p:spPr>
          <a:xfrm>
            <a:off x="7648951" y="4553868"/>
            <a:ext cx="3461657" cy="105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ст.8.45 КоАП РФ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(от 20 тыс.руб. до 80 тыс.руб.).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0" name="Стрелка вправо 479"/>
          <p:cNvSpPr/>
          <p:nvPr/>
        </p:nvSpPr>
        <p:spPr>
          <a:xfrm>
            <a:off x="5682067" y="5018228"/>
            <a:ext cx="1262743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Freeform 370"/>
          <p:cNvSpPr>
            <a:spLocks/>
          </p:cNvSpPr>
          <p:nvPr/>
        </p:nvSpPr>
        <p:spPr bwMode="auto">
          <a:xfrm>
            <a:off x="7584799" y="4977957"/>
            <a:ext cx="349114" cy="280011"/>
          </a:xfrm>
          <a:custGeom>
            <a:avLst/>
            <a:gdLst>
              <a:gd name="T0" fmla="*/ 1014 w 1019"/>
              <a:gd name="T1" fmla="*/ 285 h 779"/>
              <a:gd name="T2" fmla="*/ 825 w 1019"/>
              <a:gd name="T3" fmla="*/ 11 h 779"/>
              <a:gd name="T4" fmla="*/ 800 w 1019"/>
              <a:gd name="T5" fmla="*/ 6 h 779"/>
              <a:gd name="T6" fmla="*/ 261 w 1019"/>
              <a:gd name="T7" fmla="*/ 376 h 779"/>
              <a:gd name="T8" fmla="*/ 258 w 1019"/>
              <a:gd name="T9" fmla="*/ 379 h 779"/>
              <a:gd name="T10" fmla="*/ 124 w 1019"/>
              <a:gd name="T11" fmla="*/ 471 h 779"/>
              <a:gd name="T12" fmla="*/ 117 w 1019"/>
              <a:gd name="T13" fmla="*/ 481 h 779"/>
              <a:gd name="T14" fmla="*/ 59 w 1019"/>
              <a:gd name="T15" fmla="*/ 629 h 779"/>
              <a:gd name="T16" fmla="*/ 0 w 1019"/>
              <a:gd name="T17" fmla="*/ 779 h 779"/>
              <a:gd name="T18" fmla="*/ 160 w 1019"/>
              <a:gd name="T19" fmla="*/ 778 h 779"/>
              <a:gd name="T20" fmla="*/ 321 w 1019"/>
              <a:gd name="T21" fmla="*/ 778 h 779"/>
              <a:gd name="T22" fmla="*/ 321 w 1019"/>
              <a:gd name="T23" fmla="*/ 778 h 779"/>
              <a:gd name="T24" fmla="*/ 332 w 1019"/>
              <a:gd name="T25" fmla="*/ 775 h 779"/>
              <a:gd name="T26" fmla="*/ 872 w 1019"/>
              <a:gd name="T27" fmla="*/ 404 h 779"/>
              <a:gd name="T28" fmla="*/ 875 w 1019"/>
              <a:gd name="T29" fmla="*/ 402 h 779"/>
              <a:gd name="T30" fmla="*/ 1009 w 1019"/>
              <a:gd name="T31" fmla="*/ 310 h 779"/>
              <a:gd name="T32" fmla="*/ 1014 w 1019"/>
              <a:gd name="T33" fmla="*/ 28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9" h="779">
                <a:moveTo>
                  <a:pt x="1014" y="285"/>
                </a:moveTo>
                <a:lnTo>
                  <a:pt x="825" y="11"/>
                </a:lnTo>
                <a:cubicBezTo>
                  <a:pt x="820" y="3"/>
                  <a:pt x="809" y="0"/>
                  <a:pt x="800" y="6"/>
                </a:cubicBezTo>
                <a:lnTo>
                  <a:pt x="261" y="376"/>
                </a:lnTo>
                <a:cubicBezTo>
                  <a:pt x="260" y="377"/>
                  <a:pt x="259" y="378"/>
                  <a:pt x="258" y="379"/>
                </a:cubicBezTo>
                <a:lnTo>
                  <a:pt x="124" y="471"/>
                </a:lnTo>
                <a:cubicBezTo>
                  <a:pt x="120" y="474"/>
                  <a:pt x="118" y="477"/>
                  <a:pt x="117" y="481"/>
                </a:cubicBezTo>
                <a:lnTo>
                  <a:pt x="59" y="629"/>
                </a:lnTo>
                <a:lnTo>
                  <a:pt x="0" y="779"/>
                </a:lnTo>
                <a:lnTo>
                  <a:pt x="160" y="778"/>
                </a:lnTo>
                <a:lnTo>
                  <a:pt x="321" y="778"/>
                </a:lnTo>
                <a:lnTo>
                  <a:pt x="321" y="778"/>
                </a:lnTo>
                <a:cubicBezTo>
                  <a:pt x="325" y="778"/>
                  <a:pt x="329" y="777"/>
                  <a:pt x="332" y="775"/>
                </a:cubicBezTo>
                <a:lnTo>
                  <a:pt x="872" y="404"/>
                </a:lnTo>
                <a:cubicBezTo>
                  <a:pt x="873" y="403"/>
                  <a:pt x="874" y="403"/>
                  <a:pt x="875" y="402"/>
                </a:cubicBezTo>
                <a:lnTo>
                  <a:pt x="1009" y="310"/>
                </a:lnTo>
                <a:cubicBezTo>
                  <a:pt x="1017" y="304"/>
                  <a:pt x="1019" y="293"/>
                  <a:pt x="1014" y="2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2" name="Freeform 371"/>
          <p:cNvSpPr>
            <a:spLocks noEditPoints="1"/>
          </p:cNvSpPr>
          <p:nvPr/>
        </p:nvSpPr>
        <p:spPr bwMode="auto">
          <a:xfrm>
            <a:off x="7442122" y="4815126"/>
            <a:ext cx="410793" cy="587828"/>
          </a:xfrm>
          <a:custGeom>
            <a:avLst/>
            <a:gdLst>
              <a:gd name="T0" fmla="*/ 135 w 1072"/>
              <a:gd name="T1" fmla="*/ 449 h 1400"/>
              <a:gd name="T2" fmla="*/ 983 w 1072"/>
              <a:gd name="T3" fmla="*/ 449 h 1400"/>
              <a:gd name="T4" fmla="*/ 1072 w 1072"/>
              <a:gd name="T5" fmla="*/ 387 h 1400"/>
              <a:gd name="T6" fmla="*/ 1072 w 1072"/>
              <a:gd name="T7" fmla="*/ 97 h 1400"/>
              <a:gd name="T8" fmla="*/ 977 w 1072"/>
              <a:gd name="T9" fmla="*/ 0 h 1400"/>
              <a:gd name="T10" fmla="*/ 452 w 1072"/>
              <a:gd name="T11" fmla="*/ 0 h 1400"/>
              <a:gd name="T12" fmla="*/ 96 w 1072"/>
              <a:gd name="T13" fmla="*/ 0 h 1400"/>
              <a:gd name="T14" fmla="*/ 96 w 1072"/>
              <a:gd name="T15" fmla="*/ 0 h 1400"/>
              <a:gd name="T16" fmla="*/ 33 w 1072"/>
              <a:gd name="T17" fmla="*/ 24 h 1400"/>
              <a:gd name="T18" fmla="*/ 0 w 1072"/>
              <a:gd name="T19" fmla="*/ 97 h 1400"/>
              <a:gd name="T20" fmla="*/ 0 w 1072"/>
              <a:gd name="T21" fmla="*/ 97 h 1400"/>
              <a:gd name="T22" fmla="*/ 0 w 1072"/>
              <a:gd name="T23" fmla="*/ 857 h 1400"/>
              <a:gd name="T24" fmla="*/ 0 w 1072"/>
              <a:gd name="T25" fmla="*/ 1303 h 1400"/>
              <a:gd name="T26" fmla="*/ 96 w 1072"/>
              <a:gd name="T27" fmla="*/ 1400 h 1400"/>
              <a:gd name="T28" fmla="*/ 621 w 1072"/>
              <a:gd name="T29" fmla="*/ 1400 h 1400"/>
              <a:gd name="T30" fmla="*/ 977 w 1072"/>
              <a:gd name="T31" fmla="*/ 1400 h 1400"/>
              <a:gd name="T32" fmla="*/ 977 w 1072"/>
              <a:gd name="T33" fmla="*/ 1400 h 1400"/>
              <a:gd name="T34" fmla="*/ 1039 w 1072"/>
              <a:gd name="T35" fmla="*/ 1376 h 1400"/>
              <a:gd name="T36" fmla="*/ 1072 w 1072"/>
              <a:gd name="T37" fmla="*/ 1303 h 1400"/>
              <a:gd name="T38" fmla="*/ 1072 w 1072"/>
              <a:gd name="T39" fmla="*/ 1303 h 1400"/>
              <a:gd name="T40" fmla="*/ 1072 w 1072"/>
              <a:gd name="T41" fmla="*/ 977 h 1400"/>
              <a:gd name="T42" fmla="*/ 765 w 1072"/>
              <a:gd name="T43" fmla="*/ 1188 h 1400"/>
              <a:gd name="T44" fmla="*/ 740 w 1072"/>
              <a:gd name="T45" fmla="*/ 1197 h 1400"/>
              <a:gd name="T46" fmla="*/ 738 w 1072"/>
              <a:gd name="T47" fmla="*/ 1197 h 1400"/>
              <a:gd name="T48" fmla="*/ 738 w 1072"/>
              <a:gd name="T49" fmla="*/ 1198 h 1400"/>
              <a:gd name="T50" fmla="*/ 444 w 1072"/>
              <a:gd name="T51" fmla="*/ 1198 h 1400"/>
              <a:gd name="T52" fmla="*/ 365 w 1072"/>
              <a:gd name="T53" fmla="*/ 1199 h 1400"/>
              <a:gd name="T54" fmla="*/ 365 w 1072"/>
              <a:gd name="T55" fmla="*/ 1199 h 1400"/>
              <a:gd name="T56" fmla="*/ 135 w 1072"/>
              <a:gd name="T57" fmla="*/ 1199 h 1400"/>
              <a:gd name="T58" fmla="*/ 135 w 1072"/>
              <a:gd name="T59" fmla="*/ 1198 h 1400"/>
              <a:gd name="T60" fmla="*/ 135 w 1072"/>
              <a:gd name="T61" fmla="*/ 1133 h 1400"/>
              <a:gd name="T62" fmla="*/ 135 w 1072"/>
              <a:gd name="T63" fmla="*/ 1133 h 1400"/>
              <a:gd name="T64" fmla="*/ 344 w 1072"/>
              <a:gd name="T65" fmla="*/ 1133 h 1400"/>
              <a:gd name="T66" fmla="*/ 385 w 1072"/>
              <a:gd name="T67" fmla="*/ 1030 h 1400"/>
              <a:gd name="T68" fmla="*/ 135 w 1072"/>
              <a:gd name="T69" fmla="*/ 1030 h 1400"/>
              <a:gd name="T70" fmla="*/ 135 w 1072"/>
              <a:gd name="T71" fmla="*/ 1029 h 1400"/>
              <a:gd name="T72" fmla="*/ 135 w 1072"/>
              <a:gd name="T73" fmla="*/ 964 h 1400"/>
              <a:gd name="T74" fmla="*/ 135 w 1072"/>
              <a:gd name="T75" fmla="*/ 963 h 1400"/>
              <a:gd name="T76" fmla="*/ 411 w 1072"/>
              <a:gd name="T77" fmla="*/ 963 h 1400"/>
              <a:gd name="T78" fmla="*/ 453 w 1072"/>
              <a:gd name="T79" fmla="*/ 856 h 1400"/>
              <a:gd name="T80" fmla="*/ 135 w 1072"/>
              <a:gd name="T81" fmla="*/ 856 h 1400"/>
              <a:gd name="T82" fmla="*/ 135 w 1072"/>
              <a:gd name="T83" fmla="*/ 790 h 1400"/>
              <a:gd name="T84" fmla="*/ 486 w 1072"/>
              <a:gd name="T85" fmla="*/ 790 h 1400"/>
              <a:gd name="T86" fmla="*/ 490 w 1072"/>
              <a:gd name="T87" fmla="*/ 787 h 1400"/>
              <a:gd name="T88" fmla="*/ 635 w 1072"/>
              <a:gd name="T89" fmla="*/ 687 h 1400"/>
              <a:gd name="T90" fmla="*/ 635 w 1072"/>
              <a:gd name="T91" fmla="*/ 687 h 1400"/>
              <a:gd name="T92" fmla="*/ 635 w 1072"/>
              <a:gd name="T93" fmla="*/ 687 h 1400"/>
              <a:gd name="T94" fmla="*/ 135 w 1072"/>
              <a:gd name="T95" fmla="*/ 687 h 1400"/>
              <a:gd name="T96" fmla="*/ 135 w 1072"/>
              <a:gd name="T97" fmla="*/ 687 h 1400"/>
              <a:gd name="T98" fmla="*/ 135 w 1072"/>
              <a:gd name="T99" fmla="*/ 621 h 1400"/>
              <a:gd name="T100" fmla="*/ 135 w 1072"/>
              <a:gd name="T101" fmla="*/ 621 h 1400"/>
              <a:gd name="T102" fmla="*/ 731 w 1072"/>
              <a:gd name="T103" fmla="*/ 621 h 1400"/>
              <a:gd name="T104" fmla="*/ 887 w 1072"/>
              <a:gd name="T105" fmla="*/ 514 h 1400"/>
              <a:gd name="T106" fmla="*/ 135 w 1072"/>
              <a:gd name="T107" fmla="*/ 514 h 1400"/>
              <a:gd name="T108" fmla="*/ 135 w 1072"/>
              <a:gd name="T109" fmla="*/ 449 h 1400"/>
              <a:gd name="T110" fmla="*/ 135 w 1072"/>
              <a:gd name="T111" fmla="*/ 165 h 1400"/>
              <a:gd name="T112" fmla="*/ 135 w 1072"/>
              <a:gd name="T113" fmla="*/ 165 h 1400"/>
              <a:gd name="T114" fmla="*/ 472 w 1072"/>
              <a:gd name="T115" fmla="*/ 165 h 1400"/>
              <a:gd name="T116" fmla="*/ 472 w 1072"/>
              <a:gd name="T117" fmla="*/ 230 h 1400"/>
              <a:gd name="T118" fmla="*/ 135 w 1072"/>
              <a:gd name="T119" fmla="*/ 230 h 1400"/>
              <a:gd name="T120" fmla="*/ 135 w 1072"/>
              <a:gd name="T121" fmla="*/ 165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2" h="1400">
                <a:moveTo>
                  <a:pt x="135" y="449"/>
                </a:moveTo>
                <a:lnTo>
                  <a:pt x="983" y="449"/>
                </a:lnTo>
                <a:lnTo>
                  <a:pt x="1072" y="387"/>
                </a:lnTo>
                <a:lnTo>
                  <a:pt x="1072" y="97"/>
                </a:lnTo>
                <a:cubicBezTo>
                  <a:pt x="1072" y="43"/>
                  <a:pt x="1029" y="0"/>
                  <a:pt x="977" y="0"/>
                </a:cubicBezTo>
                <a:lnTo>
                  <a:pt x="452" y="0"/>
                </a:lnTo>
                <a:lnTo>
                  <a:pt x="96" y="0"/>
                </a:lnTo>
                <a:lnTo>
                  <a:pt x="96" y="0"/>
                </a:lnTo>
                <a:cubicBezTo>
                  <a:pt x="72" y="0"/>
                  <a:pt x="50" y="9"/>
                  <a:pt x="33" y="24"/>
                </a:cubicBezTo>
                <a:cubicBezTo>
                  <a:pt x="13" y="42"/>
                  <a:pt x="0" y="68"/>
                  <a:pt x="0" y="97"/>
                </a:cubicBezTo>
                <a:lnTo>
                  <a:pt x="0" y="97"/>
                </a:lnTo>
                <a:lnTo>
                  <a:pt x="0" y="857"/>
                </a:lnTo>
                <a:lnTo>
                  <a:pt x="0" y="1303"/>
                </a:lnTo>
                <a:cubicBezTo>
                  <a:pt x="0" y="1356"/>
                  <a:pt x="43" y="1400"/>
                  <a:pt x="96" y="1400"/>
                </a:cubicBezTo>
                <a:lnTo>
                  <a:pt x="621" y="1400"/>
                </a:lnTo>
                <a:lnTo>
                  <a:pt x="977" y="1400"/>
                </a:lnTo>
                <a:lnTo>
                  <a:pt x="977" y="1400"/>
                </a:lnTo>
                <a:cubicBezTo>
                  <a:pt x="1001" y="1400"/>
                  <a:pt x="1023" y="1391"/>
                  <a:pt x="1039" y="1376"/>
                </a:cubicBezTo>
                <a:cubicBezTo>
                  <a:pt x="1060" y="1358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977"/>
                </a:lnTo>
                <a:lnTo>
                  <a:pt x="765" y="1188"/>
                </a:lnTo>
                <a:cubicBezTo>
                  <a:pt x="757" y="1193"/>
                  <a:pt x="749" y="1196"/>
                  <a:pt x="740" y="1197"/>
                </a:cubicBezTo>
                <a:cubicBezTo>
                  <a:pt x="739" y="1197"/>
                  <a:pt x="738" y="1197"/>
                  <a:pt x="738" y="1197"/>
                </a:cubicBezTo>
                <a:lnTo>
                  <a:pt x="738" y="1198"/>
                </a:lnTo>
                <a:lnTo>
                  <a:pt x="444" y="1198"/>
                </a:lnTo>
                <a:lnTo>
                  <a:pt x="365" y="1199"/>
                </a:lnTo>
                <a:lnTo>
                  <a:pt x="365" y="1199"/>
                </a:lnTo>
                <a:lnTo>
                  <a:pt x="135" y="1199"/>
                </a:lnTo>
                <a:lnTo>
                  <a:pt x="135" y="1198"/>
                </a:lnTo>
                <a:lnTo>
                  <a:pt x="135" y="1133"/>
                </a:lnTo>
                <a:lnTo>
                  <a:pt x="135" y="1133"/>
                </a:lnTo>
                <a:lnTo>
                  <a:pt x="344" y="1133"/>
                </a:lnTo>
                <a:lnTo>
                  <a:pt x="385" y="1030"/>
                </a:lnTo>
                <a:lnTo>
                  <a:pt x="135" y="1030"/>
                </a:lnTo>
                <a:lnTo>
                  <a:pt x="135" y="1029"/>
                </a:lnTo>
                <a:lnTo>
                  <a:pt x="135" y="964"/>
                </a:lnTo>
                <a:lnTo>
                  <a:pt x="135" y="963"/>
                </a:lnTo>
                <a:lnTo>
                  <a:pt x="411" y="963"/>
                </a:lnTo>
                <a:lnTo>
                  <a:pt x="453" y="856"/>
                </a:lnTo>
                <a:lnTo>
                  <a:pt x="135" y="856"/>
                </a:lnTo>
                <a:lnTo>
                  <a:pt x="135" y="790"/>
                </a:lnTo>
                <a:lnTo>
                  <a:pt x="486" y="790"/>
                </a:lnTo>
                <a:cubicBezTo>
                  <a:pt x="487" y="789"/>
                  <a:pt x="488" y="788"/>
                  <a:pt x="490" y="787"/>
                </a:cubicBezTo>
                <a:lnTo>
                  <a:pt x="635" y="687"/>
                </a:lnTo>
                <a:lnTo>
                  <a:pt x="635" y="687"/>
                </a:lnTo>
                <a:lnTo>
                  <a:pt x="635" y="687"/>
                </a:lnTo>
                <a:lnTo>
                  <a:pt x="135" y="687"/>
                </a:lnTo>
                <a:lnTo>
                  <a:pt x="135" y="687"/>
                </a:lnTo>
                <a:lnTo>
                  <a:pt x="135" y="621"/>
                </a:lnTo>
                <a:lnTo>
                  <a:pt x="135" y="621"/>
                </a:lnTo>
                <a:lnTo>
                  <a:pt x="731" y="621"/>
                </a:lnTo>
                <a:lnTo>
                  <a:pt x="887" y="514"/>
                </a:lnTo>
                <a:lnTo>
                  <a:pt x="135" y="514"/>
                </a:lnTo>
                <a:lnTo>
                  <a:pt x="135" y="449"/>
                </a:lnTo>
                <a:close/>
                <a:moveTo>
                  <a:pt x="135" y="165"/>
                </a:moveTo>
                <a:lnTo>
                  <a:pt x="135" y="165"/>
                </a:lnTo>
                <a:lnTo>
                  <a:pt x="472" y="165"/>
                </a:lnTo>
                <a:lnTo>
                  <a:pt x="472" y="230"/>
                </a:lnTo>
                <a:lnTo>
                  <a:pt x="135" y="230"/>
                </a:lnTo>
                <a:lnTo>
                  <a:pt x="135" y="1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9828" y="281630"/>
            <a:ext cx="10406743" cy="35355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 smtClean="0"/>
              <a:t>Виды отходов производства и потребления, захоронение которых запрещено</a:t>
            </a:r>
            <a:endParaRPr lang="ru-RU" dirty="0"/>
          </a:p>
        </p:txBody>
      </p:sp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4" name="Группа 92"/>
          <p:cNvGrpSpPr/>
          <p:nvPr/>
        </p:nvGrpSpPr>
        <p:grpSpPr>
          <a:xfrm>
            <a:off x="941691" y="957943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3" name="Прямоугольник 172"/>
          <p:cNvSpPr/>
          <p:nvPr/>
        </p:nvSpPr>
        <p:spPr>
          <a:xfrm>
            <a:off x="2753410" y="1186934"/>
            <a:ext cx="630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Перечень отходов утвержден</a:t>
            </a:r>
          </a:p>
          <a:p>
            <a:pPr algn="ctr"/>
            <a:r>
              <a:rPr lang="ru-RU" i="1" dirty="0" smtClean="0"/>
              <a:t>Распоряжением Правительства РФ  от 25.07.2017 № 1589-р</a:t>
            </a:r>
            <a:endParaRPr lang="ru-RU" i="1" dirty="0"/>
          </a:p>
        </p:txBody>
      </p:sp>
      <p:sp>
        <p:nvSpPr>
          <p:cNvPr id="44034" name="AutoShape 2" descr="https://yandex.ru/images/if5OLO299/172108q93U43/mRSSaF-WcksEmIFz9hVk0Gm43lRMiFbQCtzQf5oyvEndNYevpjk_7UFqZZ8tWm6zWjCALIFCwrUAtNzPTJ07N4jxsyiqQuNOZA1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" name="Рисунок 173" descr="https://irp-cdn.multiscreensite.com/58669825/dms3rep/multi/mobile/Cta-2-308x19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986" y="3250746"/>
            <a:ext cx="114259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Рисунок 174" descr="https://www.shareicon.net/download/2016/08/20/817718_glass_512x51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107" y="3081336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Рисунок 175" descr="https://im0-tub-ru.yandex.net/i?id=2dc8413916bd86779f28a7f04680207b-srl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1094" y="3427865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Рисунок 176" descr="https://im0-tub-ru.yandex.net/i?id=63de7961e4a60241382c97a99c40ab51-srl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4252" y="325891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Рисунок 177" descr="https://im0-tub-ru.yandex.net/i?id=0113ae83e6ea9d94e5746055b39a16eb&amp;n=13&amp;exp=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593" y="2230641"/>
            <a:ext cx="1028700" cy="7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99456" y="4974769"/>
            <a:ext cx="4561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 января 2021 года будет запрещено еще 182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вида отходов производства и потребления.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3"/>
          <p:cNvSpPr>
            <a:spLocks noChangeArrowheads="1"/>
          </p:cNvSpPr>
          <p:nvPr/>
        </p:nvSpPr>
        <p:spPr bwMode="auto">
          <a:xfrm>
            <a:off x="1219199" y="2275115"/>
            <a:ext cx="4103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 год запрещено 67 видов отходов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0" name="Rectangle 3"/>
          <p:cNvSpPr>
            <a:spLocks noChangeArrowheads="1"/>
          </p:cNvSpPr>
          <p:nvPr/>
        </p:nvSpPr>
        <p:spPr bwMode="auto">
          <a:xfrm>
            <a:off x="1219195" y="3526977"/>
            <a:ext cx="4103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2019 год запрещено 109 видов отходов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1" name="Рисунок 180" descr="https://www.shareicon.net/download/2016/01/19/705425_telephone_512x512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9427" y="4844142"/>
            <a:ext cx="761319" cy="7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Рисунок 181" descr="https://im0-tub-ru.yandex.net/i?id=c8e21552b1aab591e9b8ce004b6828c9-srl&amp;n=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4619" y="4917847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Рисунок 182" descr="https://im0-tub-ru.yandex.net/i?id=e04e8e0e404ca1dac1bdfae94691fc38-srl&amp;n=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68997" y="4818969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Рисунок 183" descr="http://cdn.onlinewebfonts.com/svg/img_370375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01339" y="4785190"/>
            <a:ext cx="1073150" cy="7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8" name="Группа 187"/>
          <p:cNvGrpSpPr/>
          <p:nvPr/>
        </p:nvGrpSpPr>
        <p:grpSpPr>
          <a:xfrm>
            <a:off x="8511564" y="3162828"/>
            <a:ext cx="862104" cy="869802"/>
            <a:chOff x="1610021" y="2379057"/>
            <a:chExt cx="862104" cy="869802"/>
          </a:xfrm>
        </p:grpSpPr>
        <p:sp>
          <p:nvSpPr>
            <p:cNvPr id="186" name="Минус 185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Минус 186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7401221" y="3162828"/>
            <a:ext cx="862104" cy="869802"/>
            <a:chOff x="1610021" y="2379057"/>
            <a:chExt cx="862104" cy="869802"/>
          </a:xfrm>
        </p:grpSpPr>
        <p:sp>
          <p:nvSpPr>
            <p:cNvPr id="190" name="Минус 189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Минус 190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3" name="Группа 192"/>
          <p:cNvGrpSpPr/>
          <p:nvPr/>
        </p:nvGrpSpPr>
        <p:grpSpPr>
          <a:xfrm>
            <a:off x="6247335" y="3173715"/>
            <a:ext cx="862104" cy="869802"/>
            <a:chOff x="1610021" y="2379057"/>
            <a:chExt cx="862104" cy="869802"/>
          </a:xfrm>
        </p:grpSpPr>
        <p:sp>
          <p:nvSpPr>
            <p:cNvPr id="194" name="Минус 193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Минус 194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5180535" y="3282571"/>
            <a:ext cx="862104" cy="869802"/>
            <a:chOff x="1610021" y="2379057"/>
            <a:chExt cx="862104" cy="869802"/>
          </a:xfrm>
        </p:grpSpPr>
        <p:sp>
          <p:nvSpPr>
            <p:cNvPr id="197" name="Минус 196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Минус 197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5517992" y="2096028"/>
            <a:ext cx="862104" cy="869802"/>
            <a:chOff x="1610021" y="2379057"/>
            <a:chExt cx="862104" cy="869802"/>
          </a:xfrm>
        </p:grpSpPr>
        <p:sp>
          <p:nvSpPr>
            <p:cNvPr id="200" name="Минус 199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Минус 200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7793107" y="4719485"/>
            <a:ext cx="862104" cy="869802"/>
            <a:chOff x="1610021" y="2379057"/>
            <a:chExt cx="862104" cy="869802"/>
          </a:xfrm>
        </p:grpSpPr>
        <p:sp>
          <p:nvSpPr>
            <p:cNvPr id="204" name="Минус 203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Минус 204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6780735" y="4784800"/>
            <a:ext cx="862104" cy="869802"/>
            <a:chOff x="1610021" y="2379057"/>
            <a:chExt cx="862104" cy="869802"/>
          </a:xfrm>
        </p:grpSpPr>
        <p:sp>
          <p:nvSpPr>
            <p:cNvPr id="207" name="Минус 206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Минус 207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735707" y="4773913"/>
            <a:ext cx="862104" cy="869802"/>
            <a:chOff x="1610021" y="2379057"/>
            <a:chExt cx="862104" cy="869802"/>
          </a:xfrm>
        </p:grpSpPr>
        <p:sp>
          <p:nvSpPr>
            <p:cNvPr id="210" name="Минус 209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Минус 210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9077621" y="4773914"/>
            <a:ext cx="862104" cy="869802"/>
            <a:chOff x="1610021" y="2379057"/>
            <a:chExt cx="862104" cy="869802"/>
          </a:xfrm>
        </p:grpSpPr>
        <p:sp>
          <p:nvSpPr>
            <p:cNvPr id="213" name="Минус 212"/>
            <p:cNvSpPr/>
            <p:nvPr/>
          </p:nvSpPr>
          <p:spPr>
            <a:xfrm rot="-2700000">
              <a:off x="1610021" y="2740172"/>
              <a:ext cx="862104" cy="169341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Минус 213"/>
            <p:cNvSpPr/>
            <p:nvPr/>
          </p:nvSpPr>
          <p:spPr>
            <a:xfrm rot="2700000">
              <a:off x="1611614" y="2725438"/>
              <a:ext cx="869802" cy="177039"/>
            </a:xfrm>
            <a:prstGeom prst="mathMinus">
              <a:avLst/>
            </a:prstGeom>
            <a:solidFill>
              <a:srgbClr val="E7332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3" name="Прямоугольник 202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/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92"/>
          <p:cNvGrpSpPr/>
          <p:nvPr/>
        </p:nvGrpSpPr>
        <p:grpSpPr>
          <a:xfrm>
            <a:off x="941691" y="957943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" name="Прямоугольник 173"/>
          <p:cNvSpPr/>
          <p:nvPr/>
        </p:nvSpPr>
        <p:spPr>
          <a:xfrm>
            <a:off x="3022827" y="2820311"/>
            <a:ext cx="65341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7507671" y="6583750"/>
            <a:ext cx="4659086" cy="1949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400">
              <a:lnSpc>
                <a:spcPts val="800"/>
              </a:lnSpc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200" spc="-20" dirty="0" err="1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г.Петропавловск</a:t>
            </a:r>
            <a:r>
              <a:rPr lang="ru-RU" sz="1200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-Камчатский, 26.11.2020</a:t>
            </a:r>
            <a:endParaRPr lang="ru-RU" sz="12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765</Words>
  <Application>Microsoft Office PowerPoint</Application>
  <PresentationFormat>Широкоэкранный</PresentationFormat>
  <Paragraphs>108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 Unicode MS</vt:lpstr>
      <vt:lpstr>宋体</vt:lpstr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gonchar</cp:lastModifiedBy>
  <cp:revision>241</cp:revision>
  <cp:lastPrinted>2019-03-12T11:46:05Z</cp:lastPrinted>
  <dcterms:created xsi:type="dcterms:W3CDTF">2018-11-28T14:32:55Z</dcterms:created>
  <dcterms:modified xsi:type="dcterms:W3CDTF">2020-11-23T01:05:04Z</dcterms:modified>
</cp:coreProperties>
</file>