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0" r:id="rId6"/>
    <p:sldId id="272" r:id="rId7"/>
    <p:sldId id="273" r:id="rId8"/>
    <p:sldId id="283" r:id="rId9"/>
    <p:sldId id="278" r:id="rId10"/>
    <p:sldId id="275" r:id="rId11"/>
    <p:sldId id="279" r:id="rId12"/>
    <p:sldId id="280" r:id="rId13"/>
    <p:sldId id="271" r:id="rId14"/>
    <p:sldId id="284" r:id="rId15"/>
    <p:sldId id="285" r:id="rId16"/>
    <p:sldId id="282" r:id="rId17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28" autoAdjust="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4AFD-6A35-4BB6-AA1C-1937A63168B0}" type="datetimeFigureOut">
              <a:rPr lang="ru-RU" smtClean="0"/>
              <a:pPr/>
              <a:t>10.06.2020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AAF4B-AD61-423C-A4AF-43E837B4C1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7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65438" y="382588"/>
            <a:ext cx="3413125" cy="1919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84B78-AC11-4D85-A2B2-60BE44DB644F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5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D7877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spc="60" dirty="0"/>
              <a:t>20.</a:t>
            </a:r>
            <a:r>
              <a:rPr spc="-165" dirty="0"/>
              <a:t> </a:t>
            </a:r>
            <a:r>
              <a:rPr spc="60" dirty="0"/>
              <a:t>11.</a:t>
            </a:r>
            <a:r>
              <a:rPr spc="-165" dirty="0"/>
              <a:t> </a:t>
            </a:r>
            <a:r>
              <a:rPr spc="70"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48ED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4DB0A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D7877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spc="60" dirty="0"/>
              <a:t>20.</a:t>
            </a:r>
            <a:r>
              <a:rPr spc="-165" dirty="0"/>
              <a:t> </a:t>
            </a:r>
            <a:r>
              <a:rPr spc="60" dirty="0"/>
              <a:t>11.</a:t>
            </a:r>
            <a:r>
              <a:rPr spc="-165" dirty="0"/>
              <a:t> </a:t>
            </a:r>
            <a:r>
              <a:rPr spc="70"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3736" y="3372611"/>
            <a:ext cx="8856345" cy="1624965"/>
          </a:xfrm>
          <a:custGeom>
            <a:avLst/>
            <a:gdLst/>
            <a:ahLst/>
            <a:cxnLst/>
            <a:rect l="l" t="t" r="r" b="b"/>
            <a:pathLst>
              <a:path w="8856345" h="1624964">
                <a:moveTo>
                  <a:pt x="0" y="0"/>
                </a:moveTo>
                <a:lnTo>
                  <a:pt x="8855964" y="0"/>
                </a:lnTo>
                <a:lnTo>
                  <a:pt x="8855964" y="1624584"/>
                </a:lnTo>
                <a:lnTo>
                  <a:pt x="0" y="1624584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255" y="688848"/>
            <a:ext cx="8857615" cy="2476500"/>
          </a:xfrm>
          <a:custGeom>
            <a:avLst/>
            <a:gdLst/>
            <a:ahLst/>
            <a:cxnLst/>
            <a:rect l="l" t="t" r="r" b="b"/>
            <a:pathLst>
              <a:path w="8857615" h="2476500">
                <a:moveTo>
                  <a:pt x="0" y="0"/>
                </a:moveTo>
                <a:lnTo>
                  <a:pt x="8857488" y="0"/>
                </a:lnTo>
                <a:lnTo>
                  <a:pt x="8857488" y="2476500"/>
                </a:lnTo>
                <a:lnTo>
                  <a:pt x="0" y="247650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9FD4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48ED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D7877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spc="60" dirty="0"/>
              <a:t>20.</a:t>
            </a:r>
            <a:r>
              <a:rPr spc="-165" dirty="0"/>
              <a:t> </a:t>
            </a:r>
            <a:r>
              <a:rPr spc="60" dirty="0"/>
              <a:t>11.</a:t>
            </a:r>
            <a:r>
              <a:rPr spc="-165" dirty="0"/>
              <a:t> </a:t>
            </a:r>
            <a:r>
              <a:rPr spc="70" dirty="0"/>
              <a:t>2018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48ED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D7877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spc="60" dirty="0"/>
              <a:t>20.</a:t>
            </a:r>
            <a:r>
              <a:rPr spc="-165" dirty="0"/>
              <a:t> </a:t>
            </a:r>
            <a:r>
              <a:rPr spc="60" dirty="0"/>
              <a:t>11.</a:t>
            </a:r>
            <a:r>
              <a:rPr spc="-165" dirty="0"/>
              <a:t> </a:t>
            </a:r>
            <a:r>
              <a:rPr spc="70" dirty="0"/>
              <a:t>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095" y="669288"/>
            <a:ext cx="9137904" cy="481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4D7877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spc="60" dirty="0"/>
              <a:t>20.</a:t>
            </a:r>
            <a:r>
              <a:rPr spc="-165" dirty="0"/>
              <a:t> </a:t>
            </a:r>
            <a:r>
              <a:rPr spc="60" dirty="0"/>
              <a:t>11.</a:t>
            </a:r>
            <a:r>
              <a:rPr spc="-165" dirty="0"/>
              <a:t> </a:t>
            </a:r>
            <a:r>
              <a:rPr spc="70" dirty="0"/>
              <a:t>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-6603" y="4976704"/>
            <a:ext cx="9104630" cy="138499"/>
          </a:xfrm>
        </p:spPr>
        <p:txBody>
          <a:bodyPr/>
          <a:lstStyle/>
          <a:p>
            <a:fld id="{69EC2B96-C4B0-4884-AE1B-A2F77FC965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6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6003" y="104998"/>
            <a:ext cx="7971993" cy="290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48ED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570" y="2480618"/>
            <a:ext cx="8416859" cy="2082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4DB0A4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4D7877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spc="60" dirty="0"/>
              <a:t>20.</a:t>
            </a:r>
            <a:r>
              <a:rPr spc="-165" dirty="0"/>
              <a:t> </a:t>
            </a:r>
            <a:r>
              <a:rPr spc="60" dirty="0"/>
              <a:t>11.</a:t>
            </a:r>
            <a:r>
              <a:rPr spc="-165" dirty="0"/>
              <a:t> </a:t>
            </a:r>
            <a:r>
              <a:rPr spc="70" dirty="0"/>
              <a:t>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http://www.consultant.ru/document/cons_doc_LAW_349705/c875c94d3b36c457d9a3e4755ca5d337d3c513af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://www.consultant.ru/document/cons_doc_LAW_329197/645c2d433974597dbb8ede5635af4a0faa15c3e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http://www.consultant.ru/document/cons_doc_LAW_349705/5074d915c513f487167b8dd8402cad9c30d22e16/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hyperlink" Target="http://www.consultant.ru/document/cons_doc_LAW_349705/2f83b916ece89e15cb6118f05bbacd5eaf2beb77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43608" y="1491630"/>
            <a:ext cx="45719" cy="2664296"/>
          </a:xfrm>
          <a:custGeom>
            <a:avLst/>
            <a:gdLst/>
            <a:ahLst/>
            <a:cxnLst/>
            <a:rect l="l" t="t" r="r" b="b"/>
            <a:pathLst>
              <a:path h="1191895">
                <a:moveTo>
                  <a:pt x="0" y="0"/>
                </a:moveTo>
                <a:lnTo>
                  <a:pt x="0" y="1191768"/>
                </a:lnTo>
              </a:path>
            </a:pathLst>
          </a:custGeom>
          <a:ln w="15240">
            <a:solidFill>
              <a:srgbClr val="4979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115615" y="1635646"/>
            <a:ext cx="45719" cy="1008112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3088"/>
                </a:lnTo>
              </a:path>
            </a:pathLst>
          </a:custGeom>
          <a:ln w="15240">
            <a:solidFill>
              <a:srgbClr val="2D9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1414172" y="1563638"/>
            <a:ext cx="6758228" cy="2687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225" algn="ctr"/>
            <a:r>
              <a:rPr lang="ru-RU" sz="2400" b="1" dirty="0" smtClean="0">
                <a:solidFill>
                  <a:srgbClr val="0000FF"/>
                </a:solidFill>
              </a:rPr>
              <a:t>Правоприменительная практика </a:t>
            </a:r>
          </a:p>
          <a:p>
            <a:pPr marL="12700" marR="22225" algn="ctr"/>
            <a:r>
              <a:rPr lang="ru-RU" sz="2400" b="1" dirty="0" smtClean="0">
                <a:solidFill>
                  <a:srgbClr val="0000FF"/>
                </a:solidFill>
              </a:rPr>
              <a:t>контрольно-надзорной деятельности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отдела государственного экологического надзора по Республике Марий Эл Волжско-Камского межрегионального управления </a:t>
            </a:r>
            <a:r>
              <a:rPr lang="ru-RU" sz="2400" b="1" dirty="0" err="1" smtClean="0">
                <a:solidFill>
                  <a:srgbClr val="0000FF"/>
                </a:solidFill>
              </a:rPr>
              <a:t>Росприроднадзора</a:t>
            </a:r>
            <a:r>
              <a:rPr lang="ru-RU" sz="2400" b="1" dirty="0" smtClean="0">
                <a:solidFill>
                  <a:srgbClr val="0000FF"/>
                </a:solidFill>
              </a:rPr>
              <a:t>  </a:t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</a:rPr>
              <a:t>по итогам 1 полугодия 2020 года</a:t>
            </a:r>
            <a:r>
              <a:rPr lang="ru-RU" sz="2400" b="1" spc="-5" dirty="0" smtClean="0">
                <a:solidFill>
                  <a:srgbClr val="4979C5"/>
                </a:solidFill>
                <a:latin typeface="Arial Narrow"/>
                <a:cs typeface="Arial Narrow"/>
              </a:rPr>
              <a:t>. 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971600" y="1203598"/>
            <a:ext cx="4392488" cy="100811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4. за несоблюдение требований в области охраны окружающей среды при сборе, накоплении, транспортировании, обработке, утилизации или обезвреживании отходов производства и потребления (кроме отходов животноводства)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868144" y="1203598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50 000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300 000 – 400 000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71600" y="2427734"/>
            <a:ext cx="439248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5. Повторное в течение года совершение административного правонарушения, предусмотренного ч.4 ст.8.2.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868144" y="2427734"/>
            <a:ext cx="3024336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40 000 - 50 000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50 000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500 000 – 600 000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6" name="Прямая соединительная линия 125"/>
          <p:cNvCxnSpPr>
            <a:stCxn id="124" idx="3"/>
            <a:endCxn id="125" idx="1"/>
          </p:cNvCxnSpPr>
          <p:nvPr/>
        </p:nvCxnSpPr>
        <p:spPr>
          <a:xfrm>
            <a:off x="5364088" y="2808099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Стрелка вниз 141"/>
          <p:cNvSpPr/>
          <p:nvPr/>
        </p:nvSpPr>
        <p:spPr>
          <a:xfrm>
            <a:off x="539552" y="987574"/>
            <a:ext cx="72008" cy="36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611560" y="278777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611560" y="1635646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5364088" y="1563638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971600" y="3435846"/>
            <a:ext cx="4392488" cy="100811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6. Действия (бездействие), предусмотренные  ч.4 ст.8.2., повлекшие причинение вреда здоровью людей или окружающей среде либо возникновение эпидемии или эпизоотии, если эти действия (бездействие) не содержат уголовно наказуемого деяния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868144" y="3507854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50 000 – 60 000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60 000 – 70 000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600 000 – 700 000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611560" y="386789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5364088" y="3867894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>
            <a:off x="3203848" y="339502"/>
            <a:ext cx="2808312" cy="43204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Изменения Ст. 8.2. </a:t>
            </a:r>
            <a:r>
              <a:rPr lang="ru-RU" sz="1400" b="1" dirty="0" err="1" smtClean="0">
                <a:solidFill>
                  <a:schemeClr val="tx1"/>
                </a:solidFill>
              </a:rPr>
              <a:t>КоАП</a:t>
            </a:r>
            <a:r>
              <a:rPr lang="ru-RU" sz="1400" b="1" dirty="0" smtClean="0">
                <a:solidFill>
                  <a:schemeClr val="tx1"/>
                </a:solidFill>
              </a:rPr>
              <a:t> РФ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 dirty="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971600" y="1203598"/>
            <a:ext cx="4392488" cy="1224136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7. Неисполнение обязанности по разработке проектов нормативов образования отходов производства и потребления и лимитов на их размещение или направлению таких проектов на утверждение в уполномоченный орган, если такая обязанность установлена </a:t>
            </a:r>
            <a:r>
              <a:rPr lang="ru-RU" sz="1300" dirty="0" smtClean="0">
                <a:solidFill>
                  <a:schemeClr val="tx1"/>
                </a:solidFill>
                <a:hlinkClick r:id="rId14"/>
              </a:rPr>
              <a:t>законодательством</a:t>
            </a:r>
            <a:r>
              <a:rPr lang="ru-RU" sz="1300" dirty="0" smtClean="0">
                <a:solidFill>
                  <a:schemeClr val="tx1"/>
                </a:solidFill>
              </a:rPr>
              <a:t> Российской Федерации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868144" y="1419622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200 000 – 350 000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71600" y="2643758"/>
            <a:ext cx="439248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8. Превышение утвержденных лимитов на размещение отходов производства и потребления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868144" y="2643758"/>
            <a:ext cx="3024336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200 000 – 350 000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6" name="Прямая соединительная линия 125"/>
          <p:cNvCxnSpPr>
            <a:stCxn id="124" idx="3"/>
            <a:endCxn id="125" idx="1"/>
          </p:cNvCxnSpPr>
          <p:nvPr/>
        </p:nvCxnSpPr>
        <p:spPr>
          <a:xfrm>
            <a:off x="5364088" y="3024123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Стрелка вниз 141"/>
          <p:cNvSpPr/>
          <p:nvPr/>
        </p:nvSpPr>
        <p:spPr>
          <a:xfrm>
            <a:off x="539552" y="987574"/>
            <a:ext cx="45719" cy="38164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611560" y="3003798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611560" y="1851670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5364088" y="1779662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971600" y="3651870"/>
            <a:ext cx="4392488" cy="100811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9. Неисполнение </a:t>
            </a:r>
            <a:r>
              <a:rPr lang="ru-RU" sz="1300" dirty="0" smtClean="0">
                <a:solidFill>
                  <a:schemeClr val="tx1"/>
                </a:solidFill>
                <a:hlinkClick r:id="rId15"/>
              </a:rPr>
              <a:t>обязанности</a:t>
            </a:r>
            <a:r>
              <a:rPr lang="ru-RU" sz="1300" dirty="0" smtClean="0">
                <a:solidFill>
                  <a:schemeClr val="tx1"/>
                </a:solidFill>
              </a:rPr>
              <a:t> по отнесению отходов производства и потребления I - V классов опасности к конкретному классу опасности для подтверждения такого отнесения или составлению паспортов отходов I - IV классов опасности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868144" y="3723878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200 000 – 350 000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611560" y="4083918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5364088" y="4083918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>
            <a:off x="3203848" y="339502"/>
            <a:ext cx="2808312" cy="43204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Изменения Ст. 8.2. </a:t>
            </a:r>
            <a:r>
              <a:rPr lang="ru-RU" sz="1400" b="1" dirty="0" err="1" smtClean="0">
                <a:solidFill>
                  <a:schemeClr val="tx1"/>
                </a:solidFill>
              </a:rPr>
              <a:t>КоАП</a:t>
            </a:r>
            <a:r>
              <a:rPr lang="ru-RU" sz="1400" b="1" dirty="0" smtClean="0">
                <a:solidFill>
                  <a:schemeClr val="tx1"/>
                </a:solidFill>
              </a:rPr>
              <a:t> РФ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 dirty="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971600" y="1347614"/>
            <a:ext cx="4392488" cy="64807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10. Неисполнение обязанности по ведению </a:t>
            </a:r>
            <a:r>
              <a:rPr lang="ru-RU" sz="1300" dirty="0" smtClean="0">
                <a:solidFill>
                  <a:schemeClr val="tx1"/>
                </a:solidFill>
                <a:hlinkClick r:id="rId14"/>
              </a:rPr>
              <a:t>учета</a:t>
            </a:r>
            <a:r>
              <a:rPr lang="ru-RU" sz="1300" dirty="0" smtClean="0">
                <a:solidFill>
                  <a:schemeClr val="tx1"/>
                </a:solidFill>
              </a:rPr>
              <a:t> в области обращения с отходами производства и потребления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5868144" y="1275606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200 000 – 350 000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971600" y="2211710"/>
            <a:ext cx="4392488" cy="119277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11. Неисполнение обязанности по проведению </a:t>
            </a:r>
            <a:r>
              <a:rPr lang="ru-RU" sz="1300" dirty="0" smtClean="0">
                <a:solidFill>
                  <a:schemeClr val="tx1"/>
                </a:solidFill>
                <a:hlinkClick r:id="rId15"/>
              </a:rPr>
              <a:t>мониторинга</a:t>
            </a:r>
            <a:r>
              <a:rPr lang="ru-RU" sz="1300" dirty="0" smtClean="0">
                <a:solidFill>
                  <a:schemeClr val="tx1"/>
                </a:solidFill>
              </a:rPr>
              <a:t> состояния и загрязнения окружающей среды на территориях объектов размещения отходов производства и потребления и в пределах их воздействия на окружающую среду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868144" y="2427734"/>
            <a:ext cx="3024336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200 000 – 350 000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6" name="Прямая соединительная линия 125"/>
          <p:cNvCxnSpPr>
            <a:stCxn id="124" idx="3"/>
            <a:endCxn id="125" idx="1"/>
          </p:cNvCxnSpPr>
          <p:nvPr/>
        </p:nvCxnSpPr>
        <p:spPr>
          <a:xfrm>
            <a:off x="5364088" y="2808099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Стрелка вниз 141"/>
          <p:cNvSpPr/>
          <p:nvPr/>
        </p:nvSpPr>
        <p:spPr>
          <a:xfrm>
            <a:off x="539552" y="987574"/>
            <a:ext cx="45719" cy="30963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611560" y="278777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611560" y="1707654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5364088" y="1707654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Прямоугольник 158"/>
          <p:cNvSpPr/>
          <p:nvPr/>
        </p:nvSpPr>
        <p:spPr>
          <a:xfrm>
            <a:off x="971600" y="3651870"/>
            <a:ext cx="4392488" cy="100811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12. Неисполнение обязанности по проведению инвентаризации объектов размещения отходов производства и потребления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5868144" y="3723878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20 000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40 000 – 60 000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200 000 – 350 000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>
            <a:off x="611560" y="4083918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5364088" y="4083918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Прямоугольник 162"/>
          <p:cNvSpPr/>
          <p:nvPr/>
        </p:nvSpPr>
        <p:spPr>
          <a:xfrm>
            <a:off x="3203848" y="339502"/>
            <a:ext cx="2808312" cy="43204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Изменения Ст. 8.2. </a:t>
            </a:r>
            <a:r>
              <a:rPr lang="ru-RU" sz="1400" b="1" dirty="0" err="1" smtClean="0">
                <a:solidFill>
                  <a:schemeClr val="tx1"/>
                </a:solidFill>
              </a:rPr>
              <a:t>КоАП</a:t>
            </a:r>
            <a:r>
              <a:rPr lang="ru-RU" sz="1400" b="1" dirty="0" smtClean="0">
                <a:solidFill>
                  <a:schemeClr val="tx1"/>
                </a:solidFill>
              </a:rPr>
              <a:t> РФ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Прямая соединительная линия 365"/>
          <p:cNvCxnSpPr/>
          <p:nvPr/>
        </p:nvCxnSpPr>
        <p:spPr>
          <a:xfrm>
            <a:off x="4860032" y="555526"/>
            <a:ext cx="0" cy="72008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Прямая соединительная линия 366"/>
          <p:cNvCxnSpPr/>
          <p:nvPr/>
        </p:nvCxnSpPr>
        <p:spPr>
          <a:xfrm flipV="1">
            <a:off x="1115616" y="1275606"/>
            <a:ext cx="6753179" cy="25907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192"/>
          <p:cNvGrpSpPr/>
          <p:nvPr/>
        </p:nvGrpSpPr>
        <p:grpSpPr>
          <a:xfrm>
            <a:off x="112940" y="87085"/>
            <a:ext cx="389900" cy="497201"/>
            <a:chOff x="483235" y="413655"/>
            <a:chExt cx="754907" cy="962660"/>
          </a:xfrm>
        </p:grpSpPr>
        <p:sp>
          <p:nvSpPr>
            <p:cNvPr id="195" name="Freeform 50"/>
            <p:cNvSpPr>
              <a:spLocks noEditPoints="1"/>
            </p:cNvSpPr>
            <p:nvPr/>
          </p:nvSpPr>
          <p:spPr bwMode="auto">
            <a:xfrm>
              <a:off x="483235" y="413655"/>
              <a:ext cx="754907" cy="962660"/>
            </a:xfrm>
            <a:custGeom>
              <a:avLst/>
              <a:gdLst>
                <a:gd name="T0" fmla="*/ 185 w 367"/>
                <a:gd name="T1" fmla="*/ 1 h 468"/>
                <a:gd name="T2" fmla="*/ 182 w 367"/>
                <a:gd name="T3" fmla="*/ 1 h 468"/>
                <a:gd name="T4" fmla="*/ 0 w 367"/>
                <a:gd name="T5" fmla="*/ 365 h 468"/>
                <a:gd name="T6" fmla="*/ 181 w 367"/>
                <a:gd name="T7" fmla="*/ 468 h 468"/>
                <a:gd name="T8" fmla="*/ 367 w 367"/>
                <a:gd name="T9" fmla="*/ 362 h 468"/>
                <a:gd name="T10" fmla="*/ 342 w 367"/>
                <a:gd name="T11" fmla="*/ 347 h 468"/>
                <a:gd name="T12" fmla="*/ 190 w 367"/>
                <a:gd name="T13" fmla="*/ 419 h 468"/>
                <a:gd name="T14" fmla="*/ 330 w 367"/>
                <a:gd name="T15" fmla="*/ 54 h 468"/>
                <a:gd name="T16" fmla="*/ 342 w 367"/>
                <a:gd name="T17" fmla="*/ 347 h 468"/>
                <a:gd name="T18" fmla="*/ 37 w 367"/>
                <a:gd name="T19" fmla="*/ 94 h 468"/>
                <a:gd name="T20" fmla="*/ 216 w 367"/>
                <a:gd name="T21" fmla="*/ 441 h 468"/>
                <a:gd name="T22" fmla="*/ 203 w 367"/>
                <a:gd name="T23" fmla="*/ 448 h 468"/>
                <a:gd name="T24" fmla="*/ 25 w 367"/>
                <a:gd name="T25" fmla="*/ 97 h 468"/>
                <a:gd name="T26" fmla="*/ 183 w 367"/>
                <a:gd name="T27" fmla="*/ 27 h 468"/>
                <a:gd name="T28" fmla="*/ 323 w 367"/>
                <a:gd name="T29" fmla="*/ 84 h 468"/>
                <a:gd name="T30" fmla="*/ 184 w 367"/>
                <a:gd name="T31" fmla="*/ 38 h 468"/>
                <a:gd name="T32" fmla="*/ 7 w 367"/>
                <a:gd name="T33" fmla="*/ 96 h 468"/>
                <a:gd name="T34" fmla="*/ 43 w 367"/>
                <a:gd name="T35" fmla="*/ 91 h 468"/>
                <a:gd name="T36" fmla="*/ 323 w 367"/>
                <a:gd name="T37" fmla="*/ 91 h 468"/>
                <a:gd name="T38" fmla="*/ 183 w 367"/>
                <a:gd name="T39" fmla="*/ 415 h 468"/>
                <a:gd name="T40" fmla="*/ 43 w 367"/>
                <a:gd name="T41" fmla="*/ 335 h 468"/>
                <a:gd name="T42" fmla="*/ 183 w 367"/>
                <a:gd name="T43" fmla="*/ 7 h 468"/>
                <a:gd name="T44" fmla="*/ 323 w 367"/>
                <a:gd name="T45" fmla="*/ 65 h 468"/>
                <a:gd name="T46" fmla="*/ 183 w 367"/>
                <a:gd name="T47" fmla="*/ 20 h 468"/>
                <a:gd name="T48" fmla="*/ 7 w 367"/>
                <a:gd name="T49" fmla="*/ 77 h 468"/>
                <a:gd name="T50" fmla="*/ 183 w 367"/>
                <a:gd name="T51" fmla="*/ 7 h 468"/>
                <a:gd name="T52" fmla="*/ 18 w 367"/>
                <a:gd name="T53" fmla="*/ 100 h 468"/>
                <a:gd name="T54" fmla="*/ 197 w 367"/>
                <a:gd name="T55" fmla="*/ 452 h 468"/>
                <a:gd name="T56" fmla="*/ 6 w 367"/>
                <a:gd name="T57" fmla="*/ 361 h 468"/>
                <a:gd name="T58" fmla="*/ 360 w 367"/>
                <a:gd name="T59" fmla="*/ 358 h 468"/>
                <a:gd name="T60" fmla="*/ 210 w 367"/>
                <a:gd name="T61" fmla="*/ 430 h 468"/>
                <a:gd name="T62" fmla="*/ 348 w 367"/>
                <a:gd name="T63" fmla="*/ 60 h 468"/>
                <a:gd name="T64" fmla="*/ 360 w 367"/>
                <a:gd name="T65" fmla="*/ 35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7" h="468">
                  <a:moveTo>
                    <a:pt x="367" y="59"/>
                  </a:moveTo>
                  <a:lnTo>
                    <a:pt x="185" y="1"/>
                  </a:lnTo>
                  <a:lnTo>
                    <a:pt x="183" y="0"/>
                  </a:lnTo>
                  <a:lnTo>
                    <a:pt x="182" y="1"/>
                  </a:lnTo>
                  <a:lnTo>
                    <a:pt x="0" y="59"/>
                  </a:lnTo>
                  <a:lnTo>
                    <a:pt x="0" y="365"/>
                  </a:lnTo>
                  <a:lnTo>
                    <a:pt x="180" y="467"/>
                  </a:lnTo>
                  <a:lnTo>
                    <a:pt x="181" y="468"/>
                  </a:lnTo>
                  <a:lnTo>
                    <a:pt x="183" y="467"/>
                  </a:lnTo>
                  <a:lnTo>
                    <a:pt x="367" y="362"/>
                  </a:lnTo>
                  <a:lnTo>
                    <a:pt x="367" y="59"/>
                  </a:lnTo>
                  <a:close/>
                  <a:moveTo>
                    <a:pt x="342" y="347"/>
                  </a:moveTo>
                  <a:lnTo>
                    <a:pt x="203" y="426"/>
                  </a:lnTo>
                  <a:lnTo>
                    <a:pt x="190" y="419"/>
                  </a:lnTo>
                  <a:lnTo>
                    <a:pt x="330" y="339"/>
                  </a:lnTo>
                  <a:lnTo>
                    <a:pt x="330" y="54"/>
                  </a:lnTo>
                  <a:lnTo>
                    <a:pt x="342" y="58"/>
                  </a:lnTo>
                  <a:lnTo>
                    <a:pt x="342" y="347"/>
                  </a:lnTo>
                  <a:close/>
                  <a:moveTo>
                    <a:pt x="25" y="97"/>
                  </a:moveTo>
                  <a:lnTo>
                    <a:pt x="37" y="94"/>
                  </a:lnTo>
                  <a:lnTo>
                    <a:pt x="37" y="339"/>
                  </a:lnTo>
                  <a:lnTo>
                    <a:pt x="216" y="441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5" y="347"/>
                  </a:lnTo>
                  <a:lnTo>
                    <a:pt x="25" y="97"/>
                  </a:lnTo>
                  <a:close/>
                  <a:moveTo>
                    <a:pt x="7" y="83"/>
                  </a:moveTo>
                  <a:lnTo>
                    <a:pt x="183" y="27"/>
                  </a:lnTo>
                  <a:lnTo>
                    <a:pt x="323" y="72"/>
                  </a:lnTo>
                  <a:lnTo>
                    <a:pt x="323" y="84"/>
                  </a:lnTo>
                  <a:lnTo>
                    <a:pt x="185" y="39"/>
                  </a:lnTo>
                  <a:lnTo>
                    <a:pt x="184" y="38"/>
                  </a:lnTo>
                  <a:lnTo>
                    <a:pt x="182" y="39"/>
                  </a:lnTo>
                  <a:lnTo>
                    <a:pt x="7" y="96"/>
                  </a:lnTo>
                  <a:lnTo>
                    <a:pt x="7" y="83"/>
                  </a:lnTo>
                  <a:close/>
                  <a:moveTo>
                    <a:pt x="43" y="91"/>
                  </a:moveTo>
                  <a:lnTo>
                    <a:pt x="184" y="46"/>
                  </a:lnTo>
                  <a:lnTo>
                    <a:pt x="323" y="91"/>
                  </a:lnTo>
                  <a:lnTo>
                    <a:pt x="324" y="335"/>
                  </a:lnTo>
                  <a:lnTo>
                    <a:pt x="183" y="415"/>
                  </a:lnTo>
                  <a:lnTo>
                    <a:pt x="183" y="415"/>
                  </a:lnTo>
                  <a:lnTo>
                    <a:pt x="43" y="335"/>
                  </a:lnTo>
                  <a:lnTo>
                    <a:pt x="43" y="91"/>
                  </a:lnTo>
                  <a:close/>
                  <a:moveTo>
                    <a:pt x="183" y="7"/>
                  </a:moveTo>
                  <a:lnTo>
                    <a:pt x="323" y="52"/>
                  </a:lnTo>
                  <a:lnTo>
                    <a:pt x="323" y="65"/>
                  </a:lnTo>
                  <a:lnTo>
                    <a:pt x="184" y="20"/>
                  </a:lnTo>
                  <a:lnTo>
                    <a:pt x="183" y="20"/>
                  </a:lnTo>
                  <a:lnTo>
                    <a:pt x="183" y="20"/>
                  </a:lnTo>
                  <a:lnTo>
                    <a:pt x="7" y="77"/>
                  </a:lnTo>
                  <a:lnTo>
                    <a:pt x="7" y="64"/>
                  </a:lnTo>
                  <a:lnTo>
                    <a:pt x="183" y="7"/>
                  </a:lnTo>
                  <a:close/>
                  <a:moveTo>
                    <a:pt x="7" y="103"/>
                  </a:moveTo>
                  <a:lnTo>
                    <a:pt x="18" y="100"/>
                  </a:lnTo>
                  <a:lnTo>
                    <a:pt x="18" y="351"/>
                  </a:lnTo>
                  <a:lnTo>
                    <a:pt x="197" y="452"/>
                  </a:lnTo>
                  <a:lnTo>
                    <a:pt x="182" y="461"/>
                  </a:lnTo>
                  <a:lnTo>
                    <a:pt x="6" y="361"/>
                  </a:lnTo>
                  <a:lnTo>
                    <a:pt x="7" y="103"/>
                  </a:lnTo>
                  <a:close/>
                  <a:moveTo>
                    <a:pt x="360" y="358"/>
                  </a:moveTo>
                  <a:lnTo>
                    <a:pt x="222" y="437"/>
                  </a:lnTo>
                  <a:lnTo>
                    <a:pt x="210" y="430"/>
                  </a:lnTo>
                  <a:lnTo>
                    <a:pt x="349" y="351"/>
                  </a:lnTo>
                  <a:lnTo>
                    <a:pt x="348" y="60"/>
                  </a:lnTo>
                  <a:lnTo>
                    <a:pt x="360" y="64"/>
                  </a:lnTo>
                  <a:lnTo>
                    <a:pt x="360" y="35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Группа 195"/>
            <p:cNvGrpSpPr/>
            <p:nvPr/>
          </p:nvGrpSpPr>
          <p:grpSpPr>
            <a:xfrm>
              <a:off x="624542" y="617700"/>
              <a:ext cx="479697" cy="530698"/>
              <a:chOff x="4800455" y="1652926"/>
              <a:chExt cx="581360" cy="643169"/>
            </a:xfrm>
            <a:solidFill>
              <a:srgbClr val="39A181"/>
            </a:solidFill>
          </p:grpSpPr>
          <p:sp>
            <p:nvSpPr>
              <p:cNvPr id="197" name="Freeform 173"/>
              <p:cNvSpPr>
                <a:spLocks noEditPoints="1"/>
              </p:cNvSpPr>
              <p:nvPr/>
            </p:nvSpPr>
            <p:spPr bwMode="auto">
              <a:xfrm>
                <a:off x="4985884" y="1896082"/>
                <a:ext cx="211669" cy="294470"/>
              </a:xfrm>
              <a:custGeom>
                <a:avLst/>
                <a:gdLst>
                  <a:gd name="T0" fmla="*/ 113 w 153"/>
                  <a:gd name="T1" fmla="*/ 20 h 213"/>
                  <a:gd name="T2" fmla="*/ 108 w 153"/>
                  <a:gd name="T3" fmla="*/ 8 h 213"/>
                  <a:gd name="T4" fmla="*/ 96 w 153"/>
                  <a:gd name="T5" fmla="*/ 16 h 213"/>
                  <a:gd name="T6" fmla="*/ 84 w 153"/>
                  <a:gd name="T7" fmla="*/ 5 h 213"/>
                  <a:gd name="T8" fmla="*/ 77 w 153"/>
                  <a:gd name="T9" fmla="*/ 12 h 213"/>
                  <a:gd name="T10" fmla="*/ 75 w 153"/>
                  <a:gd name="T11" fmla="*/ 13 h 213"/>
                  <a:gd name="T12" fmla="*/ 59 w 153"/>
                  <a:gd name="T13" fmla="*/ 0 h 213"/>
                  <a:gd name="T14" fmla="*/ 48 w 153"/>
                  <a:gd name="T15" fmla="*/ 2 h 213"/>
                  <a:gd name="T16" fmla="*/ 42 w 153"/>
                  <a:gd name="T17" fmla="*/ 16 h 213"/>
                  <a:gd name="T18" fmla="*/ 7 w 153"/>
                  <a:gd name="T19" fmla="*/ 22 h 213"/>
                  <a:gd name="T20" fmla="*/ 0 w 153"/>
                  <a:gd name="T21" fmla="*/ 104 h 213"/>
                  <a:gd name="T22" fmla="*/ 1 w 153"/>
                  <a:gd name="T23" fmla="*/ 186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200 h 213"/>
                  <a:gd name="T30" fmla="*/ 153 w 153"/>
                  <a:gd name="T31" fmla="*/ 176 h 213"/>
                  <a:gd name="T32" fmla="*/ 145 w 153"/>
                  <a:gd name="T33" fmla="*/ 22 h 213"/>
                  <a:gd name="T34" fmla="*/ 92 w 153"/>
                  <a:gd name="T35" fmla="*/ 17 h 213"/>
                  <a:gd name="T36" fmla="*/ 73 w 153"/>
                  <a:gd name="T37" fmla="*/ 14 h 213"/>
                  <a:gd name="T38" fmla="*/ 73 w 153"/>
                  <a:gd name="T39" fmla="*/ 14 h 213"/>
                  <a:gd name="T40" fmla="*/ 47 w 153"/>
                  <a:gd name="T41" fmla="*/ 19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20 h 213"/>
                  <a:gd name="T48" fmla="*/ 46 w 153"/>
                  <a:gd name="T49" fmla="*/ 19 h 213"/>
                  <a:gd name="T50" fmla="*/ 46 w 153"/>
                  <a:gd name="T51" fmla="*/ 19 h 213"/>
                  <a:gd name="T52" fmla="*/ 147 w 153"/>
                  <a:gd name="T53" fmla="*/ 184 h 213"/>
                  <a:gd name="T54" fmla="*/ 110 w 153"/>
                  <a:gd name="T55" fmla="*/ 195 h 213"/>
                  <a:gd name="T56" fmla="*/ 75 w 153"/>
                  <a:gd name="T57" fmla="*/ 207 h 213"/>
                  <a:gd name="T58" fmla="*/ 21 w 153"/>
                  <a:gd name="T59" fmla="*/ 195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5" y="22"/>
                    </a:moveTo>
                    <a:cubicBezTo>
                      <a:pt x="132" y="21"/>
                      <a:pt x="121" y="20"/>
                      <a:pt x="113" y="20"/>
                    </a:cubicBezTo>
                    <a:cubicBezTo>
                      <a:pt x="112" y="17"/>
                      <a:pt x="111" y="14"/>
                      <a:pt x="110" y="12"/>
                    </a:cubicBezTo>
                    <a:cubicBezTo>
                      <a:pt x="109" y="11"/>
                      <a:pt x="108" y="10"/>
                      <a:pt x="108" y="8"/>
                    </a:cubicBezTo>
                    <a:cubicBezTo>
                      <a:pt x="107" y="7"/>
                      <a:pt x="106" y="5"/>
                      <a:pt x="105" y="2"/>
                    </a:cubicBezTo>
                    <a:cubicBezTo>
                      <a:pt x="102" y="7"/>
                      <a:pt x="99" y="11"/>
                      <a:pt x="96" y="16"/>
                    </a:cubicBezTo>
                    <a:cubicBezTo>
                      <a:pt x="95" y="10"/>
                      <a:pt x="95" y="5"/>
                      <a:pt x="94" y="0"/>
                    </a:cubicBezTo>
                    <a:cubicBezTo>
                      <a:pt x="90" y="2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3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7" y="12"/>
                      <a:pt x="76" y="12"/>
                      <a:pt x="75" y="13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6"/>
                    </a:cubicBezTo>
                    <a:cubicBezTo>
                      <a:pt x="54" y="11"/>
                      <a:pt x="51" y="7"/>
                      <a:pt x="48" y="2"/>
                    </a:cubicBezTo>
                    <a:cubicBezTo>
                      <a:pt x="48" y="3"/>
                      <a:pt x="47" y="4"/>
                      <a:pt x="47" y="4"/>
                    </a:cubicBezTo>
                    <a:cubicBezTo>
                      <a:pt x="45" y="8"/>
                      <a:pt x="43" y="12"/>
                      <a:pt x="42" y="16"/>
                    </a:cubicBezTo>
                    <a:cubicBezTo>
                      <a:pt x="41" y="17"/>
                      <a:pt x="41" y="18"/>
                      <a:pt x="41" y="20"/>
                    </a:cubicBezTo>
                    <a:cubicBezTo>
                      <a:pt x="32" y="20"/>
                      <a:pt x="21" y="21"/>
                      <a:pt x="7" y="22"/>
                    </a:cubicBezTo>
                    <a:cubicBezTo>
                      <a:pt x="1" y="22"/>
                      <a:pt x="0" y="23"/>
                      <a:pt x="0" y="30"/>
                    </a:cubicBezTo>
                    <a:cubicBezTo>
                      <a:pt x="0" y="54"/>
                      <a:pt x="0" y="79"/>
                      <a:pt x="0" y="104"/>
                    </a:cubicBezTo>
                    <a:cubicBezTo>
                      <a:pt x="0" y="127"/>
                      <a:pt x="0" y="151"/>
                      <a:pt x="0" y="175"/>
                    </a:cubicBezTo>
                    <a:cubicBezTo>
                      <a:pt x="0" y="179"/>
                      <a:pt x="0" y="182"/>
                      <a:pt x="1" y="186"/>
                    </a:cubicBezTo>
                    <a:cubicBezTo>
                      <a:pt x="2" y="195"/>
                      <a:pt x="7" y="200"/>
                      <a:pt x="17" y="200"/>
                    </a:cubicBezTo>
                    <a:cubicBezTo>
                      <a:pt x="25" y="200"/>
                      <a:pt x="34" y="200"/>
                      <a:pt x="43" y="200"/>
                    </a:cubicBezTo>
                    <a:cubicBezTo>
                      <a:pt x="54" y="200"/>
                      <a:pt x="66" y="203"/>
                      <a:pt x="75" y="212"/>
                    </a:cubicBezTo>
                    <a:cubicBezTo>
                      <a:pt x="75" y="213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200"/>
                    </a:cubicBezTo>
                    <a:cubicBezTo>
                      <a:pt x="121" y="200"/>
                      <a:pt x="129" y="200"/>
                      <a:pt x="138" y="200"/>
                    </a:cubicBezTo>
                    <a:cubicBezTo>
                      <a:pt x="144" y="200"/>
                      <a:pt x="150" y="195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2"/>
                      <a:pt x="145" y="22"/>
                    </a:cubicBezTo>
                    <a:close/>
                    <a:moveTo>
                      <a:pt x="113" y="20"/>
                    </a:moveTo>
                    <a:cubicBezTo>
                      <a:pt x="104" y="19"/>
                      <a:pt x="97" y="18"/>
                      <a:pt x="92" y="17"/>
                    </a:cubicBezTo>
                    <a:cubicBezTo>
                      <a:pt x="97" y="18"/>
                      <a:pt x="104" y="19"/>
                      <a:pt x="113" y="20"/>
                    </a:cubicBezTo>
                    <a:close/>
                    <a:moveTo>
                      <a:pt x="73" y="14"/>
                    </a:moveTo>
                    <a:cubicBezTo>
                      <a:pt x="73" y="14"/>
                      <a:pt x="72" y="14"/>
                      <a:pt x="72" y="14"/>
                    </a:cubicBezTo>
                    <a:cubicBezTo>
                      <a:pt x="72" y="14"/>
                      <a:pt x="73" y="14"/>
                      <a:pt x="73" y="14"/>
                    </a:cubicBezTo>
                    <a:close/>
                    <a:moveTo>
                      <a:pt x="49" y="19"/>
                    </a:moveTo>
                    <a:cubicBezTo>
                      <a:pt x="48" y="19"/>
                      <a:pt x="48" y="19"/>
                      <a:pt x="47" y="19"/>
                    </a:cubicBezTo>
                    <a:cubicBezTo>
                      <a:pt x="48" y="19"/>
                      <a:pt x="48" y="19"/>
                      <a:pt x="49" y="19"/>
                    </a:cubicBezTo>
                    <a:close/>
                    <a:moveTo>
                      <a:pt x="52" y="18"/>
                    </a:moveTo>
                    <a:cubicBezTo>
                      <a:pt x="51" y="18"/>
                      <a:pt x="50" y="18"/>
                      <a:pt x="50" y="18"/>
                    </a:cubicBezTo>
                    <a:cubicBezTo>
                      <a:pt x="50" y="18"/>
                      <a:pt x="51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20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6" y="19"/>
                    </a:moveTo>
                    <a:cubicBezTo>
                      <a:pt x="46" y="19"/>
                      <a:pt x="45" y="19"/>
                      <a:pt x="44" y="19"/>
                    </a:cubicBezTo>
                    <a:cubicBezTo>
                      <a:pt x="45" y="19"/>
                      <a:pt x="46" y="19"/>
                      <a:pt x="46" y="19"/>
                    </a:cubicBezTo>
                    <a:close/>
                    <a:moveTo>
                      <a:pt x="148" y="173"/>
                    </a:moveTo>
                    <a:cubicBezTo>
                      <a:pt x="148" y="176"/>
                      <a:pt x="147" y="180"/>
                      <a:pt x="147" y="184"/>
                    </a:cubicBezTo>
                    <a:cubicBezTo>
                      <a:pt x="145" y="190"/>
                      <a:pt x="140" y="195"/>
                      <a:pt x="134" y="195"/>
                    </a:cubicBezTo>
                    <a:cubicBezTo>
                      <a:pt x="126" y="195"/>
                      <a:pt x="118" y="195"/>
                      <a:pt x="110" y="195"/>
                    </a:cubicBezTo>
                    <a:cubicBezTo>
                      <a:pt x="98" y="195"/>
                      <a:pt x="87" y="197"/>
                      <a:pt x="78" y="207"/>
                    </a:cubicBezTo>
                    <a:cubicBezTo>
                      <a:pt x="77" y="207"/>
                      <a:pt x="75" y="207"/>
                      <a:pt x="75" y="207"/>
                    </a:cubicBezTo>
                    <a:cubicBezTo>
                      <a:pt x="67" y="198"/>
                      <a:pt x="56" y="195"/>
                      <a:pt x="45" y="195"/>
                    </a:cubicBezTo>
                    <a:cubicBezTo>
                      <a:pt x="37" y="195"/>
                      <a:pt x="29" y="195"/>
                      <a:pt x="21" y="195"/>
                    </a:cubicBezTo>
                    <a:cubicBezTo>
                      <a:pt x="12" y="195"/>
                      <a:pt x="7" y="191"/>
                      <a:pt x="6" y="182"/>
                    </a:cubicBezTo>
                    <a:cubicBezTo>
                      <a:pt x="5" y="178"/>
                      <a:pt x="5" y="175"/>
                      <a:pt x="5" y="171"/>
                    </a:cubicBezTo>
                    <a:cubicBezTo>
                      <a:pt x="5" y="149"/>
                      <a:pt x="5" y="127"/>
                      <a:pt x="5" y="104"/>
                    </a:cubicBezTo>
                    <a:cubicBezTo>
                      <a:pt x="5" y="81"/>
                      <a:pt x="5" y="58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8" name="Freeform 174"/>
              <p:cNvSpPr>
                <a:spLocks/>
              </p:cNvSpPr>
              <p:nvPr/>
            </p:nvSpPr>
            <p:spPr bwMode="auto">
              <a:xfrm>
                <a:off x="4987050" y="2186470"/>
                <a:ext cx="210503" cy="109625"/>
              </a:xfrm>
              <a:custGeom>
                <a:avLst/>
                <a:gdLst>
                  <a:gd name="T0" fmla="*/ 135 w 152"/>
                  <a:gd name="T1" fmla="*/ 19 h 79"/>
                  <a:gd name="T2" fmla="*/ 138 w 152"/>
                  <a:gd name="T3" fmla="*/ 7 h 79"/>
                  <a:gd name="T4" fmla="*/ 108 w 152"/>
                  <a:gd name="T5" fmla="*/ 1 h 79"/>
                  <a:gd name="T6" fmla="*/ 103 w 152"/>
                  <a:gd name="T7" fmla="*/ 3 h 79"/>
                  <a:gd name="T8" fmla="*/ 126 w 152"/>
                  <a:gd name="T9" fmla="*/ 17 h 79"/>
                  <a:gd name="T10" fmla="*/ 126 w 152"/>
                  <a:gd name="T11" fmla="*/ 25 h 79"/>
                  <a:gd name="T12" fmla="*/ 104 w 152"/>
                  <a:gd name="T13" fmla="*/ 7 h 79"/>
                  <a:gd name="T14" fmla="*/ 99 w 152"/>
                  <a:gd name="T15" fmla="*/ 9 h 79"/>
                  <a:gd name="T16" fmla="*/ 92 w 152"/>
                  <a:gd name="T17" fmla="*/ 9 h 79"/>
                  <a:gd name="T18" fmla="*/ 105 w 152"/>
                  <a:gd name="T19" fmla="*/ 26 h 79"/>
                  <a:gd name="T20" fmla="*/ 106 w 152"/>
                  <a:gd name="T21" fmla="*/ 45 h 79"/>
                  <a:gd name="T22" fmla="*/ 84 w 152"/>
                  <a:gd name="T23" fmla="*/ 15 h 79"/>
                  <a:gd name="T24" fmla="*/ 78 w 152"/>
                  <a:gd name="T25" fmla="*/ 22 h 79"/>
                  <a:gd name="T26" fmla="*/ 77 w 152"/>
                  <a:gd name="T27" fmla="*/ 56 h 79"/>
                  <a:gd name="T28" fmla="*/ 73 w 152"/>
                  <a:gd name="T29" fmla="*/ 51 h 79"/>
                  <a:gd name="T30" fmla="*/ 74 w 152"/>
                  <a:gd name="T31" fmla="*/ 13 h 79"/>
                  <a:gd name="T32" fmla="*/ 46 w 152"/>
                  <a:gd name="T33" fmla="*/ 46 h 79"/>
                  <a:gd name="T34" fmla="*/ 43 w 152"/>
                  <a:gd name="T35" fmla="*/ 35 h 79"/>
                  <a:gd name="T36" fmla="*/ 61 w 152"/>
                  <a:gd name="T37" fmla="*/ 9 h 79"/>
                  <a:gd name="T38" fmla="*/ 53 w 152"/>
                  <a:gd name="T39" fmla="*/ 6 h 79"/>
                  <a:gd name="T40" fmla="*/ 28 w 152"/>
                  <a:gd name="T41" fmla="*/ 23 h 79"/>
                  <a:gd name="T42" fmla="*/ 24 w 152"/>
                  <a:gd name="T43" fmla="*/ 22 h 79"/>
                  <a:gd name="T44" fmla="*/ 49 w 152"/>
                  <a:gd name="T45" fmla="*/ 3 h 79"/>
                  <a:gd name="T46" fmla="*/ 45 w 152"/>
                  <a:gd name="T47" fmla="*/ 1 h 79"/>
                  <a:gd name="T48" fmla="*/ 13 w 152"/>
                  <a:gd name="T49" fmla="*/ 7 h 79"/>
                  <a:gd name="T50" fmla="*/ 19 w 152"/>
                  <a:gd name="T51" fmla="*/ 16 h 79"/>
                  <a:gd name="T52" fmla="*/ 17 w 152"/>
                  <a:gd name="T53" fmla="*/ 18 h 79"/>
                  <a:gd name="T54" fmla="*/ 2 w 152"/>
                  <a:gd name="T55" fmla="*/ 40 h 79"/>
                  <a:gd name="T56" fmla="*/ 26 w 152"/>
                  <a:gd name="T57" fmla="*/ 57 h 79"/>
                  <a:gd name="T58" fmla="*/ 47 w 152"/>
                  <a:gd name="T59" fmla="*/ 15 h 79"/>
                  <a:gd name="T60" fmla="*/ 45 w 152"/>
                  <a:gd name="T61" fmla="*/ 68 h 79"/>
                  <a:gd name="T62" fmla="*/ 66 w 152"/>
                  <a:gd name="T63" fmla="*/ 19 h 79"/>
                  <a:gd name="T64" fmla="*/ 63 w 152"/>
                  <a:gd name="T65" fmla="*/ 34 h 79"/>
                  <a:gd name="T66" fmla="*/ 68 w 152"/>
                  <a:gd name="T67" fmla="*/ 73 h 79"/>
                  <a:gd name="T68" fmla="*/ 76 w 152"/>
                  <a:gd name="T69" fmla="*/ 79 h 79"/>
                  <a:gd name="T70" fmla="*/ 90 w 152"/>
                  <a:gd name="T71" fmla="*/ 57 h 79"/>
                  <a:gd name="T72" fmla="*/ 86 w 152"/>
                  <a:gd name="T73" fmla="*/ 21 h 79"/>
                  <a:gd name="T74" fmla="*/ 97 w 152"/>
                  <a:gd name="T75" fmla="*/ 43 h 79"/>
                  <a:gd name="T76" fmla="*/ 110 w 152"/>
                  <a:gd name="T77" fmla="*/ 66 h 79"/>
                  <a:gd name="T78" fmla="*/ 105 w 152"/>
                  <a:gd name="T79" fmla="*/ 15 h 79"/>
                  <a:gd name="T80" fmla="*/ 104 w 152"/>
                  <a:gd name="T81" fmla="*/ 13 h 79"/>
                  <a:gd name="T82" fmla="*/ 152 w 152"/>
                  <a:gd name="T83" fmla="*/ 40 h 79"/>
                  <a:gd name="T84" fmla="*/ 140 w 152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2" h="79">
                    <a:moveTo>
                      <a:pt x="140" y="30"/>
                    </a:moveTo>
                    <a:cubicBezTo>
                      <a:pt x="139" y="26"/>
                      <a:pt x="137" y="22"/>
                      <a:pt x="135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6" y="14"/>
                      <a:pt x="138" y="10"/>
                      <a:pt x="138" y="7"/>
                    </a:cubicBezTo>
                    <a:cubicBezTo>
                      <a:pt x="134" y="7"/>
                      <a:pt x="129" y="8"/>
                      <a:pt x="126" y="7"/>
                    </a:cubicBezTo>
                    <a:cubicBezTo>
                      <a:pt x="120" y="6"/>
                      <a:pt x="114" y="3"/>
                      <a:pt x="108" y="1"/>
                    </a:cubicBezTo>
                    <a:cubicBezTo>
                      <a:pt x="106" y="0"/>
                      <a:pt x="104" y="1"/>
                      <a:pt x="102" y="2"/>
                    </a:cubicBezTo>
                    <a:cubicBezTo>
                      <a:pt x="103" y="2"/>
                      <a:pt x="103" y="3"/>
                      <a:pt x="103" y="3"/>
                    </a:cubicBezTo>
                    <a:cubicBezTo>
                      <a:pt x="106" y="4"/>
                      <a:pt x="108" y="5"/>
                      <a:pt x="110" y="6"/>
                    </a:cubicBezTo>
                    <a:cubicBezTo>
                      <a:pt x="116" y="9"/>
                      <a:pt x="122" y="12"/>
                      <a:pt x="126" y="17"/>
                    </a:cubicBezTo>
                    <a:cubicBezTo>
                      <a:pt x="128" y="19"/>
                      <a:pt x="128" y="21"/>
                      <a:pt x="127" y="24"/>
                    </a:cubicBezTo>
                    <a:cubicBezTo>
                      <a:pt x="127" y="24"/>
                      <a:pt x="127" y="25"/>
                      <a:pt x="126" y="25"/>
                    </a:cubicBezTo>
                    <a:cubicBezTo>
                      <a:pt x="126" y="25"/>
                      <a:pt x="125" y="24"/>
                      <a:pt x="125" y="24"/>
                    </a:cubicBezTo>
                    <a:cubicBezTo>
                      <a:pt x="119" y="17"/>
                      <a:pt x="112" y="11"/>
                      <a:pt x="104" y="7"/>
                    </a:cubicBezTo>
                    <a:cubicBezTo>
                      <a:pt x="102" y="6"/>
                      <a:pt x="101" y="6"/>
                      <a:pt x="99" y="5"/>
                    </a:cubicBezTo>
                    <a:cubicBezTo>
                      <a:pt x="99" y="7"/>
                      <a:pt x="99" y="8"/>
                      <a:pt x="99" y="9"/>
                    </a:cubicBezTo>
                    <a:cubicBezTo>
                      <a:pt x="96" y="9"/>
                      <a:pt x="94" y="9"/>
                      <a:pt x="92" y="9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92" y="10"/>
                      <a:pt x="93" y="10"/>
                      <a:pt x="93" y="11"/>
                    </a:cubicBezTo>
                    <a:cubicBezTo>
                      <a:pt x="98" y="15"/>
                      <a:pt x="102" y="20"/>
                      <a:pt x="105" y="26"/>
                    </a:cubicBezTo>
                    <a:cubicBezTo>
                      <a:pt x="108" y="31"/>
                      <a:pt x="110" y="36"/>
                      <a:pt x="110" y="41"/>
                    </a:cubicBezTo>
                    <a:cubicBezTo>
                      <a:pt x="109" y="44"/>
                      <a:pt x="108" y="45"/>
                      <a:pt x="106" y="45"/>
                    </a:cubicBezTo>
                    <a:cubicBezTo>
                      <a:pt x="103" y="29"/>
                      <a:pt x="94" y="18"/>
                      <a:pt x="89" y="13"/>
                    </a:cubicBezTo>
                    <a:cubicBezTo>
                      <a:pt x="87" y="14"/>
                      <a:pt x="86" y="15"/>
                      <a:pt x="84" y="15"/>
                    </a:cubicBezTo>
                    <a:cubicBezTo>
                      <a:pt x="82" y="15"/>
                      <a:pt x="80" y="14"/>
                      <a:pt x="78" y="14"/>
                    </a:cubicBezTo>
                    <a:cubicBezTo>
                      <a:pt x="78" y="17"/>
                      <a:pt x="78" y="20"/>
                      <a:pt x="78" y="22"/>
                    </a:cubicBezTo>
                    <a:cubicBezTo>
                      <a:pt x="78" y="32"/>
                      <a:pt x="79" y="41"/>
                      <a:pt x="79" y="51"/>
                    </a:cubicBezTo>
                    <a:cubicBezTo>
                      <a:pt x="79" y="53"/>
                      <a:pt x="78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4" y="54"/>
                      <a:pt x="73" y="53"/>
                      <a:pt x="73" y="51"/>
                    </a:cubicBezTo>
                    <a:cubicBezTo>
                      <a:pt x="73" y="39"/>
                      <a:pt x="73" y="28"/>
                      <a:pt x="74" y="16"/>
                    </a:cubicBezTo>
                    <a:cubicBezTo>
                      <a:pt x="74" y="15"/>
                      <a:pt x="74" y="15"/>
                      <a:pt x="74" y="13"/>
                    </a:cubicBezTo>
                    <a:cubicBezTo>
                      <a:pt x="70" y="16"/>
                      <a:pt x="66" y="17"/>
                      <a:pt x="63" y="12"/>
                    </a:cubicBezTo>
                    <a:cubicBezTo>
                      <a:pt x="54" y="22"/>
                      <a:pt x="48" y="32"/>
                      <a:pt x="46" y="46"/>
                    </a:cubicBezTo>
                    <a:cubicBezTo>
                      <a:pt x="44" y="45"/>
                      <a:pt x="43" y="44"/>
                      <a:pt x="43" y="42"/>
                    </a:cubicBezTo>
                    <a:cubicBezTo>
                      <a:pt x="42" y="40"/>
                      <a:pt x="42" y="37"/>
                      <a:pt x="43" y="35"/>
                    </a:cubicBezTo>
                    <a:cubicBezTo>
                      <a:pt x="45" y="27"/>
                      <a:pt x="50" y="20"/>
                      <a:pt x="56" y="14"/>
                    </a:cubicBezTo>
                    <a:cubicBezTo>
                      <a:pt x="57" y="13"/>
                      <a:pt x="59" y="11"/>
                      <a:pt x="61" y="9"/>
                    </a:cubicBezTo>
                    <a:cubicBezTo>
                      <a:pt x="58" y="9"/>
                      <a:pt x="55" y="9"/>
                      <a:pt x="53" y="9"/>
                    </a:cubicBezTo>
                    <a:cubicBezTo>
                      <a:pt x="53" y="8"/>
                      <a:pt x="53" y="7"/>
                      <a:pt x="53" y="6"/>
                    </a:cubicBezTo>
                    <a:cubicBezTo>
                      <a:pt x="52" y="6"/>
                      <a:pt x="51" y="6"/>
                      <a:pt x="50" y="6"/>
                    </a:cubicBezTo>
                    <a:cubicBezTo>
                      <a:pt x="41" y="10"/>
                      <a:pt x="34" y="16"/>
                      <a:pt x="28" y="23"/>
                    </a:cubicBezTo>
                    <a:cubicBezTo>
                      <a:pt x="27" y="24"/>
                      <a:pt x="26" y="24"/>
                      <a:pt x="26" y="25"/>
                    </a:cubicBezTo>
                    <a:cubicBezTo>
                      <a:pt x="25" y="24"/>
                      <a:pt x="25" y="23"/>
                      <a:pt x="24" y="22"/>
                    </a:cubicBezTo>
                    <a:cubicBezTo>
                      <a:pt x="24" y="19"/>
                      <a:pt x="26" y="16"/>
                      <a:pt x="28" y="15"/>
                    </a:cubicBezTo>
                    <a:cubicBezTo>
                      <a:pt x="34" y="10"/>
                      <a:pt x="41" y="6"/>
                      <a:pt x="49" y="3"/>
                    </a:cubicBezTo>
                    <a:cubicBezTo>
                      <a:pt x="49" y="3"/>
                      <a:pt x="49" y="2"/>
                      <a:pt x="50" y="1"/>
                    </a:cubicBezTo>
                    <a:cubicBezTo>
                      <a:pt x="48" y="1"/>
                      <a:pt x="46" y="0"/>
                      <a:pt x="45" y="1"/>
                    </a:cubicBezTo>
                    <a:cubicBezTo>
                      <a:pt x="42" y="2"/>
                      <a:pt x="39" y="3"/>
                      <a:pt x="35" y="5"/>
                    </a:cubicBezTo>
                    <a:cubicBezTo>
                      <a:pt x="29" y="7"/>
                      <a:pt x="22" y="9"/>
                      <a:pt x="13" y="7"/>
                    </a:cubicBezTo>
                    <a:cubicBezTo>
                      <a:pt x="14" y="9"/>
                      <a:pt x="14" y="10"/>
                      <a:pt x="15" y="12"/>
                    </a:cubicBezTo>
                    <a:cubicBezTo>
                      <a:pt x="16" y="13"/>
                      <a:pt x="18" y="15"/>
                      <a:pt x="19" y="16"/>
                    </a:cubicBezTo>
                    <a:cubicBezTo>
                      <a:pt x="19" y="16"/>
                      <a:pt x="19" y="16"/>
                      <a:pt x="19" y="17"/>
                    </a:cubicBezTo>
                    <a:cubicBezTo>
                      <a:pt x="18" y="17"/>
                      <a:pt x="18" y="17"/>
                      <a:pt x="17" y="18"/>
                    </a:cubicBezTo>
                    <a:cubicBezTo>
                      <a:pt x="13" y="22"/>
                      <a:pt x="12" y="28"/>
                      <a:pt x="11" y="33"/>
                    </a:cubicBezTo>
                    <a:cubicBezTo>
                      <a:pt x="9" y="38"/>
                      <a:pt x="7" y="41"/>
                      <a:pt x="2" y="40"/>
                    </a:cubicBezTo>
                    <a:cubicBezTo>
                      <a:pt x="1" y="40"/>
                      <a:pt x="1" y="40"/>
                      <a:pt x="0" y="40"/>
                    </a:cubicBezTo>
                    <a:cubicBezTo>
                      <a:pt x="3" y="49"/>
                      <a:pt x="19" y="58"/>
                      <a:pt x="26" y="57"/>
                    </a:cubicBezTo>
                    <a:cubicBezTo>
                      <a:pt x="22" y="39"/>
                      <a:pt x="36" y="18"/>
                      <a:pt x="49" y="13"/>
                    </a:cubicBezTo>
                    <a:cubicBezTo>
                      <a:pt x="48" y="14"/>
                      <a:pt x="47" y="14"/>
                      <a:pt x="47" y="15"/>
                    </a:cubicBezTo>
                    <a:cubicBezTo>
                      <a:pt x="41" y="22"/>
                      <a:pt x="36" y="30"/>
                      <a:pt x="34" y="39"/>
                    </a:cubicBezTo>
                    <a:cubicBezTo>
                      <a:pt x="30" y="50"/>
                      <a:pt x="33" y="62"/>
                      <a:pt x="45" y="68"/>
                    </a:cubicBezTo>
                    <a:cubicBezTo>
                      <a:pt x="49" y="70"/>
                      <a:pt x="52" y="71"/>
                      <a:pt x="57" y="70"/>
                    </a:cubicBezTo>
                    <a:cubicBezTo>
                      <a:pt x="50" y="56"/>
                      <a:pt x="56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5" y="25"/>
                      <a:pt x="64" y="29"/>
                      <a:pt x="63" y="34"/>
                    </a:cubicBezTo>
                    <a:cubicBezTo>
                      <a:pt x="61" y="42"/>
                      <a:pt x="61" y="50"/>
                      <a:pt x="62" y="58"/>
                    </a:cubicBezTo>
                    <a:cubicBezTo>
                      <a:pt x="62" y="64"/>
                      <a:pt x="64" y="69"/>
                      <a:pt x="68" y="73"/>
                    </a:cubicBezTo>
                    <a:cubicBezTo>
                      <a:pt x="70" y="76"/>
                      <a:pt x="73" y="77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8" y="78"/>
                      <a:pt x="79" y="78"/>
                      <a:pt x="80" y="77"/>
                    </a:cubicBezTo>
                    <a:cubicBezTo>
                      <a:pt x="87" y="72"/>
                      <a:pt x="90" y="65"/>
                      <a:pt x="90" y="57"/>
                    </a:cubicBezTo>
                    <a:cubicBezTo>
                      <a:pt x="91" y="51"/>
                      <a:pt x="90" y="44"/>
                      <a:pt x="89" y="37"/>
                    </a:cubicBezTo>
                    <a:cubicBezTo>
                      <a:pt x="89" y="31"/>
                      <a:pt x="87" y="26"/>
                      <a:pt x="86" y="21"/>
                    </a:cubicBezTo>
                    <a:cubicBezTo>
                      <a:pt x="86" y="20"/>
                      <a:pt x="86" y="20"/>
                      <a:pt x="86" y="19"/>
                    </a:cubicBezTo>
                    <a:cubicBezTo>
                      <a:pt x="92" y="26"/>
                      <a:pt x="96" y="34"/>
                      <a:pt x="97" y="43"/>
                    </a:cubicBezTo>
                    <a:cubicBezTo>
                      <a:pt x="99" y="53"/>
                      <a:pt x="98" y="61"/>
                      <a:pt x="96" y="70"/>
                    </a:cubicBezTo>
                    <a:cubicBezTo>
                      <a:pt x="99" y="72"/>
                      <a:pt x="106" y="69"/>
                      <a:pt x="110" y="66"/>
                    </a:cubicBezTo>
                    <a:cubicBezTo>
                      <a:pt x="119" y="60"/>
                      <a:pt x="121" y="50"/>
                      <a:pt x="119" y="39"/>
                    </a:cubicBezTo>
                    <a:cubicBezTo>
                      <a:pt x="116" y="30"/>
                      <a:pt x="111" y="22"/>
                      <a:pt x="105" y="15"/>
                    </a:cubicBezTo>
                    <a:cubicBezTo>
                      <a:pt x="104" y="14"/>
                      <a:pt x="104" y="14"/>
                      <a:pt x="104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20" y="23"/>
                      <a:pt x="129" y="37"/>
                      <a:pt x="127" y="57"/>
                    </a:cubicBezTo>
                    <a:cubicBezTo>
                      <a:pt x="134" y="57"/>
                      <a:pt x="149" y="48"/>
                      <a:pt x="152" y="40"/>
                    </a:cubicBezTo>
                    <a:cubicBezTo>
                      <a:pt x="150" y="40"/>
                      <a:pt x="148" y="40"/>
                      <a:pt x="146" y="39"/>
                    </a:cubicBezTo>
                    <a:cubicBezTo>
                      <a:pt x="141" y="38"/>
                      <a:pt x="141" y="34"/>
                      <a:pt x="14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9" name="Freeform 175"/>
              <p:cNvSpPr>
                <a:spLocks/>
              </p:cNvSpPr>
              <p:nvPr/>
            </p:nvSpPr>
            <p:spPr bwMode="auto">
              <a:xfrm>
                <a:off x="5304261" y="1851766"/>
                <a:ext cx="77554" cy="81635"/>
              </a:xfrm>
              <a:custGeom>
                <a:avLst/>
                <a:gdLst>
                  <a:gd name="T0" fmla="*/ 55 w 56"/>
                  <a:gd name="T1" fmla="*/ 13 h 59"/>
                  <a:gd name="T2" fmla="*/ 53 w 56"/>
                  <a:gd name="T3" fmla="*/ 4 h 59"/>
                  <a:gd name="T4" fmla="*/ 51 w 56"/>
                  <a:gd name="T5" fmla="*/ 0 h 59"/>
                  <a:gd name="T6" fmla="*/ 0 w 56"/>
                  <a:gd name="T7" fmla="*/ 36 h 59"/>
                  <a:gd name="T8" fmla="*/ 15 w 56"/>
                  <a:gd name="T9" fmla="*/ 40 h 59"/>
                  <a:gd name="T10" fmla="*/ 19 w 56"/>
                  <a:gd name="T11" fmla="*/ 40 h 59"/>
                  <a:gd name="T12" fmla="*/ 42 w 56"/>
                  <a:gd name="T13" fmla="*/ 24 h 59"/>
                  <a:gd name="T14" fmla="*/ 41 w 56"/>
                  <a:gd name="T15" fmla="*/ 31 h 59"/>
                  <a:gd name="T16" fmla="*/ 30 w 56"/>
                  <a:gd name="T17" fmla="*/ 40 h 59"/>
                  <a:gd name="T18" fmla="*/ 14 w 56"/>
                  <a:gd name="T19" fmla="*/ 50 h 59"/>
                  <a:gd name="T20" fmla="*/ 4 w 56"/>
                  <a:gd name="T21" fmla="*/ 59 h 59"/>
                  <a:gd name="T22" fmla="*/ 9 w 56"/>
                  <a:gd name="T23" fmla="*/ 58 h 59"/>
                  <a:gd name="T24" fmla="*/ 18 w 56"/>
                  <a:gd name="T25" fmla="*/ 56 h 59"/>
                  <a:gd name="T26" fmla="*/ 44 w 56"/>
                  <a:gd name="T27" fmla="*/ 44 h 59"/>
                  <a:gd name="T28" fmla="*/ 55 w 56"/>
                  <a:gd name="T29" fmla="*/ 23 h 59"/>
                  <a:gd name="T30" fmla="*/ 56 w 56"/>
                  <a:gd name="T31" fmla="*/ 21 h 59"/>
                  <a:gd name="T32" fmla="*/ 56 w 56"/>
                  <a:gd name="T33" fmla="*/ 14 h 59"/>
                  <a:gd name="T34" fmla="*/ 55 w 56"/>
                  <a:gd name="T35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" h="59">
                    <a:moveTo>
                      <a:pt x="55" y="13"/>
                    </a:moveTo>
                    <a:cubicBezTo>
                      <a:pt x="55" y="10"/>
                      <a:pt x="54" y="7"/>
                      <a:pt x="53" y="4"/>
                    </a:cubicBezTo>
                    <a:cubicBezTo>
                      <a:pt x="53" y="2"/>
                      <a:pt x="52" y="1"/>
                      <a:pt x="51" y="0"/>
                    </a:cubicBezTo>
                    <a:cubicBezTo>
                      <a:pt x="37" y="16"/>
                      <a:pt x="19" y="27"/>
                      <a:pt x="0" y="36"/>
                    </a:cubicBezTo>
                    <a:cubicBezTo>
                      <a:pt x="6" y="37"/>
                      <a:pt x="11" y="38"/>
                      <a:pt x="15" y="40"/>
                    </a:cubicBezTo>
                    <a:cubicBezTo>
                      <a:pt x="17" y="40"/>
                      <a:pt x="18" y="40"/>
                      <a:pt x="19" y="40"/>
                    </a:cubicBezTo>
                    <a:cubicBezTo>
                      <a:pt x="27" y="36"/>
                      <a:pt x="35" y="31"/>
                      <a:pt x="42" y="24"/>
                    </a:cubicBezTo>
                    <a:cubicBezTo>
                      <a:pt x="43" y="26"/>
                      <a:pt x="43" y="28"/>
                      <a:pt x="41" y="31"/>
                    </a:cubicBezTo>
                    <a:cubicBezTo>
                      <a:pt x="39" y="35"/>
                      <a:pt x="34" y="37"/>
                      <a:pt x="30" y="40"/>
                    </a:cubicBezTo>
                    <a:cubicBezTo>
                      <a:pt x="24" y="43"/>
                      <a:pt x="18" y="45"/>
                      <a:pt x="14" y="50"/>
                    </a:cubicBezTo>
                    <a:cubicBezTo>
                      <a:pt x="11" y="53"/>
                      <a:pt x="8" y="56"/>
                      <a:pt x="4" y="59"/>
                    </a:cubicBezTo>
                    <a:cubicBezTo>
                      <a:pt x="6" y="59"/>
                      <a:pt x="7" y="59"/>
                      <a:pt x="9" y="58"/>
                    </a:cubicBezTo>
                    <a:cubicBezTo>
                      <a:pt x="12" y="58"/>
                      <a:pt x="15" y="57"/>
                      <a:pt x="18" y="56"/>
                    </a:cubicBezTo>
                    <a:cubicBezTo>
                      <a:pt x="27" y="53"/>
                      <a:pt x="36" y="50"/>
                      <a:pt x="44" y="44"/>
                    </a:cubicBezTo>
                    <a:cubicBezTo>
                      <a:pt x="50" y="38"/>
                      <a:pt x="54" y="31"/>
                      <a:pt x="55" y="23"/>
                    </a:cubicBezTo>
                    <a:cubicBezTo>
                      <a:pt x="56" y="22"/>
                      <a:pt x="56" y="22"/>
                      <a:pt x="56" y="21"/>
                    </a:cubicBezTo>
                    <a:cubicBezTo>
                      <a:pt x="56" y="19"/>
                      <a:pt x="56" y="17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0" name="Freeform 176"/>
              <p:cNvSpPr>
                <a:spLocks/>
              </p:cNvSpPr>
              <p:nvPr/>
            </p:nvSpPr>
            <p:spPr bwMode="auto">
              <a:xfrm>
                <a:off x="4800455" y="1851766"/>
                <a:ext cx="80469" cy="81635"/>
              </a:xfrm>
              <a:custGeom>
                <a:avLst/>
                <a:gdLst>
                  <a:gd name="T0" fmla="*/ 17 w 58"/>
                  <a:gd name="T1" fmla="*/ 47 h 59"/>
                  <a:gd name="T2" fmla="*/ 45 w 58"/>
                  <a:gd name="T3" fmla="*/ 58 h 59"/>
                  <a:gd name="T4" fmla="*/ 53 w 58"/>
                  <a:gd name="T5" fmla="*/ 59 h 59"/>
                  <a:gd name="T6" fmla="*/ 39 w 58"/>
                  <a:gd name="T7" fmla="*/ 47 h 59"/>
                  <a:gd name="T8" fmla="*/ 36 w 58"/>
                  <a:gd name="T9" fmla="*/ 44 h 59"/>
                  <a:gd name="T10" fmla="*/ 25 w 58"/>
                  <a:gd name="T11" fmla="*/ 38 h 59"/>
                  <a:gd name="T12" fmla="*/ 15 w 58"/>
                  <a:gd name="T13" fmla="*/ 31 h 59"/>
                  <a:gd name="T14" fmla="*/ 15 w 58"/>
                  <a:gd name="T15" fmla="*/ 24 h 59"/>
                  <a:gd name="T16" fmla="*/ 37 w 58"/>
                  <a:gd name="T17" fmla="*/ 39 h 59"/>
                  <a:gd name="T18" fmla="*/ 42 w 58"/>
                  <a:gd name="T19" fmla="*/ 40 h 59"/>
                  <a:gd name="T20" fmla="*/ 45 w 58"/>
                  <a:gd name="T21" fmla="*/ 38 h 59"/>
                  <a:gd name="T22" fmla="*/ 58 w 58"/>
                  <a:gd name="T23" fmla="*/ 36 h 59"/>
                  <a:gd name="T24" fmla="*/ 30 w 58"/>
                  <a:gd name="T25" fmla="*/ 21 h 59"/>
                  <a:gd name="T26" fmla="*/ 5 w 58"/>
                  <a:gd name="T27" fmla="*/ 0 h 59"/>
                  <a:gd name="T28" fmla="*/ 4 w 58"/>
                  <a:gd name="T29" fmla="*/ 1 h 59"/>
                  <a:gd name="T30" fmla="*/ 1 w 58"/>
                  <a:gd name="T31" fmla="*/ 12 h 59"/>
                  <a:gd name="T32" fmla="*/ 0 w 58"/>
                  <a:gd name="T33" fmla="*/ 14 h 59"/>
                  <a:gd name="T34" fmla="*/ 0 w 58"/>
                  <a:gd name="T35" fmla="*/ 21 h 59"/>
                  <a:gd name="T36" fmla="*/ 2 w 58"/>
                  <a:gd name="T37" fmla="*/ 27 h 59"/>
                  <a:gd name="T38" fmla="*/ 17 w 58"/>
                  <a:gd name="T39" fmla="*/ 4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9">
                    <a:moveTo>
                      <a:pt x="17" y="47"/>
                    </a:moveTo>
                    <a:cubicBezTo>
                      <a:pt x="26" y="52"/>
                      <a:pt x="35" y="55"/>
                      <a:pt x="45" y="58"/>
                    </a:cubicBezTo>
                    <a:cubicBezTo>
                      <a:pt x="47" y="58"/>
                      <a:pt x="50" y="58"/>
                      <a:pt x="53" y="59"/>
                    </a:cubicBezTo>
                    <a:cubicBezTo>
                      <a:pt x="48" y="55"/>
                      <a:pt x="44" y="51"/>
                      <a:pt x="39" y="47"/>
                    </a:cubicBezTo>
                    <a:cubicBezTo>
                      <a:pt x="38" y="46"/>
                      <a:pt x="37" y="45"/>
                      <a:pt x="36" y="44"/>
                    </a:cubicBezTo>
                    <a:cubicBezTo>
                      <a:pt x="32" y="42"/>
                      <a:pt x="28" y="41"/>
                      <a:pt x="25" y="38"/>
                    </a:cubicBezTo>
                    <a:cubicBezTo>
                      <a:pt x="21" y="36"/>
                      <a:pt x="17" y="34"/>
                      <a:pt x="15" y="31"/>
                    </a:cubicBezTo>
                    <a:cubicBezTo>
                      <a:pt x="13" y="28"/>
                      <a:pt x="13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1"/>
                      <a:pt x="42" y="40"/>
                    </a:cubicBezTo>
                    <a:cubicBezTo>
                      <a:pt x="43" y="39"/>
                      <a:pt x="44" y="39"/>
                      <a:pt x="45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7" y="32"/>
                      <a:pt x="38" y="27"/>
                      <a:pt x="30" y="21"/>
                    </a:cubicBezTo>
                    <a:cubicBezTo>
                      <a:pt x="21" y="15"/>
                      <a:pt x="12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1" name="Freeform 177"/>
              <p:cNvSpPr>
                <a:spLocks/>
              </p:cNvSpPr>
              <p:nvPr/>
            </p:nvSpPr>
            <p:spPr bwMode="auto">
              <a:xfrm>
                <a:off x="5303095" y="1918240"/>
                <a:ext cx="78720" cy="51314"/>
              </a:xfrm>
              <a:custGeom>
                <a:avLst/>
                <a:gdLst>
                  <a:gd name="T0" fmla="*/ 7 w 57"/>
                  <a:gd name="T1" fmla="*/ 14 h 37"/>
                  <a:gd name="T2" fmla="*/ 5 w 57"/>
                  <a:gd name="T3" fmla="*/ 14 h 37"/>
                  <a:gd name="T4" fmla="*/ 5 w 57"/>
                  <a:gd name="T5" fmla="*/ 15 h 37"/>
                  <a:gd name="T6" fmla="*/ 14 w 57"/>
                  <a:gd name="T7" fmla="*/ 23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5 h 37"/>
                  <a:gd name="T16" fmla="*/ 20 w 57"/>
                  <a:gd name="T17" fmla="*/ 28 h 37"/>
                  <a:gd name="T18" fmla="*/ 11 w 57"/>
                  <a:gd name="T19" fmla="*/ 30 h 37"/>
                  <a:gd name="T20" fmla="*/ 9 w 57"/>
                  <a:gd name="T21" fmla="*/ 31 h 37"/>
                  <a:gd name="T22" fmla="*/ 0 w 57"/>
                  <a:gd name="T23" fmla="*/ 35 h 37"/>
                  <a:gd name="T24" fmla="*/ 11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1 h 37"/>
                  <a:gd name="T36" fmla="*/ 7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7" y="14"/>
                    </a:moveTo>
                    <a:cubicBezTo>
                      <a:pt x="6" y="14"/>
                      <a:pt x="6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8"/>
                      <a:pt x="11" y="20"/>
                      <a:pt x="14" y="23"/>
                    </a:cubicBezTo>
                    <a:cubicBezTo>
                      <a:pt x="15" y="23"/>
                      <a:pt x="15" y="23"/>
                      <a:pt x="16" y="23"/>
                    </a:cubicBezTo>
                    <a:cubicBezTo>
                      <a:pt x="20" y="23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4"/>
                      <a:pt x="35" y="25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0" y="30"/>
                      <a:pt x="10" y="30"/>
                      <a:pt x="9" y="31"/>
                    </a:cubicBezTo>
                    <a:cubicBezTo>
                      <a:pt x="6" y="32"/>
                      <a:pt x="3" y="33"/>
                      <a:pt x="0" y="35"/>
                    </a:cubicBezTo>
                    <a:cubicBezTo>
                      <a:pt x="4" y="36"/>
                      <a:pt x="8" y="36"/>
                      <a:pt x="11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6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1"/>
                    </a:cubicBezTo>
                    <a:cubicBezTo>
                      <a:pt x="23" y="12"/>
                      <a:pt x="15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2" name="Freeform 178"/>
              <p:cNvSpPr>
                <a:spLocks/>
              </p:cNvSpPr>
              <p:nvPr/>
            </p:nvSpPr>
            <p:spPr bwMode="auto">
              <a:xfrm>
                <a:off x="4800455" y="1918240"/>
                <a:ext cx="80469" cy="50147"/>
              </a:xfrm>
              <a:custGeom>
                <a:avLst/>
                <a:gdLst>
                  <a:gd name="T0" fmla="*/ 46 w 58"/>
                  <a:gd name="T1" fmla="*/ 36 h 36"/>
                  <a:gd name="T2" fmla="*/ 58 w 58"/>
                  <a:gd name="T3" fmla="*/ 35 h 36"/>
                  <a:gd name="T4" fmla="*/ 48 w 58"/>
                  <a:gd name="T5" fmla="*/ 30 h 36"/>
                  <a:gd name="T6" fmla="*/ 42 w 58"/>
                  <a:gd name="T7" fmla="*/ 27 h 36"/>
                  <a:gd name="T8" fmla="*/ 30 w 58"/>
                  <a:gd name="T9" fmla="*/ 26 h 36"/>
                  <a:gd name="T10" fmla="*/ 23 w 58"/>
                  <a:gd name="T11" fmla="*/ 24 h 36"/>
                  <a:gd name="T12" fmla="*/ 19 w 58"/>
                  <a:gd name="T13" fmla="*/ 17 h 36"/>
                  <a:gd name="T14" fmla="*/ 25 w 58"/>
                  <a:gd name="T15" fmla="*/ 19 h 36"/>
                  <a:gd name="T16" fmla="*/ 36 w 58"/>
                  <a:gd name="T17" fmla="*/ 21 h 36"/>
                  <a:gd name="T18" fmla="*/ 46 w 58"/>
                  <a:gd name="T19" fmla="*/ 20 h 36"/>
                  <a:gd name="T20" fmla="*/ 51 w 58"/>
                  <a:gd name="T21" fmla="*/ 16 h 36"/>
                  <a:gd name="T22" fmla="*/ 52 w 58"/>
                  <a:gd name="T23" fmla="*/ 14 h 36"/>
                  <a:gd name="T24" fmla="*/ 35 w 58"/>
                  <a:gd name="T25" fmla="*/ 12 h 36"/>
                  <a:gd name="T26" fmla="*/ 17 w 58"/>
                  <a:gd name="T27" fmla="*/ 7 h 36"/>
                  <a:gd name="T28" fmla="*/ 0 w 58"/>
                  <a:gd name="T29" fmla="*/ 0 h 36"/>
                  <a:gd name="T30" fmla="*/ 0 w 58"/>
                  <a:gd name="T31" fmla="*/ 12 h 36"/>
                  <a:gd name="T32" fmla="*/ 2 w 58"/>
                  <a:gd name="T33" fmla="*/ 16 h 36"/>
                  <a:gd name="T34" fmla="*/ 23 w 58"/>
                  <a:gd name="T35" fmla="*/ 34 h 36"/>
                  <a:gd name="T36" fmla="*/ 46 w 58"/>
                  <a:gd name="T3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6">
                    <a:moveTo>
                      <a:pt x="46" y="36"/>
                    </a:moveTo>
                    <a:cubicBezTo>
                      <a:pt x="50" y="36"/>
                      <a:pt x="54" y="35"/>
                      <a:pt x="58" y="35"/>
                    </a:cubicBezTo>
                    <a:cubicBezTo>
                      <a:pt x="54" y="33"/>
                      <a:pt x="51" y="32"/>
                      <a:pt x="48" y="30"/>
                    </a:cubicBezTo>
                    <a:cubicBezTo>
                      <a:pt x="46" y="29"/>
                      <a:pt x="44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8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7" y="18"/>
                      <a:pt x="49" y="17"/>
                      <a:pt x="51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46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7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2" y="32"/>
                      <a:pt x="23" y="34"/>
                    </a:cubicBezTo>
                    <a:cubicBezTo>
                      <a:pt x="30" y="35"/>
                      <a:pt x="38" y="35"/>
                      <a:pt x="4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3" name="Freeform 179"/>
              <p:cNvSpPr>
                <a:spLocks/>
              </p:cNvSpPr>
              <p:nvPr/>
            </p:nvSpPr>
            <p:spPr bwMode="auto">
              <a:xfrm>
                <a:off x="5203383" y="1842436"/>
                <a:ext cx="117205" cy="204671"/>
              </a:xfrm>
              <a:custGeom>
                <a:avLst/>
                <a:gdLst>
                  <a:gd name="T0" fmla="*/ 17 w 85"/>
                  <a:gd name="T1" fmla="*/ 143 h 148"/>
                  <a:gd name="T2" fmla="*/ 20 w 85"/>
                  <a:gd name="T3" fmla="*/ 134 h 148"/>
                  <a:gd name="T4" fmla="*/ 23 w 85"/>
                  <a:gd name="T5" fmla="*/ 133 h 148"/>
                  <a:gd name="T6" fmla="*/ 29 w 85"/>
                  <a:gd name="T7" fmla="*/ 134 h 148"/>
                  <a:gd name="T8" fmla="*/ 37 w 85"/>
                  <a:gd name="T9" fmla="*/ 136 h 148"/>
                  <a:gd name="T10" fmla="*/ 38 w 85"/>
                  <a:gd name="T11" fmla="*/ 121 h 148"/>
                  <a:gd name="T12" fmla="*/ 56 w 85"/>
                  <a:gd name="T13" fmla="*/ 123 h 148"/>
                  <a:gd name="T14" fmla="*/ 51 w 85"/>
                  <a:gd name="T15" fmla="*/ 106 h 148"/>
                  <a:gd name="T16" fmla="*/ 71 w 85"/>
                  <a:gd name="T17" fmla="*/ 103 h 148"/>
                  <a:gd name="T18" fmla="*/ 71 w 85"/>
                  <a:gd name="T19" fmla="*/ 102 h 148"/>
                  <a:gd name="T20" fmla="*/ 59 w 85"/>
                  <a:gd name="T21" fmla="*/ 88 h 148"/>
                  <a:gd name="T22" fmla="*/ 65 w 85"/>
                  <a:gd name="T23" fmla="*/ 86 h 148"/>
                  <a:gd name="T24" fmla="*/ 80 w 85"/>
                  <a:gd name="T25" fmla="*/ 80 h 148"/>
                  <a:gd name="T26" fmla="*/ 80 w 85"/>
                  <a:gd name="T27" fmla="*/ 77 h 148"/>
                  <a:gd name="T28" fmla="*/ 68 w 85"/>
                  <a:gd name="T29" fmla="*/ 70 h 148"/>
                  <a:gd name="T30" fmla="*/ 62 w 85"/>
                  <a:gd name="T31" fmla="*/ 67 h 148"/>
                  <a:gd name="T32" fmla="*/ 63 w 85"/>
                  <a:gd name="T33" fmla="*/ 67 h 148"/>
                  <a:gd name="T34" fmla="*/ 83 w 85"/>
                  <a:gd name="T35" fmla="*/ 53 h 148"/>
                  <a:gd name="T36" fmla="*/ 85 w 85"/>
                  <a:gd name="T37" fmla="*/ 50 h 148"/>
                  <a:gd name="T38" fmla="*/ 85 w 85"/>
                  <a:gd name="T39" fmla="*/ 49 h 148"/>
                  <a:gd name="T40" fmla="*/ 59 w 85"/>
                  <a:gd name="T41" fmla="*/ 46 h 148"/>
                  <a:gd name="T42" fmla="*/ 71 w 85"/>
                  <a:gd name="T43" fmla="*/ 24 h 148"/>
                  <a:gd name="T44" fmla="*/ 70 w 85"/>
                  <a:gd name="T45" fmla="*/ 0 h 148"/>
                  <a:gd name="T46" fmla="*/ 58 w 85"/>
                  <a:gd name="T47" fmla="*/ 17 h 148"/>
                  <a:gd name="T48" fmla="*/ 51 w 85"/>
                  <a:gd name="T49" fmla="*/ 25 h 148"/>
                  <a:gd name="T50" fmla="*/ 50 w 85"/>
                  <a:gd name="T51" fmla="*/ 27 h 148"/>
                  <a:gd name="T52" fmla="*/ 45 w 85"/>
                  <a:gd name="T53" fmla="*/ 50 h 148"/>
                  <a:gd name="T54" fmla="*/ 47 w 85"/>
                  <a:gd name="T55" fmla="*/ 53 h 148"/>
                  <a:gd name="T56" fmla="*/ 58 w 85"/>
                  <a:gd name="T57" fmla="*/ 59 h 148"/>
                  <a:gd name="T58" fmla="*/ 59 w 85"/>
                  <a:gd name="T59" fmla="*/ 62 h 148"/>
                  <a:gd name="T60" fmla="*/ 50 w 85"/>
                  <a:gd name="T61" fmla="*/ 70 h 148"/>
                  <a:gd name="T62" fmla="*/ 50 w 85"/>
                  <a:gd name="T63" fmla="*/ 76 h 148"/>
                  <a:gd name="T64" fmla="*/ 59 w 85"/>
                  <a:gd name="T65" fmla="*/ 86 h 148"/>
                  <a:gd name="T66" fmla="*/ 43 w 85"/>
                  <a:gd name="T67" fmla="*/ 94 h 148"/>
                  <a:gd name="T68" fmla="*/ 44 w 85"/>
                  <a:gd name="T69" fmla="*/ 97 h 148"/>
                  <a:gd name="T70" fmla="*/ 47 w 85"/>
                  <a:gd name="T71" fmla="*/ 106 h 148"/>
                  <a:gd name="T72" fmla="*/ 43 w 85"/>
                  <a:gd name="T73" fmla="*/ 112 h 148"/>
                  <a:gd name="T74" fmla="*/ 31 w 85"/>
                  <a:gd name="T75" fmla="*/ 112 h 148"/>
                  <a:gd name="T76" fmla="*/ 29 w 85"/>
                  <a:gd name="T77" fmla="*/ 130 h 148"/>
                  <a:gd name="T78" fmla="*/ 12 w 85"/>
                  <a:gd name="T79" fmla="*/ 126 h 148"/>
                  <a:gd name="T80" fmla="*/ 6 w 85"/>
                  <a:gd name="T81" fmla="*/ 139 h 148"/>
                  <a:gd name="T82" fmla="*/ 0 w 85"/>
                  <a:gd name="T83" fmla="*/ 134 h 148"/>
                  <a:gd name="T84" fmla="*/ 0 w 85"/>
                  <a:gd name="T85" fmla="*/ 148 h 148"/>
                  <a:gd name="T86" fmla="*/ 1 w 85"/>
                  <a:gd name="T87" fmla="*/ 147 h 148"/>
                  <a:gd name="T88" fmla="*/ 3 w 85"/>
                  <a:gd name="T89" fmla="*/ 142 h 148"/>
                  <a:gd name="T90" fmla="*/ 13 w 85"/>
                  <a:gd name="T91" fmla="*/ 145 h 148"/>
                  <a:gd name="T92" fmla="*/ 17 w 85"/>
                  <a:gd name="T93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8">
                    <a:moveTo>
                      <a:pt x="17" y="143"/>
                    </a:moveTo>
                    <a:cubicBezTo>
                      <a:pt x="18" y="140"/>
                      <a:pt x="19" y="137"/>
                      <a:pt x="20" y="134"/>
                    </a:cubicBezTo>
                    <a:cubicBezTo>
                      <a:pt x="21" y="133"/>
                      <a:pt x="21" y="132"/>
                      <a:pt x="23" y="133"/>
                    </a:cubicBezTo>
                    <a:cubicBezTo>
                      <a:pt x="25" y="133"/>
                      <a:pt x="27" y="134"/>
                      <a:pt x="29" y="134"/>
                    </a:cubicBezTo>
                    <a:cubicBezTo>
                      <a:pt x="31" y="135"/>
                      <a:pt x="34" y="135"/>
                      <a:pt x="37" y="136"/>
                    </a:cubicBezTo>
                    <a:cubicBezTo>
                      <a:pt x="37" y="131"/>
                      <a:pt x="37" y="126"/>
                      <a:pt x="38" y="121"/>
                    </a:cubicBezTo>
                    <a:cubicBezTo>
                      <a:pt x="44" y="122"/>
                      <a:pt x="49" y="122"/>
                      <a:pt x="56" y="123"/>
                    </a:cubicBezTo>
                    <a:cubicBezTo>
                      <a:pt x="54" y="117"/>
                      <a:pt x="53" y="111"/>
                      <a:pt x="51" y="106"/>
                    </a:cubicBezTo>
                    <a:cubicBezTo>
                      <a:pt x="58" y="105"/>
                      <a:pt x="64" y="104"/>
                      <a:pt x="71" y="103"/>
                    </a:cubicBezTo>
                    <a:cubicBezTo>
                      <a:pt x="71" y="103"/>
                      <a:pt x="71" y="103"/>
                      <a:pt x="71" y="102"/>
                    </a:cubicBezTo>
                    <a:cubicBezTo>
                      <a:pt x="67" y="98"/>
                      <a:pt x="63" y="93"/>
                      <a:pt x="59" y="88"/>
                    </a:cubicBezTo>
                    <a:cubicBezTo>
                      <a:pt x="61" y="87"/>
                      <a:pt x="63" y="86"/>
                      <a:pt x="65" y="86"/>
                    </a:cubicBezTo>
                    <a:cubicBezTo>
                      <a:pt x="70" y="84"/>
                      <a:pt x="75" y="82"/>
                      <a:pt x="80" y="80"/>
                    </a:cubicBezTo>
                    <a:cubicBezTo>
                      <a:pt x="82" y="79"/>
                      <a:pt x="82" y="78"/>
                      <a:pt x="80" y="77"/>
                    </a:cubicBezTo>
                    <a:cubicBezTo>
                      <a:pt x="76" y="75"/>
                      <a:pt x="72" y="73"/>
                      <a:pt x="68" y="70"/>
                    </a:cubicBezTo>
                    <a:cubicBezTo>
                      <a:pt x="66" y="69"/>
                      <a:pt x="64" y="68"/>
                      <a:pt x="62" y="67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70" y="63"/>
                      <a:pt x="77" y="58"/>
                      <a:pt x="83" y="53"/>
                    </a:cubicBezTo>
                    <a:cubicBezTo>
                      <a:pt x="84" y="52"/>
                      <a:pt x="85" y="51"/>
                      <a:pt x="85" y="50"/>
                    </a:cubicBezTo>
                    <a:cubicBezTo>
                      <a:pt x="85" y="50"/>
                      <a:pt x="85" y="50"/>
                      <a:pt x="85" y="49"/>
                    </a:cubicBezTo>
                    <a:cubicBezTo>
                      <a:pt x="76" y="48"/>
                      <a:pt x="68" y="47"/>
                      <a:pt x="59" y="46"/>
                    </a:cubicBezTo>
                    <a:cubicBezTo>
                      <a:pt x="67" y="37"/>
                      <a:pt x="67" y="37"/>
                      <a:pt x="71" y="24"/>
                    </a:cubicBezTo>
                    <a:cubicBezTo>
                      <a:pt x="73" y="18"/>
                      <a:pt x="72" y="3"/>
                      <a:pt x="70" y="0"/>
                    </a:cubicBezTo>
                    <a:cubicBezTo>
                      <a:pt x="66" y="5"/>
                      <a:pt x="62" y="11"/>
                      <a:pt x="58" y="17"/>
                    </a:cubicBezTo>
                    <a:cubicBezTo>
                      <a:pt x="56" y="19"/>
                      <a:pt x="53" y="22"/>
                      <a:pt x="51" y="25"/>
                    </a:cubicBezTo>
                    <a:cubicBezTo>
                      <a:pt x="50" y="25"/>
                      <a:pt x="50" y="26"/>
                      <a:pt x="50" y="27"/>
                    </a:cubicBezTo>
                    <a:cubicBezTo>
                      <a:pt x="50" y="35"/>
                      <a:pt x="48" y="42"/>
                      <a:pt x="45" y="50"/>
                    </a:cubicBezTo>
                    <a:cubicBezTo>
                      <a:pt x="45" y="51"/>
                      <a:pt x="45" y="52"/>
                      <a:pt x="47" y="53"/>
                    </a:cubicBezTo>
                    <a:cubicBezTo>
                      <a:pt x="51" y="54"/>
                      <a:pt x="55" y="57"/>
                      <a:pt x="58" y="59"/>
                    </a:cubicBezTo>
                    <a:cubicBezTo>
                      <a:pt x="60" y="60"/>
                      <a:pt x="60" y="61"/>
                      <a:pt x="59" y="62"/>
                    </a:cubicBezTo>
                    <a:cubicBezTo>
                      <a:pt x="56" y="64"/>
                      <a:pt x="53" y="67"/>
                      <a:pt x="50" y="70"/>
                    </a:cubicBezTo>
                    <a:cubicBezTo>
                      <a:pt x="47" y="73"/>
                      <a:pt x="47" y="72"/>
                      <a:pt x="50" y="76"/>
                    </a:cubicBezTo>
                    <a:cubicBezTo>
                      <a:pt x="53" y="79"/>
                      <a:pt x="56" y="83"/>
                      <a:pt x="59" y="86"/>
                    </a:cubicBezTo>
                    <a:cubicBezTo>
                      <a:pt x="53" y="89"/>
                      <a:pt x="48" y="92"/>
                      <a:pt x="43" y="94"/>
                    </a:cubicBezTo>
                    <a:cubicBezTo>
                      <a:pt x="43" y="95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6"/>
                    </a:cubicBezTo>
                    <a:cubicBezTo>
                      <a:pt x="49" y="111"/>
                      <a:pt x="49" y="111"/>
                      <a:pt x="43" y="112"/>
                    </a:cubicBezTo>
                    <a:cubicBezTo>
                      <a:pt x="39" y="112"/>
                      <a:pt x="35" y="112"/>
                      <a:pt x="31" y="112"/>
                    </a:cubicBezTo>
                    <a:cubicBezTo>
                      <a:pt x="30" y="119"/>
                      <a:pt x="30" y="124"/>
                      <a:pt x="29" y="130"/>
                    </a:cubicBezTo>
                    <a:cubicBezTo>
                      <a:pt x="23" y="129"/>
                      <a:pt x="18" y="127"/>
                      <a:pt x="12" y="126"/>
                    </a:cubicBezTo>
                    <a:cubicBezTo>
                      <a:pt x="10" y="130"/>
                      <a:pt x="8" y="134"/>
                      <a:pt x="6" y="139"/>
                    </a:cubicBezTo>
                    <a:cubicBezTo>
                      <a:pt x="4" y="137"/>
                      <a:pt x="2" y="135"/>
                      <a:pt x="0" y="134"/>
                    </a:cubicBezTo>
                    <a:cubicBezTo>
                      <a:pt x="0" y="139"/>
                      <a:pt x="0" y="143"/>
                      <a:pt x="0" y="148"/>
                    </a:cubicBezTo>
                    <a:cubicBezTo>
                      <a:pt x="0" y="148"/>
                      <a:pt x="0" y="147"/>
                      <a:pt x="1" y="147"/>
                    </a:cubicBezTo>
                    <a:cubicBezTo>
                      <a:pt x="1" y="145"/>
                      <a:pt x="2" y="143"/>
                      <a:pt x="3" y="142"/>
                    </a:cubicBezTo>
                    <a:cubicBezTo>
                      <a:pt x="7" y="143"/>
                      <a:pt x="10" y="144"/>
                      <a:pt x="13" y="145"/>
                    </a:cubicBezTo>
                    <a:cubicBezTo>
                      <a:pt x="15" y="146"/>
                      <a:pt x="16" y="145"/>
                      <a:pt x="17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" name="Freeform 180"/>
              <p:cNvSpPr>
                <a:spLocks/>
              </p:cNvSpPr>
              <p:nvPr/>
            </p:nvSpPr>
            <p:spPr bwMode="auto">
              <a:xfrm>
                <a:off x="4861098" y="1842436"/>
                <a:ext cx="117788" cy="204671"/>
              </a:xfrm>
              <a:custGeom>
                <a:avLst/>
                <a:gdLst>
                  <a:gd name="T0" fmla="*/ 74 w 85"/>
                  <a:gd name="T1" fmla="*/ 127 h 148"/>
                  <a:gd name="T2" fmla="*/ 57 w 85"/>
                  <a:gd name="T3" fmla="*/ 131 h 148"/>
                  <a:gd name="T4" fmla="*/ 55 w 85"/>
                  <a:gd name="T5" fmla="*/ 114 h 148"/>
                  <a:gd name="T6" fmla="*/ 51 w 85"/>
                  <a:gd name="T7" fmla="*/ 113 h 148"/>
                  <a:gd name="T8" fmla="*/ 40 w 85"/>
                  <a:gd name="T9" fmla="*/ 113 h 148"/>
                  <a:gd name="T10" fmla="*/ 38 w 85"/>
                  <a:gd name="T11" fmla="*/ 109 h 148"/>
                  <a:gd name="T12" fmla="*/ 41 w 85"/>
                  <a:gd name="T13" fmla="*/ 100 h 148"/>
                  <a:gd name="T14" fmla="*/ 43 w 85"/>
                  <a:gd name="T15" fmla="*/ 95 h 148"/>
                  <a:gd name="T16" fmla="*/ 27 w 85"/>
                  <a:gd name="T17" fmla="*/ 87 h 148"/>
                  <a:gd name="T18" fmla="*/ 37 w 85"/>
                  <a:gd name="T19" fmla="*/ 76 h 148"/>
                  <a:gd name="T20" fmla="*/ 37 w 85"/>
                  <a:gd name="T21" fmla="*/ 71 h 148"/>
                  <a:gd name="T22" fmla="*/ 27 w 85"/>
                  <a:gd name="T23" fmla="*/ 63 h 148"/>
                  <a:gd name="T24" fmla="*/ 27 w 85"/>
                  <a:gd name="T25" fmla="*/ 60 h 148"/>
                  <a:gd name="T26" fmla="*/ 39 w 85"/>
                  <a:gd name="T27" fmla="*/ 54 h 148"/>
                  <a:gd name="T28" fmla="*/ 41 w 85"/>
                  <a:gd name="T29" fmla="*/ 50 h 148"/>
                  <a:gd name="T30" fmla="*/ 36 w 85"/>
                  <a:gd name="T31" fmla="*/ 32 h 148"/>
                  <a:gd name="T32" fmla="*/ 33 w 85"/>
                  <a:gd name="T33" fmla="*/ 23 h 148"/>
                  <a:gd name="T34" fmla="*/ 31 w 85"/>
                  <a:gd name="T35" fmla="*/ 21 h 148"/>
                  <a:gd name="T36" fmla="*/ 17 w 85"/>
                  <a:gd name="T37" fmla="*/ 0 h 148"/>
                  <a:gd name="T38" fmla="*/ 14 w 85"/>
                  <a:gd name="T39" fmla="*/ 16 h 148"/>
                  <a:gd name="T40" fmla="*/ 28 w 85"/>
                  <a:gd name="T41" fmla="*/ 47 h 148"/>
                  <a:gd name="T42" fmla="*/ 1 w 85"/>
                  <a:gd name="T43" fmla="*/ 50 h 148"/>
                  <a:gd name="T44" fmla="*/ 0 w 85"/>
                  <a:gd name="T45" fmla="*/ 51 h 148"/>
                  <a:gd name="T46" fmla="*/ 24 w 85"/>
                  <a:gd name="T47" fmla="*/ 68 h 148"/>
                  <a:gd name="T48" fmla="*/ 22 w 85"/>
                  <a:gd name="T49" fmla="*/ 69 h 148"/>
                  <a:gd name="T50" fmla="*/ 6 w 85"/>
                  <a:gd name="T51" fmla="*/ 78 h 148"/>
                  <a:gd name="T52" fmla="*/ 6 w 85"/>
                  <a:gd name="T53" fmla="*/ 81 h 148"/>
                  <a:gd name="T54" fmla="*/ 21 w 85"/>
                  <a:gd name="T55" fmla="*/ 87 h 148"/>
                  <a:gd name="T56" fmla="*/ 27 w 85"/>
                  <a:gd name="T57" fmla="*/ 89 h 148"/>
                  <a:gd name="T58" fmla="*/ 15 w 85"/>
                  <a:gd name="T59" fmla="*/ 104 h 148"/>
                  <a:gd name="T60" fmla="*/ 35 w 85"/>
                  <a:gd name="T61" fmla="*/ 107 h 148"/>
                  <a:gd name="T62" fmla="*/ 30 w 85"/>
                  <a:gd name="T63" fmla="*/ 124 h 148"/>
                  <a:gd name="T64" fmla="*/ 48 w 85"/>
                  <a:gd name="T65" fmla="*/ 122 h 148"/>
                  <a:gd name="T66" fmla="*/ 49 w 85"/>
                  <a:gd name="T67" fmla="*/ 137 h 148"/>
                  <a:gd name="T68" fmla="*/ 61 w 85"/>
                  <a:gd name="T69" fmla="*/ 134 h 148"/>
                  <a:gd name="T70" fmla="*/ 66 w 85"/>
                  <a:gd name="T71" fmla="*/ 136 h 148"/>
                  <a:gd name="T72" fmla="*/ 69 w 85"/>
                  <a:gd name="T73" fmla="*/ 144 h 148"/>
                  <a:gd name="T74" fmla="*/ 73 w 85"/>
                  <a:gd name="T75" fmla="*/ 146 h 148"/>
                  <a:gd name="T76" fmla="*/ 83 w 85"/>
                  <a:gd name="T77" fmla="*/ 143 h 148"/>
                  <a:gd name="T78" fmla="*/ 85 w 85"/>
                  <a:gd name="T79" fmla="*/ 148 h 148"/>
                  <a:gd name="T80" fmla="*/ 85 w 85"/>
                  <a:gd name="T81" fmla="*/ 145 h 148"/>
                  <a:gd name="T82" fmla="*/ 85 w 85"/>
                  <a:gd name="T83" fmla="*/ 135 h 148"/>
                  <a:gd name="T84" fmla="*/ 79 w 85"/>
                  <a:gd name="T85" fmla="*/ 140 h 148"/>
                  <a:gd name="T86" fmla="*/ 74 w 85"/>
                  <a:gd name="T87" fmla="*/ 12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5" h="148">
                    <a:moveTo>
                      <a:pt x="74" y="127"/>
                    </a:moveTo>
                    <a:cubicBezTo>
                      <a:pt x="68" y="128"/>
                      <a:pt x="63" y="130"/>
                      <a:pt x="57" y="131"/>
                    </a:cubicBezTo>
                    <a:cubicBezTo>
                      <a:pt x="56" y="125"/>
                      <a:pt x="56" y="119"/>
                      <a:pt x="55" y="114"/>
                    </a:cubicBezTo>
                    <a:cubicBezTo>
                      <a:pt x="54" y="113"/>
                      <a:pt x="53" y="113"/>
                      <a:pt x="51" y="113"/>
                    </a:cubicBezTo>
                    <a:cubicBezTo>
                      <a:pt x="48" y="113"/>
                      <a:pt x="44" y="113"/>
                      <a:pt x="40" y="113"/>
                    </a:cubicBezTo>
                    <a:cubicBezTo>
                      <a:pt x="38" y="112"/>
                      <a:pt x="37" y="112"/>
                      <a:pt x="38" y="109"/>
                    </a:cubicBezTo>
                    <a:cubicBezTo>
                      <a:pt x="39" y="106"/>
                      <a:pt x="40" y="103"/>
                      <a:pt x="41" y="100"/>
                    </a:cubicBezTo>
                    <a:cubicBezTo>
                      <a:pt x="42" y="98"/>
                      <a:pt x="42" y="97"/>
                      <a:pt x="43" y="95"/>
                    </a:cubicBezTo>
                    <a:cubicBezTo>
                      <a:pt x="38" y="93"/>
                      <a:pt x="33" y="90"/>
                      <a:pt x="27" y="87"/>
                    </a:cubicBezTo>
                    <a:cubicBezTo>
                      <a:pt x="30" y="83"/>
                      <a:pt x="34" y="80"/>
                      <a:pt x="37" y="76"/>
                    </a:cubicBezTo>
                    <a:cubicBezTo>
                      <a:pt x="39" y="74"/>
                      <a:pt x="39" y="74"/>
                      <a:pt x="37" y="71"/>
                    </a:cubicBezTo>
                    <a:cubicBezTo>
                      <a:pt x="33" y="69"/>
                      <a:pt x="30" y="66"/>
                      <a:pt x="27" y="63"/>
                    </a:cubicBezTo>
                    <a:cubicBezTo>
                      <a:pt x="26" y="62"/>
                      <a:pt x="26" y="61"/>
                      <a:pt x="27" y="60"/>
                    </a:cubicBezTo>
                    <a:cubicBezTo>
                      <a:pt x="31" y="58"/>
                      <a:pt x="35" y="55"/>
                      <a:pt x="39" y="54"/>
                    </a:cubicBezTo>
                    <a:cubicBezTo>
                      <a:pt x="41" y="53"/>
                      <a:pt x="41" y="52"/>
                      <a:pt x="41" y="50"/>
                    </a:cubicBezTo>
                    <a:cubicBezTo>
                      <a:pt x="38" y="44"/>
                      <a:pt x="37" y="38"/>
                      <a:pt x="36" y="32"/>
                    </a:cubicBezTo>
                    <a:cubicBezTo>
                      <a:pt x="36" y="28"/>
                      <a:pt x="35" y="25"/>
                      <a:pt x="33" y="23"/>
                    </a:cubicBezTo>
                    <a:cubicBezTo>
                      <a:pt x="32" y="22"/>
                      <a:pt x="31" y="22"/>
                      <a:pt x="31" y="21"/>
                    </a:cubicBezTo>
                    <a:cubicBezTo>
                      <a:pt x="25" y="15"/>
                      <a:pt x="20" y="8"/>
                      <a:pt x="17" y="0"/>
                    </a:cubicBezTo>
                    <a:cubicBezTo>
                      <a:pt x="14" y="5"/>
                      <a:pt x="14" y="11"/>
                      <a:pt x="14" y="16"/>
                    </a:cubicBezTo>
                    <a:cubicBezTo>
                      <a:pt x="14" y="28"/>
                      <a:pt x="18" y="39"/>
                      <a:pt x="28" y="47"/>
                    </a:cubicBezTo>
                    <a:cubicBezTo>
                      <a:pt x="18" y="48"/>
                      <a:pt x="9" y="49"/>
                      <a:pt x="1" y="50"/>
                    </a:cubicBezTo>
                    <a:cubicBezTo>
                      <a:pt x="1" y="51"/>
                      <a:pt x="1" y="51"/>
                      <a:pt x="0" y="51"/>
                    </a:cubicBezTo>
                    <a:cubicBezTo>
                      <a:pt x="7" y="59"/>
                      <a:pt x="15" y="63"/>
                      <a:pt x="24" y="68"/>
                    </a:cubicBezTo>
                    <a:cubicBezTo>
                      <a:pt x="23" y="69"/>
                      <a:pt x="22" y="69"/>
                      <a:pt x="22" y="69"/>
                    </a:cubicBezTo>
                    <a:cubicBezTo>
                      <a:pt x="17" y="72"/>
                      <a:pt x="11" y="75"/>
                      <a:pt x="6" y="78"/>
                    </a:cubicBezTo>
                    <a:cubicBezTo>
                      <a:pt x="4" y="79"/>
                      <a:pt x="4" y="80"/>
                      <a:pt x="6" y="81"/>
                    </a:cubicBezTo>
                    <a:cubicBezTo>
                      <a:pt x="11" y="83"/>
                      <a:pt x="16" y="85"/>
                      <a:pt x="21" y="87"/>
                    </a:cubicBezTo>
                    <a:cubicBezTo>
                      <a:pt x="23" y="87"/>
                      <a:pt x="25" y="88"/>
                      <a:pt x="27" y="89"/>
                    </a:cubicBezTo>
                    <a:cubicBezTo>
                      <a:pt x="22" y="94"/>
                      <a:pt x="18" y="98"/>
                      <a:pt x="15" y="104"/>
                    </a:cubicBezTo>
                    <a:cubicBezTo>
                      <a:pt x="22" y="105"/>
                      <a:pt x="28" y="106"/>
                      <a:pt x="35" y="107"/>
                    </a:cubicBezTo>
                    <a:cubicBezTo>
                      <a:pt x="33" y="113"/>
                      <a:pt x="32" y="118"/>
                      <a:pt x="30" y="124"/>
                    </a:cubicBezTo>
                    <a:cubicBezTo>
                      <a:pt x="37" y="123"/>
                      <a:pt x="43" y="123"/>
                      <a:pt x="48" y="122"/>
                    </a:cubicBezTo>
                    <a:cubicBezTo>
                      <a:pt x="49" y="127"/>
                      <a:pt x="49" y="132"/>
                      <a:pt x="49" y="137"/>
                    </a:cubicBezTo>
                    <a:cubicBezTo>
                      <a:pt x="54" y="136"/>
                      <a:pt x="57" y="135"/>
                      <a:pt x="61" y="134"/>
                    </a:cubicBezTo>
                    <a:cubicBezTo>
                      <a:pt x="64" y="133"/>
                      <a:pt x="65" y="133"/>
                      <a:pt x="66" y="136"/>
                    </a:cubicBezTo>
                    <a:cubicBezTo>
                      <a:pt x="67" y="139"/>
                      <a:pt x="68" y="141"/>
                      <a:pt x="69" y="144"/>
                    </a:cubicBezTo>
                    <a:cubicBezTo>
                      <a:pt x="70" y="146"/>
                      <a:pt x="71" y="147"/>
                      <a:pt x="73" y="146"/>
                    </a:cubicBezTo>
                    <a:cubicBezTo>
                      <a:pt x="76" y="145"/>
                      <a:pt x="79" y="144"/>
                      <a:pt x="83" y="143"/>
                    </a:cubicBezTo>
                    <a:cubicBezTo>
                      <a:pt x="83" y="144"/>
                      <a:pt x="84" y="146"/>
                      <a:pt x="85" y="148"/>
                    </a:cubicBezTo>
                    <a:cubicBezTo>
                      <a:pt x="85" y="147"/>
                      <a:pt x="85" y="146"/>
                      <a:pt x="85" y="145"/>
                    </a:cubicBezTo>
                    <a:cubicBezTo>
                      <a:pt x="85" y="142"/>
                      <a:pt x="85" y="139"/>
                      <a:pt x="85" y="135"/>
                    </a:cubicBezTo>
                    <a:cubicBezTo>
                      <a:pt x="84" y="137"/>
                      <a:pt x="82" y="138"/>
                      <a:pt x="79" y="140"/>
                    </a:cubicBezTo>
                    <a:cubicBezTo>
                      <a:pt x="78" y="135"/>
                      <a:pt x="75" y="131"/>
                      <a:pt x="74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" name="Freeform 181"/>
              <p:cNvSpPr>
                <a:spLocks/>
              </p:cNvSpPr>
              <p:nvPr/>
            </p:nvSpPr>
            <p:spPr bwMode="auto">
              <a:xfrm>
                <a:off x="4907164" y="1875673"/>
                <a:ext cx="71723" cy="149276"/>
              </a:xfrm>
              <a:custGeom>
                <a:avLst/>
                <a:gdLst>
                  <a:gd name="T0" fmla="*/ 40 w 52"/>
                  <a:gd name="T1" fmla="*/ 60 h 108"/>
                  <a:gd name="T2" fmla="*/ 44 w 52"/>
                  <a:gd name="T3" fmla="*/ 46 h 108"/>
                  <a:gd name="T4" fmla="*/ 42 w 52"/>
                  <a:gd name="T5" fmla="*/ 34 h 108"/>
                  <a:gd name="T6" fmla="*/ 37 w 52"/>
                  <a:gd name="T7" fmla="*/ 31 h 108"/>
                  <a:gd name="T8" fmla="*/ 10 w 52"/>
                  <a:gd name="T9" fmla="*/ 2 h 108"/>
                  <a:gd name="T10" fmla="*/ 9 w 52"/>
                  <a:gd name="T11" fmla="*/ 0 h 108"/>
                  <a:gd name="T12" fmla="*/ 8 w 52"/>
                  <a:gd name="T13" fmla="*/ 1 h 108"/>
                  <a:gd name="T14" fmla="*/ 15 w 52"/>
                  <a:gd name="T15" fmla="*/ 30 h 108"/>
                  <a:gd name="T16" fmla="*/ 0 w 52"/>
                  <a:gd name="T17" fmla="*/ 38 h 108"/>
                  <a:gd name="T18" fmla="*/ 10 w 52"/>
                  <a:gd name="T19" fmla="*/ 47 h 108"/>
                  <a:gd name="T20" fmla="*/ 10 w 52"/>
                  <a:gd name="T21" fmla="*/ 51 h 108"/>
                  <a:gd name="T22" fmla="*/ 1 w 52"/>
                  <a:gd name="T23" fmla="*/ 61 h 108"/>
                  <a:gd name="T24" fmla="*/ 17 w 52"/>
                  <a:gd name="T25" fmla="*/ 67 h 108"/>
                  <a:gd name="T26" fmla="*/ 10 w 52"/>
                  <a:gd name="T27" fmla="*/ 83 h 108"/>
                  <a:gd name="T28" fmla="*/ 25 w 52"/>
                  <a:gd name="T29" fmla="*/ 83 h 108"/>
                  <a:gd name="T30" fmla="*/ 28 w 52"/>
                  <a:gd name="T31" fmla="*/ 86 h 108"/>
                  <a:gd name="T32" fmla="*/ 28 w 52"/>
                  <a:gd name="T33" fmla="*/ 97 h 108"/>
                  <a:gd name="T34" fmla="*/ 31 w 52"/>
                  <a:gd name="T35" fmla="*/ 99 h 108"/>
                  <a:gd name="T36" fmla="*/ 33 w 52"/>
                  <a:gd name="T37" fmla="*/ 99 h 108"/>
                  <a:gd name="T38" fmla="*/ 44 w 52"/>
                  <a:gd name="T39" fmla="*/ 95 h 108"/>
                  <a:gd name="T40" fmla="*/ 47 w 52"/>
                  <a:gd name="T41" fmla="*/ 106 h 108"/>
                  <a:gd name="T42" fmla="*/ 51 w 52"/>
                  <a:gd name="T43" fmla="*/ 106 h 108"/>
                  <a:gd name="T44" fmla="*/ 52 w 52"/>
                  <a:gd name="T45" fmla="*/ 105 h 108"/>
                  <a:gd name="T46" fmla="*/ 52 w 52"/>
                  <a:gd name="T47" fmla="*/ 77 h 108"/>
                  <a:gd name="T48" fmla="*/ 52 w 52"/>
                  <a:gd name="T49" fmla="*/ 77 h 108"/>
                  <a:gd name="T50" fmla="*/ 40 w 52"/>
                  <a:gd name="T51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108">
                    <a:moveTo>
                      <a:pt x="40" y="60"/>
                    </a:moveTo>
                    <a:cubicBezTo>
                      <a:pt x="40" y="55"/>
                      <a:pt x="42" y="50"/>
                      <a:pt x="44" y="46"/>
                    </a:cubicBezTo>
                    <a:cubicBezTo>
                      <a:pt x="47" y="41"/>
                      <a:pt x="46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6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7" y="67"/>
                    </a:cubicBezTo>
                    <a:cubicBezTo>
                      <a:pt x="14" y="72"/>
                      <a:pt x="11" y="77"/>
                      <a:pt x="10" y="83"/>
                    </a:cubicBezTo>
                    <a:cubicBezTo>
                      <a:pt x="15" y="83"/>
                      <a:pt x="20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6" y="102"/>
                      <a:pt x="47" y="106"/>
                    </a:cubicBezTo>
                    <a:cubicBezTo>
                      <a:pt x="48" y="108"/>
                      <a:pt x="49" y="107"/>
                      <a:pt x="51" y="106"/>
                    </a:cubicBezTo>
                    <a:cubicBezTo>
                      <a:pt x="51" y="106"/>
                      <a:pt x="52" y="105"/>
                      <a:pt x="52" y="105"/>
                    </a:cubicBezTo>
                    <a:cubicBezTo>
                      <a:pt x="52" y="96"/>
                      <a:pt x="52" y="86"/>
                      <a:pt x="52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" name="Freeform 182"/>
              <p:cNvSpPr>
                <a:spLocks/>
              </p:cNvSpPr>
              <p:nvPr/>
            </p:nvSpPr>
            <p:spPr bwMode="auto">
              <a:xfrm>
                <a:off x="5203383" y="1875673"/>
                <a:ext cx="73472" cy="149276"/>
              </a:xfrm>
              <a:custGeom>
                <a:avLst/>
                <a:gdLst>
                  <a:gd name="T0" fmla="*/ 3 w 53"/>
                  <a:gd name="T1" fmla="*/ 106 h 108"/>
                  <a:gd name="T2" fmla="*/ 6 w 53"/>
                  <a:gd name="T3" fmla="*/ 106 h 108"/>
                  <a:gd name="T4" fmla="*/ 10 w 53"/>
                  <a:gd name="T5" fmla="*/ 95 h 108"/>
                  <a:gd name="T6" fmla="*/ 13 w 53"/>
                  <a:gd name="T7" fmla="*/ 96 h 108"/>
                  <a:gd name="T8" fmla="*/ 23 w 53"/>
                  <a:gd name="T9" fmla="*/ 99 h 108"/>
                  <a:gd name="T10" fmla="*/ 26 w 53"/>
                  <a:gd name="T11" fmla="*/ 97 h 108"/>
                  <a:gd name="T12" fmla="*/ 26 w 53"/>
                  <a:gd name="T13" fmla="*/ 87 h 108"/>
                  <a:gd name="T14" fmla="*/ 29 w 53"/>
                  <a:gd name="T15" fmla="*/ 84 h 108"/>
                  <a:gd name="T16" fmla="*/ 43 w 53"/>
                  <a:gd name="T17" fmla="*/ 83 h 108"/>
                  <a:gd name="T18" fmla="*/ 43 w 53"/>
                  <a:gd name="T19" fmla="*/ 82 h 108"/>
                  <a:gd name="T20" fmla="*/ 36 w 53"/>
                  <a:gd name="T21" fmla="*/ 67 h 108"/>
                  <a:gd name="T22" fmla="*/ 52 w 53"/>
                  <a:gd name="T23" fmla="*/ 61 h 108"/>
                  <a:gd name="T24" fmla="*/ 42 w 53"/>
                  <a:gd name="T25" fmla="*/ 51 h 108"/>
                  <a:gd name="T26" fmla="*/ 43 w 53"/>
                  <a:gd name="T27" fmla="*/ 47 h 108"/>
                  <a:gd name="T28" fmla="*/ 53 w 53"/>
                  <a:gd name="T29" fmla="*/ 38 h 108"/>
                  <a:gd name="T30" fmla="*/ 53 w 53"/>
                  <a:gd name="T31" fmla="*/ 37 h 108"/>
                  <a:gd name="T32" fmla="*/ 38 w 53"/>
                  <a:gd name="T33" fmla="*/ 30 h 108"/>
                  <a:gd name="T34" fmla="*/ 44 w 53"/>
                  <a:gd name="T35" fmla="*/ 0 h 108"/>
                  <a:gd name="T36" fmla="*/ 43 w 53"/>
                  <a:gd name="T37" fmla="*/ 2 h 108"/>
                  <a:gd name="T38" fmla="*/ 27 w 53"/>
                  <a:gd name="T39" fmla="*/ 21 h 108"/>
                  <a:gd name="T40" fmla="*/ 11 w 53"/>
                  <a:gd name="T41" fmla="*/ 34 h 108"/>
                  <a:gd name="T42" fmla="*/ 8 w 53"/>
                  <a:gd name="T43" fmla="*/ 43 h 108"/>
                  <a:gd name="T44" fmla="*/ 12 w 53"/>
                  <a:gd name="T45" fmla="*/ 51 h 108"/>
                  <a:gd name="T46" fmla="*/ 2 w 53"/>
                  <a:gd name="T47" fmla="*/ 76 h 108"/>
                  <a:gd name="T48" fmla="*/ 0 w 53"/>
                  <a:gd name="T49" fmla="*/ 77 h 108"/>
                  <a:gd name="T50" fmla="*/ 0 w 53"/>
                  <a:gd name="T51" fmla="*/ 105 h 108"/>
                  <a:gd name="T52" fmla="*/ 3 w 53"/>
                  <a:gd name="T53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8">
                    <a:moveTo>
                      <a:pt x="3" y="106"/>
                    </a:moveTo>
                    <a:cubicBezTo>
                      <a:pt x="4" y="107"/>
                      <a:pt x="5" y="108"/>
                      <a:pt x="6" y="106"/>
                    </a:cubicBezTo>
                    <a:cubicBezTo>
                      <a:pt x="7" y="102"/>
                      <a:pt x="9" y="98"/>
                      <a:pt x="10" y="95"/>
                    </a:cubicBezTo>
                    <a:cubicBezTo>
                      <a:pt x="11" y="95"/>
                      <a:pt x="12" y="96"/>
                      <a:pt x="13" y="96"/>
                    </a:cubicBezTo>
                    <a:cubicBezTo>
                      <a:pt x="16" y="97"/>
                      <a:pt x="19" y="98"/>
                      <a:pt x="23" y="99"/>
                    </a:cubicBezTo>
                    <a:cubicBezTo>
                      <a:pt x="25" y="100"/>
                      <a:pt x="26" y="99"/>
                      <a:pt x="26" y="97"/>
                    </a:cubicBezTo>
                    <a:cubicBezTo>
                      <a:pt x="26" y="93"/>
                      <a:pt x="26" y="90"/>
                      <a:pt x="26" y="87"/>
                    </a:cubicBezTo>
                    <a:cubicBezTo>
                      <a:pt x="26" y="84"/>
                      <a:pt x="26" y="84"/>
                      <a:pt x="29" y="84"/>
                    </a:cubicBezTo>
                    <a:cubicBezTo>
                      <a:pt x="33" y="84"/>
                      <a:pt x="38" y="83"/>
                      <a:pt x="43" y="83"/>
                    </a:cubicBezTo>
                    <a:cubicBezTo>
                      <a:pt x="43" y="83"/>
                      <a:pt x="43" y="83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4"/>
                      <a:pt x="42" y="51"/>
                    </a:cubicBezTo>
                    <a:cubicBezTo>
                      <a:pt x="40" y="49"/>
                      <a:pt x="40" y="49"/>
                      <a:pt x="43" y="47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8"/>
                      <a:pt x="53" y="38"/>
                      <a:pt x="53" y="37"/>
                    </a:cubicBezTo>
                    <a:cubicBezTo>
                      <a:pt x="48" y="35"/>
                      <a:pt x="43" y="32"/>
                      <a:pt x="38" y="30"/>
                    </a:cubicBezTo>
                    <a:cubicBezTo>
                      <a:pt x="43" y="21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7"/>
                      <a:pt x="7" y="39"/>
                      <a:pt x="8" y="43"/>
                    </a:cubicBezTo>
                    <a:cubicBezTo>
                      <a:pt x="9" y="46"/>
                      <a:pt x="11" y="49"/>
                      <a:pt x="12" y="51"/>
                    </a:cubicBezTo>
                    <a:cubicBezTo>
                      <a:pt x="16" y="61"/>
                      <a:pt x="12" y="72"/>
                      <a:pt x="2" y="76"/>
                    </a:cubicBezTo>
                    <a:cubicBezTo>
                      <a:pt x="1" y="77"/>
                      <a:pt x="1" y="77"/>
                      <a:pt x="0" y="77"/>
                    </a:cubicBezTo>
                    <a:cubicBezTo>
                      <a:pt x="0" y="86"/>
                      <a:pt x="0" y="96"/>
                      <a:pt x="0" y="105"/>
                    </a:cubicBezTo>
                    <a:cubicBezTo>
                      <a:pt x="1" y="105"/>
                      <a:pt x="2" y="106"/>
                      <a:pt x="3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" name="Freeform 183"/>
              <p:cNvSpPr>
                <a:spLocks noEditPoints="1"/>
              </p:cNvSpPr>
              <p:nvPr/>
            </p:nvSpPr>
            <p:spPr bwMode="auto">
              <a:xfrm>
                <a:off x="5103672" y="1807449"/>
                <a:ext cx="93881" cy="58311"/>
              </a:xfrm>
              <a:custGeom>
                <a:avLst/>
                <a:gdLst>
                  <a:gd name="T0" fmla="*/ 38 w 68"/>
                  <a:gd name="T1" fmla="*/ 41 h 42"/>
                  <a:gd name="T2" fmla="*/ 49 w 68"/>
                  <a:gd name="T3" fmla="*/ 32 h 42"/>
                  <a:gd name="T4" fmla="*/ 66 w 68"/>
                  <a:gd name="T5" fmla="*/ 12 h 42"/>
                  <a:gd name="T6" fmla="*/ 62 w 68"/>
                  <a:gd name="T7" fmla="*/ 6 h 42"/>
                  <a:gd name="T8" fmla="*/ 25 w 68"/>
                  <a:gd name="T9" fmla="*/ 5 h 42"/>
                  <a:gd name="T10" fmla="*/ 7 w 68"/>
                  <a:gd name="T11" fmla="*/ 2 h 42"/>
                  <a:gd name="T12" fmla="*/ 1 w 68"/>
                  <a:gd name="T13" fmla="*/ 0 h 42"/>
                  <a:gd name="T14" fmla="*/ 9 w 68"/>
                  <a:gd name="T15" fmla="*/ 10 h 42"/>
                  <a:gd name="T16" fmla="*/ 0 w 68"/>
                  <a:gd name="T17" fmla="*/ 12 h 42"/>
                  <a:gd name="T18" fmla="*/ 11 w 68"/>
                  <a:gd name="T19" fmla="*/ 18 h 42"/>
                  <a:gd name="T20" fmla="*/ 4 w 68"/>
                  <a:gd name="T21" fmla="*/ 23 h 42"/>
                  <a:gd name="T22" fmla="*/ 14 w 68"/>
                  <a:gd name="T23" fmla="*/ 25 h 42"/>
                  <a:gd name="T24" fmla="*/ 1 w 68"/>
                  <a:gd name="T25" fmla="*/ 34 h 42"/>
                  <a:gd name="T26" fmla="*/ 25 w 68"/>
                  <a:gd name="T27" fmla="*/ 30 h 42"/>
                  <a:gd name="T28" fmla="*/ 25 w 68"/>
                  <a:gd name="T29" fmla="*/ 42 h 42"/>
                  <a:gd name="T30" fmla="*/ 35 w 68"/>
                  <a:gd name="T31" fmla="*/ 33 h 42"/>
                  <a:gd name="T32" fmla="*/ 38 w 68"/>
                  <a:gd name="T33" fmla="*/ 41 h 42"/>
                  <a:gd name="T34" fmla="*/ 41 w 68"/>
                  <a:gd name="T35" fmla="*/ 12 h 42"/>
                  <a:gd name="T36" fmla="*/ 55 w 68"/>
                  <a:gd name="T37" fmla="*/ 12 h 42"/>
                  <a:gd name="T38" fmla="*/ 56 w 68"/>
                  <a:gd name="T39" fmla="*/ 14 h 42"/>
                  <a:gd name="T40" fmla="*/ 56 w 68"/>
                  <a:gd name="T41" fmla="*/ 14 h 42"/>
                  <a:gd name="T42" fmla="*/ 50 w 68"/>
                  <a:gd name="T43" fmla="*/ 17 h 42"/>
                  <a:gd name="T44" fmla="*/ 41 w 68"/>
                  <a:gd name="T45" fmla="*/ 13 h 42"/>
                  <a:gd name="T46" fmla="*/ 41 w 68"/>
                  <a:gd name="T4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2">
                    <a:moveTo>
                      <a:pt x="38" y="41"/>
                    </a:moveTo>
                    <a:cubicBezTo>
                      <a:pt x="41" y="38"/>
                      <a:pt x="45" y="35"/>
                      <a:pt x="49" y="32"/>
                    </a:cubicBezTo>
                    <a:cubicBezTo>
                      <a:pt x="56" y="26"/>
                      <a:pt x="62" y="20"/>
                      <a:pt x="66" y="12"/>
                    </a:cubicBezTo>
                    <a:cubicBezTo>
                      <a:pt x="68" y="7"/>
                      <a:pt x="67" y="6"/>
                      <a:pt x="62" y="6"/>
                    </a:cubicBezTo>
                    <a:cubicBezTo>
                      <a:pt x="50" y="6"/>
                      <a:pt x="37" y="6"/>
                      <a:pt x="25" y="5"/>
                    </a:cubicBezTo>
                    <a:cubicBezTo>
                      <a:pt x="18" y="5"/>
                      <a:pt x="13" y="4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2" y="4"/>
                      <a:pt x="5" y="7"/>
                      <a:pt x="9" y="10"/>
                    </a:cubicBezTo>
                    <a:cubicBezTo>
                      <a:pt x="6" y="11"/>
                      <a:pt x="3" y="12"/>
                      <a:pt x="0" y="12"/>
                    </a:cubicBezTo>
                    <a:cubicBezTo>
                      <a:pt x="3" y="16"/>
                      <a:pt x="7" y="17"/>
                      <a:pt x="11" y="18"/>
                    </a:cubicBezTo>
                    <a:cubicBezTo>
                      <a:pt x="9" y="20"/>
                      <a:pt x="6" y="21"/>
                      <a:pt x="4" y="23"/>
                    </a:cubicBezTo>
                    <a:cubicBezTo>
                      <a:pt x="7" y="25"/>
                      <a:pt x="11" y="24"/>
                      <a:pt x="14" y="25"/>
                    </a:cubicBezTo>
                    <a:cubicBezTo>
                      <a:pt x="11" y="30"/>
                      <a:pt x="7" y="32"/>
                      <a:pt x="1" y="34"/>
                    </a:cubicBezTo>
                    <a:cubicBezTo>
                      <a:pt x="10" y="38"/>
                      <a:pt x="17" y="35"/>
                      <a:pt x="25" y="30"/>
                    </a:cubicBezTo>
                    <a:cubicBezTo>
                      <a:pt x="25" y="34"/>
                      <a:pt x="25" y="38"/>
                      <a:pt x="25" y="42"/>
                    </a:cubicBezTo>
                    <a:cubicBezTo>
                      <a:pt x="29" y="41"/>
                      <a:pt x="31" y="36"/>
                      <a:pt x="35" y="33"/>
                    </a:cubicBezTo>
                    <a:cubicBezTo>
                      <a:pt x="36" y="36"/>
                      <a:pt x="37" y="38"/>
                      <a:pt x="38" y="41"/>
                    </a:cubicBezTo>
                    <a:close/>
                    <a:moveTo>
                      <a:pt x="41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7" y="13"/>
                      <a:pt x="56" y="14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5"/>
                      <a:pt x="44" y="14"/>
                      <a:pt x="41" y="13"/>
                    </a:cubicBezTo>
                    <a:cubicBezTo>
                      <a:pt x="41" y="12"/>
                      <a:pt x="41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" name="Freeform 184"/>
              <p:cNvSpPr>
                <a:spLocks noEditPoints="1"/>
              </p:cNvSpPr>
              <p:nvPr/>
            </p:nvSpPr>
            <p:spPr bwMode="auto">
              <a:xfrm>
                <a:off x="4987050" y="1807449"/>
                <a:ext cx="91548" cy="58311"/>
              </a:xfrm>
              <a:custGeom>
                <a:avLst/>
                <a:gdLst>
                  <a:gd name="T0" fmla="*/ 31 w 66"/>
                  <a:gd name="T1" fmla="*/ 33 h 42"/>
                  <a:gd name="T2" fmla="*/ 42 w 66"/>
                  <a:gd name="T3" fmla="*/ 42 h 42"/>
                  <a:gd name="T4" fmla="*/ 41 w 66"/>
                  <a:gd name="T5" fmla="*/ 30 h 42"/>
                  <a:gd name="T6" fmla="*/ 64 w 66"/>
                  <a:gd name="T7" fmla="*/ 34 h 42"/>
                  <a:gd name="T8" fmla="*/ 52 w 66"/>
                  <a:gd name="T9" fmla="*/ 25 h 42"/>
                  <a:gd name="T10" fmla="*/ 62 w 66"/>
                  <a:gd name="T11" fmla="*/ 23 h 42"/>
                  <a:gd name="T12" fmla="*/ 56 w 66"/>
                  <a:gd name="T13" fmla="*/ 18 h 42"/>
                  <a:gd name="T14" fmla="*/ 66 w 66"/>
                  <a:gd name="T15" fmla="*/ 12 h 42"/>
                  <a:gd name="T16" fmla="*/ 58 w 66"/>
                  <a:gd name="T17" fmla="*/ 9 h 42"/>
                  <a:gd name="T18" fmla="*/ 64 w 66"/>
                  <a:gd name="T19" fmla="*/ 0 h 42"/>
                  <a:gd name="T20" fmla="*/ 64 w 66"/>
                  <a:gd name="T21" fmla="*/ 0 h 42"/>
                  <a:gd name="T22" fmla="*/ 30 w 66"/>
                  <a:gd name="T23" fmla="*/ 6 h 42"/>
                  <a:gd name="T24" fmla="*/ 19 w 66"/>
                  <a:gd name="T25" fmla="*/ 6 h 42"/>
                  <a:gd name="T26" fmla="*/ 3 w 66"/>
                  <a:gd name="T27" fmla="*/ 6 h 42"/>
                  <a:gd name="T28" fmla="*/ 1 w 66"/>
                  <a:gd name="T29" fmla="*/ 9 h 42"/>
                  <a:gd name="T30" fmla="*/ 4 w 66"/>
                  <a:gd name="T31" fmla="*/ 16 h 42"/>
                  <a:gd name="T32" fmla="*/ 18 w 66"/>
                  <a:gd name="T33" fmla="*/ 32 h 42"/>
                  <a:gd name="T34" fmla="*/ 29 w 66"/>
                  <a:gd name="T35" fmla="*/ 41 h 42"/>
                  <a:gd name="T36" fmla="*/ 31 w 66"/>
                  <a:gd name="T37" fmla="*/ 33 h 42"/>
                  <a:gd name="T38" fmla="*/ 19 w 66"/>
                  <a:gd name="T39" fmla="*/ 16 h 42"/>
                  <a:gd name="T40" fmla="*/ 15 w 66"/>
                  <a:gd name="T41" fmla="*/ 18 h 42"/>
                  <a:gd name="T42" fmla="*/ 12 w 66"/>
                  <a:gd name="T43" fmla="*/ 17 h 42"/>
                  <a:gd name="T44" fmla="*/ 10 w 66"/>
                  <a:gd name="T45" fmla="*/ 13 h 42"/>
                  <a:gd name="T46" fmla="*/ 15 w 66"/>
                  <a:gd name="T47" fmla="*/ 12 h 42"/>
                  <a:gd name="T48" fmla="*/ 25 w 66"/>
                  <a:gd name="T49" fmla="*/ 12 h 42"/>
                  <a:gd name="T50" fmla="*/ 25 w 66"/>
                  <a:gd name="T51" fmla="*/ 13 h 42"/>
                  <a:gd name="T52" fmla="*/ 19 w 66"/>
                  <a:gd name="T53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2">
                    <a:moveTo>
                      <a:pt x="31" y="33"/>
                    </a:moveTo>
                    <a:cubicBezTo>
                      <a:pt x="35" y="36"/>
                      <a:pt x="37" y="41"/>
                      <a:pt x="42" y="42"/>
                    </a:cubicBezTo>
                    <a:cubicBezTo>
                      <a:pt x="42" y="38"/>
                      <a:pt x="41" y="34"/>
                      <a:pt x="41" y="30"/>
                    </a:cubicBezTo>
                    <a:cubicBezTo>
                      <a:pt x="49" y="35"/>
                      <a:pt x="56" y="38"/>
                      <a:pt x="64" y="34"/>
                    </a:cubicBezTo>
                    <a:cubicBezTo>
                      <a:pt x="59" y="32"/>
                      <a:pt x="55" y="30"/>
                      <a:pt x="52" y="25"/>
                    </a:cubicBezTo>
                    <a:cubicBezTo>
                      <a:pt x="55" y="24"/>
                      <a:pt x="59" y="25"/>
                      <a:pt x="62" y="23"/>
                    </a:cubicBezTo>
                    <a:cubicBezTo>
                      <a:pt x="60" y="21"/>
                      <a:pt x="57" y="21"/>
                      <a:pt x="56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3" y="12"/>
                      <a:pt x="60" y="12"/>
                      <a:pt x="58" y="9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2" y="6"/>
                      <a:pt x="30" y="6"/>
                    </a:cubicBezTo>
                    <a:cubicBezTo>
                      <a:pt x="26" y="6"/>
                      <a:pt x="23" y="6"/>
                      <a:pt x="19" y="6"/>
                    </a:cubicBezTo>
                    <a:cubicBezTo>
                      <a:pt x="14" y="6"/>
                      <a:pt x="8" y="6"/>
                      <a:pt x="3" y="6"/>
                    </a:cubicBezTo>
                    <a:cubicBezTo>
                      <a:pt x="2" y="6"/>
                      <a:pt x="0" y="7"/>
                      <a:pt x="1" y="9"/>
                    </a:cubicBezTo>
                    <a:cubicBezTo>
                      <a:pt x="2" y="11"/>
                      <a:pt x="3" y="14"/>
                      <a:pt x="4" y="16"/>
                    </a:cubicBezTo>
                    <a:cubicBezTo>
                      <a:pt x="7" y="23"/>
                      <a:pt x="12" y="28"/>
                      <a:pt x="18" y="32"/>
                    </a:cubicBezTo>
                    <a:cubicBezTo>
                      <a:pt x="22" y="35"/>
                      <a:pt x="25" y="38"/>
                      <a:pt x="29" y="41"/>
                    </a:cubicBezTo>
                    <a:cubicBezTo>
                      <a:pt x="30" y="38"/>
                      <a:pt x="30" y="36"/>
                      <a:pt x="31" y="33"/>
                    </a:cubicBezTo>
                    <a:close/>
                    <a:moveTo>
                      <a:pt x="19" y="16"/>
                    </a:moveTo>
                    <a:cubicBezTo>
                      <a:pt x="18" y="16"/>
                      <a:pt x="16" y="17"/>
                      <a:pt x="15" y="18"/>
                    </a:cubicBezTo>
                    <a:cubicBezTo>
                      <a:pt x="14" y="19"/>
                      <a:pt x="13" y="18"/>
                      <a:pt x="12" y="17"/>
                    </a:cubicBezTo>
                    <a:cubicBezTo>
                      <a:pt x="12" y="16"/>
                      <a:pt x="11" y="14"/>
                      <a:pt x="10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9" y="12"/>
                      <a:pt x="22" y="12"/>
                      <a:pt x="25" y="12"/>
                    </a:cubicBezTo>
                    <a:cubicBezTo>
                      <a:pt x="25" y="12"/>
                      <a:pt x="25" y="12"/>
                      <a:pt x="25" y="13"/>
                    </a:cubicBezTo>
                    <a:cubicBezTo>
                      <a:pt x="23" y="14"/>
                      <a:pt x="21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" name="Freeform 185"/>
              <p:cNvSpPr>
                <a:spLocks/>
              </p:cNvSpPr>
              <p:nvPr/>
            </p:nvSpPr>
            <p:spPr bwMode="auto">
              <a:xfrm>
                <a:off x="5304261" y="1784125"/>
                <a:ext cx="60643" cy="110791"/>
              </a:xfrm>
              <a:custGeom>
                <a:avLst/>
                <a:gdLst>
                  <a:gd name="T0" fmla="*/ 1 w 44"/>
                  <a:gd name="T1" fmla="*/ 80 h 80"/>
                  <a:gd name="T2" fmla="*/ 4 w 44"/>
                  <a:gd name="T3" fmla="*/ 78 h 80"/>
                  <a:gd name="T4" fmla="*/ 31 w 44"/>
                  <a:gd name="T5" fmla="*/ 53 h 80"/>
                  <a:gd name="T6" fmla="*/ 42 w 44"/>
                  <a:gd name="T7" fmla="*/ 18 h 80"/>
                  <a:gd name="T8" fmla="*/ 33 w 44"/>
                  <a:gd name="T9" fmla="*/ 1 h 80"/>
                  <a:gd name="T10" fmla="*/ 30 w 44"/>
                  <a:gd name="T11" fmla="*/ 2 h 80"/>
                  <a:gd name="T12" fmla="*/ 5 w 44"/>
                  <a:gd name="T13" fmla="*/ 39 h 80"/>
                  <a:gd name="T14" fmla="*/ 4 w 44"/>
                  <a:gd name="T15" fmla="*/ 44 h 80"/>
                  <a:gd name="T16" fmla="*/ 5 w 44"/>
                  <a:gd name="T17" fmla="*/ 51 h 80"/>
                  <a:gd name="T18" fmla="*/ 6 w 44"/>
                  <a:gd name="T19" fmla="*/ 57 h 80"/>
                  <a:gd name="T20" fmla="*/ 28 w 44"/>
                  <a:gd name="T21" fmla="*/ 27 h 80"/>
                  <a:gd name="T22" fmla="*/ 28 w 44"/>
                  <a:gd name="T23" fmla="*/ 40 h 80"/>
                  <a:gd name="T24" fmla="*/ 8 w 44"/>
                  <a:gd name="T25" fmla="*/ 61 h 80"/>
                  <a:gd name="T26" fmla="*/ 5 w 44"/>
                  <a:gd name="T27" fmla="*/ 64 h 80"/>
                  <a:gd name="T28" fmla="*/ 3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2" y="79"/>
                      <a:pt x="3" y="78"/>
                      <a:pt x="4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2"/>
                      <a:pt x="42" y="18"/>
                    </a:cubicBezTo>
                    <a:cubicBezTo>
                      <a:pt x="40" y="12"/>
                      <a:pt x="37" y="6"/>
                      <a:pt x="33" y="1"/>
                    </a:cubicBezTo>
                    <a:cubicBezTo>
                      <a:pt x="32" y="0"/>
                      <a:pt x="31" y="0"/>
                      <a:pt x="30" y="2"/>
                    </a:cubicBezTo>
                    <a:cubicBezTo>
                      <a:pt x="23" y="15"/>
                      <a:pt x="15" y="28"/>
                      <a:pt x="5" y="39"/>
                    </a:cubicBezTo>
                    <a:cubicBezTo>
                      <a:pt x="3" y="41"/>
                      <a:pt x="3" y="43"/>
                      <a:pt x="4" y="44"/>
                    </a:cubicBezTo>
                    <a:cubicBezTo>
                      <a:pt x="4" y="46"/>
                      <a:pt x="4" y="49"/>
                      <a:pt x="5" y="51"/>
                    </a:cubicBezTo>
                    <a:cubicBezTo>
                      <a:pt x="5" y="53"/>
                      <a:pt x="5" y="55"/>
                      <a:pt x="6" y="57"/>
                    </a:cubicBezTo>
                    <a:cubicBezTo>
                      <a:pt x="15" y="48"/>
                      <a:pt x="23" y="39"/>
                      <a:pt x="28" y="27"/>
                    </a:cubicBezTo>
                    <a:cubicBezTo>
                      <a:pt x="31" y="32"/>
                      <a:pt x="30" y="36"/>
                      <a:pt x="28" y="40"/>
                    </a:cubicBezTo>
                    <a:cubicBezTo>
                      <a:pt x="23" y="48"/>
                      <a:pt x="15" y="54"/>
                      <a:pt x="8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5" y="67"/>
                      <a:pt x="4" y="70"/>
                      <a:pt x="3" y="73"/>
                    </a:cubicBezTo>
                    <a:cubicBezTo>
                      <a:pt x="2" y="75"/>
                      <a:pt x="1" y="77"/>
                      <a:pt x="0" y="80"/>
                    </a:cubicBezTo>
                    <a:cubicBezTo>
                      <a:pt x="1" y="80"/>
                      <a:pt x="1" y="80"/>
                      <a:pt x="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" name="Freeform 186"/>
              <p:cNvSpPr>
                <a:spLocks/>
              </p:cNvSpPr>
              <p:nvPr/>
            </p:nvSpPr>
            <p:spPr bwMode="auto">
              <a:xfrm>
                <a:off x="4818531" y="1784125"/>
                <a:ext cx="62393" cy="111957"/>
              </a:xfrm>
              <a:custGeom>
                <a:avLst/>
                <a:gdLst>
                  <a:gd name="T0" fmla="*/ 13 w 45"/>
                  <a:gd name="T1" fmla="*/ 54 h 81"/>
                  <a:gd name="T2" fmla="*/ 36 w 45"/>
                  <a:gd name="T3" fmla="*/ 75 h 81"/>
                  <a:gd name="T4" fmla="*/ 45 w 45"/>
                  <a:gd name="T5" fmla="*/ 81 h 81"/>
                  <a:gd name="T6" fmla="*/ 44 w 45"/>
                  <a:gd name="T7" fmla="*/ 79 h 81"/>
                  <a:gd name="T8" fmla="*/ 40 w 45"/>
                  <a:gd name="T9" fmla="*/ 67 h 81"/>
                  <a:gd name="T10" fmla="*/ 37 w 45"/>
                  <a:gd name="T11" fmla="*/ 61 h 81"/>
                  <a:gd name="T12" fmla="*/ 26 w 45"/>
                  <a:gd name="T13" fmla="*/ 52 h 81"/>
                  <a:gd name="T14" fmla="*/ 15 w 45"/>
                  <a:gd name="T15" fmla="*/ 36 h 81"/>
                  <a:gd name="T16" fmla="*/ 16 w 45"/>
                  <a:gd name="T17" fmla="*/ 27 h 81"/>
                  <a:gd name="T18" fmla="*/ 39 w 45"/>
                  <a:gd name="T19" fmla="*/ 58 h 81"/>
                  <a:gd name="T20" fmla="*/ 40 w 45"/>
                  <a:gd name="T21" fmla="*/ 57 h 81"/>
                  <a:gd name="T22" fmla="*/ 41 w 45"/>
                  <a:gd name="T23" fmla="*/ 45 h 81"/>
                  <a:gd name="T24" fmla="*/ 40 w 45"/>
                  <a:gd name="T25" fmla="*/ 40 h 81"/>
                  <a:gd name="T26" fmla="*/ 31 w 45"/>
                  <a:gd name="T27" fmla="*/ 28 h 81"/>
                  <a:gd name="T28" fmla="*/ 15 w 45"/>
                  <a:gd name="T29" fmla="*/ 2 h 81"/>
                  <a:gd name="T30" fmla="*/ 11 w 45"/>
                  <a:gd name="T31" fmla="*/ 2 h 81"/>
                  <a:gd name="T32" fmla="*/ 3 w 45"/>
                  <a:gd name="T33" fmla="*/ 35 h 81"/>
                  <a:gd name="T34" fmla="*/ 13 w 45"/>
                  <a:gd name="T35" fmla="*/ 5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" h="81">
                    <a:moveTo>
                      <a:pt x="13" y="54"/>
                    </a:moveTo>
                    <a:cubicBezTo>
                      <a:pt x="20" y="62"/>
                      <a:pt x="28" y="69"/>
                      <a:pt x="36" y="75"/>
                    </a:cubicBezTo>
                    <a:cubicBezTo>
                      <a:pt x="39" y="77"/>
                      <a:pt x="41" y="79"/>
                      <a:pt x="45" y="81"/>
                    </a:cubicBezTo>
                    <a:cubicBezTo>
                      <a:pt x="44" y="80"/>
                      <a:pt x="44" y="80"/>
                      <a:pt x="44" y="79"/>
                    </a:cubicBezTo>
                    <a:cubicBezTo>
                      <a:pt x="43" y="75"/>
                      <a:pt x="42" y="71"/>
                      <a:pt x="40" y="67"/>
                    </a:cubicBezTo>
                    <a:cubicBezTo>
                      <a:pt x="40" y="65"/>
                      <a:pt x="40" y="63"/>
                      <a:pt x="37" y="61"/>
                    </a:cubicBezTo>
                    <a:cubicBezTo>
                      <a:pt x="33" y="59"/>
                      <a:pt x="30" y="55"/>
                      <a:pt x="26" y="52"/>
                    </a:cubicBezTo>
                    <a:cubicBezTo>
                      <a:pt x="22" y="48"/>
                      <a:pt x="17" y="43"/>
                      <a:pt x="15" y="36"/>
                    </a:cubicBezTo>
                    <a:cubicBezTo>
                      <a:pt x="14" y="33"/>
                      <a:pt x="14" y="30"/>
                      <a:pt x="16" y="27"/>
                    </a:cubicBezTo>
                    <a:cubicBezTo>
                      <a:pt x="22" y="39"/>
                      <a:pt x="30" y="49"/>
                      <a:pt x="39" y="58"/>
                    </a:cubicBezTo>
                    <a:cubicBezTo>
                      <a:pt x="39" y="57"/>
                      <a:pt x="40" y="57"/>
                      <a:pt x="40" y="57"/>
                    </a:cubicBezTo>
                    <a:cubicBezTo>
                      <a:pt x="40" y="53"/>
                      <a:pt x="41" y="49"/>
                      <a:pt x="41" y="45"/>
                    </a:cubicBezTo>
                    <a:cubicBezTo>
                      <a:pt x="42" y="43"/>
                      <a:pt x="41" y="42"/>
                      <a:pt x="40" y="40"/>
                    </a:cubicBezTo>
                    <a:cubicBezTo>
                      <a:pt x="37" y="36"/>
                      <a:pt x="34" y="32"/>
                      <a:pt x="31" y="28"/>
                    </a:cubicBezTo>
                    <a:cubicBezTo>
                      <a:pt x="25" y="20"/>
                      <a:pt x="20" y="11"/>
                      <a:pt x="15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3" y="11"/>
                      <a:pt x="0" y="22"/>
                      <a:pt x="3" y="35"/>
                    </a:cubicBezTo>
                    <a:cubicBezTo>
                      <a:pt x="5" y="42"/>
                      <a:pt x="9" y="48"/>
                      <a:pt x="13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" name="Freeform 187"/>
              <p:cNvSpPr>
                <a:spLocks/>
              </p:cNvSpPr>
              <p:nvPr/>
            </p:nvSpPr>
            <p:spPr bwMode="auto">
              <a:xfrm>
                <a:off x="5048276" y="1704239"/>
                <a:ext cx="88633" cy="49564"/>
              </a:xfrm>
              <a:custGeom>
                <a:avLst/>
                <a:gdLst>
                  <a:gd name="T0" fmla="*/ 10 w 64"/>
                  <a:gd name="T1" fmla="*/ 36 h 36"/>
                  <a:gd name="T2" fmla="*/ 54 w 64"/>
                  <a:gd name="T3" fmla="*/ 36 h 36"/>
                  <a:gd name="T4" fmla="*/ 58 w 64"/>
                  <a:gd name="T5" fmla="*/ 34 h 36"/>
                  <a:gd name="T6" fmla="*/ 63 w 64"/>
                  <a:gd name="T7" fmla="*/ 20 h 36"/>
                  <a:gd name="T8" fmla="*/ 63 w 64"/>
                  <a:gd name="T9" fmla="*/ 11 h 36"/>
                  <a:gd name="T10" fmla="*/ 45 w 64"/>
                  <a:gd name="T11" fmla="*/ 1 h 36"/>
                  <a:gd name="T12" fmla="*/ 41 w 64"/>
                  <a:gd name="T13" fmla="*/ 21 h 36"/>
                  <a:gd name="T14" fmla="*/ 36 w 64"/>
                  <a:gd name="T15" fmla="*/ 31 h 36"/>
                  <a:gd name="T16" fmla="*/ 28 w 64"/>
                  <a:gd name="T17" fmla="*/ 31 h 36"/>
                  <a:gd name="T18" fmla="*/ 27 w 64"/>
                  <a:gd name="T19" fmla="*/ 30 h 36"/>
                  <a:gd name="T20" fmla="*/ 20 w 64"/>
                  <a:gd name="T21" fmla="*/ 9 h 36"/>
                  <a:gd name="T22" fmla="*/ 19 w 64"/>
                  <a:gd name="T23" fmla="*/ 0 h 36"/>
                  <a:gd name="T24" fmla="*/ 10 w 64"/>
                  <a:gd name="T25" fmla="*/ 2 h 36"/>
                  <a:gd name="T26" fmla="*/ 1 w 64"/>
                  <a:gd name="T27" fmla="*/ 17 h 36"/>
                  <a:gd name="T28" fmla="*/ 5 w 64"/>
                  <a:gd name="T29" fmla="*/ 33 h 36"/>
                  <a:gd name="T30" fmla="*/ 10 w 64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6">
                    <a:moveTo>
                      <a:pt x="10" y="36"/>
                    </a:moveTo>
                    <a:cubicBezTo>
                      <a:pt x="24" y="36"/>
                      <a:pt x="40" y="36"/>
                      <a:pt x="54" y="36"/>
                    </a:cubicBezTo>
                    <a:cubicBezTo>
                      <a:pt x="56" y="36"/>
                      <a:pt x="57" y="36"/>
                      <a:pt x="58" y="34"/>
                    </a:cubicBezTo>
                    <a:cubicBezTo>
                      <a:pt x="59" y="29"/>
                      <a:pt x="61" y="25"/>
                      <a:pt x="63" y="20"/>
                    </a:cubicBezTo>
                    <a:cubicBezTo>
                      <a:pt x="64" y="17"/>
                      <a:pt x="64" y="14"/>
                      <a:pt x="63" y="11"/>
                    </a:cubicBezTo>
                    <a:cubicBezTo>
                      <a:pt x="61" y="4"/>
                      <a:pt x="51" y="0"/>
                      <a:pt x="45" y="1"/>
                    </a:cubicBezTo>
                    <a:cubicBezTo>
                      <a:pt x="44" y="8"/>
                      <a:pt x="42" y="15"/>
                      <a:pt x="41" y="21"/>
                    </a:cubicBezTo>
                    <a:cubicBezTo>
                      <a:pt x="40" y="25"/>
                      <a:pt x="38" y="28"/>
                      <a:pt x="36" y="31"/>
                    </a:cubicBezTo>
                    <a:cubicBezTo>
                      <a:pt x="33" y="35"/>
                      <a:pt x="31" y="34"/>
                      <a:pt x="28" y="31"/>
                    </a:cubicBezTo>
                    <a:cubicBezTo>
                      <a:pt x="28" y="31"/>
                      <a:pt x="27" y="30"/>
                      <a:pt x="27" y="30"/>
                    </a:cubicBezTo>
                    <a:cubicBezTo>
                      <a:pt x="23" y="23"/>
                      <a:pt x="22" y="16"/>
                      <a:pt x="20" y="9"/>
                    </a:cubicBezTo>
                    <a:cubicBezTo>
                      <a:pt x="20" y="6"/>
                      <a:pt x="20" y="3"/>
                      <a:pt x="19" y="0"/>
                    </a:cubicBezTo>
                    <a:cubicBezTo>
                      <a:pt x="16" y="1"/>
                      <a:pt x="13" y="1"/>
                      <a:pt x="10" y="2"/>
                    </a:cubicBezTo>
                    <a:cubicBezTo>
                      <a:pt x="4" y="5"/>
                      <a:pt x="0" y="9"/>
                      <a:pt x="1" y="17"/>
                    </a:cubicBezTo>
                    <a:cubicBezTo>
                      <a:pt x="1" y="22"/>
                      <a:pt x="3" y="28"/>
                      <a:pt x="5" y="33"/>
                    </a:cubicBezTo>
                    <a:cubicBezTo>
                      <a:pt x="6" y="35"/>
                      <a:pt x="7" y="36"/>
                      <a:pt x="10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" name="Freeform 188"/>
              <p:cNvSpPr>
                <a:spLocks/>
              </p:cNvSpPr>
              <p:nvPr/>
            </p:nvSpPr>
            <p:spPr bwMode="auto">
              <a:xfrm>
                <a:off x="4981802" y="1764883"/>
                <a:ext cx="59477" cy="36153"/>
              </a:xfrm>
              <a:custGeom>
                <a:avLst/>
                <a:gdLst>
                  <a:gd name="T0" fmla="*/ 5 w 43"/>
                  <a:gd name="T1" fmla="*/ 26 h 26"/>
                  <a:gd name="T2" fmla="*/ 36 w 43"/>
                  <a:gd name="T3" fmla="*/ 26 h 26"/>
                  <a:gd name="T4" fmla="*/ 39 w 43"/>
                  <a:gd name="T5" fmla="*/ 25 h 26"/>
                  <a:gd name="T6" fmla="*/ 40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20 h 26"/>
                  <a:gd name="T16" fmla="*/ 21 w 43"/>
                  <a:gd name="T17" fmla="*/ 22 h 26"/>
                  <a:gd name="T18" fmla="*/ 18 w 43"/>
                  <a:gd name="T19" fmla="*/ 20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0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6" y="26"/>
                    </a:cubicBezTo>
                    <a:cubicBezTo>
                      <a:pt x="38" y="26"/>
                      <a:pt x="39" y="26"/>
                      <a:pt x="39" y="25"/>
                    </a:cubicBezTo>
                    <a:cubicBezTo>
                      <a:pt x="39" y="23"/>
                      <a:pt x="40" y="22"/>
                      <a:pt x="40" y="20"/>
                    </a:cubicBezTo>
                    <a:cubicBezTo>
                      <a:pt x="41" y="15"/>
                      <a:pt x="43" y="9"/>
                      <a:pt x="39" y="5"/>
                    </a:cubicBezTo>
                    <a:cubicBezTo>
                      <a:pt x="36" y="2"/>
                      <a:pt x="32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20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20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0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2" y="26"/>
                      <a:pt x="3" y="26"/>
                      <a:pt x="5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189"/>
              <p:cNvSpPr>
                <a:spLocks/>
              </p:cNvSpPr>
              <p:nvPr/>
            </p:nvSpPr>
            <p:spPr bwMode="auto">
              <a:xfrm>
                <a:off x="5143906" y="1761967"/>
                <a:ext cx="59477" cy="39068"/>
              </a:xfrm>
              <a:custGeom>
                <a:avLst/>
                <a:gdLst>
                  <a:gd name="T0" fmla="*/ 6 w 43"/>
                  <a:gd name="T1" fmla="*/ 28 h 28"/>
                  <a:gd name="T2" fmla="*/ 13 w 43"/>
                  <a:gd name="T3" fmla="*/ 28 h 28"/>
                  <a:gd name="T4" fmla="*/ 37 w 43"/>
                  <a:gd name="T5" fmla="*/ 28 h 28"/>
                  <a:gd name="T6" fmla="*/ 40 w 43"/>
                  <a:gd name="T7" fmla="*/ 26 h 28"/>
                  <a:gd name="T8" fmla="*/ 42 w 43"/>
                  <a:gd name="T9" fmla="*/ 16 h 28"/>
                  <a:gd name="T10" fmla="*/ 37 w 43"/>
                  <a:gd name="T11" fmla="*/ 4 h 28"/>
                  <a:gd name="T12" fmla="*/ 29 w 43"/>
                  <a:gd name="T13" fmla="*/ 0 h 28"/>
                  <a:gd name="T14" fmla="*/ 28 w 43"/>
                  <a:gd name="T15" fmla="*/ 4 h 28"/>
                  <a:gd name="T16" fmla="*/ 25 w 43"/>
                  <a:gd name="T17" fmla="*/ 21 h 28"/>
                  <a:gd name="T18" fmla="*/ 22 w 43"/>
                  <a:gd name="T19" fmla="*/ 23 h 28"/>
                  <a:gd name="T20" fmla="*/ 19 w 43"/>
                  <a:gd name="T21" fmla="*/ 21 h 28"/>
                  <a:gd name="T22" fmla="*/ 15 w 43"/>
                  <a:gd name="T23" fmla="*/ 6 h 28"/>
                  <a:gd name="T24" fmla="*/ 14 w 43"/>
                  <a:gd name="T25" fmla="*/ 1 h 28"/>
                  <a:gd name="T26" fmla="*/ 9 w 43"/>
                  <a:gd name="T27" fmla="*/ 3 h 28"/>
                  <a:gd name="T28" fmla="*/ 1 w 43"/>
                  <a:gd name="T29" fmla="*/ 11 h 28"/>
                  <a:gd name="T30" fmla="*/ 2 w 43"/>
                  <a:gd name="T31" fmla="*/ 25 h 28"/>
                  <a:gd name="T32" fmla="*/ 6 w 43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" h="28">
                    <a:moveTo>
                      <a:pt x="6" y="28"/>
                    </a:moveTo>
                    <a:cubicBezTo>
                      <a:pt x="9" y="28"/>
                      <a:pt x="11" y="28"/>
                      <a:pt x="13" y="28"/>
                    </a:cubicBezTo>
                    <a:cubicBezTo>
                      <a:pt x="21" y="28"/>
                      <a:pt x="29" y="28"/>
                      <a:pt x="37" y="28"/>
                    </a:cubicBezTo>
                    <a:cubicBezTo>
                      <a:pt x="39" y="28"/>
                      <a:pt x="40" y="28"/>
                      <a:pt x="40" y="26"/>
                    </a:cubicBezTo>
                    <a:cubicBezTo>
                      <a:pt x="40" y="22"/>
                      <a:pt x="41" y="19"/>
                      <a:pt x="42" y="16"/>
                    </a:cubicBezTo>
                    <a:cubicBezTo>
                      <a:pt x="43" y="11"/>
                      <a:pt x="41" y="7"/>
                      <a:pt x="37" y="4"/>
                    </a:cubicBezTo>
                    <a:cubicBezTo>
                      <a:pt x="35" y="3"/>
                      <a:pt x="32" y="2"/>
                      <a:pt x="29" y="0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10"/>
                      <a:pt x="27" y="16"/>
                      <a:pt x="25" y="21"/>
                    </a:cubicBezTo>
                    <a:cubicBezTo>
                      <a:pt x="24" y="22"/>
                      <a:pt x="23" y="23"/>
                      <a:pt x="22" y="23"/>
                    </a:cubicBezTo>
                    <a:cubicBezTo>
                      <a:pt x="21" y="23"/>
                      <a:pt x="19" y="22"/>
                      <a:pt x="19" y="21"/>
                    </a:cubicBezTo>
                    <a:cubicBezTo>
                      <a:pt x="16" y="16"/>
                      <a:pt x="15" y="11"/>
                      <a:pt x="15" y="6"/>
                    </a:cubicBezTo>
                    <a:cubicBezTo>
                      <a:pt x="15" y="4"/>
                      <a:pt x="14" y="2"/>
                      <a:pt x="14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5" y="4"/>
                      <a:pt x="2" y="7"/>
                      <a:pt x="1" y="11"/>
                    </a:cubicBezTo>
                    <a:cubicBezTo>
                      <a:pt x="0" y="16"/>
                      <a:pt x="2" y="20"/>
                      <a:pt x="2" y="25"/>
                    </a:cubicBezTo>
                    <a:cubicBezTo>
                      <a:pt x="3" y="27"/>
                      <a:pt x="4" y="28"/>
                      <a:pt x="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190"/>
              <p:cNvSpPr>
                <a:spLocks/>
              </p:cNvSpPr>
              <p:nvPr/>
            </p:nvSpPr>
            <p:spPr bwMode="auto">
              <a:xfrm>
                <a:off x="5289100" y="1970720"/>
                <a:ext cx="75804" cy="34987"/>
              </a:xfrm>
              <a:custGeom>
                <a:avLst/>
                <a:gdLst>
                  <a:gd name="T0" fmla="*/ 9 w 55"/>
                  <a:gd name="T1" fmla="*/ 0 h 25"/>
                  <a:gd name="T2" fmla="*/ 14 w 55"/>
                  <a:gd name="T3" fmla="*/ 8 h 25"/>
                  <a:gd name="T4" fmla="*/ 16 w 55"/>
                  <a:gd name="T5" fmla="*/ 9 h 25"/>
                  <a:gd name="T6" fmla="*/ 32 w 55"/>
                  <a:gd name="T7" fmla="*/ 10 h 25"/>
                  <a:gd name="T8" fmla="*/ 36 w 55"/>
                  <a:gd name="T9" fmla="*/ 10 h 25"/>
                  <a:gd name="T10" fmla="*/ 35 w 55"/>
                  <a:gd name="T11" fmla="*/ 12 h 25"/>
                  <a:gd name="T12" fmla="*/ 26 w 55"/>
                  <a:gd name="T13" fmla="*/ 16 h 25"/>
                  <a:gd name="T14" fmla="*/ 14 w 55"/>
                  <a:gd name="T15" fmla="*/ 14 h 25"/>
                  <a:gd name="T16" fmla="*/ 13 w 55"/>
                  <a:gd name="T17" fmla="*/ 14 h 25"/>
                  <a:gd name="T18" fmla="*/ 0 w 55"/>
                  <a:gd name="T19" fmla="*/ 17 h 25"/>
                  <a:gd name="T20" fmla="*/ 0 w 55"/>
                  <a:gd name="T21" fmla="*/ 17 h 25"/>
                  <a:gd name="T22" fmla="*/ 8 w 55"/>
                  <a:gd name="T23" fmla="*/ 20 h 25"/>
                  <a:gd name="T24" fmla="*/ 24 w 55"/>
                  <a:gd name="T25" fmla="*/ 23 h 25"/>
                  <a:gd name="T26" fmla="*/ 51 w 55"/>
                  <a:gd name="T27" fmla="*/ 13 h 25"/>
                  <a:gd name="T28" fmla="*/ 55 w 55"/>
                  <a:gd name="T29" fmla="*/ 2 h 25"/>
                  <a:gd name="T30" fmla="*/ 9 w 55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5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6" y="9"/>
                    </a:cubicBezTo>
                    <a:cubicBezTo>
                      <a:pt x="21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8" y="14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3" y="21"/>
                      <a:pt x="18" y="22"/>
                      <a:pt x="24" y="23"/>
                    </a:cubicBezTo>
                    <a:cubicBezTo>
                      <a:pt x="35" y="25"/>
                      <a:pt x="45" y="23"/>
                      <a:pt x="51" y="13"/>
                    </a:cubicBezTo>
                    <a:cubicBezTo>
                      <a:pt x="53" y="10"/>
                      <a:pt x="55" y="6"/>
                      <a:pt x="55" y="2"/>
                    </a:cubicBezTo>
                    <a:cubicBezTo>
                      <a:pt x="40" y="4"/>
                      <a:pt x="24" y="4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191"/>
              <p:cNvSpPr>
                <a:spLocks/>
              </p:cNvSpPr>
              <p:nvPr/>
            </p:nvSpPr>
            <p:spPr bwMode="auto">
              <a:xfrm>
                <a:off x="4818531" y="1970720"/>
                <a:ext cx="77554" cy="34987"/>
              </a:xfrm>
              <a:custGeom>
                <a:avLst/>
                <a:gdLst>
                  <a:gd name="T0" fmla="*/ 31 w 56"/>
                  <a:gd name="T1" fmla="*/ 23 h 25"/>
                  <a:gd name="T2" fmla="*/ 53 w 56"/>
                  <a:gd name="T3" fmla="*/ 18 h 25"/>
                  <a:gd name="T4" fmla="*/ 56 w 56"/>
                  <a:gd name="T5" fmla="*/ 17 h 25"/>
                  <a:gd name="T6" fmla="*/ 50 w 56"/>
                  <a:gd name="T7" fmla="*/ 15 h 25"/>
                  <a:gd name="T8" fmla="*/ 36 w 56"/>
                  <a:gd name="T9" fmla="*/ 15 h 25"/>
                  <a:gd name="T10" fmla="*/ 24 w 56"/>
                  <a:gd name="T11" fmla="*/ 15 h 25"/>
                  <a:gd name="T12" fmla="*/ 20 w 56"/>
                  <a:gd name="T13" fmla="*/ 11 h 25"/>
                  <a:gd name="T14" fmla="*/ 23 w 56"/>
                  <a:gd name="T15" fmla="*/ 10 h 25"/>
                  <a:gd name="T16" fmla="*/ 33 w 56"/>
                  <a:gd name="T17" fmla="*/ 10 h 25"/>
                  <a:gd name="T18" fmla="*/ 40 w 56"/>
                  <a:gd name="T19" fmla="*/ 9 h 25"/>
                  <a:gd name="T20" fmla="*/ 47 w 56"/>
                  <a:gd name="T21" fmla="*/ 0 h 25"/>
                  <a:gd name="T22" fmla="*/ 24 w 56"/>
                  <a:gd name="T23" fmla="*/ 3 h 25"/>
                  <a:gd name="T24" fmla="*/ 0 w 56"/>
                  <a:gd name="T25" fmla="*/ 2 h 25"/>
                  <a:gd name="T26" fmla="*/ 2 w 56"/>
                  <a:gd name="T27" fmla="*/ 8 h 25"/>
                  <a:gd name="T28" fmla="*/ 31 w 56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25">
                    <a:moveTo>
                      <a:pt x="31" y="23"/>
                    </a:moveTo>
                    <a:cubicBezTo>
                      <a:pt x="38" y="22"/>
                      <a:pt x="46" y="20"/>
                      <a:pt x="53" y="18"/>
                    </a:cubicBezTo>
                    <a:cubicBezTo>
                      <a:pt x="54" y="18"/>
                      <a:pt x="55" y="17"/>
                      <a:pt x="56" y="17"/>
                    </a:cubicBezTo>
                    <a:cubicBezTo>
                      <a:pt x="54" y="16"/>
                      <a:pt x="52" y="16"/>
                      <a:pt x="50" y="15"/>
                    </a:cubicBezTo>
                    <a:cubicBezTo>
                      <a:pt x="46" y="14"/>
                      <a:pt x="41" y="13"/>
                      <a:pt x="36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1" y="13"/>
                      <a:pt x="20" y="11"/>
                    </a:cubicBezTo>
                    <a:cubicBezTo>
                      <a:pt x="22" y="10"/>
                      <a:pt x="22" y="10"/>
                      <a:pt x="23" y="10"/>
                    </a:cubicBezTo>
                    <a:cubicBezTo>
                      <a:pt x="26" y="10"/>
                      <a:pt x="30" y="10"/>
                      <a:pt x="33" y="10"/>
                    </a:cubicBezTo>
                    <a:cubicBezTo>
                      <a:pt x="35" y="10"/>
                      <a:pt x="38" y="10"/>
                      <a:pt x="40" y="9"/>
                    </a:cubicBezTo>
                    <a:cubicBezTo>
                      <a:pt x="43" y="7"/>
                      <a:pt x="45" y="3"/>
                      <a:pt x="47" y="0"/>
                    </a:cubicBezTo>
                    <a:cubicBezTo>
                      <a:pt x="39" y="1"/>
                      <a:pt x="31" y="2"/>
                      <a:pt x="24" y="3"/>
                    </a:cubicBezTo>
                    <a:cubicBezTo>
                      <a:pt x="16" y="3"/>
                      <a:pt x="8" y="2"/>
                      <a:pt x="0" y="2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7" y="20"/>
                      <a:pt x="18" y="25"/>
                      <a:pt x="31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192"/>
              <p:cNvSpPr>
                <a:spLocks/>
              </p:cNvSpPr>
              <p:nvPr/>
            </p:nvSpPr>
            <p:spPr bwMode="auto">
              <a:xfrm>
                <a:off x="5265776" y="1998709"/>
                <a:ext cx="75804" cy="37319"/>
              </a:xfrm>
              <a:custGeom>
                <a:avLst/>
                <a:gdLst>
                  <a:gd name="T0" fmla="*/ 53 w 55"/>
                  <a:gd name="T1" fmla="*/ 10 h 27"/>
                  <a:gd name="T2" fmla="*/ 43 w 55"/>
                  <a:gd name="T3" fmla="*/ 9 h 27"/>
                  <a:gd name="T4" fmla="*/ 29 w 55"/>
                  <a:gd name="T5" fmla="*/ 6 h 27"/>
                  <a:gd name="T6" fmla="*/ 13 w 55"/>
                  <a:gd name="T7" fmla="*/ 0 h 27"/>
                  <a:gd name="T8" fmla="*/ 15 w 55"/>
                  <a:gd name="T9" fmla="*/ 9 h 27"/>
                  <a:gd name="T10" fmla="*/ 17 w 55"/>
                  <a:gd name="T11" fmla="*/ 10 h 27"/>
                  <a:gd name="T12" fmla="*/ 31 w 55"/>
                  <a:gd name="T13" fmla="*/ 15 h 27"/>
                  <a:gd name="T14" fmla="*/ 27 w 55"/>
                  <a:gd name="T15" fmla="*/ 18 h 27"/>
                  <a:gd name="T16" fmla="*/ 17 w 55"/>
                  <a:gd name="T17" fmla="*/ 16 h 27"/>
                  <a:gd name="T18" fmla="*/ 1 w 55"/>
                  <a:gd name="T19" fmla="*/ 14 h 27"/>
                  <a:gd name="T20" fmla="*/ 0 w 55"/>
                  <a:gd name="T21" fmla="*/ 15 h 27"/>
                  <a:gd name="T22" fmla="*/ 18 w 55"/>
                  <a:gd name="T23" fmla="*/ 24 h 27"/>
                  <a:gd name="T24" fmla="*/ 33 w 55"/>
                  <a:gd name="T25" fmla="*/ 27 h 27"/>
                  <a:gd name="T26" fmla="*/ 54 w 55"/>
                  <a:gd name="T27" fmla="*/ 12 h 27"/>
                  <a:gd name="T28" fmla="*/ 53 w 55"/>
                  <a:gd name="T2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7">
                    <a:moveTo>
                      <a:pt x="53" y="10"/>
                    </a:moveTo>
                    <a:cubicBezTo>
                      <a:pt x="50" y="10"/>
                      <a:pt x="46" y="10"/>
                      <a:pt x="43" y="9"/>
                    </a:cubicBezTo>
                    <a:cubicBezTo>
                      <a:pt x="38" y="8"/>
                      <a:pt x="34" y="7"/>
                      <a:pt x="29" y="6"/>
                    </a:cubicBezTo>
                    <a:cubicBezTo>
                      <a:pt x="24" y="4"/>
                      <a:pt x="19" y="2"/>
                      <a:pt x="13" y="0"/>
                    </a:cubicBezTo>
                    <a:cubicBezTo>
                      <a:pt x="14" y="3"/>
                      <a:pt x="15" y="6"/>
                      <a:pt x="15" y="9"/>
                    </a:cubicBezTo>
                    <a:cubicBezTo>
                      <a:pt x="16" y="10"/>
                      <a:pt x="16" y="10"/>
                      <a:pt x="17" y="10"/>
                    </a:cubicBezTo>
                    <a:cubicBezTo>
                      <a:pt x="21" y="12"/>
                      <a:pt x="26" y="13"/>
                      <a:pt x="31" y="15"/>
                    </a:cubicBezTo>
                    <a:cubicBezTo>
                      <a:pt x="30" y="16"/>
                      <a:pt x="29" y="18"/>
                      <a:pt x="27" y="18"/>
                    </a:cubicBezTo>
                    <a:cubicBezTo>
                      <a:pt x="24" y="18"/>
                      <a:pt x="20" y="18"/>
                      <a:pt x="17" y="16"/>
                    </a:cubicBezTo>
                    <a:cubicBezTo>
                      <a:pt x="12" y="13"/>
                      <a:pt x="7" y="14"/>
                      <a:pt x="1" y="14"/>
                    </a:cubicBezTo>
                    <a:cubicBezTo>
                      <a:pt x="1" y="14"/>
                      <a:pt x="1" y="15"/>
                      <a:pt x="0" y="15"/>
                    </a:cubicBezTo>
                    <a:cubicBezTo>
                      <a:pt x="7" y="18"/>
                      <a:pt x="12" y="21"/>
                      <a:pt x="18" y="24"/>
                    </a:cubicBezTo>
                    <a:cubicBezTo>
                      <a:pt x="23" y="26"/>
                      <a:pt x="28" y="27"/>
                      <a:pt x="33" y="27"/>
                    </a:cubicBezTo>
                    <a:cubicBezTo>
                      <a:pt x="42" y="27"/>
                      <a:pt x="51" y="19"/>
                      <a:pt x="54" y="12"/>
                    </a:cubicBezTo>
                    <a:cubicBezTo>
                      <a:pt x="55" y="11"/>
                      <a:pt x="54" y="10"/>
                      <a:pt x="5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93"/>
              <p:cNvSpPr>
                <a:spLocks/>
              </p:cNvSpPr>
              <p:nvPr/>
            </p:nvSpPr>
            <p:spPr bwMode="auto">
              <a:xfrm>
                <a:off x="4841856" y="1998709"/>
                <a:ext cx="74638" cy="37319"/>
              </a:xfrm>
              <a:custGeom>
                <a:avLst/>
                <a:gdLst>
                  <a:gd name="T0" fmla="*/ 54 w 54"/>
                  <a:gd name="T1" fmla="*/ 15 h 27"/>
                  <a:gd name="T2" fmla="*/ 54 w 54"/>
                  <a:gd name="T3" fmla="*/ 14 h 27"/>
                  <a:gd name="T4" fmla="*/ 44 w 54"/>
                  <a:gd name="T5" fmla="*/ 14 h 27"/>
                  <a:gd name="T6" fmla="*/ 41 w 54"/>
                  <a:gd name="T7" fmla="*/ 15 h 27"/>
                  <a:gd name="T8" fmla="*/ 28 w 54"/>
                  <a:gd name="T9" fmla="*/ 18 h 27"/>
                  <a:gd name="T10" fmla="*/ 25 w 54"/>
                  <a:gd name="T11" fmla="*/ 14 h 27"/>
                  <a:gd name="T12" fmla="*/ 34 w 54"/>
                  <a:gd name="T13" fmla="*/ 12 h 27"/>
                  <a:gd name="T14" fmla="*/ 41 w 54"/>
                  <a:gd name="T15" fmla="*/ 4 h 27"/>
                  <a:gd name="T16" fmla="*/ 41 w 54"/>
                  <a:gd name="T17" fmla="*/ 2 h 27"/>
                  <a:gd name="T18" fmla="*/ 42 w 54"/>
                  <a:gd name="T19" fmla="*/ 0 h 27"/>
                  <a:gd name="T20" fmla="*/ 2 w 54"/>
                  <a:gd name="T21" fmla="*/ 10 h 27"/>
                  <a:gd name="T22" fmla="*/ 1 w 54"/>
                  <a:gd name="T23" fmla="*/ 13 h 27"/>
                  <a:gd name="T24" fmla="*/ 5 w 54"/>
                  <a:gd name="T25" fmla="*/ 18 h 27"/>
                  <a:gd name="T26" fmla="*/ 22 w 54"/>
                  <a:gd name="T27" fmla="*/ 27 h 27"/>
                  <a:gd name="T28" fmla="*/ 37 w 54"/>
                  <a:gd name="T29" fmla="*/ 24 h 27"/>
                  <a:gd name="T30" fmla="*/ 54 w 54"/>
                  <a:gd name="T3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7">
                    <a:moveTo>
                      <a:pt x="54" y="15"/>
                    </a:moveTo>
                    <a:cubicBezTo>
                      <a:pt x="54" y="15"/>
                      <a:pt x="54" y="14"/>
                      <a:pt x="54" y="14"/>
                    </a:cubicBezTo>
                    <a:cubicBezTo>
                      <a:pt x="50" y="14"/>
                      <a:pt x="47" y="14"/>
                      <a:pt x="44" y="14"/>
                    </a:cubicBezTo>
                    <a:cubicBezTo>
                      <a:pt x="43" y="14"/>
                      <a:pt x="42" y="14"/>
                      <a:pt x="41" y="15"/>
                    </a:cubicBezTo>
                    <a:cubicBezTo>
                      <a:pt x="37" y="17"/>
                      <a:pt x="33" y="19"/>
                      <a:pt x="28" y="18"/>
                    </a:cubicBezTo>
                    <a:cubicBezTo>
                      <a:pt x="26" y="18"/>
                      <a:pt x="24" y="16"/>
                      <a:pt x="25" y="14"/>
                    </a:cubicBezTo>
                    <a:cubicBezTo>
                      <a:pt x="28" y="14"/>
                      <a:pt x="31" y="13"/>
                      <a:pt x="34" y="12"/>
                    </a:cubicBezTo>
                    <a:cubicBezTo>
                      <a:pt x="38" y="11"/>
                      <a:pt x="41" y="9"/>
                      <a:pt x="41" y="4"/>
                    </a:cubicBezTo>
                    <a:cubicBezTo>
                      <a:pt x="41" y="4"/>
                      <a:pt x="41" y="3"/>
                      <a:pt x="41" y="2"/>
                    </a:cubicBezTo>
                    <a:cubicBezTo>
                      <a:pt x="41" y="1"/>
                      <a:pt x="41" y="1"/>
                      <a:pt x="42" y="0"/>
                    </a:cubicBezTo>
                    <a:cubicBezTo>
                      <a:pt x="29" y="6"/>
                      <a:pt x="16" y="10"/>
                      <a:pt x="2" y="10"/>
                    </a:cubicBezTo>
                    <a:cubicBezTo>
                      <a:pt x="0" y="10"/>
                      <a:pt x="0" y="11"/>
                      <a:pt x="1" y="13"/>
                    </a:cubicBezTo>
                    <a:cubicBezTo>
                      <a:pt x="2" y="15"/>
                      <a:pt x="4" y="17"/>
                      <a:pt x="5" y="18"/>
                    </a:cubicBezTo>
                    <a:cubicBezTo>
                      <a:pt x="10" y="23"/>
                      <a:pt x="15" y="27"/>
                      <a:pt x="22" y="27"/>
                    </a:cubicBezTo>
                    <a:cubicBezTo>
                      <a:pt x="27" y="27"/>
                      <a:pt x="32" y="26"/>
                      <a:pt x="37" y="24"/>
                    </a:cubicBezTo>
                    <a:cubicBezTo>
                      <a:pt x="43" y="21"/>
                      <a:pt x="48" y="18"/>
                      <a:pt x="5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94"/>
              <p:cNvSpPr>
                <a:spLocks/>
              </p:cNvSpPr>
              <p:nvPr/>
            </p:nvSpPr>
            <p:spPr bwMode="auto">
              <a:xfrm>
                <a:off x="5033115" y="1860513"/>
                <a:ext cx="49564" cy="49564"/>
              </a:xfrm>
              <a:custGeom>
                <a:avLst/>
                <a:gdLst>
                  <a:gd name="T0" fmla="*/ 3 w 36"/>
                  <a:gd name="T1" fmla="*/ 28 h 36"/>
                  <a:gd name="T2" fmla="*/ 4 w 36"/>
                  <a:gd name="T3" fmla="*/ 36 h 36"/>
                  <a:gd name="T4" fmla="*/ 5 w 36"/>
                  <a:gd name="T5" fmla="*/ 36 h 36"/>
                  <a:gd name="T6" fmla="*/ 11 w 36"/>
                  <a:gd name="T7" fmla="*/ 23 h 36"/>
                  <a:gd name="T8" fmla="*/ 12 w 36"/>
                  <a:gd name="T9" fmla="*/ 19 h 36"/>
                  <a:gd name="T10" fmla="*/ 15 w 36"/>
                  <a:gd name="T11" fmla="*/ 22 h 36"/>
                  <a:gd name="T12" fmla="*/ 17 w 36"/>
                  <a:gd name="T13" fmla="*/ 24 h 36"/>
                  <a:gd name="T14" fmla="*/ 20 w 36"/>
                  <a:gd name="T15" fmla="*/ 28 h 36"/>
                  <a:gd name="T16" fmla="*/ 21 w 36"/>
                  <a:gd name="T17" fmla="*/ 20 h 36"/>
                  <a:gd name="T18" fmla="*/ 23 w 36"/>
                  <a:gd name="T19" fmla="*/ 19 h 36"/>
                  <a:gd name="T20" fmla="*/ 29 w 36"/>
                  <a:gd name="T21" fmla="*/ 23 h 36"/>
                  <a:gd name="T22" fmla="*/ 36 w 36"/>
                  <a:gd name="T23" fmla="*/ 26 h 36"/>
                  <a:gd name="T24" fmla="*/ 29 w 36"/>
                  <a:gd name="T25" fmla="*/ 5 h 36"/>
                  <a:gd name="T26" fmla="*/ 26 w 36"/>
                  <a:gd name="T27" fmla="*/ 3 h 36"/>
                  <a:gd name="T28" fmla="*/ 17 w 36"/>
                  <a:gd name="T29" fmla="*/ 2 h 36"/>
                  <a:gd name="T30" fmla="*/ 13 w 36"/>
                  <a:gd name="T31" fmla="*/ 0 h 36"/>
                  <a:gd name="T32" fmla="*/ 13 w 36"/>
                  <a:gd name="T33" fmla="*/ 0 h 36"/>
                  <a:gd name="T34" fmla="*/ 16 w 36"/>
                  <a:gd name="T35" fmla="*/ 10 h 36"/>
                  <a:gd name="T36" fmla="*/ 1 w 36"/>
                  <a:gd name="T37" fmla="*/ 4 h 36"/>
                  <a:gd name="T38" fmla="*/ 1 w 36"/>
                  <a:gd name="T39" fmla="*/ 15 h 36"/>
                  <a:gd name="T40" fmla="*/ 3 w 36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2"/>
                      <a:pt x="12" y="20"/>
                      <a:pt x="12" y="19"/>
                    </a:cubicBezTo>
                    <a:cubicBezTo>
                      <a:pt x="13" y="20"/>
                      <a:pt x="14" y="21"/>
                      <a:pt x="15" y="22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7" y="25"/>
                      <a:pt x="18" y="27"/>
                      <a:pt x="20" y="28"/>
                    </a:cubicBezTo>
                    <a:cubicBezTo>
                      <a:pt x="20" y="25"/>
                      <a:pt x="21" y="23"/>
                      <a:pt x="21" y="20"/>
                    </a:cubicBezTo>
                    <a:cubicBezTo>
                      <a:pt x="21" y="18"/>
                      <a:pt x="22" y="18"/>
                      <a:pt x="23" y="19"/>
                    </a:cubicBezTo>
                    <a:cubicBezTo>
                      <a:pt x="25" y="20"/>
                      <a:pt x="27" y="22"/>
                      <a:pt x="29" y="23"/>
                    </a:cubicBezTo>
                    <a:cubicBezTo>
                      <a:pt x="32" y="24"/>
                      <a:pt x="34" y="25"/>
                      <a:pt x="36" y="26"/>
                    </a:cubicBezTo>
                    <a:cubicBezTo>
                      <a:pt x="35" y="19"/>
                      <a:pt x="33" y="11"/>
                      <a:pt x="29" y="5"/>
                    </a:cubicBezTo>
                    <a:cubicBezTo>
                      <a:pt x="29" y="4"/>
                      <a:pt x="27" y="4"/>
                      <a:pt x="26" y="3"/>
                    </a:cubicBezTo>
                    <a:cubicBezTo>
                      <a:pt x="23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5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9" name="Freeform 195"/>
              <p:cNvSpPr>
                <a:spLocks/>
              </p:cNvSpPr>
              <p:nvPr/>
            </p:nvSpPr>
            <p:spPr bwMode="auto">
              <a:xfrm>
                <a:off x="5097841" y="1860513"/>
                <a:ext cx="54229" cy="49564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6 w 39"/>
                  <a:gd name="T13" fmla="*/ 19 h 36"/>
                  <a:gd name="T14" fmla="*/ 27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5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9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5" y="19"/>
                      <a:pt x="26" y="19"/>
                      <a:pt x="26" y="19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8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4" y="3"/>
                      <a:pt x="25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2" y="3"/>
                      <a:pt x="10" y="3"/>
                    </a:cubicBezTo>
                    <a:cubicBezTo>
                      <a:pt x="9" y="4"/>
                      <a:pt x="8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" name="Freeform 196"/>
              <p:cNvSpPr>
                <a:spLocks/>
              </p:cNvSpPr>
              <p:nvPr/>
            </p:nvSpPr>
            <p:spPr bwMode="auto">
              <a:xfrm>
                <a:off x="4876842" y="2022034"/>
                <a:ext cx="65892" cy="41401"/>
              </a:xfrm>
              <a:custGeom>
                <a:avLst/>
                <a:gdLst>
                  <a:gd name="T0" fmla="*/ 48 w 48"/>
                  <a:gd name="T1" fmla="*/ 9 h 30"/>
                  <a:gd name="T2" fmla="*/ 38 w 48"/>
                  <a:gd name="T3" fmla="*/ 11 h 30"/>
                  <a:gd name="T4" fmla="*/ 35 w 48"/>
                  <a:gd name="T5" fmla="*/ 14 h 30"/>
                  <a:gd name="T6" fmla="*/ 29 w 48"/>
                  <a:gd name="T7" fmla="*/ 16 h 30"/>
                  <a:gd name="T8" fmla="*/ 27 w 48"/>
                  <a:gd name="T9" fmla="*/ 14 h 30"/>
                  <a:gd name="T10" fmla="*/ 28 w 48"/>
                  <a:gd name="T11" fmla="*/ 13 h 30"/>
                  <a:gd name="T12" fmla="*/ 30 w 48"/>
                  <a:gd name="T13" fmla="*/ 11 h 30"/>
                  <a:gd name="T14" fmla="*/ 32 w 48"/>
                  <a:gd name="T15" fmla="*/ 0 h 30"/>
                  <a:gd name="T16" fmla="*/ 0 w 48"/>
                  <a:gd name="T17" fmla="*/ 17 h 30"/>
                  <a:gd name="T18" fmla="*/ 1 w 48"/>
                  <a:gd name="T19" fmla="*/ 18 h 30"/>
                  <a:gd name="T20" fmla="*/ 26 w 48"/>
                  <a:gd name="T21" fmla="*/ 26 h 30"/>
                  <a:gd name="T22" fmla="*/ 44 w 48"/>
                  <a:gd name="T23" fmla="*/ 14 h 30"/>
                  <a:gd name="T24" fmla="*/ 48 w 48"/>
                  <a:gd name="T25" fmla="*/ 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0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6"/>
                      <a:pt x="31" y="16"/>
                      <a:pt x="29" y="16"/>
                    </a:cubicBezTo>
                    <a:cubicBezTo>
                      <a:pt x="28" y="15"/>
                      <a:pt x="27" y="15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7"/>
                    </a:cubicBezTo>
                    <a:cubicBezTo>
                      <a:pt x="0" y="18"/>
                      <a:pt x="0" y="18"/>
                      <a:pt x="1" y="18"/>
                    </a:cubicBezTo>
                    <a:cubicBezTo>
                      <a:pt x="6" y="26"/>
                      <a:pt x="17" y="30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" name="Freeform 197"/>
              <p:cNvSpPr>
                <a:spLocks/>
              </p:cNvSpPr>
              <p:nvPr/>
            </p:nvSpPr>
            <p:spPr bwMode="auto">
              <a:xfrm>
                <a:off x="5241868" y="2022034"/>
                <a:ext cx="66474" cy="41401"/>
              </a:xfrm>
              <a:custGeom>
                <a:avLst/>
                <a:gdLst>
                  <a:gd name="T0" fmla="*/ 17 w 48"/>
                  <a:gd name="T1" fmla="*/ 11 h 30"/>
                  <a:gd name="T2" fmla="*/ 19 w 48"/>
                  <a:gd name="T3" fmla="*/ 13 h 30"/>
                  <a:gd name="T4" fmla="*/ 21 w 48"/>
                  <a:gd name="T5" fmla="*/ 14 h 30"/>
                  <a:gd name="T6" fmla="*/ 19 w 48"/>
                  <a:gd name="T7" fmla="*/ 16 h 30"/>
                  <a:gd name="T8" fmla="*/ 12 w 48"/>
                  <a:gd name="T9" fmla="*/ 14 h 30"/>
                  <a:gd name="T10" fmla="*/ 6 w 48"/>
                  <a:gd name="T11" fmla="*/ 10 h 30"/>
                  <a:gd name="T12" fmla="*/ 0 w 48"/>
                  <a:gd name="T13" fmla="*/ 9 h 30"/>
                  <a:gd name="T14" fmla="*/ 21 w 48"/>
                  <a:gd name="T15" fmla="*/ 26 h 30"/>
                  <a:gd name="T16" fmla="*/ 45 w 48"/>
                  <a:gd name="T17" fmla="*/ 21 h 30"/>
                  <a:gd name="T18" fmla="*/ 48 w 48"/>
                  <a:gd name="T19" fmla="*/ 17 h 30"/>
                  <a:gd name="T20" fmla="*/ 15 w 48"/>
                  <a:gd name="T21" fmla="*/ 0 h 30"/>
                  <a:gd name="T22" fmla="*/ 17 w 48"/>
                  <a:gd name="T23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30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30"/>
                      <a:pt x="38" y="28"/>
                      <a:pt x="45" y="21"/>
                    </a:cubicBezTo>
                    <a:cubicBezTo>
                      <a:pt x="46" y="20"/>
                      <a:pt x="47" y="19"/>
                      <a:pt x="48" y="17"/>
                    </a:cubicBezTo>
                    <a:cubicBezTo>
                      <a:pt x="35" y="14"/>
                      <a:pt x="25" y="9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2" name="Freeform 198"/>
              <p:cNvSpPr>
                <a:spLocks noEditPoints="1"/>
              </p:cNvSpPr>
              <p:nvPr/>
            </p:nvSpPr>
            <p:spPr bwMode="auto">
              <a:xfrm>
                <a:off x="4948565" y="1823194"/>
                <a:ext cx="51314" cy="34403"/>
              </a:xfrm>
              <a:custGeom>
                <a:avLst/>
                <a:gdLst>
                  <a:gd name="T0" fmla="*/ 24 w 37"/>
                  <a:gd name="T1" fmla="*/ 0 h 25"/>
                  <a:gd name="T2" fmla="*/ 11 w 37"/>
                  <a:gd name="T3" fmla="*/ 3 h 25"/>
                  <a:gd name="T4" fmla="*/ 8 w 37"/>
                  <a:gd name="T5" fmla="*/ 25 h 25"/>
                  <a:gd name="T6" fmla="*/ 21 w 37"/>
                  <a:gd name="T7" fmla="*/ 17 h 25"/>
                  <a:gd name="T8" fmla="*/ 37 w 37"/>
                  <a:gd name="T9" fmla="*/ 18 h 25"/>
                  <a:gd name="T10" fmla="*/ 37 w 37"/>
                  <a:gd name="T11" fmla="*/ 18 h 25"/>
                  <a:gd name="T12" fmla="*/ 26 w 37"/>
                  <a:gd name="T13" fmla="*/ 2 h 25"/>
                  <a:gd name="T14" fmla="*/ 24 w 37"/>
                  <a:gd name="T15" fmla="*/ 0 h 25"/>
                  <a:gd name="T16" fmla="*/ 19 w 37"/>
                  <a:gd name="T17" fmla="*/ 6 h 25"/>
                  <a:gd name="T18" fmla="*/ 18 w 37"/>
                  <a:gd name="T19" fmla="*/ 5 h 25"/>
                  <a:gd name="T20" fmla="*/ 22 w 37"/>
                  <a:gd name="T21" fmla="*/ 3 h 25"/>
                  <a:gd name="T22" fmla="*/ 25 w 37"/>
                  <a:gd name="T23" fmla="*/ 6 h 25"/>
                  <a:gd name="T24" fmla="*/ 19 w 37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5">
                    <a:moveTo>
                      <a:pt x="24" y="0"/>
                    </a:moveTo>
                    <a:cubicBezTo>
                      <a:pt x="20" y="0"/>
                      <a:pt x="15" y="1"/>
                      <a:pt x="11" y="3"/>
                    </a:cubicBezTo>
                    <a:cubicBezTo>
                      <a:pt x="1" y="8"/>
                      <a:pt x="0" y="18"/>
                      <a:pt x="8" y="25"/>
                    </a:cubicBezTo>
                    <a:cubicBezTo>
                      <a:pt x="11" y="20"/>
                      <a:pt x="16" y="17"/>
                      <a:pt x="21" y="17"/>
                    </a:cubicBezTo>
                    <a:cubicBezTo>
                      <a:pt x="26" y="17"/>
                      <a:pt x="32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2" y="14"/>
                      <a:pt x="29" y="9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  <a:moveTo>
                      <a:pt x="19" y="6"/>
                    </a:moveTo>
                    <a:cubicBezTo>
                      <a:pt x="18" y="6"/>
                      <a:pt x="18" y="5"/>
                      <a:pt x="18" y="5"/>
                    </a:cubicBezTo>
                    <a:cubicBezTo>
                      <a:pt x="20" y="4"/>
                      <a:pt x="21" y="4"/>
                      <a:pt x="22" y="3"/>
                    </a:cubicBezTo>
                    <a:cubicBezTo>
                      <a:pt x="23" y="3"/>
                      <a:pt x="24" y="5"/>
                      <a:pt x="25" y="6"/>
                    </a:cubicBezTo>
                    <a:cubicBezTo>
                      <a:pt x="22" y="6"/>
                      <a:pt x="21" y="6"/>
                      <a:pt x="19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3" name="Freeform 199"/>
              <p:cNvSpPr>
                <a:spLocks noEditPoints="1"/>
              </p:cNvSpPr>
              <p:nvPr/>
            </p:nvSpPr>
            <p:spPr bwMode="auto">
              <a:xfrm>
                <a:off x="5182391" y="1823194"/>
                <a:ext cx="51314" cy="34403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1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4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4" name="Freeform 200"/>
              <p:cNvSpPr>
                <a:spLocks/>
              </p:cNvSpPr>
              <p:nvPr/>
            </p:nvSpPr>
            <p:spPr bwMode="auto">
              <a:xfrm>
                <a:off x="4894335" y="1777128"/>
                <a:ext cx="30905" cy="58311"/>
              </a:xfrm>
              <a:custGeom>
                <a:avLst/>
                <a:gdLst>
                  <a:gd name="T0" fmla="*/ 8 w 22"/>
                  <a:gd name="T1" fmla="*/ 36 h 42"/>
                  <a:gd name="T2" fmla="*/ 14 w 22"/>
                  <a:gd name="T3" fmla="*/ 30 h 42"/>
                  <a:gd name="T4" fmla="*/ 19 w 22"/>
                  <a:gd name="T5" fmla="*/ 42 h 42"/>
                  <a:gd name="T6" fmla="*/ 20 w 22"/>
                  <a:gd name="T7" fmla="*/ 38 h 42"/>
                  <a:gd name="T8" fmla="*/ 19 w 22"/>
                  <a:gd name="T9" fmla="*/ 24 h 42"/>
                  <a:gd name="T10" fmla="*/ 14 w 22"/>
                  <a:gd name="T11" fmla="*/ 14 h 42"/>
                  <a:gd name="T12" fmla="*/ 14 w 22"/>
                  <a:gd name="T13" fmla="*/ 0 h 42"/>
                  <a:gd name="T14" fmla="*/ 14 w 22"/>
                  <a:gd name="T15" fmla="*/ 0 h 42"/>
                  <a:gd name="T16" fmla="*/ 7 w 22"/>
                  <a:gd name="T17" fmla="*/ 0 h 42"/>
                  <a:gd name="T18" fmla="*/ 2 w 22"/>
                  <a:gd name="T19" fmla="*/ 9 h 42"/>
                  <a:gd name="T20" fmla="*/ 6 w 22"/>
                  <a:gd name="T21" fmla="*/ 15 h 42"/>
                  <a:gd name="T22" fmla="*/ 10 w 22"/>
                  <a:gd name="T23" fmla="*/ 29 h 42"/>
                  <a:gd name="T24" fmla="*/ 8 w 22"/>
                  <a:gd name="T25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2">
                    <a:moveTo>
                      <a:pt x="8" y="36"/>
                    </a:moveTo>
                    <a:cubicBezTo>
                      <a:pt x="11" y="33"/>
                      <a:pt x="13" y="32"/>
                      <a:pt x="14" y="30"/>
                    </a:cubicBezTo>
                    <a:cubicBezTo>
                      <a:pt x="17" y="34"/>
                      <a:pt x="17" y="38"/>
                      <a:pt x="19" y="42"/>
                    </a:cubicBezTo>
                    <a:cubicBezTo>
                      <a:pt x="20" y="41"/>
                      <a:pt x="20" y="39"/>
                      <a:pt x="20" y="38"/>
                    </a:cubicBezTo>
                    <a:cubicBezTo>
                      <a:pt x="22" y="33"/>
                      <a:pt x="21" y="28"/>
                      <a:pt x="19" y="24"/>
                    </a:cubicBezTo>
                    <a:cubicBezTo>
                      <a:pt x="18" y="20"/>
                      <a:pt x="16" y="17"/>
                      <a:pt x="14" y="14"/>
                    </a:cubicBezTo>
                    <a:cubicBezTo>
                      <a:pt x="12" y="9"/>
                      <a:pt x="10" y="5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0"/>
                      <a:pt x="0" y="4"/>
                      <a:pt x="2" y="9"/>
                    </a:cubicBezTo>
                    <a:cubicBezTo>
                      <a:pt x="3" y="11"/>
                      <a:pt x="5" y="13"/>
                      <a:pt x="6" y="15"/>
                    </a:cubicBezTo>
                    <a:cubicBezTo>
                      <a:pt x="8" y="19"/>
                      <a:pt x="11" y="24"/>
                      <a:pt x="10" y="29"/>
                    </a:cubicBezTo>
                    <a:cubicBezTo>
                      <a:pt x="10" y="31"/>
                      <a:pt x="9" y="33"/>
                      <a:pt x="8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201"/>
              <p:cNvSpPr>
                <a:spLocks/>
              </p:cNvSpPr>
              <p:nvPr/>
            </p:nvSpPr>
            <p:spPr bwMode="auto">
              <a:xfrm>
                <a:off x="5078598" y="1697242"/>
                <a:ext cx="25074" cy="45483"/>
              </a:xfrm>
              <a:custGeom>
                <a:avLst/>
                <a:gdLst>
                  <a:gd name="T0" fmla="*/ 3 w 18"/>
                  <a:gd name="T1" fmla="*/ 21 h 33"/>
                  <a:gd name="T2" fmla="*/ 7 w 18"/>
                  <a:gd name="T3" fmla="*/ 31 h 33"/>
                  <a:gd name="T4" fmla="*/ 11 w 18"/>
                  <a:gd name="T5" fmla="*/ 31 h 33"/>
                  <a:gd name="T6" fmla="*/ 12 w 18"/>
                  <a:gd name="T7" fmla="*/ 29 h 33"/>
                  <a:gd name="T8" fmla="*/ 18 w 18"/>
                  <a:gd name="T9" fmla="*/ 8 h 33"/>
                  <a:gd name="T10" fmla="*/ 17 w 18"/>
                  <a:gd name="T11" fmla="*/ 8 h 33"/>
                  <a:gd name="T12" fmla="*/ 17 w 18"/>
                  <a:gd name="T13" fmla="*/ 6 h 33"/>
                  <a:gd name="T14" fmla="*/ 6 w 18"/>
                  <a:gd name="T15" fmla="*/ 1 h 33"/>
                  <a:gd name="T16" fmla="*/ 1 w 18"/>
                  <a:gd name="T17" fmla="*/ 8 h 33"/>
                  <a:gd name="T18" fmla="*/ 3 w 18"/>
                  <a:gd name="T19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3">
                    <a:moveTo>
                      <a:pt x="3" y="21"/>
                    </a:moveTo>
                    <a:cubicBezTo>
                      <a:pt x="4" y="24"/>
                      <a:pt x="5" y="28"/>
                      <a:pt x="7" y="31"/>
                    </a:cubicBezTo>
                    <a:cubicBezTo>
                      <a:pt x="8" y="33"/>
                      <a:pt x="9" y="32"/>
                      <a:pt x="11" y="31"/>
                    </a:cubicBezTo>
                    <a:cubicBezTo>
                      <a:pt x="11" y="30"/>
                      <a:pt x="11" y="30"/>
                      <a:pt x="12" y="29"/>
                    </a:cubicBezTo>
                    <a:cubicBezTo>
                      <a:pt x="14" y="22"/>
                      <a:pt x="16" y="15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7" y="7"/>
                      <a:pt x="17" y="7"/>
                      <a:pt x="17" y="6"/>
                    </a:cubicBezTo>
                    <a:cubicBezTo>
                      <a:pt x="15" y="1"/>
                      <a:pt x="10" y="0"/>
                      <a:pt x="6" y="1"/>
                    </a:cubicBezTo>
                    <a:cubicBezTo>
                      <a:pt x="3" y="2"/>
                      <a:pt x="0" y="6"/>
                      <a:pt x="1" y="8"/>
                    </a:cubicBezTo>
                    <a:cubicBezTo>
                      <a:pt x="1" y="12"/>
                      <a:pt x="2" y="17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202"/>
              <p:cNvSpPr>
                <a:spLocks/>
              </p:cNvSpPr>
              <p:nvPr/>
            </p:nvSpPr>
            <p:spPr bwMode="auto">
              <a:xfrm>
                <a:off x="5258779" y="1777128"/>
                <a:ext cx="30322" cy="58311"/>
              </a:xfrm>
              <a:custGeom>
                <a:avLst/>
                <a:gdLst>
                  <a:gd name="T0" fmla="*/ 18 w 22"/>
                  <a:gd name="T1" fmla="*/ 12 h 42"/>
                  <a:gd name="T2" fmla="*/ 21 w 22"/>
                  <a:gd name="T3" fmla="*/ 6 h 42"/>
                  <a:gd name="T4" fmla="*/ 18 w 22"/>
                  <a:gd name="T5" fmla="*/ 1 h 42"/>
                  <a:gd name="T6" fmla="*/ 7 w 22"/>
                  <a:gd name="T7" fmla="*/ 0 h 42"/>
                  <a:gd name="T8" fmla="*/ 7 w 22"/>
                  <a:gd name="T9" fmla="*/ 14 h 42"/>
                  <a:gd name="T10" fmla="*/ 2 w 22"/>
                  <a:gd name="T11" fmla="*/ 27 h 42"/>
                  <a:gd name="T12" fmla="*/ 3 w 22"/>
                  <a:gd name="T13" fmla="*/ 42 h 42"/>
                  <a:gd name="T14" fmla="*/ 8 w 22"/>
                  <a:gd name="T15" fmla="*/ 30 h 42"/>
                  <a:gd name="T16" fmla="*/ 12 w 22"/>
                  <a:gd name="T17" fmla="*/ 34 h 42"/>
                  <a:gd name="T18" fmla="*/ 13 w 22"/>
                  <a:gd name="T19" fmla="*/ 34 h 42"/>
                  <a:gd name="T20" fmla="*/ 14 w 22"/>
                  <a:gd name="T21" fmla="*/ 18 h 42"/>
                  <a:gd name="T22" fmla="*/ 18 w 22"/>
                  <a:gd name="T23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2">
                    <a:moveTo>
                      <a:pt x="18" y="12"/>
                    </a:moveTo>
                    <a:cubicBezTo>
                      <a:pt x="19" y="10"/>
                      <a:pt x="20" y="8"/>
                      <a:pt x="21" y="6"/>
                    </a:cubicBezTo>
                    <a:cubicBezTo>
                      <a:pt x="22" y="4"/>
                      <a:pt x="20" y="2"/>
                      <a:pt x="18" y="1"/>
                    </a:cubicBezTo>
                    <a:cubicBezTo>
                      <a:pt x="15" y="0"/>
                      <a:pt x="11" y="0"/>
                      <a:pt x="7" y="0"/>
                    </a:cubicBezTo>
                    <a:cubicBezTo>
                      <a:pt x="11" y="7"/>
                      <a:pt x="11" y="7"/>
                      <a:pt x="7" y="14"/>
                    </a:cubicBezTo>
                    <a:cubicBezTo>
                      <a:pt x="5" y="19"/>
                      <a:pt x="3" y="23"/>
                      <a:pt x="2" y="27"/>
                    </a:cubicBezTo>
                    <a:cubicBezTo>
                      <a:pt x="0" y="32"/>
                      <a:pt x="1" y="37"/>
                      <a:pt x="3" y="42"/>
                    </a:cubicBezTo>
                    <a:cubicBezTo>
                      <a:pt x="5" y="38"/>
                      <a:pt x="5" y="34"/>
                      <a:pt x="8" y="30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0" y="28"/>
                      <a:pt x="12" y="23"/>
                      <a:pt x="14" y="18"/>
                    </a:cubicBezTo>
                    <a:cubicBezTo>
                      <a:pt x="15" y="16"/>
                      <a:pt x="17" y="14"/>
                      <a:pt x="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203"/>
              <p:cNvSpPr>
                <a:spLocks/>
              </p:cNvSpPr>
              <p:nvPr/>
            </p:nvSpPr>
            <p:spPr bwMode="auto">
              <a:xfrm>
                <a:off x="4925240" y="2038361"/>
                <a:ext cx="44316" cy="36153"/>
              </a:xfrm>
              <a:custGeom>
                <a:avLst/>
                <a:gdLst>
                  <a:gd name="T0" fmla="*/ 24 w 32"/>
                  <a:gd name="T1" fmla="*/ 11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1"/>
                    </a:moveTo>
                    <a:cubicBezTo>
                      <a:pt x="22" y="13"/>
                      <a:pt x="21" y="13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4"/>
                      <a:pt x="32" y="7"/>
                    </a:cubicBezTo>
                    <a:cubicBezTo>
                      <a:pt x="29" y="8"/>
                      <a:pt x="26" y="7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204"/>
              <p:cNvSpPr>
                <a:spLocks/>
              </p:cNvSpPr>
              <p:nvPr/>
            </p:nvSpPr>
            <p:spPr bwMode="auto">
              <a:xfrm>
                <a:off x="5215629" y="2038361"/>
                <a:ext cx="44316" cy="36153"/>
              </a:xfrm>
              <a:custGeom>
                <a:avLst/>
                <a:gdLst>
                  <a:gd name="T0" fmla="*/ 14 w 32"/>
                  <a:gd name="T1" fmla="*/ 0 h 26"/>
                  <a:gd name="T2" fmla="*/ 14 w 32"/>
                  <a:gd name="T3" fmla="*/ 12 h 26"/>
                  <a:gd name="T4" fmla="*/ 9 w 32"/>
                  <a:gd name="T5" fmla="*/ 11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4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4" y="0"/>
                    </a:moveTo>
                    <a:cubicBezTo>
                      <a:pt x="13" y="4"/>
                      <a:pt x="10" y="8"/>
                      <a:pt x="14" y="12"/>
                    </a:cubicBezTo>
                    <a:cubicBezTo>
                      <a:pt x="12" y="13"/>
                      <a:pt x="10" y="13"/>
                      <a:pt x="9" y="11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5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19" y="8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205"/>
              <p:cNvSpPr>
                <a:spLocks/>
              </p:cNvSpPr>
              <p:nvPr/>
            </p:nvSpPr>
            <p:spPr bwMode="auto">
              <a:xfrm>
                <a:off x="5199302" y="1753803"/>
                <a:ext cx="44316" cy="56561"/>
              </a:xfrm>
              <a:custGeom>
                <a:avLst/>
                <a:gdLst>
                  <a:gd name="T0" fmla="*/ 0 w 32"/>
                  <a:gd name="T1" fmla="*/ 41 h 41"/>
                  <a:gd name="T2" fmla="*/ 1 w 32"/>
                  <a:gd name="T3" fmla="*/ 41 h 41"/>
                  <a:gd name="T4" fmla="*/ 7 w 32"/>
                  <a:gd name="T5" fmla="*/ 40 h 41"/>
                  <a:gd name="T6" fmla="*/ 19 w 32"/>
                  <a:gd name="T7" fmla="*/ 27 h 41"/>
                  <a:gd name="T8" fmla="*/ 22 w 32"/>
                  <a:gd name="T9" fmla="*/ 18 h 41"/>
                  <a:gd name="T10" fmla="*/ 32 w 32"/>
                  <a:gd name="T11" fmla="*/ 8 h 41"/>
                  <a:gd name="T12" fmla="*/ 24 w 32"/>
                  <a:gd name="T13" fmla="*/ 3 h 41"/>
                  <a:gd name="T14" fmla="*/ 16 w 32"/>
                  <a:gd name="T15" fmla="*/ 7 h 41"/>
                  <a:gd name="T16" fmla="*/ 15 w 32"/>
                  <a:gd name="T17" fmla="*/ 11 h 41"/>
                  <a:gd name="T18" fmla="*/ 12 w 32"/>
                  <a:gd name="T19" fmla="*/ 26 h 41"/>
                  <a:gd name="T20" fmla="*/ 1 w 32"/>
                  <a:gd name="T21" fmla="*/ 39 h 41"/>
                  <a:gd name="T22" fmla="*/ 0 w 32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2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4"/>
                      <a:pt x="27" y="11"/>
                      <a:pt x="32" y="8"/>
                    </a:cubicBezTo>
                    <a:cubicBezTo>
                      <a:pt x="29" y="6"/>
                      <a:pt x="27" y="4"/>
                      <a:pt x="24" y="3"/>
                    </a:cubicBezTo>
                    <a:cubicBezTo>
                      <a:pt x="20" y="1"/>
                      <a:pt x="18" y="0"/>
                      <a:pt x="16" y="7"/>
                    </a:cubicBezTo>
                    <a:cubicBezTo>
                      <a:pt x="15" y="8"/>
                      <a:pt x="15" y="10"/>
                      <a:pt x="15" y="11"/>
                    </a:cubicBezTo>
                    <a:cubicBezTo>
                      <a:pt x="14" y="16"/>
                      <a:pt x="13" y="21"/>
                      <a:pt x="12" y="26"/>
                    </a:cubicBezTo>
                    <a:cubicBezTo>
                      <a:pt x="10" y="32"/>
                      <a:pt x="7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206"/>
              <p:cNvSpPr>
                <a:spLocks/>
              </p:cNvSpPr>
              <p:nvPr/>
            </p:nvSpPr>
            <p:spPr bwMode="auto">
              <a:xfrm>
                <a:off x="4938652" y="1756719"/>
                <a:ext cx="47232" cy="53646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3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7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0" y="35"/>
                      <a:pt x="26" y="39"/>
                      <a:pt x="33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0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" name="Freeform 207"/>
              <p:cNvSpPr>
                <a:spLocks/>
              </p:cNvSpPr>
              <p:nvPr/>
            </p:nvSpPr>
            <p:spPr bwMode="auto">
              <a:xfrm>
                <a:off x="5168397" y="1851766"/>
                <a:ext cx="65308" cy="30905"/>
              </a:xfrm>
              <a:custGeom>
                <a:avLst/>
                <a:gdLst>
                  <a:gd name="T0" fmla="*/ 47 w 47"/>
                  <a:gd name="T1" fmla="*/ 16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19 w 47"/>
                  <a:gd name="T13" fmla="*/ 10 h 22"/>
                  <a:gd name="T14" fmla="*/ 21 w 47"/>
                  <a:gd name="T15" fmla="*/ 11 h 22"/>
                  <a:gd name="T16" fmla="*/ 33 w 47"/>
                  <a:gd name="T17" fmla="*/ 18 h 22"/>
                  <a:gd name="T18" fmla="*/ 47 w 47"/>
                  <a:gd name="T19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6"/>
                    </a:moveTo>
                    <a:cubicBezTo>
                      <a:pt x="39" y="17"/>
                      <a:pt x="34" y="13"/>
                      <a:pt x="28" y="9"/>
                    </a:cubicBezTo>
                    <a:cubicBezTo>
                      <a:pt x="22" y="6"/>
                      <a:pt x="17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19" y="10"/>
                    </a:cubicBezTo>
                    <a:cubicBezTo>
                      <a:pt x="20" y="11"/>
                      <a:pt x="21" y="11"/>
                      <a:pt x="21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" name="Freeform 208"/>
              <p:cNvSpPr>
                <a:spLocks/>
              </p:cNvSpPr>
              <p:nvPr/>
            </p:nvSpPr>
            <p:spPr bwMode="auto">
              <a:xfrm>
                <a:off x="4951480" y="1853515"/>
                <a:ext cx="62393" cy="26240"/>
              </a:xfrm>
              <a:custGeom>
                <a:avLst/>
                <a:gdLst>
                  <a:gd name="T0" fmla="*/ 10 w 45"/>
                  <a:gd name="T1" fmla="*/ 18 h 19"/>
                  <a:gd name="T2" fmla="*/ 18 w 45"/>
                  <a:gd name="T3" fmla="*/ 14 h 19"/>
                  <a:gd name="T4" fmla="*/ 27 w 45"/>
                  <a:gd name="T5" fmla="*/ 9 h 19"/>
                  <a:gd name="T6" fmla="*/ 27 w 45"/>
                  <a:gd name="T7" fmla="*/ 15 h 19"/>
                  <a:gd name="T8" fmla="*/ 45 w 45"/>
                  <a:gd name="T9" fmla="*/ 6 h 19"/>
                  <a:gd name="T10" fmla="*/ 45 w 45"/>
                  <a:gd name="T11" fmla="*/ 6 h 19"/>
                  <a:gd name="T12" fmla="*/ 38 w 45"/>
                  <a:gd name="T13" fmla="*/ 0 h 19"/>
                  <a:gd name="T14" fmla="*/ 37 w 45"/>
                  <a:gd name="T15" fmla="*/ 0 h 19"/>
                  <a:gd name="T16" fmla="*/ 17 w 45"/>
                  <a:gd name="T17" fmla="*/ 9 h 19"/>
                  <a:gd name="T18" fmla="*/ 0 w 45"/>
                  <a:gd name="T19" fmla="*/ 15 h 19"/>
                  <a:gd name="T20" fmla="*/ 0 w 45"/>
                  <a:gd name="T21" fmla="*/ 15 h 19"/>
                  <a:gd name="T22" fmla="*/ 10 w 45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" h="19">
                    <a:moveTo>
                      <a:pt x="10" y="18"/>
                    </a:moveTo>
                    <a:cubicBezTo>
                      <a:pt x="13" y="17"/>
                      <a:pt x="16" y="16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5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4"/>
                      <a:pt x="41" y="2"/>
                      <a:pt x="38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6"/>
                      <a:pt x="17" y="9"/>
                    </a:cubicBezTo>
                    <a:cubicBezTo>
                      <a:pt x="12" y="12"/>
                      <a:pt x="7" y="15"/>
                      <a:pt x="0" y="15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3" y="18"/>
                      <a:pt x="5" y="19"/>
                      <a:pt x="1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" name="Freeform 209"/>
              <p:cNvSpPr>
                <a:spLocks/>
              </p:cNvSpPr>
              <p:nvPr/>
            </p:nvSpPr>
            <p:spPr bwMode="auto">
              <a:xfrm>
                <a:off x="5101922" y="1777128"/>
                <a:ext cx="46066" cy="33237"/>
              </a:xfrm>
              <a:custGeom>
                <a:avLst/>
                <a:gdLst>
                  <a:gd name="T0" fmla="*/ 10 w 33"/>
                  <a:gd name="T1" fmla="*/ 0 h 24"/>
                  <a:gd name="T2" fmla="*/ 0 w 33"/>
                  <a:gd name="T3" fmla="*/ 0 h 24"/>
                  <a:gd name="T4" fmla="*/ 11 w 33"/>
                  <a:gd name="T5" fmla="*/ 18 h 24"/>
                  <a:gd name="T6" fmla="*/ 33 w 33"/>
                  <a:gd name="T7" fmla="*/ 24 h 24"/>
                  <a:gd name="T8" fmla="*/ 32 w 33"/>
                  <a:gd name="T9" fmla="*/ 22 h 24"/>
                  <a:gd name="T10" fmla="*/ 18 w 33"/>
                  <a:gd name="T11" fmla="*/ 16 h 24"/>
                  <a:gd name="T12" fmla="*/ 12 w 33"/>
                  <a:gd name="T13" fmla="*/ 2 h 24"/>
                  <a:gd name="T14" fmla="*/ 10 w 33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8"/>
                      <a:pt x="5" y="14"/>
                      <a:pt x="11" y="18"/>
                    </a:cubicBezTo>
                    <a:cubicBezTo>
                      <a:pt x="18" y="23"/>
                      <a:pt x="26" y="24"/>
                      <a:pt x="33" y="24"/>
                    </a:cubicBezTo>
                    <a:cubicBezTo>
                      <a:pt x="33" y="23"/>
                      <a:pt x="32" y="23"/>
                      <a:pt x="32" y="22"/>
                    </a:cubicBezTo>
                    <a:cubicBezTo>
                      <a:pt x="26" y="22"/>
                      <a:pt x="22" y="20"/>
                      <a:pt x="18" y="16"/>
                    </a:cubicBezTo>
                    <a:cubicBezTo>
                      <a:pt x="15" y="12"/>
                      <a:pt x="13" y="7"/>
                      <a:pt x="12" y="2"/>
                    </a:cubicBezTo>
                    <a:cubicBezTo>
                      <a:pt x="11" y="1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4" name="Freeform 210"/>
              <p:cNvSpPr>
                <a:spLocks/>
              </p:cNvSpPr>
              <p:nvPr/>
            </p:nvSpPr>
            <p:spPr bwMode="auto">
              <a:xfrm>
                <a:off x="5034282" y="1777128"/>
                <a:ext cx="51314" cy="37319"/>
              </a:xfrm>
              <a:custGeom>
                <a:avLst/>
                <a:gdLst>
                  <a:gd name="T0" fmla="*/ 35 w 37"/>
                  <a:gd name="T1" fmla="*/ 0 h 27"/>
                  <a:gd name="T2" fmla="*/ 25 w 37"/>
                  <a:gd name="T3" fmla="*/ 0 h 27"/>
                  <a:gd name="T4" fmla="*/ 23 w 37"/>
                  <a:gd name="T5" fmla="*/ 2 h 27"/>
                  <a:gd name="T6" fmla="*/ 21 w 37"/>
                  <a:gd name="T7" fmla="*/ 8 h 27"/>
                  <a:gd name="T8" fmla="*/ 2 w 37"/>
                  <a:gd name="T9" fmla="*/ 23 h 27"/>
                  <a:gd name="T10" fmla="*/ 0 w 37"/>
                  <a:gd name="T11" fmla="*/ 24 h 27"/>
                  <a:gd name="T12" fmla="*/ 35 w 37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7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6"/>
                      <a:pt x="21" y="8"/>
                    </a:cubicBezTo>
                    <a:cubicBezTo>
                      <a:pt x="17" y="17"/>
                      <a:pt x="11" y="22"/>
                      <a:pt x="2" y="23"/>
                    </a:cubicBezTo>
                    <a:cubicBezTo>
                      <a:pt x="1" y="23"/>
                      <a:pt x="1" y="24"/>
                      <a:pt x="0" y="24"/>
                    </a:cubicBezTo>
                    <a:cubicBezTo>
                      <a:pt x="15" y="27"/>
                      <a:pt x="37" y="12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211"/>
              <p:cNvSpPr>
                <a:spLocks/>
              </p:cNvSpPr>
              <p:nvPr/>
            </p:nvSpPr>
            <p:spPr bwMode="auto">
              <a:xfrm>
                <a:off x="4896085" y="1747972"/>
                <a:ext cx="59477" cy="29155"/>
              </a:xfrm>
              <a:custGeom>
                <a:avLst/>
                <a:gdLst>
                  <a:gd name="T0" fmla="*/ 1 w 43"/>
                  <a:gd name="T1" fmla="*/ 21 h 21"/>
                  <a:gd name="T2" fmla="*/ 10 w 43"/>
                  <a:gd name="T3" fmla="*/ 19 h 21"/>
                  <a:gd name="T4" fmla="*/ 29 w 43"/>
                  <a:gd name="T5" fmla="*/ 12 h 21"/>
                  <a:gd name="T6" fmla="*/ 41 w 43"/>
                  <a:gd name="T7" fmla="*/ 5 h 21"/>
                  <a:gd name="T8" fmla="*/ 43 w 43"/>
                  <a:gd name="T9" fmla="*/ 3 h 21"/>
                  <a:gd name="T10" fmla="*/ 32 w 43"/>
                  <a:gd name="T11" fmla="*/ 0 h 21"/>
                  <a:gd name="T12" fmla="*/ 27 w 43"/>
                  <a:gd name="T13" fmla="*/ 2 h 21"/>
                  <a:gd name="T14" fmla="*/ 23 w 43"/>
                  <a:gd name="T15" fmla="*/ 7 h 21"/>
                  <a:gd name="T16" fmla="*/ 8 w 43"/>
                  <a:gd name="T17" fmla="*/ 17 h 21"/>
                  <a:gd name="T18" fmla="*/ 0 w 43"/>
                  <a:gd name="T19" fmla="*/ 19 h 21"/>
                  <a:gd name="T20" fmla="*/ 0 w 43"/>
                  <a:gd name="T21" fmla="*/ 20 h 21"/>
                  <a:gd name="T22" fmla="*/ 1 w 43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1">
                    <a:moveTo>
                      <a:pt x="1" y="21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6" y="6"/>
                      <a:pt x="41" y="5"/>
                    </a:cubicBezTo>
                    <a:cubicBezTo>
                      <a:pt x="42" y="5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4"/>
                      <a:pt x="24" y="5"/>
                      <a:pt x="23" y="7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212"/>
              <p:cNvSpPr>
                <a:spLocks/>
              </p:cNvSpPr>
              <p:nvPr/>
            </p:nvSpPr>
            <p:spPr bwMode="auto">
              <a:xfrm>
                <a:off x="5229623" y="1745640"/>
                <a:ext cx="59477" cy="31488"/>
              </a:xfrm>
              <a:custGeom>
                <a:avLst/>
                <a:gdLst>
                  <a:gd name="T0" fmla="*/ 1 w 43"/>
                  <a:gd name="T1" fmla="*/ 6 h 23"/>
                  <a:gd name="T2" fmla="*/ 14 w 43"/>
                  <a:gd name="T3" fmla="*/ 14 h 23"/>
                  <a:gd name="T4" fmla="*/ 26 w 43"/>
                  <a:gd name="T5" fmla="*/ 21 h 23"/>
                  <a:gd name="T6" fmla="*/ 38 w 43"/>
                  <a:gd name="T7" fmla="*/ 21 h 23"/>
                  <a:gd name="T8" fmla="*/ 43 w 43"/>
                  <a:gd name="T9" fmla="*/ 23 h 23"/>
                  <a:gd name="T10" fmla="*/ 43 w 43"/>
                  <a:gd name="T11" fmla="*/ 22 h 23"/>
                  <a:gd name="T12" fmla="*/ 40 w 43"/>
                  <a:gd name="T13" fmla="*/ 20 h 23"/>
                  <a:gd name="T14" fmla="*/ 33 w 43"/>
                  <a:gd name="T15" fmla="*/ 18 h 23"/>
                  <a:gd name="T16" fmla="*/ 18 w 43"/>
                  <a:gd name="T17" fmla="*/ 6 h 23"/>
                  <a:gd name="T18" fmla="*/ 13 w 43"/>
                  <a:gd name="T19" fmla="*/ 3 h 23"/>
                  <a:gd name="T20" fmla="*/ 0 w 43"/>
                  <a:gd name="T21" fmla="*/ 5 h 23"/>
                  <a:gd name="T22" fmla="*/ 1 w 43"/>
                  <a:gd name="T23" fmla="*/ 6 h 23"/>
                  <a:gd name="T24" fmla="*/ 1 w 43"/>
                  <a:gd name="T25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3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1" y="20"/>
                      <a:pt x="26" y="21"/>
                    </a:cubicBezTo>
                    <a:cubicBezTo>
                      <a:pt x="30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3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2"/>
                      <a:pt x="18" y="6"/>
                    </a:cubicBezTo>
                    <a:cubicBezTo>
                      <a:pt x="16" y="5"/>
                      <a:pt x="15" y="3"/>
                      <a:pt x="13" y="3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213"/>
              <p:cNvSpPr>
                <a:spLocks/>
              </p:cNvSpPr>
              <p:nvPr/>
            </p:nvSpPr>
            <p:spPr bwMode="auto">
              <a:xfrm>
                <a:off x="4987050" y="1805117"/>
                <a:ext cx="46066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1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214"/>
              <p:cNvSpPr>
                <a:spLocks/>
              </p:cNvSpPr>
              <p:nvPr/>
            </p:nvSpPr>
            <p:spPr bwMode="auto">
              <a:xfrm>
                <a:off x="5152070" y="1805117"/>
                <a:ext cx="45483" cy="524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4"/>
                      <a:pt x="33" y="0"/>
                    </a:cubicBezTo>
                    <a:cubicBezTo>
                      <a:pt x="21" y="0"/>
                      <a:pt x="11" y="0"/>
                      <a:pt x="0" y="0"/>
                    </a:cubicBezTo>
                    <a:cubicBezTo>
                      <a:pt x="0" y="4"/>
                      <a:pt x="1" y="4"/>
                      <a:pt x="4" y="4"/>
                    </a:cubicBezTo>
                    <a:cubicBezTo>
                      <a:pt x="12" y="4"/>
                      <a:pt x="20" y="4"/>
                      <a:pt x="2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215"/>
              <p:cNvSpPr>
                <a:spLocks/>
              </p:cNvSpPr>
              <p:nvPr/>
            </p:nvSpPr>
            <p:spPr bwMode="auto">
              <a:xfrm>
                <a:off x="5060522" y="1768964"/>
                <a:ext cx="63559" cy="4082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5" y="0"/>
                      <a:pt x="0" y="0"/>
                    </a:cubicBezTo>
                    <a:cubicBezTo>
                      <a:pt x="1" y="2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2"/>
                      <a:pt x="4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216"/>
              <p:cNvSpPr>
                <a:spLocks/>
              </p:cNvSpPr>
              <p:nvPr/>
            </p:nvSpPr>
            <p:spPr bwMode="auto">
              <a:xfrm>
                <a:off x="5081514" y="1652926"/>
                <a:ext cx="20409" cy="20409"/>
              </a:xfrm>
              <a:custGeom>
                <a:avLst/>
                <a:gdLst>
                  <a:gd name="T0" fmla="*/ 5 w 15"/>
                  <a:gd name="T1" fmla="*/ 11 h 15"/>
                  <a:gd name="T2" fmla="*/ 5 w 15"/>
                  <a:gd name="T3" fmla="*/ 15 h 15"/>
                  <a:gd name="T4" fmla="*/ 10 w 15"/>
                  <a:gd name="T5" fmla="*/ 15 h 15"/>
                  <a:gd name="T6" fmla="*/ 10 w 15"/>
                  <a:gd name="T7" fmla="*/ 13 h 15"/>
                  <a:gd name="T8" fmla="*/ 13 w 15"/>
                  <a:gd name="T9" fmla="*/ 9 h 15"/>
                  <a:gd name="T10" fmla="*/ 15 w 15"/>
                  <a:gd name="T11" fmla="*/ 9 h 15"/>
                  <a:gd name="T12" fmla="*/ 15 w 15"/>
                  <a:gd name="T13" fmla="*/ 5 h 15"/>
                  <a:gd name="T14" fmla="*/ 10 w 15"/>
                  <a:gd name="T15" fmla="*/ 5 h 15"/>
                  <a:gd name="T16" fmla="*/ 9 w 15"/>
                  <a:gd name="T17" fmla="*/ 0 h 15"/>
                  <a:gd name="T18" fmla="*/ 5 w 15"/>
                  <a:gd name="T19" fmla="*/ 0 h 15"/>
                  <a:gd name="T20" fmla="*/ 5 w 15"/>
                  <a:gd name="T21" fmla="*/ 2 h 15"/>
                  <a:gd name="T22" fmla="*/ 2 w 15"/>
                  <a:gd name="T23" fmla="*/ 5 h 15"/>
                  <a:gd name="T24" fmla="*/ 0 w 15"/>
                  <a:gd name="T25" fmla="*/ 5 h 15"/>
                  <a:gd name="T26" fmla="*/ 0 w 15"/>
                  <a:gd name="T27" fmla="*/ 9 h 15"/>
                  <a:gd name="T28" fmla="*/ 3 w 15"/>
                  <a:gd name="T29" fmla="*/ 9 h 15"/>
                  <a:gd name="T30" fmla="*/ 5 w 15"/>
                  <a:gd name="T3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5">
                    <a:moveTo>
                      <a:pt x="5" y="11"/>
                    </a:moveTo>
                    <a:cubicBezTo>
                      <a:pt x="5" y="13"/>
                      <a:pt x="5" y="14"/>
                      <a:pt x="5" y="15"/>
                    </a:cubicBezTo>
                    <a:cubicBezTo>
                      <a:pt x="7" y="15"/>
                      <a:pt x="8" y="15"/>
                      <a:pt x="10" y="15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7"/>
                      <a:pt x="15" y="5"/>
                    </a:cubicBezTo>
                    <a:cubicBezTo>
                      <a:pt x="13" y="5"/>
                      <a:pt x="10" y="6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1" name="Freeform 217"/>
              <p:cNvSpPr>
                <a:spLocks/>
              </p:cNvSpPr>
              <p:nvPr/>
            </p:nvSpPr>
            <p:spPr bwMode="auto">
              <a:xfrm>
                <a:off x="5168397" y="1760801"/>
                <a:ext cx="9913" cy="27406"/>
              </a:xfrm>
              <a:custGeom>
                <a:avLst/>
                <a:gdLst>
                  <a:gd name="T0" fmla="*/ 0 w 7"/>
                  <a:gd name="T1" fmla="*/ 6 h 20"/>
                  <a:gd name="T2" fmla="*/ 2 w 7"/>
                  <a:gd name="T3" fmla="*/ 18 h 20"/>
                  <a:gd name="T4" fmla="*/ 4 w 7"/>
                  <a:gd name="T5" fmla="*/ 20 h 20"/>
                  <a:gd name="T6" fmla="*/ 5 w 7"/>
                  <a:gd name="T7" fmla="*/ 18 h 20"/>
                  <a:gd name="T8" fmla="*/ 7 w 7"/>
                  <a:gd name="T9" fmla="*/ 6 h 20"/>
                  <a:gd name="T10" fmla="*/ 7 w 7"/>
                  <a:gd name="T11" fmla="*/ 6 h 20"/>
                  <a:gd name="T12" fmla="*/ 7 w 7"/>
                  <a:gd name="T13" fmla="*/ 4 h 20"/>
                  <a:gd name="T14" fmla="*/ 3 w 7"/>
                  <a:gd name="T15" fmla="*/ 1 h 20"/>
                  <a:gd name="T16" fmla="*/ 0 w 7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20">
                    <a:moveTo>
                      <a:pt x="0" y="6"/>
                    </a:moveTo>
                    <a:cubicBezTo>
                      <a:pt x="1" y="10"/>
                      <a:pt x="1" y="14"/>
                      <a:pt x="2" y="18"/>
                    </a:cubicBezTo>
                    <a:cubicBezTo>
                      <a:pt x="2" y="19"/>
                      <a:pt x="3" y="20"/>
                      <a:pt x="4" y="20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6" y="14"/>
                      <a:pt x="7" y="1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Freeform 218"/>
              <p:cNvSpPr>
                <a:spLocks/>
              </p:cNvSpPr>
              <p:nvPr/>
            </p:nvSpPr>
            <p:spPr bwMode="auto">
              <a:xfrm>
                <a:off x="5003960" y="1760801"/>
                <a:ext cx="12245" cy="27406"/>
              </a:xfrm>
              <a:custGeom>
                <a:avLst/>
                <a:gdLst>
                  <a:gd name="T0" fmla="*/ 3 w 9"/>
                  <a:gd name="T1" fmla="*/ 18 h 20"/>
                  <a:gd name="T2" fmla="*/ 4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3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4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4"/>
                      <a:pt x="8" y="9"/>
                      <a:pt x="9" y="4"/>
                    </a:cubicBezTo>
                    <a:cubicBezTo>
                      <a:pt x="9" y="1"/>
                      <a:pt x="6" y="0"/>
                      <a:pt x="3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3" name="Freeform 219"/>
              <p:cNvSpPr>
                <a:spLocks/>
              </p:cNvSpPr>
              <p:nvPr/>
            </p:nvSpPr>
            <p:spPr bwMode="auto">
              <a:xfrm>
                <a:off x="4999878" y="1723482"/>
                <a:ext cx="18077" cy="19242"/>
              </a:xfrm>
              <a:custGeom>
                <a:avLst/>
                <a:gdLst>
                  <a:gd name="T0" fmla="*/ 3 w 13"/>
                  <a:gd name="T1" fmla="*/ 9 h 14"/>
                  <a:gd name="T2" fmla="*/ 5 w 13"/>
                  <a:gd name="T3" fmla="*/ 9 h 14"/>
                  <a:gd name="T4" fmla="*/ 5 w 13"/>
                  <a:gd name="T5" fmla="*/ 14 h 14"/>
                  <a:gd name="T6" fmla="*/ 9 w 13"/>
                  <a:gd name="T7" fmla="*/ 14 h 14"/>
                  <a:gd name="T8" fmla="*/ 9 w 13"/>
                  <a:gd name="T9" fmla="*/ 9 h 14"/>
                  <a:gd name="T10" fmla="*/ 13 w 13"/>
                  <a:gd name="T11" fmla="*/ 7 h 14"/>
                  <a:gd name="T12" fmla="*/ 9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3 w 13"/>
                  <a:gd name="T21" fmla="*/ 5 h 14"/>
                  <a:gd name="T22" fmla="*/ 0 w 13"/>
                  <a:gd name="T23" fmla="*/ 7 h 14"/>
                  <a:gd name="T24" fmla="*/ 3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8"/>
                      <a:pt x="13" y="11"/>
                      <a:pt x="13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Freeform 220"/>
              <p:cNvSpPr>
                <a:spLocks/>
              </p:cNvSpPr>
              <p:nvPr/>
            </p:nvSpPr>
            <p:spPr bwMode="auto">
              <a:xfrm>
                <a:off x="5164315" y="1723482"/>
                <a:ext cx="18077" cy="19242"/>
              </a:xfrm>
              <a:custGeom>
                <a:avLst/>
                <a:gdLst>
                  <a:gd name="T0" fmla="*/ 5 w 13"/>
                  <a:gd name="T1" fmla="*/ 9 h 14"/>
                  <a:gd name="T2" fmla="*/ 5 w 13"/>
                  <a:gd name="T3" fmla="*/ 14 h 14"/>
                  <a:gd name="T4" fmla="*/ 9 w 13"/>
                  <a:gd name="T5" fmla="*/ 14 h 14"/>
                  <a:gd name="T6" fmla="*/ 9 w 13"/>
                  <a:gd name="T7" fmla="*/ 9 h 14"/>
                  <a:gd name="T8" fmla="*/ 12 w 13"/>
                  <a:gd name="T9" fmla="*/ 9 h 14"/>
                  <a:gd name="T10" fmla="*/ 13 w 13"/>
                  <a:gd name="T11" fmla="*/ 7 h 14"/>
                  <a:gd name="T12" fmla="*/ 11 w 13"/>
                  <a:gd name="T13" fmla="*/ 5 h 14"/>
                  <a:gd name="T14" fmla="*/ 9 w 13"/>
                  <a:gd name="T15" fmla="*/ 3 h 14"/>
                  <a:gd name="T16" fmla="*/ 7 w 13"/>
                  <a:gd name="T17" fmla="*/ 0 h 14"/>
                  <a:gd name="T18" fmla="*/ 5 w 13"/>
                  <a:gd name="T19" fmla="*/ 3 h 14"/>
                  <a:gd name="T20" fmla="*/ 5 w 13"/>
                  <a:gd name="T21" fmla="*/ 5 h 14"/>
                  <a:gd name="T22" fmla="*/ 0 w 13"/>
                  <a:gd name="T23" fmla="*/ 7 h 14"/>
                  <a:gd name="T24" fmla="*/ 5 w 13"/>
                  <a:gd name="T2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4">
                    <a:moveTo>
                      <a:pt x="5" y="9"/>
                    </a:moveTo>
                    <a:cubicBezTo>
                      <a:pt x="5" y="11"/>
                      <a:pt x="5" y="12"/>
                      <a:pt x="5" y="14"/>
                    </a:cubicBezTo>
                    <a:cubicBezTo>
                      <a:pt x="6" y="14"/>
                      <a:pt x="7" y="14"/>
                      <a:pt x="9" y="14"/>
                    </a:cubicBezTo>
                    <a:cubicBezTo>
                      <a:pt x="9" y="12"/>
                      <a:pt x="9" y="11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1"/>
                      <a:pt x="3" y="8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Oval 221"/>
              <p:cNvSpPr>
                <a:spLocks noChangeArrowheads="1"/>
              </p:cNvSpPr>
              <p:nvPr/>
            </p:nvSpPr>
            <p:spPr bwMode="auto">
              <a:xfrm>
                <a:off x="5086761" y="1682081"/>
                <a:ext cx="11079" cy="933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222"/>
              <p:cNvSpPr>
                <a:spLocks/>
              </p:cNvSpPr>
              <p:nvPr/>
            </p:nvSpPr>
            <p:spPr bwMode="auto">
              <a:xfrm>
                <a:off x="5006876" y="1747972"/>
                <a:ext cx="6997" cy="8746"/>
              </a:xfrm>
              <a:custGeom>
                <a:avLst/>
                <a:gdLst>
                  <a:gd name="T0" fmla="*/ 5 w 5"/>
                  <a:gd name="T1" fmla="*/ 3 h 6"/>
                  <a:gd name="T2" fmla="*/ 3 w 5"/>
                  <a:gd name="T3" fmla="*/ 0 h 6"/>
                  <a:gd name="T4" fmla="*/ 0 w 5"/>
                  <a:gd name="T5" fmla="*/ 2 h 6"/>
                  <a:gd name="T6" fmla="*/ 2 w 5"/>
                  <a:gd name="T7" fmla="*/ 5 h 6"/>
                  <a:gd name="T8" fmla="*/ 5 w 5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6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223"/>
              <p:cNvSpPr>
                <a:spLocks/>
              </p:cNvSpPr>
              <p:nvPr/>
            </p:nvSpPr>
            <p:spPr bwMode="auto">
              <a:xfrm>
                <a:off x="5170146" y="1747972"/>
                <a:ext cx="8164" cy="8746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6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224"/>
              <p:cNvSpPr>
                <a:spLocks/>
              </p:cNvSpPr>
              <p:nvPr/>
            </p:nvSpPr>
            <p:spPr bwMode="auto">
              <a:xfrm>
                <a:off x="511766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1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225"/>
              <p:cNvSpPr>
                <a:spLocks/>
              </p:cNvSpPr>
              <p:nvPr/>
            </p:nvSpPr>
            <p:spPr bwMode="auto">
              <a:xfrm>
                <a:off x="5074516" y="1756719"/>
                <a:ext cx="4082" cy="8164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1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2"/>
                      <a:pt x="2" y="0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226"/>
              <p:cNvSpPr>
                <a:spLocks/>
              </p:cNvSpPr>
              <p:nvPr/>
            </p:nvSpPr>
            <p:spPr bwMode="auto">
              <a:xfrm>
                <a:off x="5089677" y="1756719"/>
                <a:ext cx="5831" cy="8164"/>
              </a:xfrm>
              <a:custGeom>
                <a:avLst/>
                <a:gdLst>
                  <a:gd name="T0" fmla="*/ 4 w 4"/>
                  <a:gd name="T1" fmla="*/ 3 h 6"/>
                  <a:gd name="T2" fmla="*/ 1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2"/>
                      <a:pt x="1" y="0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3" y="5"/>
                      <a:pt x="4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1" name="Freeform 227"/>
              <p:cNvSpPr>
                <a:spLocks/>
              </p:cNvSpPr>
              <p:nvPr/>
            </p:nvSpPr>
            <p:spPr bwMode="auto">
              <a:xfrm>
                <a:off x="5103672" y="1757885"/>
                <a:ext cx="4082" cy="6997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2" name="Freeform 228"/>
              <p:cNvSpPr>
                <a:spLocks/>
              </p:cNvSpPr>
              <p:nvPr/>
            </p:nvSpPr>
            <p:spPr bwMode="auto">
              <a:xfrm>
                <a:off x="5060522" y="1757885"/>
                <a:ext cx="6997" cy="6997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3" y="4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3" name="Freeform 229"/>
              <p:cNvSpPr>
                <a:spLocks/>
              </p:cNvSpPr>
              <p:nvPr/>
            </p:nvSpPr>
            <p:spPr bwMode="auto">
              <a:xfrm>
                <a:off x="5051192" y="2178307"/>
                <a:ext cx="81635" cy="25074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1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5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49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0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3" y="3"/>
                      <a:pt x="6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5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6" y="10"/>
                      <a:pt x="48" y="10"/>
                    </a:cubicBezTo>
                    <a:cubicBezTo>
                      <a:pt x="49" y="10"/>
                      <a:pt x="50" y="9"/>
                      <a:pt x="50" y="8"/>
                    </a:cubicBezTo>
                    <a:cubicBezTo>
                      <a:pt x="49" y="6"/>
                      <a:pt x="49" y="5"/>
                      <a:pt x="49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4" name="Freeform 230"/>
              <p:cNvSpPr>
                <a:spLocks/>
              </p:cNvSpPr>
              <p:nvPr/>
            </p:nvSpPr>
            <p:spPr bwMode="auto">
              <a:xfrm>
                <a:off x="5085595" y="2008039"/>
                <a:ext cx="9913" cy="13995"/>
              </a:xfrm>
              <a:custGeom>
                <a:avLst/>
                <a:gdLst>
                  <a:gd name="T0" fmla="*/ 4 w 7"/>
                  <a:gd name="T1" fmla="*/ 5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6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5"/>
                    </a:moveTo>
                    <a:cubicBezTo>
                      <a:pt x="5" y="4"/>
                      <a:pt x="4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4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9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5" name="Freeform 231"/>
              <p:cNvSpPr>
                <a:spLocks/>
              </p:cNvSpPr>
              <p:nvPr/>
            </p:nvSpPr>
            <p:spPr bwMode="auto">
              <a:xfrm>
                <a:off x="5108920" y="2008039"/>
                <a:ext cx="11079" cy="13995"/>
              </a:xfrm>
              <a:custGeom>
                <a:avLst/>
                <a:gdLst>
                  <a:gd name="T0" fmla="*/ 15 w 19"/>
                  <a:gd name="T1" fmla="*/ 10 h 24"/>
                  <a:gd name="T2" fmla="*/ 5 w 19"/>
                  <a:gd name="T3" fmla="*/ 10 h 24"/>
                  <a:gd name="T4" fmla="*/ 5 w 19"/>
                  <a:gd name="T5" fmla="*/ 0 h 24"/>
                  <a:gd name="T6" fmla="*/ 0 w 19"/>
                  <a:gd name="T7" fmla="*/ 0 h 24"/>
                  <a:gd name="T8" fmla="*/ 0 w 19"/>
                  <a:gd name="T9" fmla="*/ 24 h 24"/>
                  <a:gd name="T10" fmla="*/ 5 w 19"/>
                  <a:gd name="T11" fmla="*/ 24 h 24"/>
                  <a:gd name="T12" fmla="*/ 5 w 19"/>
                  <a:gd name="T13" fmla="*/ 12 h 24"/>
                  <a:gd name="T14" fmla="*/ 15 w 19"/>
                  <a:gd name="T15" fmla="*/ 12 h 24"/>
                  <a:gd name="T16" fmla="*/ 15 w 19"/>
                  <a:gd name="T17" fmla="*/ 24 h 24"/>
                  <a:gd name="T18" fmla="*/ 19 w 19"/>
                  <a:gd name="T19" fmla="*/ 24 h 24"/>
                  <a:gd name="T20" fmla="*/ 19 w 19"/>
                  <a:gd name="T21" fmla="*/ 0 h 24"/>
                  <a:gd name="T22" fmla="*/ 15 w 19"/>
                  <a:gd name="T23" fmla="*/ 0 h 24"/>
                  <a:gd name="T24" fmla="*/ 15 w 19"/>
                  <a:gd name="T25" fmla="*/ 10 h 24"/>
                  <a:gd name="T26" fmla="*/ 15 w 19"/>
                  <a:gd name="T27" fmla="*/ 10 h 24"/>
                  <a:gd name="T28" fmla="*/ 15 w 19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15" y="10"/>
                    </a:moveTo>
                    <a:lnTo>
                      <a:pt x="5" y="1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5" y="24"/>
                    </a:lnTo>
                    <a:lnTo>
                      <a:pt x="5" y="12"/>
                    </a:lnTo>
                    <a:lnTo>
                      <a:pt x="15" y="12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232"/>
              <p:cNvSpPr>
                <a:spLocks noEditPoints="1"/>
              </p:cNvSpPr>
              <p:nvPr/>
            </p:nvSpPr>
            <p:spPr bwMode="auto">
              <a:xfrm>
                <a:off x="5055274" y="1991712"/>
                <a:ext cx="73472" cy="128284"/>
              </a:xfrm>
              <a:custGeom>
                <a:avLst/>
                <a:gdLst>
                  <a:gd name="T0" fmla="*/ 10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7 h 93"/>
                  <a:gd name="T8" fmla="*/ 24 w 53"/>
                  <a:gd name="T9" fmla="*/ 27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7 h 93"/>
                  <a:gd name="T18" fmla="*/ 33 w 53"/>
                  <a:gd name="T19" fmla="*/ 27 h 93"/>
                  <a:gd name="T20" fmla="*/ 35 w 53"/>
                  <a:gd name="T21" fmla="*/ 93 h 93"/>
                  <a:gd name="T22" fmla="*/ 41 w 53"/>
                  <a:gd name="T23" fmla="*/ 93 h 93"/>
                  <a:gd name="T24" fmla="*/ 41 w 53"/>
                  <a:gd name="T25" fmla="*/ 92 h 93"/>
                  <a:gd name="T26" fmla="*/ 37 w 53"/>
                  <a:gd name="T27" fmla="*/ 27 h 93"/>
                  <a:gd name="T28" fmla="*/ 53 w 53"/>
                  <a:gd name="T29" fmla="*/ 27 h 93"/>
                  <a:gd name="T30" fmla="*/ 53 w 53"/>
                  <a:gd name="T31" fmla="*/ 7 h 93"/>
                  <a:gd name="T32" fmla="*/ 40 w 53"/>
                  <a:gd name="T33" fmla="*/ 7 h 93"/>
                  <a:gd name="T34" fmla="*/ 42 w 53"/>
                  <a:gd name="T35" fmla="*/ 5 h 93"/>
                  <a:gd name="T36" fmla="*/ 40 w 53"/>
                  <a:gd name="T37" fmla="*/ 4 h 93"/>
                  <a:gd name="T38" fmla="*/ 40 w 53"/>
                  <a:gd name="T39" fmla="*/ 1 h 93"/>
                  <a:gd name="T40" fmla="*/ 41 w 53"/>
                  <a:gd name="T41" fmla="*/ 1 h 93"/>
                  <a:gd name="T42" fmla="*/ 41 w 53"/>
                  <a:gd name="T43" fmla="*/ 0 h 93"/>
                  <a:gd name="T44" fmla="*/ 41 w 53"/>
                  <a:gd name="T45" fmla="*/ 0 h 93"/>
                  <a:gd name="T46" fmla="*/ 10 w 53"/>
                  <a:gd name="T47" fmla="*/ 0 h 93"/>
                  <a:gd name="T48" fmla="*/ 10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4 h 93"/>
                  <a:gd name="T56" fmla="*/ 10 w 53"/>
                  <a:gd name="T57" fmla="*/ 5 h 93"/>
                  <a:gd name="T58" fmla="*/ 12 w 53"/>
                  <a:gd name="T59" fmla="*/ 7 h 93"/>
                  <a:gd name="T60" fmla="*/ 0 w 53"/>
                  <a:gd name="T61" fmla="*/ 7 h 93"/>
                  <a:gd name="T62" fmla="*/ 0 w 53"/>
                  <a:gd name="T63" fmla="*/ 27 h 93"/>
                  <a:gd name="T64" fmla="*/ 15 w 53"/>
                  <a:gd name="T65" fmla="*/ 27 h 93"/>
                  <a:gd name="T66" fmla="*/ 10 w 53"/>
                  <a:gd name="T67" fmla="*/ 93 h 93"/>
                  <a:gd name="T68" fmla="*/ 10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0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5" y="93"/>
                      <a:pt x="35" y="93"/>
                      <a:pt x="35" y="93"/>
                    </a:cubicBezTo>
                    <a:cubicBezTo>
                      <a:pt x="41" y="93"/>
                      <a:pt x="41" y="93"/>
                      <a:pt x="41" y="93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6"/>
                      <a:pt x="42" y="6"/>
                      <a:pt x="42" y="5"/>
                    </a:cubicBezTo>
                    <a:cubicBezTo>
                      <a:pt x="42" y="5"/>
                      <a:pt x="41" y="4"/>
                      <a:pt x="40" y="4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6"/>
                      <a:pt x="10" y="6"/>
                      <a:pt x="1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0" y="93"/>
                      <a:pt x="10" y="93"/>
                      <a:pt x="10" y="93"/>
                    </a:cubicBezTo>
                    <a:cubicBezTo>
                      <a:pt x="10" y="93"/>
                      <a:pt x="10" y="93"/>
                      <a:pt x="10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233"/>
              <p:cNvSpPr>
                <a:spLocks/>
              </p:cNvSpPr>
              <p:nvPr/>
            </p:nvSpPr>
            <p:spPr bwMode="auto">
              <a:xfrm>
                <a:off x="5063437" y="2002791"/>
                <a:ext cx="11079" cy="19242"/>
              </a:xfrm>
              <a:custGeom>
                <a:avLst/>
                <a:gdLst>
                  <a:gd name="T0" fmla="*/ 4 w 8"/>
                  <a:gd name="T1" fmla="*/ 8 h 14"/>
                  <a:gd name="T2" fmla="*/ 0 w 8"/>
                  <a:gd name="T3" fmla="*/ 5 h 14"/>
                  <a:gd name="T4" fmla="*/ 1 w 8"/>
                  <a:gd name="T5" fmla="*/ 6 h 14"/>
                  <a:gd name="T6" fmla="*/ 2 w 8"/>
                  <a:gd name="T7" fmla="*/ 7 h 14"/>
                  <a:gd name="T8" fmla="*/ 2 w 8"/>
                  <a:gd name="T9" fmla="*/ 9 h 14"/>
                  <a:gd name="T10" fmla="*/ 2 w 8"/>
                  <a:gd name="T11" fmla="*/ 9 h 14"/>
                  <a:gd name="T12" fmla="*/ 1 w 8"/>
                  <a:gd name="T13" fmla="*/ 10 h 14"/>
                  <a:gd name="T14" fmla="*/ 0 w 8"/>
                  <a:gd name="T15" fmla="*/ 11 h 14"/>
                  <a:gd name="T16" fmla="*/ 5 w 8"/>
                  <a:gd name="T17" fmla="*/ 10 h 14"/>
                  <a:gd name="T18" fmla="*/ 4 w 8"/>
                  <a:gd name="T19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4">
                    <a:moveTo>
                      <a:pt x="4" y="8"/>
                    </a:moveTo>
                    <a:cubicBezTo>
                      <a:pt x="8" y="5"/>
                      <a:pt x="1" y="0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2"/>
                      <a:pt x="6" y="8"/>
                      <a:pt x="2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4"/>
                      <a:pt x="1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4"/>
                      <a:pt x="5" y="14"/>
                      <a:pt x="5" y="10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234"/>
              <p:cNvSpPr>
                <a:spLocks/>
              </p:cNvSpPr>
              <p:nvPr/>
            </p:nvSpPr>
            <p:spPr bwMode="auto">
              <a:xfrm>
                <a:off x="5077432" y="1977717"/>
                <a:ext cx="27406" cy="1166"/>
              </a:xfrm>
              <a:custGeom>
                <a:avLst/>
                <a:gdLst>
                  <a:gd name="T0" fmla="*/ 20 w 20"/>
                  <a:gd name="T1" fmla="*/ 0 h 1"/>
                  <a:gd name="T2" fmla="*/ 10 w 20"/>
                  <a:gd name="T3" fmla="*/ 0 h 1"/>
                  <a:gd name="T4" fmla="*/ 0 w 20"/>
                  <a:gd name="T5" fmla="*/ 0 h 1"/>
                  <a:gd name="T6" fmla="*/ 0 w 20"/>
                  <a:gd name="T7" fmla="*/ 1 h 1"/>
                  <a:gd name="T8" fmla="*/ 0 w 20"/>
                  <a:gd name="T9" fmla="*/ 1 h 1"/>
                  <a:gd name="T10" fmla="*/ 0 w 20"/>
                  <a:gd name="T11" fmla="*/ 1 h 1"/>
                  <a:gd name="T12" fmla="*/ 0 w 20"/>
                  <a:gd name="T13" fmla="*/ 1 h 1"/>
                  <a:gd name="T14" fmla="*/ 0 w 20"/>
                  <a:gd name="T15" fmla="*/ 1 h 1"/>
                  <a:gd name="T16" fmla="*/ 0 w 20"/>
                  <a:gd name="T17" fmla="*/ 1 h 1"/>
                  <a:gd name="T18" fmla="*/ 0 w 20"/>
                  <a:gd name="T19" fmla="*/ 1 h 1"/>
                  <a:gd name="T20" fmla="*/ 10 w 20"/>
                  <a:gd name="T21" fmla="*/ 1 h 1"/>
                  <a:gd name="T22" fmla="*/ 20 w 20"/>
                  <a:gd name="T23" fmla="*/ 1 h 1"/>
                  <a:gd name="T24" fmla="*/ 20 w 20"/>
                  <a:gd name="T25" fmla="*/ 1 h 1"/>
                  <a:gd name="T26" fmla="*/ 20 w 20"/>
                  <a:gd name="T27" fmla="*/ 1 h 1"/>
                  <a:gd name="T28" fmla="*/ 20 w 20"/>
                  <a:gd name="T29" fmla="*/ 1 h 1"/>
                  <a:gd name="T30" fmla="*/ 20 w 20"/>
                  <a:gd name="T31" fmla="*/ 1 h 1"/>
                  <a:gd name="T32" fmla="*/ 20 w 20"/>
                  <a:gd name="T33" fmla="*/ 1 h 1"/>
                  <a:gd name="T34" fmla="*/ 20 w 20"/>
                  <a:gd name="T35" fmla="*/ 1 h 1"/>
                  <a:gd name="T36" fmla="*/ 20 w 20"/>
                  <a:gd name="T37" fmla="*/ 0 h 1"/>
                  <a:gd name="T38" fmla="*/ 20 w 20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cubicBezTo>
                      <a:pt x="17" y="0"/>
                      <a:pt x="10" y="0"/>
                      <a:pt x="10" y="0"/>
                    </a:cubicBezTo>
                    <a:cubicBezTo>
                      <a:pt x="10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7" y="1"/>
                      <a:pt x="10" y="1"/>
                    </a:cubicBezTo>
                    <a:cubicBezTo>
                      <a:pt x="14" y="1"/>
                      <a:pt x="17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235"/>
              <p:cNvSpPr>
                <a:spLocks/>
              </p:cNvSpPr>
              <p:nvPr/>
            </p:nvSpPr>
            <p:spPr bwMode="auto">
              <a:xfrm>
                <a:off x="5089677" y="1944480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Oval 236"/>
              <p:cNvSpPr>
                <a:spLocks noChangeArrowheads="1"/>
              </p:cNvSpPr>
              <p:nvPr/>
            </p:nvSpPr>
            <p:spPr bwMode="auto">
              <a:xfrm>
                <a:off x="5089677" y="1952644"/>
                <a:ext cx="4082" cy="291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237"/>
              <p:cNvSpPr>
                <a:spLocks/>
              </p:cNvSpPr>
              <p:nvPr/>
            </p:nvSpPr>
            <p:spPr bwMode="auto">
              <a:xfrm>
                <a:off x="5103672" y="1963723"/>
                <a:ext cx="1166" cy="1749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2" name="Freeform 238"/>
              <p:cNvSpPr>
                <a:spLocks/>
              </p:cNvSpPr>
              <p:nvPr/>
            </p:nvSpPr>
            <p:spPr bwMode="auto">
              <a:xfrm>
                <a:off x="5099590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3 w 3"/>
                  <a:gd name="T5" fmla="*/ 1 h 2"/>
                  <a:gd name="T6" fmla="*/ 2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3" name="Freeform 239"/>
              <p:cNvSpPr>
                <a:spLocks/>
              </p:cNvSpPr>
              <p:nvPr/>
            </p:nvSpPr>
            <p:spPr bwMode="auto">
              <a:xfrm>
                <a:off x="5101922" y="1959641"/>
                <a:ext cx="1750" cy="4082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  <a:gd name="T8" fmla="*/ 0 w 1"/>
                  <a:gd name="T9" fmla="*/ 2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1 h 3"/>
                  <a:gd name="T16" fmla="*/ 0 w 1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4" name="Freeform 240"/>
              <p:cNvSpPr>
                <a:spLocks/>
              </p:cNvSpPr>
              <p:nvPr/>
            </p:nvSpPr>
            <p:spPr bwMode="auto">
              <a:xfrm>
                <a:off x="5097841" y="1963723"/>
                <a:ext cx="4082" cy="1749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5" name="Freeform 241"/>
              <p:cNvSpPr>
                <a:spLocks/>
              </p:cNvSpPr>
              <p:nvPr/>
            </p:nvSpPr>
            <p:spPr bwMode="auto">
              <a:xfrm>
                <a:off x="5097841" y="1965472"/>
                <a:ext cx="4082" cy="4082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242"/>
              <p:cNvSpPr>
                <a:spLocks/>
              </p:cNvSpPr>
              <p:nvPr/>
            </p:nvSpPr>
            <p:spPr bwMode="auto">
              <a:xfrm>
                <a:off x="5093759" y="1970720"/>
                <a:ext cx="8164" cy="2915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2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243"/>
              <p:cNvSpPr>
                <a:spLocks/>
              </p:cNvSpPr>
              <p:nvPr/>
            </p:nvSpPr>
            <p:spPr bwMode="auto">
              <a:xfrm>
                <a:off x="5099590" y="1969554"/>
                <a:ext cx="4082" cy="1166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2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244"/>
              <p:cNvSpPr>
                <a:spLocks/>
              </p:cNvSpPr>
              <p:nvPr/>
            </p:nvSpPr>
            <p:spPr bwMode="auto">
              <a:xfrm>
                <a:off x="5103672" y="1968388"/>
                <a:ext cx="1166" cy="1166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245"/>
              <p:cNvSpPr>
                <a:spLocks/>
              </p:cNvSpPr>
              <p:nvPr/>
            </p:nvSpPr>
            <p:spPr bwMode="auto">
              <a:xfrm>
                <a:off x="5104838" y="1965472"/>
                <a:ext cx="2916" cy="2915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2 w 2"/>
                  <a:gd name="T7" fmla="*/ 1 h 2"/>
                  <a:gd name="T8" fmla="*/ 2 w 2"/>
                  <a:gd name="T9" fmla="*/ 1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246"/>
              <p:cNvSpPr>
                <a:spLocks/>
              </p:cNvSpPr>
              <p:nvPr/>
            </p:nvSpPr>
            <p:spPr bwMode="auto">
              <a:xfrm>
                <a:off x="5107753" y="1963723"/>
                <a:ext cx="4082" cy="4665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3 w 3"/>
                  <a:gd name="T5" fmla="*/ 1 h 3"/>
                  <a:gd name="T6" fmla="*/ 3 w 3"/>
                  <a:gd name="T7" fmla="*/ 1 h 3"/>
                  <a:gd name="T8" fmla="*/ 3 w 3"/>
                  <a:gd name="T9" fmla="*/ 1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2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247"/>
              <p:cNvSpPr>
                <a:spLocks/>
              </p:cNvSpPr>
              <p:nvPr/>
            </p:nvSpPr>
            <p:spPr bwMode="auto">
              <a:xfrm>
                <a:off x="5107753" y="1957309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2" name="Freeform 248"/>
              <p:cNvSpPr>
                <a:spLocks/>
              </p:cNvSpPr>
              <p:nvPr/>
            </p:nvSpPr>
            <p:spPr bwMode="auto">
              <a:xfrm>
                <a:off x="5104838" y="1959641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3" name="Freeform 249"/>
              <p:cNvSpPr>
                <a:spLocks/>
              </p:cNvSpPr>
              <p:nvPr/>
            </p:nvSpPr>
            <p:spPr bwMode="auto">
              <a:xfrm>
                <a:off x="5103672" y="1957309"/>
                <a:ext cx="1166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2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3 h 3"/>
                  <a:gd name="T14" fmla="*/ 1 w 1"/>
                  <a:gd name="T15" fmla="*/ 2 h 3"/>
                  <a:gd name="T16" fmla="*/ 1 w 1"/>
                  <a:gd name="T17" fmla="*/ 2 h 3"/>
                  <a:gd name="T18" fmla="*/ 1 w 1"/>
                  <a:gd name="T19" fmla="*/ 2 h 3"/>
                  <a:gd name="T20" fmla="*/ 1 w 1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4" name="Freeform 250"/>
              <p:cNvSpPr>
                <a:spLocks/>
              </p:cNvSpPr>
              <p:nvPr/>
            </p:nvSpPr>
            <p:spPr bwMode="auto">
              <a:xfrm>
                <a:off x="5099590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5" name="Freeform 251"/>
              <p:cNvSpPr>
                <a:spLocks/>
              </p:cNvSpPr>
              <p:nvPr/>
            </p:nvSpPr>
            <p:spPr bwMode="auto">
              <a:xfrm>
                <a:off x="5099590" y="1957309"/>
                <a:ext cx="2332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6" name="Freeform 252"/>
              <p:cNvSpPr>
                <a:spLocks/>
              </p:cNvSpPr>
              <p:nvPr/>
            </p:nvSpPr>
            <p:spPr bwMode="auto">
              <a:xfrm>
                <a:off x="5097841" y="1959641"/>
                <a:ext cx="1750" cy="408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0 w 1"/>
                  <a:gd name="T5" fmla="*/ 3 h 3"/>
                  <a:gd name="T6" fmla="*/ 0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0 w 1"/>
                  <a:gd name="T13" fmla="*/ 0 h 3"/>
                  <a:gd name="T14" fmla="*/ 0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7" name="Freeform 253"/>
              <p:cNvSpPr>
                <a:spLocks/>
              </p:cNvSpPr>
              <p:nvPr/>
            </p:nvSpPr>
            <p:spPr bwMode="auto">
              <a:xfrm>
                <a:off x="5097841" y="1963723"/>
                <a:ext cx="1750" cy="4665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0 w 1"/>
                  <a:gd name="T5" fmla="*/ 3 h 3"/>
                  <a:gd name="T6" fmla="*/ 1 w 1"/>
                  <a:gd name="T7" fmla="*/ 2 h 3"/>
                  <a:gd name="T8" fmla="*/ 0 w 1"/>
                  <a:gd name="T9" fmla="*/ 0 h 3"/>
                  <a:gd name="T10" fmla="*/ 0 w 1"/>
                  <a:gd name="T11" fmla="*/ 0 h 3"/>
                  <a:gd name="T12" fmla="*/ 0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8" name="Freeform 254"/>
              <p:cNvSpPr>
                <a:spLocks/>
              </p:cNvSpPr>
              <p:nvPr/>
            </p:nvSpPr>
            <p:spPr bwMode="auto">
              <a:xfrm>
                <a:off x="5095508" y="1968388"/>
                <a:ext cx="2332" cy="1166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9" name="Freeform 255"/>
              <p:cNvSpPr>
                <a:spLocks/>
              </p:cNvSpPr>
              <p:nvPr/>
            </p:nvSpPr>
            <p:spPr bwMode="auto">
              <a:xfrm>
                <a:off x="5090843" y="1969554"/>
                <a:ext cx="8747" cy="4082"/>
              </a:xfrm>
              <a:custGeom>
                <a:avLst/>
                <a:gdLst>
                  <a:gd name="T0" fmla="*/ 1 w 6"/>
                  <a:gd name="T1" fmla="*/ 3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0" name="Oval 256"/>
              <p:cNvSpPr>
                <a:spLocks noChangeArrowheads="1"/>
              </p:cNvSpPr>
              <p:nvPr/>
            </p:nvSpPr>
            <p:spPr bwMode="auto">
              <a:xfrm>
                <a:off x="5089677" y="1963723"/>
                <a:ext cx="1166" cy="174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1" name="Freeform 257"/>
              <p:cNvSpPr>
                <a:spLocks/>
              </p:cNvSpPr>
              <p:nvPr/>
            </p:nvSpPr>
            <p:spPr bwMode="auto">
              <a:xfrm>
                <a:off x="5089677" y="1965472"/>
                <a:ext cx="1166" cy="524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2" name="Oval 258"/>
              <p:cNvSpPr>
                <a:spLocks noChangeArrowheads="1"/>
              </p:cNvSpPr>
              <p:nvPr/>
            </p:nvSpPr>
            <p:spPr bwMode="auto">
              <a:xfrm>
                <a:off x="5089677" y="1959641"/>
                <a:ext cx="4082" cy="408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3" name="Oval 259"/>
              <p:cNvSpPr>
                <a:spLocks noChangeArrowheads="1"/>
              </p:cNvSpPr>
              <p:nvPr/>
            </p:nvSpPr>
            <p:spPr bwMode="auto">
              <a:xfrm>
                <a:off x="5089677" y="1957309"/>
                <a:ext cx="4082" cy="23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4" name="Freeform 260"/>
              <p:cNvSpPr>
                <a:spLocks/>
              </p:cNvSpPr>
              <p:nvPr/>
            </p:nvSpPr>
            <p:spPr bwMode="auto">
              <a:xfrm>
                <a:off x="5093759" y="1965472"/>
                <a:ext cx="1750" cy="524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5" name="Freeform 261"/>
              <p:cNvSpPr>
                <a:spLocks/>
              </p:cNvSpPr>
              <p:nvPr/>
            </p:nvSpPr>
            <p:spPr bwMode="auto">
              <a:xfrm>
                <a:off x="5086761" y="1965472"/>
                <a:ext cx="2916" cy="524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6" name="Freeform 262"/>
              <p:cNvSpPr>
                <a:spLocks/>
              </p:cNvSpPr>
              <p:nvPr/>
            </p:nvSpPr>
            <p:spPr bwMode="auto">
              <a:xfrm>
                <a:off x="5082680" y="1969554"/>
                <a:ext cx="6997" cy="4082"/>
              </a:xfrm>
              <a:custGeom>
                <a:avLst/>
                <a:gdLst>
                  <a:gd name="T0" fmla="*/ 0 w 5"/>
                  <a:gd name="T1" fmla="*/ 0 h 3"/>
                  <a:gd name="T2" fmla="*/ 1 w 5"/>
                  <a:gd name="T3" fmla="*/ 0 h 3"/>
                  <a:gd name="T4" fmla="*/ 4 w 5"/>
                  <a:gd name="T5" fmla="*/ 3 h 3"/>
                  <a:gd name="T6" fmla="*/ 5 w 5"/>
                  <a:gd name="T7" fmla="*/ 3 h 3"/>
                  <a:gd name="T8" fmla="*/ 5 w 5"/>
                  <a:gd name="T9" fmla="*/ 3 h 3"/>
                  <a:gd name="T10" fmla="*/ 1 w 5"/>
                  <a:gd name="T11" fmla="*/ 0 h 3"/>
                  <a:gd name="T12" fmla="*/ 0 w 5"/>
                  <a:gd name="T13" fmla="*/ 0 h 3"/>
                  <a:gd name="T14" fmla="*/ 0 w 5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7" name="Freeform 263"/>
              <p:cNvSpPr>
                <a:spLocks/>
              </p:cNvSpPr>
              <p:nvPr/>
            </p:nvSpPr>
            <p:spPr bwMode="auto">
              <a:xfrm>
                <a:off x="5081514" y="1969554"/>
                <a:ext cx="1166" cy="1166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8" name="Freeform 264"/>
              <p:cNvSpPr>
                <a:spLocks/>
              </p:cNvSpPr>
              <p:nvPr/>
            </p:nvSpPr>
            <p:spPr bwMode="auto">
              <a:xfrm>
                <a:off x="5078598" y="1965472"/>
                <a:ext cx="4082" cy="4082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0 h 3"/>
                  <a:gd name="T4" fmla="*/ 0 w 3"/>
                  <a:gd name="T5" fmla="*/ 2 h 3"/>
                  <a:gd name="T6" fmla="*/ 2 w 3"/>
                  <a:gd name="T7" fmla="*/ 3 h 3"/>
                  <a:gd name="T8" fmla="*/ 2 w 3"/>
                  <a:gd name="T9" fmla="*/ 3 h 3"/>
                  <a:gd name="T10" fmla="*/ 1 w 3"/>
                  <a:gd name="T11" fmla="*/ 2 h 3"/>
                  <a:gd name="T12" fmla="*/ 3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3" y="1"/>
                      <a:pt x="2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9" name="Freeform 265"/>
              <p:cNvSpPr>
                <a:spLocks/>
              </p:cNvSpPr>
              <p:nvPr/>
            </p:nvSpPr>
            <p:spPr bwMode="auto">
              <a:xfrm>
                <a:off x="5077432" y="1965472"/>
                <a:ext cx="4082" cy="2915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1 h 2"/>
                  <a:gd name="T6" fmla="*/ 1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0" name="Freeform 266"/>
              <p:cNvSpPr>
                <a:spLocks/>
              </p:cNvSpPr>
              <p:nvPr/>
            </p:nvSpPr>
            <p:spPr bwMode="auto">
              <a:xfrm>
                <a:off x="5078598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3 w 3"/>
                  <a:gd name="T11" fmla="*/ 0 h 1"/>
                  <a:gd name="T12" fmla="*/ 2 w 3"/>
                  <a:gd name="T13" fmla="*/ 0 h 1"/>
                  <a:gd name="T14" fmla="*/ 2 w 3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1" name="Freeform 267"/>
              <p:cNvSpPr>
                <a:spLocks/>
              </p:cNvSpPr>
              <p:nvPr/>
            </p:nvSpPr>
            <p:spPr bwMode="auto">
              <a:xfrm>
                <a:off x="5077432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0 w 3"/>
                  <a:gd name="T7" fmla="*/ 1 h 3"/>
                  <a:gd name="T8" fmla="*/ 1 w 3"/>
                  <a:gd name="T9" fmla="*/ 2 h 3"/>
                  <a:gd name="T10" fmla="*/ 1 w 3"/>
                  <a:gd name="T11" fmla="*/ 3 h 3"/>
                  <a:gd name="T12" fmla="*/ 3 w 3"/>
                  <a:gd name="T13" fmla="*/ 1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2" name="Freeform 268"/>
              <p:cNvSpPr>
                <a:spLocks/>
              </p:cNvSpPr>
              <p:nvPr/>
            </p:nvSpPr>
            <p:spPr bwMode="auto">
              <a:xfrm>
                <a:off x="5074516" y="1963723"/>
                <a:ext cx="4082" cy="1749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  <a:gd name="T8" fmla="*/ 3 w 3"/>
                  <a:gd name="T9" fmla="*/ 0 h 1"/>
                  <a:gd name="T10" fmla="*/ 2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3" name="Freeform 269"/>
              <p:cNvSpPr>
                <a:spLocks/>
              </p:cNvSpPr>
              <p:nvPr/>
            </p:nvSpPr>
            <p:spPr bwMode="auto">
              <a:xfrm>
                <a:off x="5073350" y="1965472"/>
                <a:ext cx="4082" cy="291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0 w 3"/>
                  <a:gd name="T7" fmla="*/ 1 h 2"/>
                  <a:gd name="T8" fmla="*/ 1 w 3"/>
                  <a:gd name="T9" fmla="*/ 2 h 2"/>
                  <a:gd name="T10" fmla="*/ 1 w 3"/>
                  <a:gd name="T11" fmla="*/ 2 h 2"/>
                  <a:gd name="T12" fmla="*/ 2 w 3"/>
                  <a:gd name="T13" fmla="*/ 2 h 2"/>
                  <a:gd name="T14" fmla="*/ 3 w 3"/>
                  <a:gd name="T15" fmla="*/ 1 h 2"/>
                  <a:gd name="T16" fmla="*/ 1 w 3"/>
                  <a:gd name="T17" fmla="*/ 0 h 2"/>
                  <a:gd name="T18" fmla="*/ 1 w 3"/>
                  <a:gd name="T19" fmla="*/ 0 h 2"/>
                  <a:gd name="T20" fmla="*/ 1 w 3"/>
                  <a:gd name="T2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4" name="Freeform 270"/>
              <p:cNvSpPr>
                <a:spLocks/>
              </p:cNvSpPr>
              <p:nvPr/>
            </p:nvSpPr>
            <p:spPr bwMode="auto">
              <a:xfrm>
                <a:off x="5074516" y="1968388"/>
                <a:ext cx="4082" cy="1166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  <a:gd name="T10" fmla="*/ 3 w 3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5" name="Freeform 271"/>
              <p:cNvSpPr>
                <a:spLocks/>
              </p:cNvSpPr>
              <p:nvPr/>
            </p:nvSpPr>
            <p:spPr bwMode="auto">
              <a:xfrm>
                <a:off x="5078598" y="1969554"/>
                <a:ext cx="2916" cy="1166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6" name="Freeform 272"/>
              <p:cNvSpPr>
                <a:spLocks/>
              </p:cNvSpPr>
              <p:nvPr/>
            </p:nvSpPr>
            <p:spPr bwMode="auto">
              <a:xfrm>
                <a:off x="5078598" y="1970720"/>
                <a:ext cx="8164" cy="2915"/>
              </a:xfrm>
              <a:custGeom>
                <a:avLst/>
                <a:gdLst>
                  <a:gd name="T0" fmla="*/ 5 w 6"/>
                  <a:gd name="T1" fmla="*/ 2 h 2"/>
                  <a:gd name="T2" fmla="*/ 6 w 6"/>
                  <a:gd name="T3" fmla="*/ 2 h 2"/>
                  <a:gd name="T4" fmla="*/ 6 w 6"/>
                  <a:gd name="T5" fmla="*/ 2 h 2"/>
                  <a:gd name="T6" fmla="*/ 6 w 6"/>
                  <a:gd name="T7" fmla="*/ 1 h 2"/>
                  <a:gd name="T8" fmla="*/ 1 w 6"/>
                  <a:gd name="T9" fmla="*/ 0 h 2"/>
                  <a:gd name="T10" fmla="*/ 0 w 6"/>
                  <a:gd name="T11" fmla="*/ 0 h 2"/>
                  <a:gd name="T12" fmla="*/ 1 w 6"/>
                  <a:gd name="T13" fmla="*/ 1 h 2"/>
                  <a:gd name="T14" fmla="*/ 4 w 6"/>
                  <a:gd name="T15" fmla="*/ 2 h 2"/>
                  <a:gd name="T16" fmla="*/ 5 w 6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5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7" name="Freeform 273"/>
              <p:cNvSpPr>
                <a:spLocks/>
              </p:cNvSpPr>
              <p:nvPr/>
            </p:nvSpPr>
            <p:spPr bwMode="auto">
              <a:xfrm>
                <a:off x="5082680" y="1968388"/>
                <a:ext cx="2916" cy="1166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8" name="Freeform 274"/>
              <p:cNvSpPr>
                <a:spLocks/>
              </p:cNvSpPr>
              <p:nvPr/>
            </p:nvSpPr>
            <p:spPr bwMode="auto">
              <a:xfrm>
                <a:off x="5081514" y="1963723"/>
                <a:ext cx="4082" cy="4665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1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9" name="Freeform 275"/>
              <p:cNvSpPr>
                <a:spLocks/>
              </p:cNvSpPr>
              <p:nvPr/>
            </p:nvSpPr>
            <p:spPr bwMode="auto">
              <a:xfrm>
                <a:off x="5081514" y="1959641"/>
                <a:ext cx="1166" cy="4082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3 h 3"/>
                  <a:gd name="T10" fmla="*/ 1 w 1"/>
                  <a:gd name="T11" fmla="*/ 3 h 3"/>
                  <a:gd name="T12" fmla="*/ 1 w 1"/>
                  <a:gd name="T13" fmla="*/ 0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0" name="Freeform 276"/>
              <p:cNvSpPr>
                <a:spLocks/>
              </p:cNvSpPr>
              <p:nvPr/>
            </p:nvSpPr>
            <p:spPr bwMode="auto">
              <a:xfrm>
                <a:off x="5078598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1 h 3"/>
                  <a:gd name="T18" fmla="*/ 2 w 3"/>
                  <a:gd name="T19" fmla="*/ 0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1" name="Freeform 277"/>
              <p:cNvSpPr>
                <a:spLocks/>
              </p:cNvSpPr>
              <p:nvPr/>
            </p:nvSpPr>
            <p:spPr bwMode="auto">
              <a:xfrm>
                <a:off x="5077432" y="195555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2" name="Freeform 278"/>
              <p:cNvSpPr>
                <a:spLocks/>
              </p:cNvSpPr>
              <p:nvPr/>
            </p:nvSpPr>
            <p:spPr bwMode="auto">
              <a:xfrm>
                <a:off x="5074516" y="1957309"/>
                <a:ext cx="4082" cy="4082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2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3" name="Freeform 279"/>
              <p:cNvSpPr>
                <a:spLocks/>
              </p:cNvSpPr>
              <p:nvPr/>
            </p:nvSpPr>
            <p:spPr bwMode="auto">
              <a:xfrm>
                <a:off x="5073350" y="1959641"/>
                <a:ext cx="4082" cy="4082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1 h 3"/>
                  <a:gd name="T4" fmla="*/ 0 w 3"/>
                  <a:gd name="T5" fmla="*/ 1 h 3"/>
                  <a:gd name="T6" fmla="*/ 1 w 3"/>
                  <a:gd name="T7" fmla="*/ 3 h 3"/>
                  <a:gd name="T8" fmla="*/ 2 w 3"/>
                  <a:gd name="T9" fmla="*/ 3 h 3"/>
                  <a:gd name="T10" fmla="*/ 3 w 3"/>
                  <a:gd name="T11" fmla="*/ 1 h 3"/>
                  <a:gd name="T12" fmla="*/ 3 w 3"/>
                  <a:gd name="T13" fmla="*/ 1 h 3"/>
                  <a:gd name="T14" fmla="*/ 2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4" name="Freeform 280"/>
              <p:cNvSpPr>
                <a:spLocks/>
              </p:cNvSpPr>
              <p:nvPr/>
            </p:nvSpPr>
            <p:spPr bwMode="auto">
              <a:xfrm>
                <a:off x="5071601" y="1957309"/>
                <a:ext cx="2916" cy="4082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2 w 2"/>
                  <a:gd name="T11" fmla="*/ 2 h 3"/>
                  <a:gd name="T12" fmla="*/ 2 w 2"/>
                  <a:gd name="T13" fmla="*/ 2 h 3"/>
                  <a:gd name="T14" fmla="*/ 1 w 2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5" name="Freeform 281"/>
              <p:cNvSpPr>
                <a:spLocks/>
              </p:cNvSpPr>
              <p:nvPr/>
            </p:nvSpPr>
            <p:spPr bwMode="auto">
              <a:xfrm>
                <a:off x="5071601" y="1963723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1 w 2"/>
                  <a:gd name="T5" fmla="*/ 2 h 3"/>
                  <a:gd name="T6" fmla="*/ 1 w 2"/>
                  <a:gd name="T7" fmla="*/ 3 h 3"/>
                  <a:gd name="T8" fmla="*/ 1 w 2"/>
                  <a:gd name="T9" fmla="*/ 2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1 w 2"/>
                  <a:gd name="T19" fmla="*/ 0 h 3"/>
                  <a:gd name="T20" fmla="*/ 0 w 2"/>
                  <a:gd name="T21" fmla="*/ 1 h 3"/>
                  <a:gd name="T22" fmla="*/ 0 w 2"/>
                  <a:gd name="T23" fmla="*/ 1 h 3"/>
                  <a:gd name="T24" fmla="*/ 0 w 2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6" name="Freeform 282"/>
              <p:cNvSpPr>
                <a:spLocks/>
              </p:cNvSpPr>
              <p:nvPr/>
            </p:nvSpPr>
            <p:spPr bwMode="auto">
              <a:xfrm>
                <a:off x="5071601" y="1965472"/>
                <a:ext cx="1750" cy="291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" name="Freeform 283"/>
              <p:cNvSpPr>
                <a:spLocks/>
              </p:cNvSpPr>
              <p:nvPr/>
            </p:nvSpPr>
            <p:spPr bwMode="auto">
              <a:xfrm>
                <a:off x="5073350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0 h 2"/>
                  <a:gd name="T8" fmla="*/ 0 w 1"/>
                  <a:gd name="T9" fmla="*/ 0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" name="Freeform 284"/>
              <p:cNvSpPr>
                <a:spLocks/>
              </p:cNvSpPr>
              <p:nvPr/>
            </p:nvSpPr>
            <p:spPr bwMode="auto">
              <a:xfrm>
                <a:off x="5074516" y="1969554"/>
                <a:ext cx="2916" cy="4082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" name="Freeform 285"/>
              <p:cNvSpPr>
                <a:spLocks/>
              </p:cNvSpPr>
              <p:nvPr/>
            </p:nvSpPr>
            <p:spPr bwMode="auto">
              <a:xfrm>
                <a:off x="5074516" y="1970720"/>
                <a:ext cx="4082" cy="2915"/>
              </a:xfrm>
              <a:custGeom>
                <a:avLst/>
                <a:gdLst>
                  <a:gd name="T0" fmla="*/ 7 w 7"/>
                  <a:gd name="T1" fmla="*/ 5 h 5"/>
                  <a:gd name="T2" fmla="*/ 7 w 7"/>
                  <a:gd name="T3" fmla="*/ 3 h 5"/>
                  <a:gd name="T4" fmla="*/ 5 w 7"/>
                  <a:gd name="T5" fmla="*/ 0 h 5"/>
                  <a:gd name="T6" fmla="*/ 0 w 7"/>
                  <a:gd name="T7" fmla="*/ 5 h 5"/>
                  <a:gd name="T8" fmla="*/ 2 w 7"/>
                  <a:gd name="T9" fmla="*/ 5 h 5"/>
                  <a:gd name="T10" fmla="*/ 7 w 7"/>
                  <a:gd name="T11" fmla="*/ 5 h 5"/>
                  <a:gd name="T12" fmla="*/ 7 w 7"/>
                  <a:gd name="T13" fmla="*/ 5 h 5"/>
                  <a:gd name="T14" fmla="*/ 7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3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" name="Freeform 286"/>
              <p:cNvSpPr>
                <a:spLocks/>
              </p:cNvSpPr>
              <p:nvPr/>
            </p:nvSpPr>
            <p:spPr bwMode="auto">
              <a:xfrm>
                <a:off x="5077432" y="1974802"/>
                <a:ext cx="27406" cy="2915"/>
              </a:xfrm>
              <a:custGeom>
                <a:avLst/>
                <a:gdLst>
                  <a:gd name="T0" fmla="*/ 20 w 20"/>
                  <a:gd name="T1" fmla="*/ 2 h 2"/>
                  <a:gd name="T2" fmla="*/ 20 w 20"/>
                  <a:gd name="T3" fmla="*/ 2 h 2"/>
                  <a:gd name="T4" fmla="*/ 20 w 20"/>
                  <a:gd name="T5" fmla="*/ 2 h 2"/>
                  <a:gd name="T6" fmla="*/ 20 w 20"/>
                  <a:gd name="T7" fmla="*/ 1 h 2"/>
                  <a:gd name="T8" fmla="*/ 20 w 20"/>
                  <a:gd name="T9" fmla="*/ 1 h 2"/>
                  <a:gd name="T10" fmla="*/ 20 w 20"/>
                  <a:gd name="T11" fmla="*/ 1 h 2"/>
                  <a:gd name="T12" fmla="*/ 20 w 20"/>
                  <a:gd name="T13" fmla="*/ 1 h 2"/>
                  <a:gd name="T14" fmla="*/ 20 w 20"/>
                  <a:gd name="T15" fmla="*/ 1 h 2"/>
                  <a:gd name="T16" fmla="*/ 20 w 20"/>
                  <a:gd name="T17" fmla="*/ 1 h 2"/>
                  <a:gd name="T18" fmla="*/ 20 w 20"/>
                  <a:gd name="T19" fmla="*/ 1 h 2"/>
                  <a:gd name="T20" fmla="*/ 20 w 20"/>
                  <a:gd name="T21" fmla="*/ 1 h 2"/>
                  <a:gd name="T22" fmla="*/ 20 w 20"/>
                  <a:gd name="T23" fmla="*/ 1 h 2"/>
                  <a:gd name="T24" fmla="*/ 20 w 20"/>
                  <a:gd name="T25" fmla="*/ 1 h 2"/>
                  <a:gd name="T26" fmla="*/ 20 w 20"/>
                  <a:gd name="T27" fmla="*/ 1 h 2"/>
                  <a:gd name="T28" fmla="*/ 20 w 20"/>
                  <a:gd name="T29" fmla="*/ 0 h 2"/>
                  <a:gd name="T30" fmla="*/ 12 w 20"/>
                  <a:gd name="T31" fmla="*/ 0 h 2"/>
                  <a:gd name="T32" fmla="*/ 10 w 20"/>
                  <a:gd name="T33" fmla="*/ 0 h 2"/>
                  <a:gd name="T34" fmla="*/ 10 w 20"/>
                  <a:gd name="T35" fmla="*/ 0 h 2"/>
                  <a:gd name="T36" fmla="*/ 9 w 20"/>
                  <a:gd name="T37" fmla="*/ 0 h 2"/>
                  <a:gd name="T38" fmla="*/ 0 w 20"/>
                  <a:gd name="T39" fmla="*/ 0 h 2"/>
                  <a:gd name="T40" fmla="*/ 0 w 20"/>
                  <a:gd name="T41" fmla="*/ 1 h 2"/>
                  <a:gd name="T42" fmla="*/ 0 w 20"/>
                  <a:gd name="T43" fmla="*/ 1 h 2"/>
                  <a:gd name="T44" fmla="*/ 0 w 20"/>
                  <a:gd name="T45" fmla="*/ 1 h 2"/>
                  <a:gd name="T46" fmla="*/ 0 w 20"/>
                  <a:gd name="T47" fmla="*/ 1 h 2"/>
                  <a:gd name="T48" fmla="*/ 0 w 20"/>
                  <a:gd name="T49" fmla="*/ 1 h 2"/>
                  <a:gd name="T50" fmla="*/ 0 w 20"/>
                  <a:gd name="T51" fmla="*/ 1 h 2"/>
                  <a:gd name="T52" fmla="*/ 0 w 20"/>
                  <a:gd name="T53" fmla="*/ 1 h 2"/>
                  <a:gd name="T54" fmla="*/ 0 w 20"/>
                  <a:gd name="T55" fmla="*/ 1 h 2"/>
                  <a:gd name="T56" fmla="*/ 0 w 20"/>
                  <a:gd name="T57" fmla="*/ 1 h 2"/>
                  <a:gd name="T58" fmla="*/ 0 w 20"/>
                  <a:gd name="T59" fmla="*/ 1 h 2"/>
                  <a:gd name="T60" fmla="*/ 0 w 20"/>
                  <a:gd name="T61" fmla="*/ 1 h 2"/>
                  <a:gd name="T62" fmla="*/ 0 w 20"/>
                  <a:gd name="T63" fmla="*/ 2 h 2"/>
                  <a:gd name="T64" fmla="*/ 0 w 20"/>
                  <a:gd name="T65" fmla="*/ 2 h 2"/>
                  <a:gd name="T66" fmla="*/ 0 w 20"/>
                  <a:gd name="T67" fmla="*/ 2 h 2"/>
                  <a:gd name="T68" fmla="*/ 0 w 20"/>
                  <a:gd name="T69" fmla="*/ 2 h 2"/>
                  <a:gd name="T70" fmla="*/ 20 w 20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0"/>
                      <a:pt x="15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3" y="1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" name="Freeform 287"/>
              <p:cNvSpPr>
                <a:spLocks/>
              </p:cNvSpPr>
              <p:nvPr/>
            </p:nvSpPr>
            <p:spPr bwMode="auto">
              <a:xfrm>
                <a:off x="5101922" y="1970720"/>
                <a:ext cx="2916" cy="2915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0 h 5"/>
                  <a:gd name="T4" fmla="*/ 0 w 5"/>
                  <a:gd name="T5" fmla="*/ 3 h 5"/>
                  <a:gd name="T6" fmla="*/ 3 w 5"/>
                  <a:gd name="T7" fmla="*/ 5 h 5"/>
                  <a:gd name="T8" fmla="*/ 5 w 5"/>
                  <a:gd name="T9" fmla="*/ 5 h 5"/>
                  <a:gd name="T10" fmla="*/ 5 w 5"/>
                  <a:gd name="T11" fmla="*/ 5 h 5"/>
                  <a:gd name="T12" fmla="*/ 5 w 5"/>
                  <a:gd name="T13" fmla="*/ 5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2" name="Freeform 288"/>
              <p:cNvSpPr>
                <a:spLocks/>
              </p:cNvSpPr>
              <p:nvPr/>
            </p:nvSpPr>
            <p:spPr bwMode="auto">
              <a:xfrm>
                <a:off x="5103672" y="1969554"/>
                <a:ext cx="4082" cy="4082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1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3" name="Freeform 289"/>
              <p:cNvSpPr>
                <a:spLocks/>
              </p:cNvSpPr>
              <p:nvPr/>
            </p:nvSpPr>
            <p:spPr bwMode="auto">
              <a:xfrm>
                <a:off x="5107753" y="1968388"/>
                <a:ext cx="1166" cy="233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0 w 1"/>
                  <a:gd name="T9" fmla="*/ 1 h 2"/>
                  <a:gd name="T10" fmla="*/ 0 w 1"/>
                  <a:gd name="T11" fmla="*/ 1 h 2"/>
                  <a:gd name="T12" fmla="*/ 1 w 1"/>
                  <a:gd name="T13" fmla="*/ 2 h 2"/>
                  <a:gd name="T14" fmla="*/ 1 w 1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" name="Freeform 290"/>
              <p:cNvSpPr>
                <a:spLocks/>
              </p:cNvSpPr>
              <p:nvPr/>
            </p:nvSpPr>
            <p:spPr bwMode="auto">
              <a:xfrm>
                <a:off x="5108920" y="1965472"/>
                <a:ext cx="2916" cy="291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5" name="Freeform 291"/>
              <p:cNvSpPr>
                <a:spLocks/>
              </p:cNvSpPr>
              <p:nvPr/>
            </p:nvSpPr>
            <p:spPr bwMode="auto">
              <a:xfrm>
                <a:off x="5108920" y="1959641"/>
                <a:ext cx="2916" cy="5831"/>
              </a:xfrm>
              <a:custGeom>
                <a:avLst/>
                <a:gdLst>
                  <a:gd name="T0" fmla="*/ 1 w 2"/>
                  <a:gd name="T1" fmla="*/ 3 h 4"/>
                  <a:gd name="T2" fmla="*/ 1 w 2"/>
                  <a:gd name="T3" fmla="*/ 0 h 4"/>
                  <a:gd name="T4" fmla="*/ 1 w 2"/>
                  <a:gd name="T5" fmla="*/ 0 h 4"/>
                  <a:gd name="T6" fmla="*/ 0 w 2"/>
                  <a:gd name="T7" fmla="*/ 2 h 4"/>
                  <a:gd name="T8" fmla="*/ 0 w 2"/>
                  <a:gd name="T9" fmla="*/ 2 h 4"/>
                  <a:gd name="T10" fmla="*/ 1 w 2"/>
                  <a:gd name="T11" fmla="*/ 3 h 4"/>
                  <a:gd name="T12" fmla="*/ 1 w 2"/>
                  <a:gd name="T13" fmla="*/ 4 h 4"/>
                  <a:gd name="T14" fmla="*/ 1 w 2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6" name="Freeform 292"/>
              <p:cNvSpPr>
                <a:spLocks/>
              </p:cNvSpPr>
              <p:nvPr/>
            </p:nvSpPr>
            <p:spPr bwMode="auto">
              <a:xfrm>
                <a:off x="5108920" y="1955559"/>
                <a:ext cx="2916" cy="4082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2 h 3"/>
                  <a:gd name="T4" fmla="*/ 2 w 2"/>
                  <a:gd name="T5" fmla="*/ 2 h 3"/>
                  <a:gd name="T6" fmla="*/ 1 w 2"/>
                  <a:gd name="T7" fmla="*/ 0 h 3"/>
                  <a:gd name="T8" fmla="*/ 1 w 2"/>
                  <a:gd name="T9" fmla="*/ 0 h 3"/>
                  <a:gd name="T10" fmla="*/ 0 w 2"/>
                  <a:gd name="T11" fmla="*/ 0 h 3"/>
                  <a:gd name="T12" fmla="*/ 2 w 2"/>
                  <a:gd name="T13" fmla="*/ 3 h 3"/>
                  <a:gd name="T14" fmla="*/ 2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7" name="Freeform 293"/>
              <p:cNvSpPr>
                <a:spLocks/>
              </p:cNvSpPr>
              <p:nvPr/>
            </p:nvSpPr>
            <p:spPr bwMode="auto">
              <a:xfrm>
                <a:off x="5107753" y="1952644"/>
                <a:ext cx="1166" cy="2915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8" name="Freeform 294"/>
              <p:cNvSpPr>
                <a:spLocks/>
              </p:cNvSpPr>
              <p:nvPr/>
            </p:nvSpPr>
            <p:spPr bwMode="auto">
              <a:xfrm>
                <a:off x="5104838" y="1955559"/>
                <a:ext cx="2916" cy="4082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3 h 3"/>
                  <a:gd name="T4" fmla="*/ 1 w 2"/>
                  <a:gd name="T5" fmla="*/ 3 h 3"/>
                  <a:gd name="T6" fmla="*/ 1 w 2"/>
                  <a:gd name="T7" fmla="*/ 3 h 3"/>
                  <a:gd name="T8" fmla="*/ 2 w 2"/>
                  <a:gd name="T9" fmla="*/ 1 h 3"/>
                  <a:gd name="T10" fmla="*/ 2 w 2"/>
                  <a:gd name="T11" fmla="*/ 1 h 3"/>
                  <a:gd name="T12" fmla="*/ 2 w 2"/>
                  <a:gd name="T13" fmla="*/ 1 h 3"/>
                  <a:gd name="T14" fmla="*/ 1 w 2"/>
                  <a:gd name="T15" fmla="*/ 0 h 3"/>
                  <a:gd name="T16" fmla="*/ 1 w 2"/>
                  <a:gd name="T17" fmla="*/ 0 h 3"/>
                  <a:gd name="T18" fmla="*/ 0 w 2"/>
                  <a:gd name="T19" fmla="*/ 1 h 3"/>
                  <a:gd name="T20" fmla="*/ 0 w 2"/>
                  <a:gd name="T21" fmla="*/ 2 h 3"/>
                  <a:gd name="T22" fmla="*/ 0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9" name="Freeform 295"/>
              <p:cNvSpPr>
                <a:spLocks/>
              </p:cNvSpPr>
              <p:nvPr/>
            </p:nvSpPr>
            <p:spPr bwMode="auto">
              <a:xfrm>
                <a:off x="5103672" y="1952644"/>
                <a:ext cx="1166" cy="4665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3 h 3"/>
                  <a:gd name="T4" fmla="*/ 1 w 1"/>
                  <a:gd name="T5" fmla="*/ 1 h 3"/>
                  <a:gd name="T6" fmla="*/ 1 w 1"/>
                  <a:gd name="T7" fmla="*/ 1 h 3"/>
                  <a:gd name="T8" fmla="*/ 1 w 1"/>
                  <a:gd name="T9" fmla="*/ 0 h 3"/>
                  <a:gd name="T10" fmla="*/ 0 w 1"/>
                  <a:gd name="T11" fmla="*/ 1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0" name="Freeform 296"/>
              <p:cNvSpPr>
                <a:spLocks/>
              </p:cNvSpPr>
              <p:nvPr/>
            </p:nvSpPr>
            <p:spPr bwMode="auto">
              <a:xfrm>
                <a:off x="5099590" y="1952644"/>
                <a:ext cx="2332" cy="4665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1" name="Freeform 297"/>
              <p:cNvSpPr>
                <a:spLocks/>
              </p:cNvSpPr>
              <p:nvPr/>
            </p:nvSpPr>
            <p:spPr bwMode="auto">
              <a:xfrm>
                <a:off x="5095508" y="1951478"/>
                <a:ext cx="4082" cy="13995"/>
              </a:xfrm>
              <a:custGeom>
                <a:avLst/>
                <a:gdLst>
                  <a:gd name="T0" fmla="*/ 1 w 3"/>
                  <a:gd name="T1" fmla="*/ 10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10 h 10"/>
                  <a:gd name="T16" fmla="*/ 1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1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2" name="Freeform 298"/>
              <p:cNvSpPr>
                <a:spLocks/>
              </p:cNvSpPr>
              <p:nvPr/>
            </p:nvSpPr>
            <p:spPr bwMode="auto">
              <a:xfrm>
                <a:off x="5093759" y="1952644"/>
                <a:ext cx="1750" cy="12828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9 h 9"/>
                  <a:gd name="T8" fmla="*/ 1 w 1"/>
                  <a:gd name="T9" fmla="*/ 0 h 9"/>
                  <a:gd name="T10" fmla="*/ 1 w 1"/>
                  <a:gd name="T11" fmla="*/ 0 h 9"/>
                  <a:gd name="T12" fmla="*/ 0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3" name="Freeform 299"/>
              <p:cNvSpPr>
                <a:spLocks/>
              </p:cNvSpPr>
              <p:nvPr/>
            </p:nvSpPr>
            <p:spPr bwMode="auto">
              <a:xfrm>
                <a:off x="5086761" y="1935151"/>
                <a:ext cx="8747" cy="8164"/>
              </a:xfrm>
              <a:custGeom>
                <a:avLst/>
                <a:gdLst>
                  <a:gd name="T0" fmla="*/ 2 w 6"/>
                  <a:gd name="T1" fmla="*/ 4 h 6"/>
                  <a:gd name="T2" fmla="*/ 3 w 6"/>
                  <a:gd name="T3" fmla="*/ 4 h 6"/>
                  <a:gd name="T4" fmla="*/ 2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2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1 h 6"/>
                  <a:gd name="T28" fmla="*/ 5 w 6"/>
                  <a:gd name="T29" fmla="*/ 0 h 6"/>
                  <a:gd name="T30" fmla="*/ 2 w 6"/>
                  <a:gd name="T31" fmla="*/ 0 h 6"/>
                  <a:gd name="T32" fmla="*/ 2 w 6"/>
                  <a:gd name="T33" fmla="*/ 1 h 6"/>
                  <a:gd name="T34" fmla="*/ 3 w 6"/>
                  <a:gd name="T35" fmla="*/ 2 h 6"/>
                  <a:gd name="T36" fmla="*/ 2 w 6"/>
                  <a:gd name="T37" fmla="*/ 3 h 6"/>
                  <a:gd name="T38" fmla="*/ 1 w 6"/>
                  <a:gd name="T39" fmla="*/ 2 h 6"/>
                  <a:gd name="T40" fmla="*/ 0 w 6"/>
                  <a:gd name="T41" fmla="*/ 2 h 6"/>
                  <a:gd name="T42" fmla="*/ 0 w 6"/>
                  <a:gd name="T43" fmla="*/ 4 h 6"/>
                  <a:gd name="T44" fmla="*/ 1 w 6"/>
                  <a:gd name="T45" fmla="*/ 4 h 6"/>
                  <a:gd name="T46" fmla="*/ 2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2" y="4"/>
                    </a:move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4" name="Freeform 300"/>
              <p:cNvSpPr>
                <a:spLocks/>
              </p:cNvSpPr>
              <p:nvPr/>
            </p:nvSpPr>
            <p:spPr bwMode="auto">
              <a:xfrm>
                <a:off x="5085595" y="1952644"/>
                <a:ext cx="4082" cy="12828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9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5" name="Freeform 301"/>
              <p:cNvSpPr>
                <a:spLocks/>
              </p:cNvSpPr>
              <p:nvPr/>
            </p:nvSpPr>
            <p:spPr bwMode="auto">
              <a:xfrm>
                <a:off x="5082680" y="1951478"/>
                <a:ext cx="4082" cy="13995"/>
              </a:xfrm>
              <a:custGeom>
                <a:avLst/>
                <a:gdLst>
                  <a:gd name="T0" fmla="*/ 3 w 3"/>
                  <a:gd name="T1" fmla="*/ 10 h 10"/>
                  <a:gd name="T2" fmla="*/ 2 w 3"/>
                  <a:gd name="T3" fmla="*/ 0 h 10"/>
                  <a:gd name="T4" fmla="*/ 2 w 3"/>
                  <a:gd name="T5" fmla="*/ 0 h 10"/>
                  <a:gd name="T6" fmla="*/ 2 w 3"/>
                  <a:gd name="T7" fmla="*/ 0 h 10"/>
                  <a:gd name="T8" fmla="*/ 0 w 3"/>
                  <a:gd name="T9" fmla="*/ 0 h 10"/>
                  <a:gd name="T10" fmla="*/ 0 w 3"/>
                  <a:gd name="T11" fmla="*/ 0 h 10"/>
                  <a:gd name="T12" fmla="*/ 3 w 3"/>
                  <a:gd name="T13" fmla="*/ 10 h 10"/>
                  <a:gd name="T14" fmla="*/ 3 w 3"/>
                  <a:gd name="T15" fmla="*/ 10 h 10"/>
                  <a:gd name="T16" fmla="*/ 3 w 3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3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6" name="Freeform 302"/>
              <p:cNvSpPr>
                <a:spLocks/>
              </p:cNvSpPr>
              <p:nvPr/>
            </p:nvSpPr>
            <p:spPr bwMode="auto">
              <a:xfrm>
                <a:off x="5078598" y="1952644"/>
                <a:ext cx="2916" cy="4665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1 h 3"/>
                  <a:gd name="T4" fmla="*/ 2 w 2"/>
                  <a:gd name="T5" fmla="*/ 3 h 3"/>
                  <a:gd name="T6" fmla="*/ 2 w 2"/>
                  <a:gd name="T7" fmla="*/ 3 h 3"/>
                  <a:gd name="T8" fmla="*/ 2 w 2"/>
                  <a:gd name="T9" fmla="*/ 3 h 3"/>
                  <a:gd name="T10" fmla="*/ 1 w 2"/>
                  <a:gd name="T11" fmla="*/ 0 h 3"/>
                  <a:gd name="T12" fmla="*/ 1 w 2"/>
                  <a:gd name="T13" fmla="*/ 1 h 3"/>
                  <a:gd name="T14" fmla="*/ 0 w 2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" name="Freeform 303"/>
              <p:cNvSpPr>
                <a:spLocks/>
              </p:cNvSpPr>
              <p:nvPr/>
            </p:nvSpPr>
            <p:spPr bwMode="auto">
              <a:xfrm>
                <a:off x="5074516" y="1952644"/>
                <a:ext cx="4082" cy="4665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2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2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8" name="Freeform 304"/>
              <p:cNvSpPr>
                <a:spLocks/>
              </p:cNvSpPr>
              <p:nvPr/>
            </p:nvSpPr>
            <p:spPr bwMode="auto">
              <a:xfrm>
                <a:off x="5073350" y="1955559"/>
                <a:ext cx="4082" cy="4082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9" name="Freeform 305"/>
              <p:cNvSpPr>
                <a:spLocks/>
              </p:cNvSpPr>
              <p:nvPr/>
            </p:nvSpPr>
            <p:spPr bwMode="auto">
              <a:xfrm>
                <a:off x="5073350" y="1952644"/>
                <a:ext cx="1166" cy="291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0" name="Freeform 306"/>
              <p:cNvSpPr>
                <a:spLocks/>
              </p:cNvSpPr>
              <p:nvPr/>
            </p:nvSpPr>
            <p:spPr bwMode="auto">
              <a:xfrm>
                <a:off x="5071601" y="1955559"/>
                <a:ext cx="1750" cy="4082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1" name="Freeform 307"/>
              <p:cNvSpPr>
                <a:spLocks/>
              </p:cNvSpPr>
              <p:nvPr/>
            </p:nvSpPr>
            <p:spPr bwMode="auto">
              <a:xfrm>
                <a:off x="5068685" y="1959641"/>
                <a:ext cx="4665" cy="5831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2" name="Freeform 308"/>
              <p:cNvSpPr>
                <a:spLocks/>
              </p:cNvSpPr>
              <p:nvPr/>
            </p:nvSpPr>
            <p:spPr bwMode="auto">
              <a:xfrm>
                <a:off x="5064603" y="1981799"/>
                <a:ext cx="51314" cy="4082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3" name="Freeform 309"/>
              <p:cNvSpPr>
                <a:spLocks/>
              </p:cNvSpPr>
              <p:nvPr/>
            </p:nvSpPr>
            <p:spPr bwMode="auto">
              <a:xfrm>
                <a:off x="5067519" y="1987630"/>
                <a:ext cx="45483" cy="2332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2 h 2"/>
                  <a:gd name="T6" fmla="*/ 33 w 33"/>
                  <a:gd name="T7" fmla="*/ 2 h 2"/>
                  <a:gd name="T8" fmla="*/ 33 w 33"/>
                  <a:gd name="T9" fmla="*/ 1 h 2"/>
                  <a:gd name="T10" fmla="*/ 33 w 33"/>
                  <a:gd name="T11" fmla="*/ 0 h 2"/>
                  <a:gd name="T12" fmla="*/ 0 w 33"/>
                  <a:gd name="T13" fmla="*/ 0 h 2"/>
                  <a:gd name="T14" fmla="*/ 0 w 3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3" y="1"/>
                      <a:pt x="33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4" name="Freeform 310"/>
              <p:cNvSpPr>
                <a:spLocks/>
              </p:cNvSpPr>
              <p:nvPr/>
            </p:nvSpPr>
            <p:spPr bwMode="auto">
              <a:xfrm>
                <a:off x="5063437" y="2128743"/>
                <a:ext cx="54229" cy="1166"/>
              </a:xfrm>
              <a:custGeom>
                <a:avLst/>
                <a:gdLst>
                  <a:gd name="T0" fmla="*/ 0 w 93"/>
                  <a:gd name="T1" fmla="*/ 0 h 2"/>
                  <a:gd name="T2" fmla="*/ 93 w 93"/>
                  <a:gd name="T3" fmla="*/ 0 h 2"/>
                  <a:gd name="T4" fmla="*/ 93 w 93"/>
                  <a:gd name="T5" fmla="*/ 2 h 2"/>
                  <a:gd name="T6" fmla="*/ 0 w 93"/>
                  <a:gd name="T7" fmla="*/ 2 h 2"/>
                  <a:gd name="T8" fmla="*/ 0 w 93"/>
                  <a:gd name="T9" fmla="*/ 0 h 2"/>
                  <a:gd name="T10" fmla="*/ 0 w 9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2">
                    <a:moveTo>
                      <a:pt x="0" y="0"/>
                    </a:moveTo>
                    <a:lnTo>
                      <a:pt x="93" y="0"/>
                    </a:lnTo>
                    <a:lnTo>
                      <a:pt x="9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5" name="Freeform 311"/>
              <p:cNvSpPr>
                <a:spLocks/>
              </p:cNvSpPr>
              <p:nvPr/>
            </p:nvSpPr>
            <p:spPr bwMode="auto">
              <a:xfrm>
                <a:off x="5056440" y="2133991"/>
                <a:ext cx="67641" cy="1166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6" name="Freeform 312"/>
              <p:cNvSpPr>
                <a:spLocks/>
              </p:cNvSpPr>
              <p:nvPr/>
            </p:nvSpPr>
            <p:spPr bwMode="auto">
              <a:xfrm>
                <a:off x="5067519" y="2124078"/>
                <a:ext cx="48398" cy="1749"/>
              </a:xfrm>
              <a:custGeom>
                <a:avLst/>
                <a:gdLst>
                  <a:gd name="T0" fmla="*/ 0 w 83"/>
                  <a:gd name="T1" fmla="*/ 0 h 3"/>
                  <a:gd name="T2" fmla="*/ 83 w 83"/>
                  <a:gd name="T3" fmla="*/ 0 h 3"/>
                  <a:gd name="T4" fmla="*/ 83 w 83"/>
                  <a:gd name="T5" fmla="*/ 3 h 3"/>
                  <a:gd name="T6" fmla="*/ 0 w 83"/>
                  <a:gd name="T7" fmla="*/ 3 h 3"/>
                  <a:gd name="T8" fmla="*/ 0 w 83"/>
                  <a:gd name="T9" fmla="*/ 0 h 3"/>
                  <a:gd name="T10" fmla="*/ 0 w 8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3">
                    <a:moveTo>
                      <a:pt x="0" y="0"/>
                    </a:moveTo>
                    <a:lnTo>
                      <a:pt x="83" y="0"/>
                    </a:lnTo>
                    <a:lnTo>
                      <a:pt x="8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7" name="Freeform 313"/>
              <p:cNvSpPr>
                <a:spLocks/>
              </p:cNvSpPr>
              <p:nvPr/>
            </p:nvSpPr>
            <p:spPr bwMode="auto">
              <a:xfrm>
                <a:off x="5051192" y="2139822"/>
                <a:ext cx="78720" cy="2332"/>
              </a:xfrm>
              <a:custGeom>
                <a:avLst/>
                <a:gdLst>
                  <a:gd name="T0" fmla="*/ 0 w 135"/>
                  <a:gd name="T1" fmla="*/ 0 h 4"/>
                  <a:gd name="T2" fmla="*/ 135 w 135"/>
                  <a:gd name="T3" fmla="*/ 0 h 4"/>
                  <a:gd name="T4" fmla="*/ 135 w 135"/>
                  <a:gd name="T5" fmla="*/ 4 h 4"/>
                  <a:gd name="T6" fmla="*/ 0 w 135"/>
                  <a:gd name="T7" fmla="*/ 4 h 4"/>
                  <a:gd name="T8" fmla="*/ 0 w 135"/>
                  <a:gd name="T9" fmla="*/ 0 h 4"/>
                  <a:gd name="T10" fmla="*/ 0 w 13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4">
                    <a:moveTo>
                      <a:pt x="0" y="0"/>
                    </a:moveTo>
                    <a:lnTo>
                      <a:pt x="135" y="0"/>
                    </a:lnTo>
                    <a:lnTo>
                      <a:pt x="135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8" name="Freeform 314"/>
              <p:cNvSpPr>
                <a:spLocks/>
              </p:cNvSpPr>
              <p:nvPr/>
            </p:nvSpPr>
            <p:spPr bwMode="auto">
              <a:xfrm>
                <a:off x="5002794" y="2009789"/>
                <a:ext cx="64725" cy="121287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7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6 w 47"/>
                  <a:gd name="T17" fmla="*/ 72 h 88"/>
                  <a:gd name="T18" fmla="*/ 34 w 47"/>
                  <a:gd name="T19" fmla="*/ 68 h 88"/>
                  <a:gd name="T20" fmla="*/ 32 w 47"/>
                  <a:gd name="T21" fmla="*/ 64 h 88"/>
                  <a:gd name="T22" fmla="*/ 31 w 47"/>
                  <a:gd name="T23" fmla="*/ 62 h 88"/>
                  <a:gd name="T24" fmla="*/ 13 w 47"/>
                  <a:gd name="T25" fmla="*/ 49 h 88"/>
                  <a:gd name="T26" fmla="*/ 30 w 47"/>
                  <a:gd name="T27" fmla="*/ 59 h 88"/>
                  <a:gd name="T28" fmla="*/ 28 w 47"/>
                  <a:gd name="T29" fmla="*/ 56 h 88"/>
                  <a:gd name="T30" fmla="*/ 27 w 47"/>
                  <a:gd name="T31" fmla="*/ 51 h 88"/>
                  <a:gd name="T32" fmla="*/ 22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5 h 88"/>
                  <a:gd name="T44" fmla="*/ 17 w 47"/>
                  <a:gd name="T45" fmla="*/ 16 h 88"/>
                  <a:gd name="T46" fmla="*/ 21 w 47"/>
                  <a:gd name="T47" fmla="*/ 31 h 88"/>
                  <a:gd name="T48" fmla="*/ 22 w 47"/>
                  <a:gd name="T49" fmla="*/ 34 h 88"/>
                  <a:gd name="T50" fmla="*/ 23 w 47"/>
                  <a:gd name="T51" fmla="*/ 34 h 88"/>
                  <a:gd name="T52" fmla="*/ 30 w 47"/>
                  <a:gd name="T53" fmla="*/ 23 h 88"/>
                  <a:gd name="T54" fmla="*/ 23 w 47"/>
                  <a:gd name="T55" fmla="*/ 36 h 88"/>
                  <a:gd name="T56" fmla="*/ 28 w 47"/>
                  <a:gd name="T57" fmla="*/ 50 h 88"/>
                  <a:gd name="T58" fmla="*/ 30 w 47"/>
                  <a:gd name="T59" fmla="*/ 55 h 88"/>
                  <a:gd name="T60" fmla="*/ 30 w 47"/>
                  <a:gd name="T61" fmla="*/ 56 h 88"/>
                  <a:gd name="T62" fmla="*/ 32 w 47"/>
                  <a:gd name="T63" fmla="*/ 56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60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3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5 w 47"/>
                  <a:gd name="T93" fmla="*/ 29 h 88"/>
                  <a:gd name="T94" fmla="*/ 33 w 47"/>
                  <a:gd name="T95" fmla="*/ 16 h 88"/>
                  <a:gd name="T96" fmla="*/ 25 w 47"/>
                  <a:gd name="T97" fmla="*/ 21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3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1 w 47"/>
                  <a:gd name="T113" fmla="*/ 64 h 88"/>
                  <a:gd name="T114" fmla="*/ 25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3" y="79"/>
                      <a:pt x="27" y="74"/>
                    </a:cubicBezTo>
                    <a:cubicBezTo>
                      <a:pt x="26" y="74"/>
                      <a:pt x="25" y="73"/>
                      <a:pt x="25" y="73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30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6" y="72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5" y="70"/>
                      <a:pt x="35" y="69"/>
                      <a:pt x="34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6"/>
                      <a:pt x="33" y="65"/>
                      <a:pt x="32" y="64"/>
                    </a:cubicBezTo>
                    <a:cubicBezTo>
                      <a:pt x="32" y="63"/>
                      <a:pt x="31" y="63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18" y="58"/>
                      <a:pt x="14" y="52"/>
                      <a:pt x="13" y="49"/>
                    </a:cubicBezTo>
                    <a:cubicBezTo>
                      <a:pt x="19" y="56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29" y="57"/>
                      <a:pt x="29" y="56"/>
                      <a:pt x="28" y="56"/>
                    </a:cubicBezTo>
                    <a:cubicBezTo>
                      <a:pt x="28" y="54"/>
                      <a:pt x="27" y="53"/>
                      <a:pt x="27" y="52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5" y="48"/>
                      <a:pt x="24" y="44"/>
                      <a:pt x="23" y="42"/>
                    </a:cubicBezTo>
                    <a:cubicBezTo>
                      <a:pt x="23" y="41"/>
                      <a:pt x="23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1"/>
                      <a:pt x="19" y="28"/>
                      <a:pt x="19" y="25"/>
                    </a:cubicBezTo>
                    <a:cubicBezTo>
                      <a:pt x="18" y="22"/>
                      <a:pt x="17" y="20"/>
                      <a:pt x="17" y="18"/>
                    </a:cubicBezTo>
                    <a:cubicBezTo>
                      <a:pt x="17" y="16"/>
                      <a:pt x="16" y="15"/>
                      <a:pt x="16" y="15"/>
                    </a:cubicBezTo>
                    <a:cubicBezTo>
                      <a:pt x="16" y="14"/>
                      <a:pt x="16" y="14"/>
                      <a:pt x="16" y="13"/>
                    </a:cubicBezTo>
                    <a:cubicBezTo>
                      <a:pt x="16" y="14"/>
                      <a:pt x="17" y="15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7"/>
                      <a:pt x="21" y="29"/>
                      <a:pt x="21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3"/>
                    </a:cubicBezTo>
                    <a:cubicBezTo>
                      <a:pt x="25" y="32"/>
                      <a:pt x="29" y="28"/>
                      <a:pt x="30" y="23"/>
                    </a:cubicBezTo>
                    <a:cubicBezTo>
                      <a:pt x="30" y="26"/>
                      <a:pt x="28" y="30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8" y="50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3"/>
                      <a:pt x="29" y="54"/>
                      <a:pt x="30" y="55"/>
                    </a:cubicBezTo>
                    <a:cubicBezTo>
                      <a:pt x="30" y="55"/>
                      <a:pt x="30" y="56"/>
                      <a:pt x="30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7"/>
                      <a:pt x="32" y="57"/>
                      <a:pt x="32" y="56"/>
                    </a:cubicBezTo>
                    <a:cubicBezTo>
                      <a:pt x="33" y="55"/>
                      <a:pt x="36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4" y="57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4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6" y="62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3"/>
                      <a:pt x="41" y="62"/>
                      <a:pt x="41" y="61"/>
                    </a:cubicBezTo>
                    <a:cubicBezTo>
                      <a:pt x="41" y="61"/>
                      <a:pt x="41" y="60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5" y="29"/>
                    </a:cubicBezTo>
                    <a:cubicBezTo>
                      <a:pt x="36" y="27"/>
                      <a:pt x="38" y="25"/>
                      <a:pt x="38" y="24"/>
                    </a:cubicBezTo>
                    <a:cubicBezTo>
                      <a:pt x="38" y="22"/>
                      <a:pt x="36" y="17"/>
                      <a:pt x="33" y="16"/>
                    </a:cubicBezTo>
                    <a:cubicBezTo>
                      <a:pt x="32" y="16"/>
                      <a:pt x="30" y="16"/>
                      <a:pt x="29" y="18"/>
                    </a:cubicBezTo>
                    <a:cubicBezTo>
                      <a:pt x="27" y="20"/>
                      <a:pt x="26" y="21"/>
                      <a:pt x="25" y="21"/>
                    </a:cubicBezTo>
                    <a:cubicBezTo>
                      <a:pt x="23" y="20"/>
                      <a:pt x="22" y="17"/>
                      <a:pt x="23" y="14"/>
                    </a:cubicBezTo>
                    <a:cubicBezTo>
                      <a:pt x="24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8"/>
                      <a:pt x="13" y="20"/>
                      <a:pt x="12" y="23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3"/>
                    </a:cubicBezTo>
                    <a:cubicBezTo>
                      <a:pt x="3" y="23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2"/>
                      <a:pt x="14" y="58"/>
                      <a:pt x="21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70"/>
                      <a:pt x="24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9" name="Freeform 315"/>
              <p:cNvSpPr>
                <a:spLocks/>
              </p:cNvSpPr>
              <p:nvPr/>
            </p:nvSpPr>
            <p:spPr bwMode="auto">
              <a:xfrm>
                <a:off x="5071601" y="2154983"/>
                <a:ext cx="18077" cy="9330"/>
              </a:xfrm>
              <a:custGeom>
                <a:avLst/>
                <a:gdLst>
                  <a:gd name="T0" fmla="*/ 1 w 13"/>
                  <a:gd name="T1" fmla="*/ 0 h 7"/>
                  <a:gd name="T2" fmla="*/ 0 w 13"/>
                  <a:gd name="T3" fmla="*/ 0 h 7"/>
                  <a:gd name="T4" fmla="*/ 1 w 13"/>
                  <a:gd name="T5" fmla="*/ 1 h 7"/>
                  <a:gd name="T6" fmla="*/ 1 w 13"/>
                  <a:gd name="T7" fmla="*/ 1 h 7"/>
                  <a:gd name="T8" fmla="*/ 9 w 13"/>
                  <a:gd name="T9" fmla="*/ 7 h 7"/>
                  <a:gd name="T10" fmla="*/ 10 w 13"/>
                  <a:gd name="T11" fmla="*/ 7 h 7"/>
                  <a:gd name="T12" fmla="*/ 12 w 13"/>
                  <a:gd name="T13" fmla="*/ 6 h 7"/>
                  <a:gd name="T14" fmla="*/ 12 w 13"/>
                  <a:gd name="T15" fmla="*/ 4 h 7"/>
                  <a:gd name="T16" fmla="*/ 1 w 13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4"/>
                      <a:pt x="7" y="7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6"/>
                      <a:pt x="12" y="6"/>
                    </a:cubicBezTo>
                    <a:cubicBezTo>
                      <a:pt x="13" y="5"/>
                      <a:pt x="12" y="4"/>
                      <a:pt x="12" y="4"/>
                    </a:cubicBezTo>
                    <a:cubicBezTo>
                      <a:pt x="11" y="2"/>
                      <a:pt x="7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0" name="Freeform 316"/>
              <p:cNvSpPr>
                <a:spLocks/>
              </p:cNvSpPr>
              <p:nvPr/>
            </p:nvSpPr>
            <p:spPr bwMode="auto">
              <a:xfrm>
                <a:off x="5078598" y="2143904"/>
                <a:ext cx="19243" cy="15161"/>
              </a:xfrm>
              <a:custGeom>
                <a:avLst/>
                <a:gdLst>
                  <a:gd name="T0" fmla="*/ 14 w 14"/>
                  <a:gd name="T1" fmla="*/ 0 h 11"/>
                  <a:gd name="T2" fmla="*/ 11 w 14"/>
                  <a:gd name="T3" fmla="*/ 0 h 11"/>
                  <a:gd name="T4" fmla="*/ 11 w 14"/>
                  <a:gd name="T5" fmla="*/ 1 h 11"/>
                  <a:gd name="T6" fmla="*/ 2 w 14"/>
                  <a:gd name="T7" fmla="*/ 7 h 11"/>
                  <a:gd name="T8" fmla="*/ 0 w 14"/>
                  <a:gd name="T9" fmla="*/ 7 h 11"/>
                  <a:gd name="T10" fmla="*/ 2 w 14"/>
                  <a:gd name="T11" fmla="*/ 8 h 11"/>
                  <a:gd name="T12" fmla="*/ 6 w 14"/>
                  <a:gd name="T13" fmla="*/ 10 h 11"/>
                  <a:gd name="T14" fmla="*/ 7 w 14"/>
                  <a:gd name="T15" fmla="*/ 11 h 11"/>
                  <a:gd name="T16" fmla="*/ 7 w 14"/>
                  <a:gd name="T17" fmla="*/ 11 h 11"/>
                  <a:gd name="T18" fmla="*/ 8 w 14"/>
                  <a:gd name="T19" fmla="*/ 11 h 11"/>
                  <a:gd name="T20" fmla="*/ 8 w 14"/>
                  <a:gd name="T21" fmla="*/ 10 h 11"/>
                  <a:gd name="T22" fmla="*/ 13 w 14"/>
                  <a:gd name="T23" fmla="*/ 1 h 11"/>
                  <a:gd name="T24" fmla="*/ 14 w 14"/>
                  <a:gd name="T25" fmla="*/ 0 h 11"/>
                  <a:gd name="T26" fmla="*/ 14 w 14"/>
                  <a:gd name="T2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2"/>
                      <a:pt x="7" y="5"/>
                      <a:pt x="2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5" y="9"/>
                      <a:pt x="6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10" y="5"/>
                      <a:pt x="13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1" name="Freeform 317"/>
              <p:cNvSpPr>
                <a:spLocks/>
              </p:cNvSpPr>
              <p:nvPr/>
            </p:nvSpPr>
            <p:spPr bwMode="auto">
              <a:xfrm>
                <a:off x="5082680" y="2143904"/>
                <a:ext cx="6997" cy="2332"/>
              </a:xfrm>
              <a:custGeom>
                <a:avLst/>
                <a:gdLst>
                  <a:gd name="T0" fmla="*/ 3 w 5"/>
                  <a:gd name="T1" fmla="*/ 2 h 2"/>
                  <a:gd name="T2" fmla="*/ 3 w 5"/>
                  <a:gd name="T3" fmla="*/ 2 h 2"/>
                  <a:gd name="T4" fmla="*/ 4 w 5"/>
                  <a:gd name="T5" fmla="*/ 1 h 2"/>
                  <a:gd name="T6" fmla="*/ 5 w 5"/>
                  <a:gd name="T7" fmla="*/ 1 h 2"/>
                  <a:gd name="T8" fmla="*/ 4 w 5"/>
                  <a:gd name="T9" fmla="*/ 1 h 2"/>
                  <a:gd name="T10" fmla="*/ 3 w 5"/>
                  <a:gd name="T11" fmla="*/ 1 h 2"/>
                  <a:gd name="T12" fmla="*/ 3 w 5"/>
                  <a:gd name="T13" fmla="*/ 0 h 2"/>
                  <a:gd name="T14" fmla="*/ 0 w 5"/>
                  <a:gd name="T15" fmla="*/ 0 h 2"/>
                  <a:gd name="T16" fmla="*/ 1 w 5"/>
                  <a:gd name="T17" fmla="*/ 1 h 2"/>
                  <a:gd name="T18" fmla="*/ 2 w 5"/>
                  <a:gd name="T19" fmla="*/ 1 h 2"/>
                  <a:gd name="T20" fmla="*/ 3 w 5"/>
                  <a:gd name="T21" fmla="*/ 2 h 2"/>
                  <a:gd name="T22" fmla="*/ 3 w 5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2" name="Freeform 318"/>
              <p:cNvSpPr>
                <a:spLocks/>
              </p:cNvSpPr>
              <p:nvPr/>
            </p:nvSpPr>
            <p:spPr bwMode="auto">
              <a:xfrm>
                <a:off x="5090843" y="2150901"/>
                <a:ext cx="11079" cy="8164"/>
              </a:xfrm>
              <a:custGeom>
                <a:avLst/>
                <a:gdLst>
                  <a:gd name="T0" fmla="*/ 6 w 8"/>
                  <a:gd name="T1" fmla="*/ 2 h 6"/>
                  <a:gd name="T2" fmla="*/ 8 w 8"/>
                  <a:gd name="T3" fmla="*/ 1 h 6"/>
                  <a:gd name="T4" fmla="*/ 6 w 8"/>
                  <a:gd name="T5" fmla="*/ 1 h 6"/>
                  <a:gd name="T6" fmla="*/ 4 w 8"/>
                  <a:gd name="T7" fmla="*/ 0 h 6"/>
                  <a:gd name="T8" fmla="*/ 4 w 8"/>
                  <a:gd name="T9" fmla="*/ 0 h 6"/>
                  <a:gd name="T10" fmla="*/ 3 w 8"/>
                  <a:gd name="T11" fmla="*/ 0 h 6"/>
                  <a:gd name="T12" fmla="*/ 2 w 8"/>
                  <a:gd name="T13" fmla="*/ 3 h 6"/>
                  <a:gd name="T14" fmla="*/ 0 w 8"/>
                  <a:gd name="T15" fmla="*/ 6 h 6"/>
                  <a:gd name="T16" fmla="*/ 3 w 8"/>
                  <a:gd name="T17" fmla="*/ 4 h 6"/>
                  <a:gd name="T18" fmla="*/ 6 w 8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5" y="3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3" name="Freeform 319"/>
              <p:cNvSpPr>
                <a:spLocks/>
              </p:cNvSpPr>
              <p:nvPr/>
            </p:nvSpPr>
            <p:spPr bwMode="auto">
              <a:xfrm>
                <a:off x="5093759" y="2154983"/>
                <a:ext cx="15161" cy="9330"/>
              </a:xfrm>
              <a:custGeom>
                <a:avLst/>
                <a:gdLst>
                  <a:gd name="T0" fmla="*/ 0 w 11"/>
                  <a:gd name="T1" fmla="*/ 4 h 7"/>
                  <a:gd name="T2" fmla="*/ 1 w 11"/>
                  <a:gd name="T3" fmla="*/ 6 h 7"/>
                  <a:gd name="T4" fmla="*/ 3 w 11"/>
                  <a:gd name="T5" fmla="*/ 7 h 7"/>
                  <a:gd name="T6" fmla="*/ 6 w 11"/>
                  <a:gd name="T7" fmla="*/ 5 h 7"/>
                  <a:gd name="T8" fmla="*/ 11 w 11"/>
                  <a:gd name="T9" fmla="*/ 0 h 7"/>
                  <a:gd name="T10" fmla="*/ 10 w 11"/>
                  <a:gd name="T11" fmla="*/ 0 h 7"/>
                  <a:gd name="T12" fmla="*/ 0 w 11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cubicBezTo>
                      <a:pt x="0" y="5"/>
                      <a:pt x="0" y="6"/>
                      <a:pt x="1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0"/>
                      <a:pt x="0" y="3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4" name="Freeform 320"/>
              <p:cNvSpPr>
                <a:spLocks/>
              </p:cNvSpPr>
              <p:nvPr/>
            </p:nvSpPr>
            <p:spPr bwMode="auto">
              <a:xfrm>
                <a:off x="5115917" y="2009789"/>
                <a:ext cx="62393" cy="121287"/>
              </a:xfrm>
              <a:custGeom>
                <a:avLst/>
                <a:gdLst>
                  <a:gd name="T0" fmla="*/ 43 w 45"/>
                  <a:gd name="T1" fmla="*/ 24 h 88"/>
                  <a:gd name="T2" fmla="*/ 38 w 45"/>
                  <a:gd name="T3" fmla="*/ 24 h 88"/>
                  <a:gd name="T4" fmla="*/ 34 w 45"/>
                  <a:gd name="T5" fmla="*/ 23 h 88"/>
                  <a:gd name="T6" fmla="*/ 37 w 45"/>
                  <a:gd name="T7" fmla="*/ 6 h 88"/>
                  <a:gd name="T8" fmla="*/ 23 w 45"/>
                  <a:gd name="T9" fmla="*/ 14 h 88"/>
                  <a:gd name="T10" fmla="*/ 17 w 45"/>
                  <a:gd name="T11" fmla="*/ 18 h 88"/>
                  <a:gd name="T12" fmla="*/ 9 w 45"/>
                  <a:gd name="T13" fmla="*/ 24 h 88"/>
                  <a:gd name="T14" fmla="*/ 14 w 45"/>
                  <a:gd name="T15" fmla="*/ 40 h 88"/>
                  <a:gd name="T16" fmla="*/ 8 w 45"/>
                  <a:gd name="T17" fmla="*/ 39 h 88"/>
                  <a:gd name="T18" fmla="*/ 5 w 45"/>
                  <a:gd name="T19" fmla="*/ 58 h 88"/>
                  <a:gd name="T20" fmla="*/ 6 w 45"/>
                  <a:gd name="T21" fmla="*/ 63 h 88"/>
                  <a:gd name="T22" fmla="*/ 2 w 45"/>
                  <a:gd name="T23" fmla="*/ 62 h 88"/>
                  <a:gd name="T24" fmla="*/ 1 w 45"/>
                  <a:gd name="T25" fmla="*/ 62 h 88"/>
                  <a:gd name="T26" fmla="*/ 1 w 45"/>
                  <a:gd name="T27" fmla="*/ 80 h 88"/>
                  <a:gd name="T28" fmla="*/ 2 w 45"/>
                  <a:gd name="T29" fmla="*/ 80 h 88"/>
                  <a:gd name="T30" fmla="*/ 3 w 45"/>
                  <a:gd name="T31" fmla="*/ 78 h 88"/>
                  <a:gd name="T32" fmla="*/ 2 w 45"/>
                  <a:gd name="T33" fmla="*/ 66 h 88"/>
                  <a:gd name="T34" fmla="*/ 4 w 45"/>
                  <a:gd name="T35" fmla="*/ 76 h 88"/>
                  <a:gd name="T36" fmla="*/ 5 w 45"/>
                  <a:gd name="T37" fmla="*/ 76 h 88"/>
                  <a:gd name="T38" fmla="*/ 15 w 45"/>
                  <a:gd name="T39" fmla="*/ 59 h 88"/>
                  <a:gd name="T40" fmla="*/ 9 w 45"/>
                  <a:gd name="T41" fmla="*/ 45 h 88"/>
                  <a:gd name="T42" fmla="*/ 9 w 45"/>
                  <a:gd name="T43" fmla="*/ 45 h 88"/>
                  <a:gd name="T44" fmla="*/ 16 w 45"/>
                  <a:gd name="T45" fmla="*/ 56 h 88"/>
                  <a:gd name="T46" fmla="*/ 16 w 45"/>
                  <a:gd name="T47" fmla="*/ 56 h 88"/>
                  <a:gd name="T48" fmla="*/ 16 w 45"/>
                  <a:gd name="T49" fmla="*/ 55 h 88"/>
                  <a:gd name="T50" fmla="*/ 18 w 45"/>
                  <a:gd name="T51" fmla="*/ 50 h 88"/>
                  <a:gd name="T52" fmla="*/ 22 w 45"/>
                  <a:gd name="T53" fmla="*/ 39 h 88"/>
                  <a:gd name="T54" fmla="*/ 22 w 45"/>
                  <a:gd name="T55" fmla="*/ 39 h 88"/>
                  <a:gd name="T56" fmla="*/ 22 w 45"/>
                  <a:gd name="T57" fmla="*/ 36 h 88"/>
                  <a:gd name="T58" fmla="*/ 22 w 45"/>
                  <a:gd name="T59" fmla="*/ 33 h 88"/>
                  <a:gd name="T60" fmla="*/ 23 w 45"/>
                  <a:gd name="T61" fmla="*/ 35 h 88"/>
                  <a:gd name="T62" fmla="*/ 26 w 45"/>
                  <a:gd name="T63" fmla="*/ 25 h 88"/>
                  <a:gd name="T64" fmla="*/ 29 w 45"/>
                  <a:gd name="T65" fmla="*/ 13 h 88"/>
                  <a:gd name="T66" fmla="*/ 29 w 45"/>
                  <a:gd name="T67" fmla="*/ 18 h 88"/>
                  <a:gd name="T68" fmla="*/ 25 w 45"/>
                  <a:gd name="T69" fmla="*/ 33 h 88"/>
                  <a:gd name="T70" fmla="*/ 24 w 45"/>
                  <a:gd name="T71" fmla="*/ 36 h 88"/>
                  <a:gd name="T72" fmla="*/ 39 w 45"/>
                  <a:gd name="T73" fmla="*/ 27 h 88"/>
                  <a:gd name="T74" fmla="*/ 24 w 45"/>
                  <a:gd name="T75" fmla="*/ 38 h 88"/>
                  <a:gd name="T76" fmla="*/ 23 w 45"/>
                  <a:gd name="T77" fmla="*/ 38 h 88"/>
                  <a:gd name="T78" fmla="*/ 19 w 45"/>
                  <a:gd name="T79" fmla="*/ 51 h 88"/>
                  <a:gd name="T80" fmla="*/ 17 w 45"/>
                  <a:gd name="T81" fmla="*/ 56 h 88"/>
                  <a:gd name="T82" fmla="*/ 16 w 45"/>
                  <a:gd name="T83" fmla="*/ 59 h 88"/>
                  <a:gd name="T84" fmla="*/ 33 w 45"/>
                  <a:gd name="T85" fmla="*/ 49 h 88"/>
                  <a:gd name="T86" fmla="*/ 15 w 45"/>
                  <a:gd name="T87" fmla="*/ 62 h 88"/>
                  <a:gd name="T88" fmla="*/ 14 w 45"/>
                  <a:gd name="T89" fmla="*/ 64 h 88"/>
                  <a:gd name="T90" fmla="*/ 12 w 45"/>
                  <a:gd name="T91" fmla="*/ 68 h 88"/>
                  <a:gd name="T92" fmla="*/ 10 w 45"/>
                  <a:gd name="T93" fmla="*/ 72 h 88"/>
                  <a:gd name="T94" fmla="*/ 8 w 45"/>
                  <a:gd name="T95" fmla="*/ 75 h 88"/>
                  <a:gd name="T96" fmla="*/ 5 w 45"/>
                  <a:gd name="T97" fmla="*/ 79 h 88"/>
                  <a:gd name="T98" fmla="*/ 18 w 45"/>
                  <a:gd name="T99" fmla="*/ 74 h 88"/>
                  <a:gd name="T100" fmla="*/ 19 w 45"/>
                  <a:gd name="T101" fmla="*/ 74 h 88"/>
                  <a:gd name="T102" fmla="*/ 4 w 45"/>
                  <a:gd name="T103" fmla="*/ 80 h 88"/>
                  <a:gd name="T104" fmla="*/ 2 w 45"/>
                  <a:gd name="T105" fmla="*/ 84 h 88"/>
                  <a:gd name="T106" fmla="*/ 4 w 45"/>
                  <a:gd name="T107" fmla="*/ 88 h 88"/>
                  <a:gd name="T108" fmla="*/ 6 w 45"/>
                  <a:gd name="T109" fmla="*/ 86 h 88"/>
                  <a:gd name="T110" fmla="*/ 24 w 45"/>
                  <a:gd name="T111" fmla="*/ 74 h 88"/>
                  <a:gd name="T112" fmla="*/ 23 w 45"/>
                  <a:gd name="T113" fmla="*/ 70 h 88"/>
                  <a:gd name="T114" fmla="*/ 23 w 45"/>
                  <a:gd name="T115" fmla="*/ 70 h 88"/>
                  <a:gd name="T116" fmla="*/ 21 w 45"/>
                  <a:gd name="T117" fmla="*/ 67 h 88"/>
                  <a:gd name="T118" fmla="*/ 38 w 45"/>
                  <a:gd name="T119" fmla="*/ 47 h 88"/>
                  <a:gd name="T120" fmla="*/ 30 w 45"/>
                  <a:gd name="T121" fmla="*/ 43 h 88"/>
                  <a:gd name="T122" fmla="*/ 43 w 45"/>
                  <a:gd name="T123" fmla="*/ 24 h 88"/>
                  <a:gd name="T124" fmla="*/ 43 w 45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0" y="22"/>
                      <a:pt x="39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3"/>
                    </a:cubicBezTo>
                    <a:cubicBezTo>
                      <a:pt x="33" y="20"/>
                      <a:pt x="34" y="18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1" y="4"/>
                      <a:pt x="23" y="14"/>
                    </a:cubicBezTo>
                    <a:cubicBezTo>
                      <a:pt x="23" y="17"/>
                      <a:pt x="22" y="20"/>
                      <a:pt x="21" y="21"/>
                    </a:cubicBezTo>
                    <a:cubicBezTo>
                      <a:pt x="20" y="21"/>
                      <a:pt x="18" y="20"/>
                      <a:pt x="17" y="18"/>
                    </a:cubicBezTo>
                    <a:cubicBezTo>
                      <a:pt x="16" y="16"/>
                      <a:pt x="14" y="16"/>
                      <a:pt x="13" y="16"/>
                    </a:cubicBezTo>
                    <a:cubicBezTo>
                      <a:pt x="10" y="17"/>
                      <a:pt x="8" y="22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60"/>
                      <a:pt x="6" y="61"/>
                      <a:pt x="6" y="61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5" y="64"/>
                      <a:pt x="3" y="63"/>
                      <a:pt x="2" y="63"/>
                    </a:cubicBezTo>
                    <a:cubicBezTo>
                      <a:pt x="2" y="63"/>
                      <a:pt x="2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7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5"/>
                      <a:pt x="14" y="56"/>
                    </a:cubicBezTo>
                    <a:cubicBezTo>
                      <a:pt x="14" y="56"/>
                      <a:pt x="15" y="57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4"/>
                      <a:pt x="17" y="53"/>
                      <a:pt x="17" y="52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1" y="41"/>
                      <a:pt x="21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18" y="30"/>
                      <a:pt x="16" y="26"/>
                      <a:pt x="16" y="23"/>
                    </a:cubicBezTo>
                    <a:cubicBezTo>
                      <a:pt x="17" y="28"/>
                      <a:pt x="20" y="32"/>
                      <a:pt x="22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29" y="16"/>
                      <a:pt x="29" y="18"/>
                    </a:cubicBezTo>
                    <a:cubicBezTo>
                      <a:pt x="28" y="20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39" y="27"/>
                    </a:cubicBezTo>
                    <a:cubicBezTo>
                      <a:pt x="39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9"/>
                      <a:pt x="23" y="41"/>
                      <a:pt x="22" y="42"/>
                    </a:cubicBezTo>
                    <a:cubicBezTo>
                      <a:pt x="21" y="45"/>
                      <a:pt x="20" y="48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3"/>
                      <a:pt x="18" y="54"/>
                      <a:pt x="17" y="56"/>
                    </a:cubicBezTo>
                    <a:cubicBezTo>
                      <a:pt x="17" y="56"/>
                      <a:pt x="17" y="57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19" y="58"/>
                      <a:pt x="27" y="56"/>
                      <a:pt x="33" y="49"/>
                    </a:cubicBezTo>
                    <a:cubicBezTo>
                      <a:pt x="32" y="52"/>
                      <a:pt x="28" y="58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5" y="63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8" y="74"/>
                    </a:cubicBezTo>
                    <a:cubicBezTo>
                      <a:pt x="19" y="73"/>
                      <a:pt x="20" y="73"/>
                      <a:pt x="21" y="73"/>
                    </a:cubicBezTo>
                    <a:cubicBezTo>
                      <a:pt x="20" y="73"/>
                      <a:pt x="20" y="74"/>
                      <a:pt x="19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2" y="79"/>
                      <a:pt x="24" y="74"/>
                    </a:cubicBezTo>
                    <a:cubicBezTo>
                      <a:pt x="24" y="73"/>
                      <a:pt x="24" y="72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0" y="68"/>
                      <a:pt x="21" y="67"/>
                      <a:pt x="21" y="67"/>
                    </a:cubicBezTo>
                    <a:cubicBezTo>
                      <a:pt x="22" y="66"/>
                      <a:pt x="23" y="65"/>
                      <a:pt x="25" y="64"/>
                    </a:cubicBezTo>
                    <a:cubicBezTo>
                      <a:pt x="32" y="58"/>
                      <a:pt x="39" y="52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1" y="36"/>
                      <a:pt x="45" y="30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5" name="Freeform 321"/>
              <p:cNvSpPr>
                <a:spLocks noEditPoints="1"/>
              </p:cNvSpPr>
              <p:nvPr/>
            </p:nvSpPr>
            <p:spPr bwMode="auto">
              <a:xfrm>
                <a:off x="5073350" y="2008039"/>
                <a:ext cx="9330" cy="13995"/>
              </a:xfrm>
              <a:custGeom>
                <a:avLst/>
                <a:gdLst>
                  <a:gd name="T0" fmla="*/ 7 w 16"/>
                  <a:gd name="T1" fmla="*/ 0 h 24"/>
                  <a:gd name="T2" fmla="*/ 0 w 16"/>
                  <a:gd name="T3" fmla="*/ 24 h 24"/>
                  <a:gd name="T4" fmla="*/ 2 w 16"/>
                  <a:gd name="T5" fmla="*/ 24 h 24"/>
                  <a:gd name="T6" fmla="*/ 4 w 16"/>
                  <a:gd name="T7" fmla="*/ 19 h 24"/>
                  <a:gd name="T8" fmla="*/ 11 w 16"/>
                  <a:gd name="T9" fmla="*/ 19 h 24"/>
                  <a:gd name="T10" fmla="*/ 14 w 16"/>
                  <a:gd name="T11" fmla="*/ 24 h 24"/>
                  <a:gd name="T12" fmla="*/ 16 w 16"/>
                  <a:gd name="T13" fmla="*/ 24 h 24"/>
                  <a:gd name="T14" fmla="*/ 9 w 16"/>
                  <a:gd name="T15" fmla="*/ 0 h 24"/>
                  <a:gd name="T16" fmla="*/ 7 w 16"/>
                  <a:gd name="T17" fmla="*/ 0 h 24"/>
                  <a:gd name="T18" fmla="*/ 7 w 16"/>
                  <a:gd name="T19" fmla="*/ 0 h 24"/>
                  <a:gd name="T20" fmla="*/ 7 w 16"/>
                  <a:gd name="T21" fmla="*/ 0 h 24"/>
                  <a:gd name="T22" fmla="*/ 7 w 16"/>
                  <a:gd name="T23" fmla="*/ 15 h 24"/>
                  <a:gd name="T24" fmla="*/ 7 w 16"/>
                  <a:gd name="T25" fmla="*/ 5 h 24"/>
                  <a:gd name="T26" fmla="*/ 11 w 16"/>
                  <a:gd name="T27" fmla="*/ 15 h 24"/>
                  <a:gd name="T28" fmla="*/ 7 w 16"/>
                  <a:gd name="T29" fmla="*/ 15 h 24"/>
                  <a:gd name="T30" fmla="*/ 7 w 16"/>
                  <a:gd name="T31" fmla="*/ 15 h 24"/>
                  <a:gd name="T32" fmla="*/ 7 w 16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24">
                    <a:moveTo>
                      <a:pt x="7" y="0"/>
                    </a:moveTo>
                    <a:lnTo>
                      <a:pt x="0" y="24"/>
                    </a:lnTo>
                    <a:lnTo>
                      <a:pt x="2" y="24"/>
                    </a:lnTo>
                    <a:lnTo>
                      <a:pt x="4" y="19"/>
                    </a:lnTo>
                    <a:lnTo>
                      <a:pt x="11" y="19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  <a:moveTo>
                      <a:pt x="7" y="15"/>
                    </a:moveTo>
                    <a:lnTo>
                      <a:pt x="7" y="5"/>
                    </a:lnTo>
                    <a:lnTo>
                      <a:pt x="11" y="15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6" name="Freeform 322"/>
              <p:cNvSpPr>
                <a:spLocks noEditPoints="1"/>
              </p:cNvSpPr>
              <p:nvPr/>
            </p:nvSpPr>
            <p:spPr bwMode="auto">
              <a:xfrm>
                <a:off x="5095508" y="2003957"/>
                <a:ext cx="12245" cy="20992"/>
              </a:xfrm>
              <a:custGeom>
                <a:avLst/>
                <a:gdLst>
                  <a:gd name="T0" fmla="*/ 0 w 9"/>
                  <a:gd name="T1" fmla="*/ 8 h 15"/>
                  <a:gd name="T2" fmla="*/ 9 w 9"/>
                  <a:gd name="T3" fmla="*/ 8 h 15"/>
                  <a:gd name="T4" fmla="*/ 0 w 9"/>
                  <a:gd name="T5" fmla="*/ 8 h 15"/>
                  <a:gd name="T6" fmla="*/ 2 w 9"/>
                  <a:gd name="T7" fmla="*/ 8 h 15"/>
                  <a:gd name="T8" fmla="*/ 7 w 9"/>
                  <a:gd name="T9" fmla="*/ 8 h 15"/>
                  <a:gd name="T10" fmla="*/ 2 w 9"/>
                  <a:gd name="T11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0" y="8"/>
                    </a:moveTo>
                    <a:cubicBezTo>
                      <a:pt x="0" y="15"/>
                      <a:pt x="9" y="15"/>
                      <a:pt x="9" y="8"/>
                    </a:cubicBezTo>
                    <a:cubicBezTo>
                      <a:pt x="9" y="0"/>
                      <a:pt x="0" y="0"/>
                      <a:pt x="0" y="8"/>
                    </a:cubicBezTo>
                    <a:close/>
                    <a:moveTo>
                      <a:pt x="2" y="8"/>
                    </a:moveTo>
                    <a:cubicBezTo>
                      <a:pt x="2" y="3"/>
                      <a:pt x="7" y="3"/>
                      <a:pt x="7" y="8"/>
                    </a:cubicBezTo>
                    <a:cubicBezTo>
                      <a:pt x="7" y="12"/>
                      <a:pt x="2" y="1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" name="Группа 346"/>
          <p:cNvGrpSpPr/>
          <p:nvPr/>
        </p:nvGrpSpPr>
        <p:grpSpPr>
          <a:xfrm>
            <a:off x="539552" y="339502"/>
            <a:ext cx="8136904" cy="789201"/>
            <a:chOff x="-507044" y="193527"/>
            <a:chExt cx="13150542" cy="1052268"/>
          </a:xfrm>
        </p:grpSpPr>
        <p:grpSp>
          <p:nvGrpSpPr>
            <p:cNvPr id="7" name="Группа 347"/>
            <p:cNvGrpSpPr/>
            <p:nvPr/>
          </p:nvGrpSpPr>
          <p:grpSpPr>
            <a:xfrm>
              <a:off x="-68986" y="651856"/>
              <a:ext cx="12712484" cy="593939"/>
              <a:chOff x="-116084" y="651856"/>
              <a:chExt cx="12712484" cy="593939"/>
            </a:xfrm>
          </p:grpSpPr>
          <p:grpSp>
            <p:nvGrpSpPr>
              <p:cNvPr id="8" name="Группа 354"/>
              <p:cNvGrpSpPr/>
              <p:nvPr/>
            </p:nvGrpSpPr>
            <p:grpSpPr>
              <a:xfrm rot="16200000" flipV="1">
                <a:off x="6710400" y="-5198144"/>
                <a:ext cx="36000" cy="11736000"/>
                <a:chOff x="2365829" y="2322286"/>
                <a:chExt cx="20320" cy="2264228"/>
              </a:xfrm>
            </p:grpSpPr>
            <p:cxnSp>
              <p:nvCxnSpPr>
                <p:cNvPr id="358" name="Прямая соединительная линия 357"/>
                <p:cNvCxnSpPr/>
                <p:nvPr/>
              </p:nvCxnSpPr>
              <p:spPr>
                <a:xfrm>
                  <a:off x="236582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Прямая соединительная линия 358"/>
                <p:cNvCxnSpPr/>
                <p:nvPr/>
              </p:nvCxnSpPr>
              <p:spPr>
                <a:xfrm>
                  <a:off x="2386149" y="2322286"/>
                  <a:ext cx="0" cy="2264228"/>
                </a:xfrm>
                <a:prstGeom prst="line">
                  <a:avLst/>
                </a:prstGeom>
                <a:ln w="12700" cap="rnd">
                  <a:solidFill>
                    <a:srgbClr val="39A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Прямая соединительная линия 355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Прямая соединительная линия 356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348"/>
            <p:cNvGrpSpPr/>
            <p:nvPr/>
          </p:nvGrpSpPr>
          <p:grpSpPr>
            <a:xfrm rot="3427761">
              <a:off x="-583066" y="385662"/>
              <a:ext cx="977303" cy="593034"/>
              <a:chOff x="-116084" y="652761"/>
              <a:chExt cx="977303" cy="593034"/>
            </a:xfrm>
          </p:grpSpPr>
          <p:cxnSp>
            <p:nvCxnSpPr>
              <p:cNvPr id="353" name="Прямая соединительная линия 352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Прямая соединительная линия 353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Группа 349"/>
            <p:cNvGrpSpPr/>
            <p:nvPr/>
          </p:nvGrpSpPr>
          <p:grpSpPr>
            <a:xfrm rot="3427761">
              <a:off x="-699179" y="458234"/>
              <a:ext cx="977303" cy="593034"/>
              <a:chOff x="-116084" y="652761"/>
              <a:chExt cx="977303" cy="593034"/>
            </a:xfrm>
          </p:grpSpPr>
          <p:cxnSp>
            <p:nvCxnSpPr>
              <p:cNvPr id="351" name="Прямая соединительная линия 350"/>
              <p:cNvCxnSpPr/>
              <p:nvPr/>
            </p:nvCxnSpPr>
            <p:spPr>
              <a:xfrm flipH="1">
                <a:off x="-116084" y="688975"/>
                <a:ext cx="977303" cy="556820"/>
              </a:xfrm>
              <a:prstGeom prst="line">
                <a:avLst/>
              </a:prstGeom>
              <a:ln w="12700" cap="rnd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Прямая соединительная линия 351"/>
              <p:cNvCxnSpPr/>
              <p:nvPr/>
            </p:nvCxnSpPr>
            <p:spPr>
              <a:xfrm flipH="1">
                <a:off x="-116084" y="652761"/>
                <a:ext cx="977303" cy="556820"/>
              </a:xfrm>
              <a:prstGeom prst="line">
                <a:avLst/>
              </a:prstGeom>
              <a:ln w="12700" cap="rnd">
                <a:solidFill>
                  <a:srgbClr val="39A1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Прямоугольник 186"/>
          <p:cNvSpPr/>
          <p:nvPr/>
        </p:nvSpPr>
        <p:spPr>
          <a:xfrm>
            <a:off x="323528" y="1635646"/>
            <a:ext cx="1728192" cy="172819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Отчет о результатах мониторинга и состояния загрязнения окружающей среды на территориях объектов размещения отходов и в пределах их воздействия на окружающую среду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79" name="Прямоугольник 378"/>
          <p:cNvSpPr/>
          <p:nvPr/>
        </p:nvSpPr>
        <p:spPr>
          <a:xfrm>
            <a:off x="4283968" y="1635646"/>
            <a:ext cx="115212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2-ТП (воздух)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0" name="Прямоугольник 379"/>
          <p:cNvSpPr/>
          <p:nvPr/>
        </p:nvSpPr>
        <p:spPr>
          <a:xfrm>
            <a:off x="5724128" y="1635646"/>
            <a:ext cx="1080120" cy="76184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2-ТП (отходы)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3" name="Прямоугольник 382"/>
          <p:cNvSpPr/>
          <p:nvPr/>
        </p:nvSpPr>
        <p:spPr>
          <a:xfrm>
            <a:off x="2267744" y="1635646"/>
            <a:ext cx="1782000" cy="137700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Характеристика объекта размещения отходов, составленная по результатам инвентаризации объектов размещения отходов.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9" name="Прямоугольник 348"/>
          <p:cNvSpPr/>
          <p:nvPr/>
        </p:nvSpPr>
        <p:spPr>
          <a:xfrm>
            <a:off x="5361037" y="4465275"/>
            <a:ext cx="184731" cy="2667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75"/>
              </a:lnSpc>
            </a:pPr>
            <a:endParaRPr lang="ru-RU" sz="12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0" name="Прямоугольник 349"/>
          <p:cNvSpPr/>
          <p:nvPr/>
        </p:nvSpPr>
        <p:spPr>
          <a:xfrm>
            <a:off x="2267744" y="123478"/>
            <a:ext cx="5184576" cy="44483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ОТЧЕТНОСТЬ</a:t>
            </a:r>
          </a:p>
          <a:p>
            <a:pPr algn="ctr"/>
            <a:endParaRPr lang="ru-RU" sz="1200" dirty="0"/>
          </a:p>
        </p:txBody>
      </p:sp>
      <p:sp>
        <p:nvSpPr>
          <p:cNvPr id="489" name="object 2"/>
          <p:cNvSpPr txBox="1"/>
          <p:nvPr/>
        </p:nvSpPr>
        <p:spPr>
          <a:xfrm>
            <a:off x="611560" y="0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 dirty="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93" name="Прямоугольник 492"/>
          <p:cNvSpPr/>
          <p:nvPr/>
        </p:nvSpPr>
        <p:spPr>
          <a:xfrm>
            <a:off x="7020272" y="1635646"/>
            <a:ext cx="1782000" cy="137700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</a:rPr>
              <a:t>Отчет об организации и о результатах осуществления производственного экологического контроля</a:t>
            </a:r>
            <a:endParaRPr lang="ru-RU" sz="1300" b="1" dirty="0">
              <a:solidFill>
                <a:schemeClr val="tx1"/>
              </a:solidFill>
            </a:endParaRPr>
          </a:p>
        </p:txBody>
      </p:sp>
      <p:cxnSp>
        <p:nvCxnSpPr>
          <p:cNvPr id="495" name="Прямая соединительная линия 494"/>
          <p:cNvCxnSpPr/>
          <p:nvPr/>
        </p:nvCxnSpPr>
        <p:spPr>
          <a:xfrm>
            <a:off x="1115616" y="1301513"/>
            <a:ext cx="0" cy="36004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Прямая соединительная линия 498"/>
          <p:cNvCxnSpPr/>
          <p:nvPr/>
        </p:nvCxnSpPr>
        <p:spPr>
          <a:xfrm>
            <a:off x="3131840" y="1275606"/>
            <a:ext cx="0" cy="36004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Прямая соединительная линия 499"/>
          <p:cNvCxnSpPr/>
          <p:nvPr/>
        </p:nvCxnSpPr>
        <p:spPr>
          <a:xfrm>
            <a:off x="4860032" y="1275606"/>
            <a:ext cx="0" cy="36004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Прямая соединительная линия 500"/>
          <p:cNvCxnSpPr/>
          <p:nvPr/>
        </p:nvCxnSpPr>
        <p:spPr>
          <a:xfrm>
            <a:off x="6228184" y="1275606"/>
            <a:ext cx="0" cy="36004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2" name="Прямая соединительная линия 501"/>
          <p:cNvCxnSpPr/>
          <p:nvPr/>
        </p:nvCxnSpPr>
        <p:spPr>
          <a:xfrm>
            <a:off x="7884368" y="1275606"/>
            <a:ext cx="0" cy="36004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Прямоугольник 502"/>
          <p:cNvSpPr/>
          <p:nvPr/>
        </p:nvSpPr>
        <p:spPr>
          <a:xfrm>
            <a:off x="539552" y="4155926"/>
            <a:ext cx="115212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ч.11 ст. 8.2 </a:t>
            </a:r>
            <a:r>
              <a:rPr lang="ru-RU" sz="1600" b="1" dirty="0" err="1" smtClean="0">
                <a:solidFill>
                  <a:schemeClr val="tx1"/>
                </a:solidFill>
              </a:rPr>
              <a:t>КоАП</a:t>
            </a:r>
            <a:r>
              <a:rPr lang="ru-RU" sz="1600" b="1" dirty="0" smtClean="0">
                <a:solidFill>
                  <a:schemeClr val="tx1"/>
                </a:solidFill>
              </a:rPr>
              <a:t>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04" name="Прямоугольник 503"/>
          <p:cNvSpPr/>
          <p:nvPr/>
        </p:nvSpPr>
        <p:spPr>
          <a:xfrm>
            <a:off x="2555776" y="4155926"/>
            <a:ext cx="115212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ч.12 ст. 8.2 </a:t>
            </a:r>
            <a:r>
              <a:rPr lang="ru-RU" sz="1600" b="1" dirty="0" err="1" smtClean="0">
                <a:solidFill>
                  <a:schemeClr val="tx1"/>
                </a:solidFill>
              </a:rPr>
              <a:t>КоАП</a:t>
            </a:r>
            <a:r>
              <a:rPr lang="ru-RU" sz="1600" b="1" dirty="0" smtClean="0">
                <a:solidFill>
                  <a:schemeClr val="tx1"/>
                </a:solidFill>
              </a:rPr>
              <a:t>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05" name="Прямоугольник 504"/>
          <p:cNvSpPr/>
          <p:nvPr/>
        </p:nvSpPr>
        <p:spPr>
          <a:xfrm>
            <a:off x="4355976" y="4155926"/>
            <a:ext cx="115212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ст. 13.19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КоАП</a:t>
            </a:r>
            <a:r>
              <a:rPr lang="ru-RU" sz="1600" b="1" dirty="0" smtClean="0">
                <a:solidFill>
                  <a:schemeClr val="tx1"/>
                </a:solidFill>
              </a:rPr>
              <a:t>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06" name="Прямоугольник 505"/>
          <p:cNvSpPr/>
          <p:nvPr/>
        </p:nvSpPr>
        <p:spPr>
          <a:xfrm>
            <a:off x="5724128" y="4155926"/>
            <a:ext cx="115212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ст. 13.19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КоАП</a:t>
            </a:r>
            <a:r>
              <a:rPr lang="ru-RU" sz="1600" b="1" dirty="0" smtClean="0">
                <a:solidFill>
                  <a:schemeClr val="tx1"/>
                </a:solidFill>
              </a:rPr>
              <a:t> РФ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7380312" y="4155926"/>
            <a:ext cx="115212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ст. 8.1 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КоАП</a:t>
            </a:r>
            <a:r>
              <a:rPr lang="ru-RU" sz="1600" b="1" dirty="0" smtClean="0">
                <a:solidFill>
                  <a:schemeClr val="tx1"/>
                </a:solidFill>
              </a:rPr>
              <a:t> РФ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89" name="Прямая соединительная линия 188"/>
          <p:cNvCxnSpPr/>
          <p:nvPr/>
        </p:nvCxnSpPr>
        <p:spPr>
          <a:xfrm>
            <a:off x="1043608" y="3363838"/>
            <a:ext cx="0" cy="792088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>
            <a:endCxn id="504" idx="0"/>
          </p:cNvCxnSpPr>
          <p:nvPr/>
        </p:nvCxnSpPr>
        <p:spPr>
          <a:xfrm>
            <a:off x="3131840" y="3003798"/>
            <a:ext cx="0" cy="1152128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Прямая соединительная линия 368"/>
          <p:cNvCxnSpPr>
            <a:stCxn id="379" idx="2"/>
          </p:cNvCxnSpPr>
          <p:nvPr/>
        </p:nvCxnSpPr>
        <p:spPr>
          <a:xfrm>
            <a:off x="4860032" y="2396376"/>
            <a:ext cx="0" cy="175955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Прямая соединительная линия 372"/>
          <p:cNvCxnSpPr/>
          <p:nvPr/>
        </p:nvCxnSpPr>
        <p:spPr>
          <a:xfrm>
            <a:off x="6228184" y="2427734"/>
            <a:ext cx="0" cy="1759550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Прямая соединительная линия 373"/>
          <p:cNvCxnSpPr/>
          <p:nvPr/>
        </p:nvCxnSpPr>
        <p:spPr>
          <a:xfrm>
            <a:off x="7956376" y="3003798"/>
            <a:ext cx="0" cy="1152128"/>
          </a:xfrm>
          <a:prstGeom prst="line">
            <a:avLst/>
          </a:prstGeom>
          <a:ln w="19050">
            <a:solidFill>
              <a:srgbClr val="39A1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Прямоугольник 374"/>
          <p:cNvSpPr/>
          <p:nvPr/>
        </p:nvSpPr>
        <p:spPr>
          <a:xfrm>
            <a:off x="1547664" y="3507854"/>
            <a:ext cx="60486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административная    ответственность</a:t>
            </a:r>
            <a:endParaRPr lang="ru-RU" sz="2800" b="1" dirty="0">
              <a:ln w="19050">
                <a:noFill/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Antares\природнадзор\1 ЭКОЛОГИЧЕСКИЙ НАДЗОР\1. ПРОВЕРКИ\3. Рейды\4. Волжск по жалобе Астраханцевой\125NIKON\DSCN9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35646"/>
            <a:ext cx="3816424" cy="28621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267494"/>
            <a:ext cx="34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Рейдовые мероприятия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203598"/>
            <a:ext cx="33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 Волжск Республика Марий Эл</a:t>
            </a:r>
            <a:endParaRPr lang="ru-RU" dirty="0"/>
          </a:p>
        </p:txBody>
      </p:sp>
      <p:pic>
        <p:nvPicPr>
          <p:cNvPr id="2051" name="Picture 3" descr="\\Antares\природнадзор\1 ЭКОЛОГИЧЕСКИЙ НАДЗОР\1. ПРОВЕРКИ\3. Рейды\4. Волжск по жалобе Астраханцевой\125NIKON\DSCN9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35646"/>
            <a:ext cx="384058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267494"/>
            <a:ext cx="341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Рейдовые мероприятия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9736" y="1131590"/>
            <a:ext cx="620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Килемарский</a:t>
            </a:r>
            <a:r>
              <a:rPr lang="ru-RU" dirty="0" smtClean="0"/>
              <a:t> и </a:t>
            </a:r>
            <a:r>
              <a:rPr lang="ru-RU" dirty="0" err="1" smtClean="0"/>
              <a:t>Горномарийский</a:t>
            </a:r>
            <a:r>
              <a:rPr lang="ru-RU" dirty="0" smtClean="0"/>
              <a:t> район Республика Марий Эл</a:t>
            </a:r>
            <a:endParaRPr lang="ru-RU" dirty="0"/>
          </a:p>
        </p:txBody>
      </p:sp>
      <p:pic>
        <p:nvPicPr>
          <p:cNvPr id="3074" name="Picture 2" descr="\\Antares\природнадзор\1 ЭКОЛОГИЧЕСКИЙ НАДЗОР\1. ПРОВЕРКИ\3. Рейды\3. Общественный инспектор Алатырева Г.Ф\1. Килемарск р-н Кум-Яры\фото\DSCN9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91630"/>
            <a:ext cx="2537520" cy="1903140"/>
          </a:xfrm>
          <a:prstGeom prst="rect">
            <a:avLst/>
          </a:prstGeom>
          <a:noFill/>
        </p:spPr>
      </p:pic>
      <p:pic>
        <p:nvPicPr>
          <p:cNvPr id="3075" name="Picture 3" descr="\\Antares\природнадзор\1 ЭКОЛОГИЧЕСКИЙ НАДЗОР\1. ПРОВЕРКИ\3. Рейды\3. Общественный инспектор Алатырева Г.Ф\1. Килемарск р-н Кум-Яры\фото\DSCN9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15766"/>
            <a:ext cx="3024336" cy="2268252"/>
          </a:xfrm>
          <a:prstGeom prst="rect">
            <a:avLst/>
          </a:prstGeom>
          <a:noFill/>
        </p:spPr>
      </p:pic>
      <p:pic>
        <p:nvPicPr>
          <p:cNvPr id="3076" name="Picture 4" descr="\\Antares\природнадзор\1 ЭКОЛОГИЧЕСКИЙ НАДЗОР\1. ПРОВЕРКИ\3. Рейды\3. Общественный инспектор Алатырева Г.Ф\1. Килемарск р-н Кум-Яры\фото\DSCN9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51770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11560" y="1131590"/>
            <a:ext cx="79208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Показатели контрольно-надзорной деятельности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отдела государственного экологического надзора по Республике Марий Эл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1 полугодие 2020 года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  <p:sp>
        <p:nvSpPr>
          <p:cNvPr id="116" name="TextBox 115"/>
          <p:cNvSpPr txBox="1"/>
          <p:nvPr/>
        </p:nvSpPr>
        <p:spPr>
          <a:xfrm>
            <a:off x="755576" y="1923678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вынесено 14 постановлений о привлечении к административной ответственности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/>
              <a:t>- взыскано штрафов на общую сумму 835 тыс. рублей</a:t>
            </a:r>
          </a:p>
          <a:p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ru-RU" dirty="0" smtClean="0"/>
              <a:t>приняли участие в 20 судебных заседаниях судов общей юрисдикции и верховных судов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buFontTx/>
              <a:buChar char="-"/>
            </a:pPr>
            <a:r>
              <a:rPr lang="ru-RU" dirty="0" smtClean="0"/>
              <a:t> проведено 4 рейдовых мероприятия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55576" y="1851670"/>
            <a:ext cx="7632848" cy="2246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225" algn="ctr">
              <a:lnSpc>
                <a:spcPct val="100000"/>
              </a:lnSpc>
            </a:pPr>
            <a:r>
              <a:rPr lang="ru-RU" sz="2000" b="1" dirty="0" smtClean="0"/>
              <a:t>Постановление Правительства РФ от 03 апреля 2020 года № 438 </a:t>
            </a:r>
          </a:p>
          <a:p>
            <a:pPr marL="12700" marR="22225" algn="ctr">
              <a:lnSpc>
                <a:spcPct val="100000"/>
              </a:lnSpc>
            </a:pPr>
            <a:endParaRPr lang="ru-RU" b="1" dirty="0" smtClean="0"/>
          </a:p>
          <a:p>
            <a:pPr marL="12700" marR="22225" algn="ctr">
              <a:lnSpc>
                <a:spcPct val="100000"/>
              </a:lnSpc>
            </a:pPr>
            <a:r>
              <a:rPr lang="ru-RU" dirty="0" smtClean="0"/>
              <a:t>«Об особенностях осуществления в 2020 году государственного контроля (надзора), муниципального контроля и о внесении изменения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</a:t>
            </a:r>
            <a:endParaRPr dirty="0">
              <a:latin typeface="Arial Narrow"/>
              <a:cs typeface="Arial Narrow"/>
            </a:endParaRPr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55576" y="1635646"/>
            <a:ext cx="7632848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fontAlgn="base"/>
            <a:r>
              <a:rPr lang="ru-RU" dirty="0" smtClean="0"/>
              <a:t>В соответствии с </a:t>
            </a:r>
            <a:r>
              <a:rPr lang="ru-RU" b="1" dirty="0" smtClean="0"/>
              <a:t>Постановлением Правительства РФ № 438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плановые проверки в 2020 году проводятся в отношении лиц, которые удовлетворяют </a:t>
            </a:r>
            <a:r>
              <a:rPr lang="ru-RU" b="1" dirty="0" smtClean="0"/>
              <a:t>одновременно</a:t>
            </a:r>
            <a:r>
              <a:rPr lang="ru-RU" dirty="0" smtClean="0"/>
              <a:t> следующим критериям: </a:t>
            </a:r>
          </a:p>
          <a:p>
            <a:pPr marL="342900" indent="-342900" fontAlgn="base"/>
            <a:endParaRPr lang="ru-RU" dirty="0" smtClean="0"/>
          </a:p>
          <a:p>
            <a:pPr marL="342900" indent="-342900" fontAlgn="base"/>
            <a:r>
              <a:rPr lang="ru-RU" dirty="0" smtClean="0"/>
              <a:t>     1. не относятся к субъектам МСП либо являются некоммерческим организациями численностью более 200 человек.</a:t>
            </a:r>
          </a:p>
          <a:p>
            <a:pPr marL="342900" indent="-342900" fontAlgn="base"/>
            <a:endParaRPr lang="ru-RU" dirty="0" smtClean="0"/>
          </a:p>
          <a:p>
            <a:pPr fontAlgn="base"/>
            <a:r>
              <a:rPr lang="ru-RU" dirty="0" smtClean="0"/>
              <a:t>     2. эксплуатируют объекты чрезвычайно высокого и высокого риска.</a:t>
            </a:r>
          </a:p>
          <a:p>
            <a:pPr fontAlgn="base"/>
            <a:endParaRPr lang="ru-RU" sz="1600" dirty="0"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55576" y="1275606"/>
            <a:ext cx="7848872" cy="330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fontAlgn="base"/>
            <a:r>
              <a:rPr lang="ru-RU" dirty="0" smtClean="0"/>
              <a:t>  </a:t>
            </a:r>
            <a:r>
              <a:rPr lang="ru-RU" b="1" dirty="0" smtClean="0"/>
              <a:t>внеплановые проверки в 2020 году проводятся </a:t>
            </a:r>
            <a:r>
              <a:rPr lang="ru-RU" b="1" u="sng" dirty="0" smtClean="0"/>
              <a:t>только </a:t>
            </a:r>
            <a:r>
              <a:rPr lang="ru-RU" b="1" dirty="0" smtClean="0"/>
              <a:t>в следующих случаях:</a:t>
            </a:r>
          </a:p>
          <a:p>
            <a:pPr fontAlgn="base"/>
            <a:endParaRPr lang="ru-RU" sz="1600" b="1" dirty="0" smtClean="0"/>
          </a:p>
          <a:p>
            <a:pPr algn="just"/>
            <a:r>
              <a:rPr lang="ru-RU" sz="1600" dirty="0" smtClean="0"/>
              <a:t>   </a:t>
            </a:r>
            <a:r>
              <a:rPr lang="ru-RU" sz="1500" dirty="0" smtClean="0"/>
              <a:t>- угроза или факт причинения вреда жизни и здоровью граждан, возникновение      чрезвычайных ситуаций (проверки проводятся по согласованию с органами прокуратуры);</a:t>
            </a:r>
          </a:p>
          <a:p>
            <a:pPr algn="just"/>
            <a:r>
              <a:rPr lang="ru-RU" sz="1500" dirty="0" smtClean="0"/>
              <a:t> - контроль исполнения предписания об устранении нарушений, влекущих непосредственную угрозу вреда жизни и здоровью граждан (проверки проводятся по согласованию с органами прокуратуры);</a:t>
            </a:r>
          </a:p>
          <a:p>
            <a:pPr algn="just"/>
            <a:r>
              <a:rPr lang="ru-RU" sz="1500" dirty="0" smtClean="0"/>
              <a:t> - исполнение поручений Президента Российской Федерации, Правительства Российской Федерации о проверке конкретных лиц;</a:t>
            </a:r>
          </a:p>
          <a:p>
            <a:pPr algn="just"/>
            <a:r>
              <a:rPr lang="ru-RU" sz="1500" dirty="0" smtClean="0"/>
              <a:t> - требование прокурора о проведении внеплановой проверки;</a:t>
            </a:r>
          </a:p>
          <a:p>
            <a:pPr algn="just"/>
            <a:r>
              <a:rPr lang="ru-RU" sz="1500" dirty="0" smtClean="0"/>
              <a:t> - поступление заявления о выдаче лицензии, выдаче заключения органа федерального государственного экологического надзора;</a:t>
            </a:r>
          </a:p>
          <a:p>
            <a:pPr algn="just"/>
            <a:r>
              <a:rPr lang="ru-RU" sz="1500" dirty="0" smtClean="0"/>
              <a:t> - контроль выполнения предписания, исполнение которого влечет возобновление действия лицензии (разрешения). </a:t>
            </a:r>
            <a:endParaRPr lang="ru-RU" sz="1500" dirty="0"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55576" y="1635646"/>
            <a:ext cx="748883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fontAlgn="base"/>
            <a:r>
              <a:rPr lang="ru-RU" sz="2000" dirty="0" smtClean="0"/>
              <a:t>     </a:t>
            </a:r>
            <a:r>
              <a:rPr lang="ru-RU" sz="2000" b="1" dirty="0" smtClean="0"/>
              <a:t>В соответствии с п. 10 Постановления Правительства  РФ № 438 </a:t>
            </a:r>
          </a:p>
          <a:p>
            <a:pPr marL="342900" algn="just" fontAlgn="base"/>
            <a:endParaRPr lang="ru-RU" sz="2000" dirty="0" smtClean="0"/>
          </a:p>
          <a:p>
            <a:pPr marL="342900" algn="just" fontAlgn="base"/>
            <a:r>
              <a:rPr lang="ru-RU" sz="2000" dirty="0" smtClean="0"/>
              <a:t>хозяйствующие субъекты могут подать ходатайство об отсрочке сроков исполнения предписаний, за исключением предписаний, решение о признании которых исполненными влечёт возобновление действия лицензии (разрешения)</a:t>
            </a:r>
            <a:endParaRPr lang="ru-RU" sz="2000" dirty="0"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971600" y="1203598"/>
            <a:ext cx="7056784" cy="3785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ctr" fontAlgn="base"/>
            <a:r>
              <a:rPr lang="ru-RU" sz="1600" dirty="0" smtClean="0"/>
              <a:t>     </a:t>
            </a:r>
            <a:r>
              <a:rPr lang="ru-RU" sz="2000" b="1" dirty="0" smtClean="0"/>
              <a:t>Лицензионные проверки</a:t>
            </a:r>
          </a:p>
          <a:p>
            <a:pPr marL="342900" indent="-342900" fontAlgn="base"/>
            <a:endParaRPr lang="ru-RU" sz="1400" dirty="0" smtClean="0"/>
          </a:p>
          <a:p>
            <a:pPr algn="just" fontAlgn="base"/>
            <a:r>
              <a:rPr lang="ru-RU" sz="1600" i="1" dirty="0" smtClean="0"/>
              <a:t>Лицензионные проверки проводятся на основании: </a:t>
            </a:r>
          </a:p>
          <a:p>
            <a:pPr algn="just" fontAlgn="base"/>
            <a:endParaRPr lang="ru-RU" sz="1000" i="1" dirty="0" smtClean="0"/>
          </a:p>
          <a:p>
            <a:pPr algn="just" fontAlgn="base"/>
            <a:r>
              <a:rPr lang="ru-RU" sz="1600" b="1" dirty="0" smtClean="0"/>
              <a:t>Федерального закона от 4 мая 2011 № 99-ФЗ </a:t>
            </a:r>
          </a:p>
          <a:p>
            <a:pPr algn="just" fontAlgn="base"/>
            <a:r>
              <a:rPr lang="ru-RU" sz="1600" b="1" dirty="0" smtClean="0"/>
              <a:t>«О лицензировании отдельных видов деятельности»</a:t>
            </a:r>
            <a:r>
              <a:rPr lang="ru-RU" sz="1600" dirty="0" smtClean="0"/>
              <a:t> </a:t>
            </a:r>
          </a:p>
          <a:p>
            <a:pPr algn="just" fontAlgn="base"/>
            <a:endParaRPr lang="ru-RU" sz="1400" dirty="0" smtClean="0"/>
          </a:p>
          <a:p>
            <a:pPr algn="just" fontAlgn="base"/>
            <a:r>
              <a:rPr lang="ru-RU" sz="1600" i="1" dirty="0" smtClean="0"/>
              <a:t>в отношении: </a:t>
            </a:r>
          </a:p>
          <a:p>
            <a:pPr algn="just" fontAlgn="base"/>
            <a:endParaRPr lang="ru-RU" sz="1000" i="1" dirty="0" smtClean="0"/>
          </a:p>
          <a:p>
            <a:pPr algn="just" fontAlgn="base"/>
            <a:r>
              <a:rPr lang="ru-RU" sz="1600" dirty="0" smtClean="0"/>
              <a:t>соискателей лицензии, а также лицензиатов, представивших заявление </a:t>
            </a:r>
            <a:br>
              <a:rPr lang="ru-RU" sz="1600" dirty="0" smtClean="0"/>
            </a:br>
            <a:r>
              <a:rPr lang="ru-RU" sz="1600" dirty="0" smtClean="0"/>
              <a:t>о переоформлении лицензии</a:t>
            </a:r>
          </a:p>
          <a:p>
            <a:pPr algn="just" fontAlgn="base"/>
            <a:endParaRPr lang="ru-RU" sz="1400" dirty="0" smtClean="0"/>
          </a:p>
          <a:p>
            <a:pPr algn="just" fontAlgn="base"/>
            <a:r>
              <a:rPr lang="ru-RU" sz="1600" i="1" dirty="0" smtClean="0"/>
              <a:t>виды лицензионных проверок:</a:t>
            </a:r>
          </a:p>
          <a:p>
            <a:pPr algn="just" fontAlgn="base"/>
            <a:endParaRPr lang="ru-RU" sz="1000" i="1" dirty="0" smtClean="0"/>
          </a:p>
          <a:p>
            <a:pPr algn="just" fontAlgn="base"/>
            <a:endParaRPr lang="ru-RU" sz="1000" i="1" dirty="0" smtClean="0"/>
          </a:p>
          <a:p>
            <a:pPr algn="just" fontAlgn="base"/>
            <a:r>
              <a:rPr lang="ru-RU" sz="1600" dirty="0" smtClean="0"/>
              <a:t>- документарная</a:t>
            </a:r>
          </a:p>
          <a:p>
            <a:pPr algn="just" fontAlgn="base"/>
            <a:r>
              <a:rPr lang="ru-RU" sz="1600" dirty="0" smtClean="0"/>
              <a:t>- выездная</a:t>
            </a:r>
            <a:endParaRPr lang="ru-RU" sz="1600" dirty="0"/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755576" y="1347614"/>
            <a:ext cx="763284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ctr" fontAlgn="base"/>
            <a:r>
              <a:rPr lang="ru-RU" sz="1600" dirty="0" smtClean="0"/>
              <a:t>     </a:t>
            </a:r>
            <a:r>
              <a:rPr lang="ru-RU" sz="2400" b="1" dirty="0" smtClean="0"/>
              <a:t>Лицензионные проверки</a:t>
            </a:r>
          </a:p>
          <a:p>
            <a:pPr marL="342900" indent="-342900" algn="ctr" fontAlgn="base"/>
            <a:endParaRPr lang="ru-RU" sz="1600" dirty="0" smtClean="0"/>
          </a:p>
          <a:p>
            <a:pPr algn="ctr"/>
            <a:r>
              <a:rPr lang="ru-RU" sz="2000" dirty="0" smtClean="0"/>
              <a:t>по Республике Марий Эл за 1 полугодие 2020 года проведено:</a:t>
            </a:r>
          </a:p>
        </p:txBody>
      </p:sp>
      <p:sp>
        <p:nvSpPr>
          <p:cNvPr id="111" name="object 111"/>
          <p:cNvSpPr txBox="1">
            <a:spLocks noGrp="1"/>
          </p:cNvSpPr>
          <p:nvPr>
            <p:ph type="dt" sz="half" idx="6"/>
          </p:nvPr>
        </p:nvSpPr>
        <p:spPr>
          <a:xfrm>
            <a:off x="-6603" y="4976704"/>
            <a:ext cx="9104630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8473440" algn="l"/>
              </a:tabLst>
            </a:pPr>
            <a:r>
              <a:rPr u="heavy" dirty="0"/>
              <a:t> 	</a:t>
            </a:r>
            <a:r>
              <a:rPr dirty="0"/>
              <a:t> </a:t>
            </a:r>
            <a:r>
              <a:rPr spc="-100" dirty="0"/>
              <a:t> </a:t>
            </a:r>
            <a:r>
              <a:rPr lang="ru-RU" spc="60" dirty="0" smtClean="0"/>
              <a:t>10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lang="ru-RU" spc="60" dirty="0" smtClean="0"/>
              <a:t>06</a:t>
            </a:r>
            <a:r>
              <a:rPr spc="60" dirty="0" smtClean="0"/>
              <a:t>.</a:t>
            </a:r>
            <a:r>
              <a:rPr spc="-165" dirty="0" smtClean="0"/>
              <a:t> </a:t>
            </a:r>
            <a:r>
              <a:rPr spc="70" dirty="0" smtClean="0"/>
              <a:t>20</a:t>
            </a:r>
            <a:r>
              <a:rPr lang="ru-RU" spc="70" dirty="0" smtClean="0"/>
              <a:t>20</a:t>
            </a:r>
            <a:endParaRPr spc="7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1331640" y="3219822"/>
            <a:ext cx="1782000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3 документарные проверки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796136" y="3219822"/>
            <a:ext cx="1782000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4 выездные проверки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491880" y="2499742"/>
            <a:ext cx="1944216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 лицензионных поверок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25" name="Shape 124"/>
          <p:cNvCxnSpPr>
            <a:stCxn id="114" idx="3"/>
            <a:endCxn id="113" idx="0"/>
          </p:cNvCxnSpPr>
          <p:nvPr/>
        </p:nvCxnSpPr>
        <p:spPr>
          <a:xfrm>
            <a:off x="5436096" y="2880107"/>
            <a:ext cx="1251040" cy="33971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hape 128"/>
          <p:cNvCxnSpPr>
            <a:stCxn id="114" idx="1"/>
            <a:endCxn id="112" idx="0"/>
          </p:cNvCxnSpPr>
          <p:nvPr/>
        </p:nvCxnSpPr>
        <p:spPr>
          <a:xfrm rot="10800000" flipV="1">
            <a:off x="2222640" y="2880106"/>
            <a:ext cx="1269240" cy="339715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ntares\природнадзор\1 ЭКОЛОГИЧЕСКИЙ НАДЗОР\1. ПРОВЕРКИ\2. Лицензионные\2020\6. МУП Водоканал, г. Йошкар-Ола 2020\Фото-Видеофиксация 21.05.2020\124NIKON\DSCN9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3518"/>
            <a:ext cx="2808312" cy="2106234"/>
          </a:xfrm>
          <a:prstGeom prst="rect">
            <a:avLst/>
          </a:prstGeom>
          <a:noFill/>
        </p:spPr>
      </p:pic>
      <p:pic>
        <p:nvPicPr>
          <p:cNvPr id="1027" name="Picture 3" descr="\\Antares\природнадзор\1 ЭКОЛОГИЧЕСКИЙ НАДЗОР\1. ПРОВЕРКИ\2. Лицензионные\2020\6. МУП Водоканал, г. Йошкар-Ола 2020\Фото-Видеофиксация 21.05.2020\124NIKON\DSCN9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66" y="483518"/>
            <a:ext cx="2784309" cy="2088232"/>
          </a:xfrm>
          <a:prstGeom prst="rect">
            <a:avLst/>
          </a:prstGeom>
          <a:noFill/>
        </p:spPr>
      </p:pic>
      <p:pic>
        <p:nvPicPr>
          <p:cNvPr id="1028" name="Picture 4" descr="\\Antares\природнадзор\1 ЭКОЛОГИЧЕСКИЙ НАДЗОР\1. ПРОВЕРКИ\2. Лицензионные\2019\5. НТД Экология\Фото спроверки\DSCN8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715766"/>
            <a:ext cx="2808312" cy="2106146"/>
          </a:xfrm>
          <a:prstGeom prst="rect">
            <a:avLst/>
          </a:prstGeom>
          <a:noFill/>
        </p:spPr>
      </p:pic>
      <p:pic>
        <p:nvPicPr>
          <p:cNvPr id="1029" name="Picture 5" descr="\\Antares\природнадзор\1 ЭКОЛОГИЧЕСКИЙ НАДЗОР\1. ПРОВЕРКИ\2. Лицензионные\2019\5. НТД Экология\Фото спроверки\DSCN88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15766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882" y="150052"/>
            <a:ext cx="1504950" cy="412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05"/>
              </a:lnSpc>
            </a:pPr>
            <a:r>
              <a:rPr sz="1300" b="1" spc="-15" dirty="0">
                <a:solidFill>
                  <a:srgbClr val="7E7E7E"/>
                </a:solidFill>
                <a:latin typeface="Calibri"/>
                <a:cs typeface="Calibri"/>
              </a:rPr>
              <a:t>РОСПРИРОДНАДЗОР</a:t>
            </a:r>
            <a:endParaRPr sz="1300">
              <a:latin typeface="Calibri"/>
              <a:cs typeface="Calibri"/>
            </a:endParaRPr>
          </a:p>
          <a:p>
            <a:pPr marL="12700" marR="16510">
              <a:lnSpc>
                <a:spcPct val="72500"/>
              </a:lnSpc>
              <a:spcBef>
                <a:spcPts val="209"/>
              </a:spcBef>
            </a:pP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Федеральная служба по</a:t>
            </a:r>
            <a:r>
              <a:rPr sz="800" b="1" spc="-1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7E7E7E"/>
                </a:solidFill>
                <a:latin typeface="Calibri"/>
                <a:cs typeface="Calibri"/>
              </a:rPr>
              <a:t>надзору  в сфере</a:t>
            </a:r>
            <a:r>
              <a:rPr sz="800" b="1" spc="-6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7E7E7E"/>
                </a:solidFill>
                <a:latin typeface="Calibri"/>
                <a:cs typeface="Calibri"/>
              </a:rPr>
              <a:t>природопользования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39" y="92963"/>
            <a:ext cx="410083" cy="440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0556" y="153733"/>
            <a:ext cx="46033" cy="4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940" y="170492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0" y="4190"/>
                </a:moveTo>
                <a:lnTo>
                  <a:pt x="0" y="0"/>
                </a:lnTo>
                <a:lnTo>
                  <a:pt x="2092" y="0"/>
                </a:lnTo>
                <a:lnTo>
                  <a:pt x="2092" y="2095"/>
                </a:lnTo>
                <a:lnTo>
                  <a:pt x="0" y="4190"/>
                </a:lnTo>
                <a:close/>
              </a:path>
              <a:path w="2540" h="8889">
                <a:moveTo>
                  <a:pt x="2092" y="8381"/>
                </a:moveTo>
                <a:lnTo>
                  <a:pt x="0" y="6285"/>
                </a:lnTo>
                <a:lnTo>
                  <a:pt x="0" y="4190"/>
                </a:lnTo>
                <a:lnTo>
                  <a:pt x="2092" y="6285"/>
                </a:lnTo>
                <a:lnTo>
                  <a:pt x="2092" y="8381"/>
                </a:lnTo>
                <a:close/>
              </a:path>
            </a:pathLst>
          </a:custGeom>
          <a:solidFill>
            <a:srgbClr val="969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465" y="92964"/>
            <a:ext cx="253161" cy="2823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741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0" y="14667"/>
                </a:moveTo>
                <a:lnTo>
                  <a:pt x="10461" y="4190"/>
                </a:lnTo>
                <a:lnTo>
                  <a:pt x="16738" y="0"/>
                </a:lnTo>
                <a:lnTo>
                  <a:pt x="16333" y="4190"/>
                </a:lnTo>
                <a:lnTo>
                  <a:pt x="14645" y="4190"/>
                </a:lnTo>
                <a:lnTo>
                  <a:pt x="8369" y="8381"/>
                </a:lnTo>
                <a:lnTo>
                  <a:pt x="0" y="14667"/>
                </a:lnTo>
                <a:close/>
              </a:path>
              <a:path w="17145" h="23495">
                <a:moveTo>
                  <a:pt x="16069" y="5616"/>
                </a:moveTo>
                <a:lnTo>
                  <a:pt x="14645" y="4190"/>
                </a:lnTo>
                <a:lnTo>
                  <a:pt x="16333" y="4190"/>
                </a:lnTo>
                <a:lnTo>
                  <a:pt x="16247" y="5074"/>
                </a:lnTo>
                <a:lnTo>
                  <a:pt x="16069" y="5616"/>
                </a:lnTo>
                <a:close/>
              </a:path>
              <a:path w="17145" h="23495">
                <a:moveTo>
                  <a:pt x="14980" y="8926"/>
                </a:moveTo>
                <a:lnTo>
                  <a:pt x="16069" y="5616"/>
                </a:lnTo>
                <a:lnTo>
                  <a:pt x="16738" y="6285"/>
                </a:lnTo>
                <a:lnTo>
                  <a:pt x="14980" y="8926"/>
                </a:lnTo>
                <a:close/>
              </a:path>
              <a:path w="17145" h="23495">
                <a:moveTo>
                  <a:pt x="4184" y="23048"/>
                </a:moveTo>
                <a:lnTo>
                  <a:pt x="12553" y="12571"/>
                </a:lnTo>
                <a:lnTo>
                  <a:pt x="14980" y="8926"/>
                </a:lnTo>
                <a:lnTo>
                  <a:pt x="14384" y="10738"/>
                </a:lnTo>
                <a:lnTo>
                  <a:pt x="10559" y="16795"/>
                </a:lnTo>
                <a:lnTo>
                  <a:pt x="4184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1018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0" y="1898"/>
                </a:moveTo>
                <a:lnTo>
                  <a:pt x="9480" y="0"/>
                </a:lnTo>
                <a:lnTo>
                  <a:pt x="10541" y="1178"/>
                </a:lnTo>
                <a:lnTo>
                  <a:pt x="8303" y="1178"/>
                </a:lnTo>
                <a:lnTo>
                  <a:pt x="0" y="1898"/>
                </a:lnTo>
                <a:close/>
              </a:path>
              <a:path w="13334" h="12700">
                <a:moveTo>
                  <a:pt x="4184" y="12375"/>
                </a:moveTo>
                <a:lnTo>
                  <a:pt x="10003" y="8381"/>
                </a:lnTo>
                <a:lnTo>
                  <a:pt x="11507" y="3994"/>
                </a:lnTo>
                <a:lnTo>
                  <a:pt x="8303" y="1178"/>
                </a:lnTo>
                <a:lnTo>
                  <a:pt x="10541" y="1178"/>
                </a:lnTo>
                <a:lnTo>
                  <a:pt x="13076" y="3994"/>
                </a:lnTo>
                <a:lnTo>
                  <a:pt x="11180" y="9559"/>
                </a:lnTo>
                <a:lnTo>
                  <a:pt x="418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1018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9803" y="11491"/>
                </a:moveTo>
                <a:lnTo>
                  <a:pt x="6832" y="11491"/>
                </a:lnTo>
                <a:lnTo>
                  <a:pt x="10722" y="9167"/>
                </a:lnTo>
                <a:lnTo>
                  <a:pt x="10297" y="4878"/>
                </a:lnTo>
                <a:lnTo>
                  <a:pt x="4184" y="0"/>
                </a:lnTo>
                <a:lnTo>
                  <a:pt x="12063" y="4583"/>
                </a:lnTo>
                <a:lnTo>
                  <a:pt x="12292" y="9952"/>
                </a:lnTo>
                <a:lnTo>
                  <a:pt x="9803" y="11491"/>
                </a:lnTo>
                <a:close/>
              </a:path>
              <a:path w="12700" h="13335">
                <a:moveTo>
                  <a:pt x="7420" y="12964"/>
                </a:moveTo>
                <a:lnTo>
                  <a:pt x="0" y="10476"/>
                </a:lnTo>
                <a:lnTo>
                  <a:pt x="6832" y="11491"/>
                </a:lnTo>
                <a:lnTo>
                  <a:pt x="9803" y="11491"/>
                </a:lnTo>
                <a:lnTo>
                  <a:pt x="7420" y="1296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833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9359" y="7955"/>
                </a:moveTo>
                <a:lnTo>
                  <a:pt x="5655" y="7955"/>
                </a:lnTo>
                <a:lnTo>
                  <a:pt x="9153" y="7071"/>
                </a:lnTo>
                <a:lnTo>
                  <a:pt x="9120" y="4223"/>
                </a:lnTo>
                <a:lnTo>
                  <a:pt x="4184" y="0"/>
                </a:lnTo>
                <a:lnTo>
                  <a:pt x="10297" y="4812"/>
                </a:lnTo>
                <a:lnTo>
                  <a:pt x="9359" y="7955"/>
                </a:lnTo>
                <a:close/>
              </a:path>
              <a:path w="10795" h="10160">
                <a:moveTo>
                  <a:pt x="4478" y="9723"/>
                </a:moveTo>
                <a:lnTo>
                  <a:pt x="0" y="6285"/>
                </a:lnTo>
                <a:lnTo>
                  <a:pt x="5655" y="7955"/>
                </a:lnTo>
                <a:lnTo>
                  <a:pt x="9359" y="7955"/>
                </a:lnTo>
                <a:lnTo>
                  <a:pt x="9153" y="8643"/>
                </a:lnTo>
                <a:lnTo>
                  <a:pt x="4478" y="972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79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5" h="10795">
                <a:moveTo>
                  <a:pt x="10942" y="8381"/>
                </a:moveTo>
                <a:lnTo>
                  <a:pt x="8892" y="8381"/>
                </a:lnTo>
                <a:lnTo>
                  <a:pt x="10592" y="5958"/>
                </a:lnTo>
                <a:lnTo>
                  <a:pt x="8369" y="0"/>
                </a:lnTo>
                <a:lnTo>
                  <a:pt x="11768" y="7431"/>
                </a:lnTo>
                <a:lnTo>
                  <a:pt x="10942" y="8381"/>
                </a:lnTo>
                <a:close/>
              </a:path>
              <a:path w="12065" h="10795">
                <a:moveTo>
                  <a:pt x="8892" y="10738"/>
                </a:moveTo>
                <a:lnTo>
                  <a:pt x="3661" y="9723"/>
                </a:lnTo>
                <a:lnTo>
                  <a:pt x="0" y="4190"/>
                </a:lnTo>
                <a:lnTo>
                  <a:pt x="4838" y="7661"/>
                </a:lnTo>
                <a:lnTo>
                  <a:pt x="8892" y="8381"/>
                </a:lnTo>
                <a:lnTo>
                  <a:pt x="10942" y="8381"/>
                </a:lnTo>
                <a:lnTo>
                  <a:pt x="8892" y="1073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9634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1723" y="5178"/>
                </a:moveTo>
                <a:lnTo>
                  <a:pt x="1340" y="5009"/>
                </a:lnTo>
                <a:lnTo>
                  <a:pt x="0" y="0"/>
                </a:lnTo>
                <a:lnTo>
                  <a:pt x="1723" y="5178"/>
                </a:lnTo>
                <a:close/>
              </a:path>
              <a:path w="10795" h="8889">
                <a:moveTo>
                  <a:pt x="10461" y="7071"/>
                </a:moveTo>
                <a:lnTo>
                  <a:pt x="6015" y="7071"/>
                </a:lnTo>
                <a:lnTo>
                  <a:pt x="10297" y="5598"/>
                </a:lnTo>
                <a:lnTo>
                  <a:pt x="10461" y="0"/>
                </a:lnTo>
                <a:lnTo>
                  <a:pt x="10461" y="7071"/>
                </a:lnTo>
                <a:close/>
              </a:path>
              <a:path w="10795" h="8889">
                <a:moveTo>
                  <a:pt x="10461" y="8381"/>
                </a:moveTo>
                <a:lnTo>
                  <a:pt x="2092" y="6285"/>
                </a:lnTo>
                <a:lnTo>
                  <a:pt x="1723" y="5178"/>
                </a:lnTo>
                <a:lnTo>
                  <a:pt x="6015" y="7071"/>
                </a:lnTo>
                <a:lnTo>
                  <a:pt x="10461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0556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90" h="8889">
                <a:moveTo>
                  <a:pt x="2092" y="8381"/>
                </a:moveTo>
                <a:lnTo>
                  <a:pt x="0" y="6285"/>
                </a:lnTo>
                <a:lnTo>
                  <a:pt x="8369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6833" y="266877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2092" y="4190"/>
                </a:moveTo>
                <a:lnTo>
                  <a:pt x="0" y="2095"/>
                </a:lnTo>
                <a:lnTo>
                  <a:pt x="10461" y="0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8925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10461" y="4190"/>
                </a:moveTo>
                <a:lnTo>
                  <a:pt x="0" y="2095"/>
                </a:lnTo>
                <a:lnTo>
                  <a:pt x="0" y="0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741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90" h="4445">
                <a:moveTo>
                  <a:pt x="8369" y="4190"/>
                </a:moveTo>
                <a:lnTo>
                  <a:pt x="0" y="0"/>
                </a:lnTo>
                <a:lnTo>
                  <a:pt x="2092" y="0"/>
                </a:lnTo>
                <a:lnTo>
                  <a:pt x="8369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72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3818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40" h="8889">
                <a:moveTo>
                  <a:pt x="2092" y="8381"/>
                </a:moveTo>
                <a:lnTo>
                  <a:pt x="0" y="0"/>
                </a:lnTo>
                <a:lnTo>
                  <a:pt x="2092" y="0"/>
                </a:lnTo>
                <a:lnTo>
                  <a:pt x="2092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9172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785" y="163355"/>
            <a:ext cx="12065" cy="22225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0" y="11327"/>
                </a:moveTo>
                <a:lnTo>
                  <a:pt x="7486" y="0"/>
                </a:lnTo>
                <a:lnTo>
                  <a:pt x="11245" y="851"/>
                </a:lnTo>
                <a:lnTo>
                  <a:pt x="11347" y="4714"/>
                </a:lnTo>
                <a:lnTo>
                  <a:pt x="6309" y="4714"/>
                </a:lnTo>
                <a:lnTo>
                  <a:pt x="0" y="11327"/>
                </a:lnTo>
                <a:close/>
              </a:path>
              <a:path w="12065" h="22225">
                <a:moveTo>
                  <a:pt x="8369" y="21804"/>
                </a:moveTo>
                <a:lnTo>
                  <a:pt x="10297" y="11917"/>
                </a:lnTo>
                <a:lnTo>
                  <a:pt x="9676" y="5565"/>
                </a:lnTo>
                <a:lnTo>
                  <a:pt x="6309" y="4714"/>
                </a:lnTo>
                <a:lnTo>
                  <a:pt x="11347" y="4714"/>
                </a:lnTo>
                <a:lnTo>
                  <a:pt x="11474" y="9559"/>
                </a:lnTo>
                <a:lnTo>
                  <a:pt x="8369" y="21804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431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29" h="17779">
                <a:moveTo>
                  <a:pt x="0" y="7202"/>
                </a:moveTo>
                <a:lnTo>
                  <a:pt x="8042" y="0"/>
                </a:lnTo>
                <a:lnTo>
                  <a:pt x="10984" y="1440"/>
                </a:lnTo>
                <a:lnTo>
                  <a:pt x="10813" y="2651"/>
                </a:lnTo>
                <a:lnTo>
                  <a:pt x="5982" y="2651"/>
                </a:lnTo>
                <a:lnTo>
                  <a:pt x="0" y="7202"/>
                </a:lnTo>
                <a:close/>
              </a:path>
              <a:path w="11429" h="17779">
                <a:moveTo>
                  <a:pt x="6276" y="17679"/>
                </a:moveTo>
                <a:lnTo>
                  <a:pt x="8532" y="9265"/>
                </a:lnTo>
                <a:lnTo>
                  <a:pt x="8630" y="3797"/>
                </a:lnTo>
                <a:lnTo>
                  <a:pt x="5982" y="2651"/>
                </a:lnTo>
                <a:lnTo>
                  <a:pt x="10813" y="2651"/>
                </a:lnTo>
                <a:lnTo>
                  <a:pt x="10003" y="8381"/>
                </a:lnTo>
                <a:lnTo>
                  <a:pt x="6276" y="1767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2616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0" y="2782"/>
                </a:moveTo>
                <a:lnTo>
                  <a:pt x="11801" y="0"/>
                </a:lnTo>
                <a:lnTo>
                  <a:pt x="12707" y="883"/>
                </a:lnTo>
                <a:lnTo>
                  <a:pt x="8859" y="883"/>
                </a:lnTo>
                <a:lnTo>
                  <a:pt x="0" y="2782"/>
                </a:lnTo>
                <a:close/>
              </a:path>
              <a:path w="14604" h="13335">
                <a:moveTo>
                  <a:pt x="2092" y="13259"/>
                </a:moveTo>
                <a:lnTo>
                  <a:pt x="8532" y="8086"/>
                </a:lnTo>
                <a:lnTo>
                  <a:pt x="11245" y="3306"/>
                </a:lnTo>
                <a:lnTo>
                  <a:pt x="8859" y="883"/>
                </a:lnTo>
                <a:lnTo>
                  <a:pt x="12707" y="883"/>
                </a:lnTo>
                <a:lnTo>
                  <a:pt x="14384" y="2520"/>
                </a:lnTo>
                <a:lnTo>
                  <a:pt x="10297" y="7791"/>
                </a:lnTo>
                <a:lnTo>
                  <a:pt x="2092" y="1325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0524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0" y="11196"/>
                </a:moveTo>
                <a:lnTo>
                  <a:pt x="9513" y="7791"/>
                </a:lnTo>
                <a:lnTo>
                  <a:pt x="14907" y="4387"/>
                </a:lnTo>
                <a:lnTo>
                  <a:pt x="14417" y="1767"/>
                </a:lnTo>
                <a:lnTo>
                  <a:pt x="6276" y="720"/>
                </a:lnTo>
                <a:lnTo>
                  <a:pt x="18241" y="0"/>
                </a:lnTo>
                <a:lnTo>
                  <a:pt x="18830" y="2815"/>
                </a:lnTo>
                <a:lnTo>
                  <a:pt x="11572" y="7202"/>
                </a:lnTo>
                <a:lnTo>
                  <a:pt x="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431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0" y="14667"/>
                </a:moveTo>
                <a:lnTo>
                  <a:pt x="8303" y="10902"/>
                </a:lnTo>
                <a:lnTo>
                  <a:pt x="13076" y="6547"/>
                </a:lnTo>
                <a:lnTo>
                  <a:pt x="12357" y="2586"/>
                </a:lnTo>
                <a:lnTo>
                  <a:pt x="4184" y="0"/>
                </a:lnTo>
                <a:lnTo>
                  <a:pt x="16182" y="1702"/>
                </a:lnTo>
                <a:lnTo>
                  <a:pt x="16999" y="5762"/>
                </a:lnTo>
                <a:lnTo>
                  <a:pt x="10363" y="10607"/>
                </a:lnTo>
                <a:lnTo>
                  <a:pt x="0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215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20" h="10795">
                <a:moveTo>
                  <a:pt x="0" y="10476"/>
                </a:moveTo>
                <a:lnTo>
                  <a:pt x="9545" y="8250"/>
                </a:lnTo>
                <a:lnTo>
                  <a:pt x="15168" y="5238"/>
                </a:lnTo>
                <a:lnTo>
                  <a:pt x="15299" y="2226"/>
                </a:lnTo>
                <a:lnTo>
                  <a:pt x="8369" y="0"/>
                </a:lnTo>
                <a:lnTo>
                  <a:pt x="20007" y="2520"/>
                </a:lnTo>
                <a:lnTo>
                  <a:pt x="19876" y="6024"/>
                </a:lnTo>
                <a:lnTo>
                  <a:pt x="11899" y="9134"/>
                </a:lnTo>
                <a:lnTo>
                  <a:pt x="0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6125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90" h="20954">
                <a:moveTo>
                  <a:pt x="0" y="8381"/>
                </a:moveTo>
                <a:lnTo>
                  <a:pt x="2092" y="6285"/>
                </a:lnTo>
                <a:lnTo>
                  <a:pt x="4184" y="2095"/>
                </a:lnTo>
                <a:lnTo>
                  <a:pt x="6276" y="0"/>
                </a:lnTo>
                <a:lnTo>
                  <a:pt x="7758" y="4452"/>
                </a:lnTo>
                <a:lnTo>
                  <a:pt x="4478" y="4452"/>
                </a:lnTo>
                <a:lnTo>
                  <a:pt x="0" y="8381"/>
                </a:lnTo>
                <a:close/>
              </a:path>
              <a:path w="8890" h="20954">
                <a:moveTo>
                  <a:pt x="4184" y="20953"/>
                </a:moveTo>
                <a:lnTo>
                  <a:pt x="5590" y="13095"/>
                </a:lnTo>
                <a:lnTo>
                  <a:pt x="6015" y="6809"/>
                </a:lnTo>
                <a:lnTo>
                  <a:pt x="4478" y="4452"/>
                </a:lnTo>
                <a:lnTo>
                  <a:pt x="7758" y="4452"/>
                </a:lnTo>
                <a:lnTo>
                  <a:pt x="8369" y="6285"/>
                </a:lnTo>
                <a:lnTo>
                  <a:pt x="6276" y="14667"/>
                </a:lnTo>
                <a:lnTo>
                  <a:pt x="4184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0309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0" y="6285"/>
                </a:moveTo>
                <a:lnTo>
                  <a:pt x="2092" y="2095"/>
                </a:lnTo>
                <a:lnTo>
                  <a:pt x="8369" y="0"/>
                </a:lnTo>
                <a:lnTo>
                  <a:pt x="12553" y="0"/>
                </a:lnTo>
                <a:lnTo>
                  <a:pt x="12553" y="1997"/>
                </a:lnTo>
                <a:lnTo>
                  <a:pt x="7126" y="1997"/>
                </a:lnTo>
                <a:lnTo>
                  <a:pt x="0" y="6285"/>
                </a:lnTo>
                <a:close/>
              </a:path>
              <a:path w="12700" h="15239">
                <a:moveTo>
                  <a:pt x="4184" y="14667"/>
                </a:moveTo>
                <a:lnTo>
                  <a:pt x="8826" y="8348"/>
                </a:lnTo>
                <a:lnTo>
                  <a:pt x="9938" y="3404"/>
                </a:lnTo>
                <a:lnTo>
                  <a:pt x="7126" y="1997"/>
                </a:lnTo>
                <a:lnTo>
                  <a:pt x="12553" y="1997"/>
                </a:lnTo>
                <a:lnTo>
                  <a:pt x="12553" y="8381"/>
                </a:lnTo>
                <a:lnTo>
                  <a:pt x="8369" y="10476"/>
                </a:lnTo>
                <a:lnTo>
                  <a:pt x="4184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401" y="25640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2092" y="2095"/>
                </a:moveTo>
                <a:lnTo>
                  <a:pt x="4184" y="0"/>
                </a:lnTo>
                <a:lnTo>
                  <a:pt x="10461" y="0"/>
                </a:lnTo>
                <a:lnTo>
                  <a:pt x="14384" y="1964"/>
                </a:lnTo>
                <a:lnTo>
                  <a:pt x="9709" y="1964"/>
                </a:lnTo>
                <a:lnTo>
                  <a:pt x="2092" y="2095"/>
                </a:lnTo>
                <a:close/>
              </a:path>
              <a:path w="15240" h="12700">
                <a:moveTo>
                  <a:pt x="0" y="12571"/>
                </a:moveTo>
                <a:lnTo>
                  <a:pt x="7682" y="7988"/>
                </a:lnTo>
                <a:lnTo>
                  <a:pt x="11245" y="4190"/>
                </a:lnTo>
                <a:lnTo>
                  <a:pt x="9709" y="1964"/>
                </a:lnTo>
                <a:lnTo>
                  <a:pt x="14384" y="1964"/>
                </a:lnTo>
                <a:lnTo>
                  <a:pt x="14645" y="2095"/>
                </a:lnTo>
                <a:lnTo>
                  <a:pt x="10461" y="8381"/>
                </a:lnTo>
                <a:lnTo>
                  <a:pt x="6276" y="10476"/>
                </a:lnTo>
                <a:lnTo>
                  <a:pt x="0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401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8369" y="8381"/>
                </a:moveTo>
                <a:lnTo>
                  <a:pt x="2092" y="8381"/>
                </a:lnTo>
                <a:lnTo>
                  <a:pt x="4707" y="7071"/>
                </a:lnTo>
                <a:lnTo>
                  <a:pt x="8369" y="3666"/>
                </a:lnTo>
                <a:lnTo>
                  <a:pt x="7322" y="1047"/>
                </a:lnTo>
                <a:lnTo>
                  <a:pt x="0" y="0"/>
                </a:lnTo>
                <a:lnTo>
                  <a:pt x="8369" y="0"/>
                </a:lnTo>
                <a:lnTo>
                  <a:pt x="12553" y="209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4032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1747" y="8545"/>
                </a:moveTo>
                <a:lnTo>
                  <a:pt x="6244" y="8545"/>
                </a:lnTo>
                <a:lnTo>
                  <a:pt x="10722" y="6547"/>
                </a:lnTo>
                <a:lnTo>
                  <a:pt x="10886" y="3372"/>
                </a:lnTo>
                <a:lnTo>
                  <a:pt x="4184" y="0"/>
                </a:lnTo>
                <a:lnTo>
                  <a:pt x="8369" y="0"/>
                </a:lnTo>
                <a:lnTo>
                  <a:pt x="12553" y="2095"/>
                </a:lnTo>
                <a:lnTo>
                  <a:pt x="14645" y="4190"/>
                </a:lnTo>
                <a:lnTo>
                  <a:pt x="11747" y="8545"/>
                </a:lnTo>
                <a:close/>
              </a:path>
              <a:path w="15240" h="10795">
                <a:moveTo>
                  <a:pt x="10461" y="10476"/>
                </a:moveTo>
                <a:lnTo>
                  <a:pt x="4184" y="10476"/>
                </a:lnTo>
                <a:lnTo>
                  <a:pt x="0" y="8381"/>
                </a:lnTo>
                <a:lnTo>
                  <a:pt x="6244" y="8545"/>
                </a:lnTo>
                <a:lnTo>
                  <a:pt x="11747" y="8545"/>
                </a:lnTo>
                <a:lnTo>
                  <a:pt x="10461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756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40" h="10795">
                <a:moveTo>
                  <a:pt x="13027" y="7366"/>
                </a:moveTo>
                <a:lnTo>
                  <a:pt x="5132" y="7366"/>
                </a:lnTo>
                <a:lnTo>
                  <a:pt x="9676" y="7071"/>
                </a:lnTo>
                <a:lnTo>
                  <a:pt x="11474" y="4812"/>
                </a:lnTo>
                <a:lnTo>
                  <a:pt x="8369" y="0"/>
                </a:lnTo>
                <a:lnTo>
                  <a:pt x="10461" y="0"/>
                </a:lnTo>
                <a:lnTo>
                  <a:pt x="12553" y="4190"/>
                </a:lnTo>
                <a:lnTo>
                  <a:pt x="14645" y="6285"/>
                </a:lnTo>
                <a:lnTo>
                  <a:pt x="13027" y="7366"/>
                </a:lnTo>
                <a:close/>
              </a:path>
              <a:path w="15240" h="10795">
                <a:moveTo>
                  <a:pt x="8369" y="10476"/>
                </a:moveTo>
                <a:lnTo>
                  <a:pt x="2092" y="8381"/>
                </a:lnTo>
                <a:lnTo>
                  <a:pt x="0" y="6285"/>
                </a:lnTo>
                <a:lnTo>
                  <a:pt x="5132" y="7366"/>
                </a:lnTo>
                <a:lnTo>
                  <a:pt x="13027" y="7366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7294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2553" y="8119"/>
                </a:moveTo>
                <a:lnTo>
                  <a:pt x="9153" y="8119"/>
                </a:lnTo>
                <a:lnTo>
                  <a:pt x="11474" y="6515"/>
                </a:lnTo>
                <a:lnTo>
                  <a:pt x="10461" y="0"/>
                </a:lnTo>
                <a:lnTo>
                  <a:pt x="12553" y="2095"/>
                </a:lnTo>
                <a:lnTo>
                  <a:pt x="12553" y="8119"/>
                </a:lnTo>
                <a:close/>
              </a:path>
              <a:path w="12700" h="10795">
                <a:moveTo>
                  <a:pt x="12553" y="10476"/>
                </a:moveTo>
                <a:lnTo>
                  <a:pt x="6276" y="10476"/>
                </a:lnTo>
                <a:lnTo>
                  <a:pt x="2092" y="6285"/>
                </a:lnTo>
                <a:lnTo>
                  <a:pt x="0" y="2095"/>
                </a:lnTo>
                <a:lnTo>
                  <a:pt x="4871" y="6187"/>
                </a:lnTo>
                <a:lnTo>
                  <a:pt x="9153" y="8119"/>
                </a:lnTo>
                <a:lnTo>
                  <a:pt x="12553" y="8119"/>
                </a:lnTo>
                <a:lnTo>
                  <a:pt x="12553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6833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9545" y="8119"/>
                </a:moveTo>
                <a:lnTo>
                  <a:pt x="6538" y="8119"/>
                </a:lnTo>
                <a:lnTo>
                  <a:pt x="8532" y="6515"/>
                </a:lnTo>
                <a:lnTo>
                  <a:pt x="8369" y="0"/>
                </a:lnTo>
                <a:lnTo>
                  <a:pt x="10461" y="2095"/>
                </a:lnTo>
                <a:lnTo>
                  <a:pt x="10461" y="6285"/>
                </a:lnTo>
                <a:lnTo>
                  <a:pt x="9545" y="8119"/>
                </a:lnTo>
                <a:close/>
              </a:path>
              <a:path w="10795" h="10795">
                <a:moveTo>
                  <a:pt x="8369" y="10476"/>
                </a:moveTo>
                <a:lnTo>
                  <a:pt x="0" y="6285"/>
                </a:lnTo>
                <a:lnTo>
                  <a:pt x="0" y="2095"/>
                </a:lnTo>
                <a:lnTo>
                  <a:pt x="3367" y="6187"/>
                </a:lnTo>
                <a:lnTo>
                  <a:pt x="6538" y="8119"/>
                </a:lnTo>
                <a:lnTo>
                  <a:pt x="9545" y="8119"/>
                </a:lnTo>
                <a:lnTo>
                  <a:pt x="8369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18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8369" y="10476"/>
                </a:moveTo>
                <a:lnTo>
                  <a:pt x="4184" y="8381"/>
                </a:lnTo>
                <a:lnTo>
                  <a:pt x="0" y="4190"/>
                </a:lnTo>
                <a:lnTo>
                  <a:pt x="0" y="0"/>
                </a:lnTo>
                <a:lnTo>
                  <a:pt x="3399" y="5303"/>
                </a:lnTo>
                <a:lnTo>
                  <a:pt x="6799" y="7857"/>
                </a:lnTo>
                <a:lnTo>
                  <a:pt x="9676" y="7857"/>
                </a:lnTo>
                <a:lnTo>
                  <a:pt x="8369" y="10476"/>
                </a:lnTo>
                <a:close/>
              </a:path>
              <a:path w="10795" h="10795">
                <a:moveTo>
                  <a:pt x="9676" y="7857"/>
                </a:moveTo>
                <a:lnTo>
                  <a:pt x="6799" y="7857"/>
                </a:lnTo>
                <a:lnTo>
                  <a:pt x="9415" y="6482"/>
                </a:lnTo>
                <a:lnTo>
                  <a:pt x="10461" y="0"/>
                </a:lnTo>
                <a:lnTo>
                  <a:pt x="10461" y="6285"/>
                </a:lnTo>
                <a:lnTo>
                  <a:pt x="9676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5449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276" y="12571"/>
                </a:moveTo>
                <a:lnTo>
                  <a:pt x="2092" y="8381"/>
                </a:lnTo>
                <a:lnTo>
                  <a:pt x="0" y="4190"/>
                </a:lnTo>
                <a:lnTo>
                  <a:pt x="2092" y="0"/>
                </a:lnTo>
                <a:lnTo>
                  <a:pt x="2811" y="5958"/>
                </a:lnTo>
                <a:lnTo>
                  <a:pt x="4707" y="9952"/>
                </a:lnTo>
                <a:lnTo>
                  <a:pt x="7388" y="10018"/>
                </a:lnTo>
                <a:lnTo>
                  <a:pt x="10461" y="10018"/>
                </a:lnTo>
                <a:lnTo>
                  <a:pt x="10461" y="10476"/>
                </a:lnTo>
                <a:lnTo>
                  <a:pt x="6276" y="12571"/>
                </a:lnTo>
                <a:close/>
              </a:path>
              <a:path w="10795" h="12700">
                <a:moveTo>
                  <a:pt x="10461" y="10018"/>
                </a:moveTo>
                <a:lnTo>
                  <a:pt x="7388" y="10018"/>
                </a:lnTo>
                <a:lnTo>
                  <a:pt x="10461" y="4190"/>
                </a:lnTo>
                <a:lnTo>
                  <a:pt x="10461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8678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3742" y="6461"/>
                </a:moveTo>
                <a:lnTo>
                  <a:pt x="10461" y="0"/>
                </a:lnTo>
                <a:lnTo>
                  <a:pt x="13828" y="6285"/>
                </a:lnTo>
                <a:lnTo>
                  <a:pt x="13742" y="6461"/>
                </a:lnTo>
                <a:close/>
              </a:path>
              <a:path w="15875" h="13970">
                <a:moveTo>
                  <a:pt x="13076" y="13357"/>
                </a:moveTo>
                <a:lnTo>
                  <a:pt x="6930" y="12080"/>
                </a:lnTo>
                <a:lnTo>
                  <a:pt x="0" y="6285"/>
                </a:lnTo>
                <a:lnTo>
                  <a:pt x="7224" y="9428"/>
                </a:lnTo>
                <a:lnTo>
                  <a:pt x="15249" y="9428"/>
                </a:lnTo>
                <a:lnTo>
                  <a:pt x="13076" y="13357"/>
                </a:lnTo>
                <a:close/>
              </a:path>
              <a:path w="15875" h="13970">
                <a:moveTo>
                  <a:pt x="15249" y="9428"/>
                </a:moveTo>
                <a:lnTo>
                  <a:pt x="12292" y="9428"/>
                </a:lnTo>
                <a:lnTo>
                  <a:pt x="13742" y="6461"/>
                </a:lnTo>
                <a:lnTo>
                  <a:pt x="15249" y="942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416" y="325546"/>
            <a:ext cx="15875" cy="12700"/>
          </a:xfrm>
          <a:custGeom>
            <a:avLst/>
            <a:gdLst/>
            <a:ahLst/>
            <a:cxnLst/>
            <a:rect l="l" t="t" r="r" b="b"/>
            <a:pathLst>
              <a:path w="15875" h="12700">
                <a:moveTo>
                  <a:pt x="14961" y="10018"/>
                </a:moveTo>
                <a:lnTo>
                  <a:pt x="8074" y="10018"/>
                </a:lnTo>
                <a:lnTo>
                  <a:pt x="12815" y="8905"/>
                </a:lnTo>
                <a:lnTo>
                  <a:pt x="13240" y="5434"/>
                </a:lnTo>
                <a:lnTo>
                  <a:pt x="8369" y="0"/>
                </a:lnTo>
                <a:lnTo>
                  <a:pt x="15593" y="7791"/>
                </a:lnTo>
                <a:lnTo>
                  <a:pt x="14961" y="10018"/>
                </a:lnTo>
                <a:close/>
              </a:path>
              <a:path w="15875" h="12700">
                <a:moveTo>
                  <a:pt x="8074" y="12375"/>
                </a:moveTo>
                <a:lnTo>
                  <a:pt x="0" y="8381"/>
                </a:lnTo>
                <a:lnTo>
                  <a:pt x="8074" y="10018"/>
                </a:lnTo>
                <a:lnTo>
                  <a:pt x="14961" y="10018"/>
                </a:lnTo>
                <a:lnTo>
                  <a:pt x="14384" y="12048"/>
                </a:lnTo>
                <a:lnTo>
                  <a:pt x="8074" y="1237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7970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40" h="12064">
                <a:moveTo>
                  <a:pt x="11951" y="10607"/>
                </a:moveTo>
                <a:lnTo>
                  <a:pt x="8042" y="10607"/>
                </a:lnTo>
                <a:lnTo>
                  <a:pt x="12553" y="8381"/>
                </a:lnTo>
                <a:lnTo>
                  <a:pt x="12357" y="4583"/>
                </a:lnTo>
                <a:lnTo>
                  <a:pt x="6276" y="0"/>
                </a:lnTo>
                <a:lnTo>
                  <a:pt x="14711" y="5762"/>
                </a:lnTo>
                <a:lnTo>
                  <a:pt x="14122" y="9952"/>
                </a:lnTo>
                <a:lnTo>
                  <a:pt x="11951" y="10607"/>
                </a:lnTo>
                <a:close/>
              </a:path>
              <a:path w="15240" h="12064">
                <a:moveTo>
                  <a:pt x="8042" y="11786"/>
                </a:moveTo>
                <a:lnTo>
                  <a:pt x="0" y="10476"/>
                </a:lnTo>
                <a:lnTo>
                  <a:pt x="8042" y="10607"/>
                </a:lnTo>
                <a:lnTo>
                  <a:pt x="11951" y="10607"/>
                </a:lnTo>
                <a:lnTo>
                  <a:pt x="8042" y="1178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9848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18526" y="12048"/>
                </a:moveTo>
                <a:lnTo>
                  <a:pt x="13076" y="12048"/>
                </a:lnTo>
                <a:lnTo>
                  <a:pt x="17065" y="9167"/>
                </a:lnTo>
                <a:lnTo>
                  <a:pt x="16738" y="0"/>
                </a:lnTo>
                <a:lnTo>
                  <a:pt x="18526" y="12048"/>
                </a:lnTo>
                <a:close/>
              </a:path>
              <a:path w="19050" h="15239">
                <a:moveTo>
                  <a:pt x="13861" y="15191"/>
                </a:moveTo>
                <a:lnTo>
                  <a:pt x="6440" y="11196"/>
                </a:lnTo>
                <a:lnTo>
                  <a:pt x="0" y="2095"/>
                </a:lnTo>
                <a:lnTo>
                  <a:pt x="6734" y="9428"/>
                </a:lnTo>
                <a:lnTo>
                  <a:pt x="13076" y="12048"/>
                </a:lnTo>
                <a:lnTo>
                  <a:pt x="18526" y="12048"/>
                </a:lnTo>
                <a:lnTo>
                  <a:pt x="13861" y="151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8925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1507" y="14929"/>
                </a:moveTo>
                <a:lnTo>
                  <a:pt x="4969" y="9723"/>
                </a:lnTo>
                <a:lnTo>
                  <a:pt x="0" y="0"/>
                </a:lnTo>
                <a:lnTo>
                  <a:pt x="5557" y="8839"/>
                </a:lnTo>
                <a:lnTo>
                  <a:pt x="11507" y="12571"/>
                </a:lnTo>
                <a:lnTo>
                  <a:pt x="16478" y="12571"/>
                </a:lnTo>
                <a:lnTo>
                  <a:pt x="11507" y="14929"/>
                </a:lnTo>
                <a:close/>
              </a:path>
              <a:path w="17145" h="15239">
                <a:moveTo>
                  <a:pt x="16478" y="12571"/>
                </a:moveTo>
                <a:lnTo>
                  <a:pt x="11507" y="12571"/>
                </a:lnTo>
                <a:lnTo>
                  <a:pt x="15888" y="10018"/>
                </a:lnTo>
                <a:lnTo>
                  <a:pt x="16738" y="0"/>
                </a:lnTo>
                <a:lnTo>
                  <a:pt x="16478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5910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13579" y="14405"/>
                </a:moveTo>
                <a:lnTo>
                  <a:pt x="10722" y="14405"/>
                </a:lnTo>
                <a:lnTo>
                  <a:pt x="15005" y="10640"/>
                </a:lnTo>
                <a:lnTo>
                  <a:pt x="16738" y="0"/>
                </a:lnTo>
                <a:lnTo>
                  <a:pt x="15299" y="13292"/>
                </a:lnTo>
                <a:lnTo>
                  <a:pt x="13579" y="14405"/>
                </a:lnTo>
                <a:close/>
              </a:path>
              <a:path w="17145" h="17145">
                <a:moveTo>
                  <a:pt x="9938" y="16762"/>
                </a:moveTo>
                <a:lnTo>
                  <a:pt x="3792" y="12375"/>
                </a:lnTo>
                <a:lnTo>
                  <a:pt x="0" y="2095"/>
                </a:lnTo>
                <a:lnTo>
                  <a:pt x="5263" y="11491"/>
                </a:lnTo>
                <a:lnTo>
                  <a:pt x="10722" y="14405"/>
                </a:lnTo>
                <a:lnTo>
                  <a:pt x="13579" y="14405"/>
                </a:lnTo>
                <a:lnTo>
                  <a:pt x="9938" y="1676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172" y="315069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2092" y="4190"/>
                </a:moveTo>
                <a:lnTo>
                  <a:pt x="0" y="2095"/>
                </a:lnTo>
                <a:lnTo>
                  <a:pt x="0" y="0"/>
                </a:lnTo>
                <a:lnTo>
                  <a:pt x="2092" y="2095"/>
                </a:lnTo>
                <a:lnTo>
                  <a:pt x="6276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557" y="159232"/>
            <a:ext cx="144360" cy="216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7214" y="233352"/>
            <a:ext cx="17145" cy="23495"/>
          </a:xfrm>
          <a:custGeom>
            <a:avLst/>
            <a:gdLst/>
            <a:ahLst/>
            <a:cxnLst/>
            <a:rect l="l" t="t" r="r" b="b"/>
            <a:pathLst>
              <a:path w="17145" h="23495">
                <a:moveTo>
                  <a:pt x="412" y="6265"/>
                </a:moveTo>
                <a:lnTo>
                  <a:pt x="0" y="5074"/>
                </a:lnTo>
                <a:lnTo>
                  <a:pt x="392" y="0"/>
                </a:lnTo>
                <a:lnTo>
                  <a:pt x="6669" y="4190"/>
                </a:lnTo>
                <a:lnTo>
                  <a:pt x="2484" y="4190"/>
                </a:lnTo>
                <a:lnTo>
                  <a:pt x="412" y="6265"/>
                </a:lnTo>
                <a:close/>
              </a:path>
              <a:path w="17145" h="23495">
                <a:moveTo>
                  <a:pt x="17130" y="14667"/>
                </a:moveTo>
                <a:lnTo>
                  <a:pt x="8761" y="8381"/>
                </a:lnTo>
                <a:lnTo>
                  <a:pt x="2484" y="4190"/>
                </a:lnTo>
                <a:lnTo>
                  <a:pt x="6669" y="4190"/>
                </a:lnTo>
                <a:lnTo>
                  <a:pt x="17130" y="14667"/>
                </a:lnTo>
                <a:close/>
              </a:path>
              <a:path w="17145" h="23495">
                <a:moveTo>
                  <a:pt x="449" y="6371"/>
                </a:moveTo>
                <a:close/>
              </a:path>
              <a:path w="17145" h="23495">
                <a:moveTo>
                  <a:pt x="12945" y="23048"/>
                </a:moveTo>
                <a:lnTo>
                  <a:pt x="6276" y="16795"/>
                </a:lnTo>
                <a:lnTo>
                  <a:pt x="1961" y="10738"/>
                </a:lnTo>
                <a:lnTo>
                  <a:pt x="449" y="6371"/>
                </a:lnTo>
                <a:lnTo>
                  <a:pt x="4576" y="12571"/>
                </a:lnTo>
                <a:lnTo>
                  <a:pt x="12945" y="23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4991" y="260787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5" h="12700">
                <a:moveTo>
                  <a:pt x="8892" y="12375"/>
                </a:moveTo>
                <a:lnTo>
                  <a:pt x="1896" y="9559"/>
                </a:lnTo>
                <a:lnTo>
                  <a:pt x="0" y="3994"/>
                </a:lnTo>
                <a:lnTo>
                  <a:pt x="3596" y="0"/>
                </a:lnTo>
                <a:lnTo>
                  <a:pt x="9480" y="1178"/>
                </a:lnTo>
                <a:lnTo>
                  <a:pt x="4772" y="1178"/>
                </a:lnTo>
                <a:lnTo>
                  <a:pt x="1569" y="3994"/>
                </a:lnTo>
                <a:lnTo>
                  <a:pt x="3073" y="8381"/>
                </a:lnTo>
                <a:lnTo>
                  <a:pt x="8892" y="12375"/>
                </a:lnTo>
                <a:close/>
              </a:path>
              <a:path w="13335" h="12700">
                <a:moveTo>
                  <a:pt x="13076" y="1898"/>
                </a:moveTo>
                <a:lnTo>
                  <a:pt x="4772" y="1178"/>
                </a:lnTo>
                <a:lnTo>
                  <a:pt x="9480" y="1178"/>
                </a:lnTo>
                <a:lnTo>
                  <a:pt x="13076" y="189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5776" y="277354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4871" y="12964"/>
                </a:moveTo>
                <a:lnTo>
                  <a:pt x="0" y="9952"/>
                </a:lnTo>
                <a:lnTo>
                  <a:pt x="228" y="4583"/>
                </a:lnTo>
                <a:lnTo>
                  <a:pt x="8107" y="0"/>
                </a:lnTo>
                <a:lnTo>
                  <a:pt x="1994" y="4878"/>
                </a:lnTo>
                <a:lnTo>
                  <a:pt x="1569" y="9167"/>
                </a:lnTo>
                <a:lnTo>
                  <a:pt x="5459" y="11491"/>
                </a:lnTo>
                <a:lnTo>
                  <a:pt x="9265" y="11491"/>
                </a:lnTo>
                <a:lnTo>
                  <a:pt x="4871" y="12964"/>
                </a:lnTo>
                <a:close/>
              </a:path>
              <a:path w="12700" h="13335">
                <a:moveTo>
                  <a:pt x="9265" y="11491"/>
                </a:moveTo>
                <a:lnTo>
                  <a:pt x="5459" y="11491"/>
                </a:lnTo>
                <a:lnTo>
                  <a:pt x="12292" y="10476"/>
                </a:lnTo>
                <a:lnTo>
                  <a:pt x="9265" y="1149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1660" y="294116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230" y="9723"/>
                </a:moveTo>
                <a:lnTo>
                  <a:pt x="653" y="8643"/>
                </a:lnTo>
                <a:lnTo>
                  <a:pt x="0" y="4812"/>
                </a:lnTo>
                <a:lnTo>
                  <a:pt x="6407" y="0"/>
                </a:lnTo>
                <a:lnTo>
                  <a:pt x="1471" y="4223"/>
                </a:lnTo>
                <a:lnTo>
                  <a:pt x="1438" y="7071"/>
                </a:lnTo>
                <a:lnTo>
                  <a:pt x="4936" y="7955"/>
                </a:lnTo>
                <a:lnTo>
                  <a:pt x="7987" y="7955"/>
                </a:lnTo>
                <a:lnTo>
                  <a:pt x="5230" y="9723"/>
                </a:lnTo>
                <a:close/>
              </a:path>
              <a:path w="10795" h="10160">
                <a:moveTo>
                  <a:pt x="7987" y="7955"/>
                </a:moveTo>
                <a:lnTo>
                  <a:pt x="4936" y="7955"/>
                </a:lnTo>
                <a:lnTo>
                  <a:pt x="10592" y="6285"/>
                </a:lnTo>
                <a:lnTo>
                  <a:pt x="7987" y="795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037" y="304593"/>
            <a:ext cx="12065" cy="10795"/>
          </a:xfrm>
          <a:custGeom>
            <a:avLst/>
            <a:gdLst/>
            <a:ahLst/>
            <a:cxnLst/>
            <a:rect l="l" t="t" r="r" b="b"/>
            <a:pathLst>
              <a:path w="12064" h="10795">
                <a:moveTo>
                  <a:pt x="2876" y="10738"/>
                </a:moveTo>
                <a:lnTo>
                  <a:pt x="0" y="7431"/>
                </a:lnTo>
                <a:lnTo>
                  <a:pt x="3399" y="0"/>
                </a:lnTo>
                <a:lnTo>
                  <a:pt x="1176" y="5958"/>
                </a:lnTo>
                <a:lnTo>
                  <a:pt x="2876" y="8381"/>
                </a:lnTo>
                <a:lnTo>
                  <a:pt x="8995" y="8381"/>
                </a:lnTo>
                <a:lnTo>
                  <a:pt x="8107" y="9723"/>
                </a:lnTo>
                <a:lnTo>
                  <a:pt x="2876" y="10738"/>
                </a:lnTo>
                <a:close/>
              </a:path>
              <a:path w="12064" h="10795">
                <a:moveTo>
                  <a:pt x="8995" y="8381"/>
                </a:moveTo>
                <a:lnTo>
                  <a:pt x="2876" y="8381"/>
                </a:lnTo>
                <a:lnTo>
                  <a:pt x="6930" y="7661"/>
                </a:lnTo>
                <a:lnTo>
                  <a:pt x="11768" y="4190"/>
                </a:lnTo>
                <a:lnTo>
                  <a:pt x="8995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8991" y="310879"/>
            <a:ext cx="10795" cy="8890"/>
          </a:xfrm>
          <a:custGeom>
            <a:avLst/>
            <a:gdLst/>
            <a:ahLst/>
            <a:cxnLst/>
            <a:rect l="l" t="t" r="r" b="b"/>
            <a:pathLst>
              <a:path w="10795" h="8889">
                <a:moveTo>
                  <a:pt x="0" y="8381"/>
                </a:moveTo>
                <a:lnTo>
                  <a:pt x="0" y="0"/>
                </a:lnTo>
                <a:lnTo>
                  <a:pt x="163" y="5598"/>
                </a:lnTo>
                <a:lnTo>
                  <a:pt x="4446" y="7071"/>
                </a:lnTo>
                <a:lnTo>
                  <a:pt x="5230" y="7071"/>
                </a:lnTo>
                <a:lnTo>
                  <a:pt x="0" y="8381"/>
                </a:lnTo>
                <a:close/>
              </a:path>
              <a:path w="10795" h="8889">
                <a:moveTo>
                  <a:pt x="8737" y="5178"/>
                </a:moveTo>
                <a:lnTo>
                  <a:pt x="10461" y="0"/>
                </a:lnTo>
                <a:lnTo>
                  <a:pt x="9120" y="5009"/>
                </a:lnTo>
                <a:lnTo>
                  <a:pt x="8737" y="5178"/>
                </a:lnTo>
                <a:close/>
              </a:path>
              <a:path w="10795" h="8889">
                <a:moveTo>
                  <a:pt x="5230" y="7071"/>
                </a:moveTo>
                <a:lnTo>
                  <a:pt x="4446" y="7071"/>
                </a:lnTo>
                <a:lnTo>
                  <a:pt x="8737" y="5178"/>
                </a:lnTo>
                <a:lnTo>
                  <a:pt x="8369" y="6285"/>
                </a:lnTo>
                <a:lnTo>
                  <a:pt x="5230" y="70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0160" y="250114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0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699" y="266877"/>
            <a:ext cx="12700" cy="4445"/>
          </a:xfrm>
          <a:custGeom>
            <a:avLst/>
            <a:gdLst/>
            <a:ahLst/>
            <a:cxnLst/>
            <a:rect l="l" t="t" r="r" b="b"/>
            <a:pathLst>
              <a:path w="12700" h="4445">
                <a:moveTo>
                  <a:pt x="10461" y="4190"/>
                </a:moveTo>
                <a:lnTo>
                  <a:pt x="0" y="0"/>
                </a:lnTo>
                <a:lnTo>
                  <a:pt x="12553" y="2095"/>
                </a:lnTo>
                <a:lnTo>
                  <a:pt x="10461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9699" y="281544"/>
            <a:ext cx="10795" cy="4445"/>
          </a:xfrm>
          <a:custGeom>
            <a:avLst/>
            <a:gdLst/>
            <a:ahLst/>
            <a:cxnLst/>
            <a:rect l="l" t="t" r="r" b="b"/>
            <a:pathLst>
              <a:path w="10795" h="4445">
                <a:moveTo>
                  <a:pt x="0" y="4190"/>
                </a:moveTo>
                <a:lnTo>
                  <a:pt x="10461" y="0"/>
                </a:lnTo>
                <a:lnTo>
                  <a:pt x="10461" y="2095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976" y="296211"/>
            <a:ext cx="8890" cy="4445"/>
          </a:xfrm>
          <a:custGeom>
            <a:avLst/>
            <a:gdLst/>
            <a:ahLst/>
            <a:cxnLst/>
            <a:rect l="l" t="t" r="r" b="b"/>
            <a:pathLst>
              <a:path w="8889" h="4445">
                <a:moveTo>
                  <a:pt x="0" y="4190"/>
                </a:moveTo>
                <a:lnTo>
                  <a:pt x="6276" y="0"/>
                </a:lnTo>
                <a:lnTo>
                  <a:pt x="8369" y="0"/>
                </a:lnTo>
                <a:lnTo>
                  <a:pt x="0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8529" y="304593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0" y="6285"/>
                </a:moveTo>
                <a:lnTo>
                  <a:pt x="2092" y="0"/>
                </a:lnTo>
                <a:lnTo>
                  <a:pt x="4184" y="0"/>
                </a:lnTo>
                <a:lnTo>
                  <a:pt x="0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3175" y="306688"/>
            <a:ext cx="2540" cy="8890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381"/>
                </a:moveTo>
                <a:lnTo>
                  <a:pt x="0" y="0"/>
                </a:lnTo>
                <a:lnTo>
                  <a:pt x="2092" y="0"/>
                </a:lnTo>
                <a:lnTo>
                  <a:pt x="0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05729" y="306688"/>
            <a:ext cx="4445" cy="6350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4184" y="6285"/>
                </a:moveTo>
                <a:lnTo>
                  <a:pt x="0" y="0"/>
                </a:lnTo>
                <a:lnTo>
                  <a:pt x="2092" y="0"/>
                </a:lnTo>
                <a:lnTo>
                  <a:pt x="4184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2943" y="163355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1896" y="21804"/>
                </a:moveTo>
                <a:lnTo>
                  <a:pt x="0" y="9559"/>
                </a:lnTo>
                <a:lnTo>
                  <a:pt x="849" y="851"/>
                </a:lnTo>
                <a:lnTo>
                  <a:pt x="4838" y="0"/>
                </a:lnTo>
                <a:lnTo>
                  <a:pt x="7967" y="4714"/>
                </a:lnTo>
                <a:lnTo>
                  <a:pt x="6015" y="4714"/>
                </a:lnTo>
                <a:lnTo>
                  <a:pt x="2419" y="5565"/>
                </a:lnTo>
                <a:lnTo>
                  <a:pt x="1176" y="11917"/>
                </a:lnTo>
                <a:lnTo>
                  <a:pt x="1896" y="21804"/>
                </a:lnTo>
                <a:close/>
              </a:path>
              <a:path w="12700" h="22225">
                <a:moveTo>
                  <a:pt x="12357" y="11327"/>
                </a:moveTo>
                <a:lnTo>
                  <a:pt x="6015" y="4714"/>
                </a:lnTo>
                <a:lnTo>
                  <a:pt x="7967" y="4714"/>
                </a:lnTo>
                <a:lnTo>
                  <a:pt x="12357" y="1132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9670" y="194719"/>
            <a:ext cx="11430" cy="17780"/>
          </a:xfrm>
          <a:custGeom>
            <a:avLst/>
            <a:gdLst/>
            <a:ahLst/>
            <a:cxnLst/>
            <a:rect l="l" t="t" r="r" b="b"/>
            <a:pathLst>
              <a:path w="11430" h="17779">
                <a:moveTo>
                  <a:pt x="4707" y="17679"/>
                </a:moveTo>
                <a:lnTo>
                  <a:pt x="980" y="8381"/>
                </a:lnTo>
                <a:lnTo>
                  <a:pt x="0" y="1440"/>
                </a:lnTo>
                <a:lnTo>
                  <a:pt x="2942" y="0"/>
                </a:lnTo>
                <a:lnTo>
                  <a:pt x="5903" y="2651"/>
                </a:lnTo>
                <a:lnTo>
                  <a:pt x="5001" y="2651"/>
                </a:lnTo>
                <a:lnTo>
                  <a:pt x="2353" y="3797"/>
                </a:lnTo>
                <a:lnTo>
                  <a:pt x="2451" y="9265"/>
                </a:lnTo>
                <a:lnTo>
                  <a:pt x="4707" y="17679"/>
                </a:lnTo>
                <a:close/>
              </a:path>
              <a:path w="11430" h="17779">
                <a:moveTo>
                  <a:pt x="10984" y="7202"/>
                </a:moveTo>
                <a:lnTo>
                  <a:pt x="5001" y="2651"/>
                </a:lnTo>
                <a:lnTo>
                  <a:pt x="5903" y="2651"/>
                </a:lnTo>
                <a:lnTo>
                  <a:pt x="10984" y="720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2085" y="224283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5" h="13335">
                <a:moveTo>
                  <a:pt x="12292" y="13259"/>
                </a:moveTo>
                <a:lnTo>
                  <a:pt x="4086" y="7791"/>
                </a:lnTo>
                <a:lnTo>
                  <a:pt x="0" y="2520"/>
                </a:lnTo>
                <a:lnTo>
                  <a:pt x="2582" y="0"/>
                </a:lnTo>
                <a:lnTo>
                  <a:pt x="6331" y="883"/>
                </a:lnTo>
                <a:lnTo>
                  <a:pt x="5524" y="883"/>
                </a:lnTo>
                <a:lnTo>
                  <a:pt x="3138" y="3306"/>
                </a:lnTo>
                <a:lnTo>
                  <a:pt x="5851" y="8086"/>
                </a:lnTo>
                <a:lnTo>
                  <a:pt x="12292" y="13259"/>
                </a:lnTo>
                <a:close/>
              </a:path>
              <a:path w="14605" h="13335">
                <a:moveTo>
                  <a:pt x="14384" y="2782"/>
                </a:moveTo>
                <a:lnTo>
                  <a:pt x="5524" y="883"/>
                </a:lnTo>
                <a:lnTo>
                  <a:pt x="6331" y="883"/>
                </a:lnTo>
                <a:lnTo>
                  <a:pt x="14384" y="278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9732" y="251489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29">
                <a:moveTo>
                  <a:pt x="18830" y="11196"/>
                </a:moveTo>
                <a:lnTo>
                  <a:pt x="7257" y="7202"/>
                </a:lnTo>
                <a:lnTo>
                  <a:pt x="0" y="2815"/>
                </a:lnTo>
                <a:lnTo>
                  <a:pt x="588" y="0"/>
                </a:lnTo>
                <a:lnTo>
                  <a:pt x="12553" y="720"/>
                </a:lnTo>
                <a:lnTo>
                  <a:pt x="4413" y="1767"/>
                </a:lnTo>
                <a:lnTo>
                  <a:pt x="3922" y="4387"/>
                </a:lnTo>
                <a:lnTo>
                  <a:pt x="9317" y="7791"/>
                </a:lnTo>
                <a:lnTo>
                  <a:pt x="18830" y="1119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3655" y="268972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4" h="15239">
                <a:moveTo>
                  <a:pt x="16999" y="14667"/>
                </a:moveTo>
                <a:lnTo>
                  <a:pt x="6636" y="10607"/>
                </a:lnTo>
                <a:lnTo>
                  <a:pt x="0" y="5762"/>
                </a:lnTo>
                <a:lnTo>
                  <a:pt x="817" y="1702"/>
                </a:lnTo>
                <a:lnTo>
                  <a:pt x="12815" y="0"/>
                </a:lnTo>
                <a:lnTo>
                  <a:pt x="4642" y="2586"/>
                </a:lnTo>
                <a:lnTo>
                  <a:pt x="3922" y="6547"/>
                </a:lnTo>
                <a:lnTo>
                  <a:pt x="8695" y="10902"/>
                </a:lnTo>
                <a:lnTo>
                  <a:pt x="16999" y="1466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6924" y="292021"/>
            <a:ext cx="20320" cy="10795"/>
          </a:xfrm>
          <a:custGeom>
            <a:avLst/>
            <a:gdLst/>
            <a:ahLst/>
            <a:cxnLst/>
            <a:rect l="l" t="t" r="r" b="b"/>
            <a:pathLst>
              <a:path w="20319" h="10795">
                <a:moveTo>
                  <a:pt x="20007" y="10476"/>
                </a:moveTo>
                <a:lnTo>
                  <a:pt x="8107" y="9134"/>
                </a:lnTo>
                <a:lnTo>
                  <a:pt x="130" y="6024"/>
                </a:lnTo>
                <a:lnTo>
                  <a:pt x="0" y="2520"/>
                </a:lnTo>
                <a:lnTo>
                  <a:pt x="11638" y="0"/>
                </a:lnTo>
                <a:lnTo>
                  <a:pt x="3824" y="2226"/>
                </a:lnTo>
                <a:lnTo>
                  <a:pt x="4053" y="5238"/>
                </a:lnTo>
                <a:lnTo>
                  <a:pt x="10167" y="8250"/>
                </a:lnTo>
                <a:lnTo>
                  <a:pt x="20007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34592" y="212398"/>
            <a:ext cx="8890" cy="20955"/>
          </a:xfrm>
          <a:custGeom>
            <a:avLst/>
            <a:gdLst/>
            <a:ahLst/>
            <a:cxnLst/>
            <a:rect l="l" t="t" r="r" b="b"/>
            <a:pathLst>
              <a:path w="8889" h="20954">
                <a:moveTo>
                  <a:pt x="4184" y="20953"/>
                </a:moveTo>
                <a:lnTo>
                  <a:pt x="2092" y="14667"/>
                </a:lnTo>
                <a:lnTo>
                  <a:pt x="0" y="6285"/>
                </a:lnTo>
                <a:lnTo>
                  <a:pt x="2092" y="0"/>
                </a:lnTo>
                <a:lnTo>
                  <a:pt x="4184" y="2095"/>
                </a:lnTo>
                <a:lnTo>
                  <a:pt x="5361" y="4452"/>
                </a:lnTo>
                <a:lnTo>
                  <a:pt x="3890" y="4452"/>
                </a:lnTo>
                <a:lnTo>
                  <a:pt x="2353" y="6809"/>
                </a:lnTo>
                <a:lnTo>
                  <a:pt x="2778" y="13095"/>
                </a:lnTo>
                <a:lnTo>
                  <a:pt x="4184" y="20953"/>
                </a:lnTo>
                <a:close/>
              </a:path>
              <a:path w="8889" h="20954">
                <a:moveTo>
                  <a:pt x="8369" y="8381"/>
                </a:moveTo>
                <a:lnTo>
                  <a:pt x="3890" y="4452"/>
                </a:lnTo>
                <a:lnTo>
                  <a:pt x="5361" y="4452"/>
                </a:lnTo>
                <a:lnTo>
                  <a:pt x="6276" y="6285"/>
                </a:lnTo>
                <a:lnTo>
                  <a:pt x="8369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26223" y="23544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369" y="14667"/>
                </a:moveTo>
                <a:lnTo>
                  <a:pt x="4184" y="10476"/>
                </a:lnTo>
                <a:lnTo>
                  <a:pt x="0" y="8381"/>
                </a:lnTo>
                <a:lnTo>
                  <a:pt x="0" y="0"/>
                </a:lnTo>
                <a:lnTo>
                  <a:pt x="4184" y="0"/>
                </a:lnTo>
                <a:lnTo>
                  <a:pt x="10167" y="1997"/>
                </a:lnTo>
                <a:lnTo>
                  <a:pt x="5426" y="1997"/>
                </a:lnTo>
                <a:lnTo>
                  <a:pt x="2615" y="3404"/>
                </a:lnTo>
                <a:lnTo>
                  <a:pt x="3726" y="8348"/>
                </a:lnTo>
                <a:lnTo>
                  <a:pt x="8369" y="14667"/>
                </a:lnTo>
                <a:close/>
              </a:path>
              <a:path w="12700" h="15239">
                <a:moveTo>
                  <a:pt x="12553" y="6285"/>
                </a:moveTo>
                <a:lnTo>
                  <a:pt x="5426" y="1997"/>
                </a:lnTo>
                <a:lnTo>
                  <a:pt x="10167" y="1997"/>
                </a:lnTo>
                <a:lnTo>
                  <a:pt x="10461" y="2095"/>
                </a:lnTo>
                <a:lnTo>
                  <a:pt x="12553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2038" y="256400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553" y="1257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0461" y="0"/>
                </a:lnTo>
                <a:lnTo>
                  <a:pt x="12422" y="1964"/>
                </a:lnTo>
                <a:lnTo>
                  <a:pt x="4903" y="1964"/>
                </a:lnTo>
                <a:lnTo>
                  <a:pt x="3138" y="4190"/>
                </a:lnTo>
                <a:lnTo>
                  <a:pt x="6080" y="7988"/>
                </a:lnTo>
                <a:lnTo>
                  <a:pt x="12553" y="12571"/>
                </a:lnTo>
                <a:close/>
              </a:path>
              <a:path w="12700" h="12700">
                <a:moveTo>
                  <a:pt x="12553" y="2095"/>
                </a:moveTo>
                <a:lnTo>
                  <a:pt x="4903" y="1964"/>
                </a:lnTo>
                <a:lnTo>
                  <a:pt x="12422" y="1964"/>
                </a:lnTo>
                <a:lnTo>
                  <a:pt x="12553" y="209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4130" y="275258"/>
            <a:ext cx="12700" cy="8890"/>
          </a:xfrm>
          <a:custGeom>
            <a:avLst/>
            <a:gdLst/>
            <a:ahLst/>
            <a:cxnLst/>
            <a:rect l="l" t="t" r="r" b="b"/>
            <a:pathLst>
              <a:path w="12700" h="8889">
                <a:moveTo>
                  <a:pt x="10461" y="8381"/>
                </a:moveTo>
                <a:lnTo>
                  <a:pt x="4184" y="8381"/>
                </a:lnTo>
                <a:lnTo>
                  <a:pt x="0" y="2095"/>
                </a:lnTo>
                <a:lnTo>
                  <a:pt x="4184" y="0"/>
                </a:lnTo>
                <a:lnTo>
                  <a:pt x="12553" y="0"/>
                </a:lnTo>
                <a:lnTo>
                  <a:pt x="5230" y="1047"/>
                </a:lnTo>
                <a:lnTo>
                  <a:pt x="4184" y="3666"/>
                </a:lnTo>
                <a:lnTo>
                  <a:pt x="7845" y="7071"/>
                </a:lnTo>
                <a:lnTo>
                  <a:pt x="10461" y="838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0407" y="289926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10461" y="10476"/>
                </a:moveTo>
                <a:lnTo>
                  <a:pt x="4184" y="10476"/>
                </a:lnTo>
                <a:lnTo>
                  <a:pt x="0" y="4190"/>
                </a:lnTo>
                <a:lnTo>
                  <a:pt x="2092" y="2095"/>
                </a:lnTo>
                <a:lnTo>
                  <a:pt x="6276" y="0"/>
                </a:lnTo>
                <a:lnTo>
                  <a:pt x="10461" y="0"/>
                </a:lnTo>
                <a:lnTo>
                  <a:pt x="3759" y="3372"/>
                </a:lnTo>
                <a:lnTo>
                  <a:pt x="3922" y="6547"/>
                </a:lnTo>
                <a:lnTo>
                  <a:pt x="8401" y="8545"/>
                </a:lnTo>
                <a:lnTo>
                  <a:pt x="14318" y="8545"/>
                </a:lnTo>
                <a:lnTo>
                  <a:pt x="10461" y="10476"/>
                </a:lnTo>
                <a:close/>
              </a:path>
              <a:path w="15239" h="10795">
                <a:moveTo>
                  <a:pt x="14318" y="8545"/>
                </a:moveTo>
                <a:lnTo>
                  <a:pt x="8401" y="8545"/>
                </a:lnTo>
                <a:lnTo>
                  <a:pt x="14645" y="8381"/>
                </a:lnTo>
                <a:lnTo>
                  <a:pt x="14318" y="85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684" y="304593"/>
            <a:ext cx="15240" cy="10795"/>
          </a:xfrm>
          <a:custGeom>
            <a:avLst/>
            <a:gdLst/>
            <a:ahLst/>
            <a:cxnLst/>
            <a:rect l="l" t="t" r="r" b="b"/>
            <a:pathLst>
              <a:path w="15239" h="10795">
                <a:moveTo>
                  <a:pt x="6276" y="10476"/>
                </a:moveTo>
                <a:lnTo>
                  <a:pt x="0" y="6285"/>
                </a:lnTo>
                <a:lnTo>
                  <a:pt x="2092" y="4190"/>
                </a:lnTo>
                <a:lnTo>
                  <a:pt x="4184" y="0"/>
                </a:lnTo>
                <a:lnTo>
                  <a:pt x="6276" y="0"/>
                </a:lnTo>
                <a:lnTo>
                  <a:pt x="3171" y="4812"/>
                </a:lnTo>
                <a:lnTo>
                  <a:pt x="4969" y="7071"/>
                </a:lnTo>
                <a:lnTo>
                  <a:pt x="9513" y="7366"/>
                </a:lnTo>
                <a:lnTo>
                  <a:pt x="13567" y="7366"/>
                </a:lnTo>
                <a:lnTo>
                  <a:pt x="12553" y="8381"/>
                </a:lnTo>
                <a:lnTo>
                  <a:pt x="6276" y="10476"/>
                </a:lnTo>
                <a:close/>
              </a:path>
              <a:path w="15239" h="10795">
                <a:moveTo>
                  <a:pt x="13567" y="7366"/>
                </a:moveTo>
                <a:lnTo>
                  <a:pt x="9513" y="7366"/>
                </a:lnTo>
                <a:lnTo>
                  <a:pt x="14645" y="6285"/>
                </a:lnTo>
                <a:lnTo>
                  <a:pt x="13567" y="736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9238" y="317165"/>
            <a:ext cx="12700" cy="10795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276" y="10476"/>
                </a:moveTo>
                <a:lnTo>
                  <a:pt x="0" y="10476"/>
                </a:lnTo>
                <a:lnTo>
                  <a:pt x="0" y="2095"/>
                </a:lnTo>
                <a:lnTo>
                  <a:pt x="2092" y="0"/>
                </a:lnTo>
                <a:lnTo>
                  <a:pt x="1078" y="6515"/>
                </a:lnTo>
                <a:lnTo>
                  <a:pt x="3399" y="8119"/>
                </a:lnTo>
                <a:lnTo>
                  <a:pt x="8630" y="8119"/>
                </a:lnTo>
                <a:lnTo>
                  <a:pt x="6276" y="10476"/>
                </a:lnTo>
                <a:close/>
              </a:path>
              <a:path w="12700" h="10795">
                <a:moveTo>
                  <a:pt x="8630" y="8119"/>
                </a:moveTo>
                <a:lnTo>
                  <a:pt x="3399" y="8119"/>
                </a:lnTo>
                <a:lnTo>
                  <a:pt x="7682" y="6187"/>
                </a:lnTo>
                <a:lnTo>
                  <a:pt x="12553" y="2095"/>
                </a:lnTo>
                <a:lnTo>
                  <a:pt x="10461" y="6285"/>
                </a:lnTo>
                <a:lnTo>
                  <a:pt x="8630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1791" y="32554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10476"/>
                </a:moveTo>
                <a:lnTo>
                  <a:pt x="0" y="2095"/>
                </a:lnTo>
                <a:lnTo>
                  <a:pt x="2092" y="0"/>
                </a:lnTo>
                <a:lnTo>
                  <a:pt x="1928" y="6515"/>
                </a:lnTo>
                <a:lnTo>
                  <a:pt x="3922" y="8119"/>
                </a:lnTo>
                <a:lnTo>
                  <a:pt x="6799" y="8119"/>
                </a:lnTo>
                <a:lnTo>
                  <a:pt x="6276" y="8381"/>
                </a:lnTo>
                <a:lnTo>
                  <a:pt x="0" y="10476"/>
                </a:lnTo>
                <a:close/>
              </a:path>
              <a:path w="10795" h="10795">
                <a:moveTo>
                  <a:pt x="6799" y="8119"/>
                </a:moveTo>
                <a:lnTo>
                  <a:pt x="3922" y="8119"/>
                </a:lnTo>
                <a:lnTo>
                  <a:pt x="7094" y="6187"/>
                </a:lnTo>
                <a:lnTo>
                  <a:pt x="10461" y="2095"/>
                </a:lnTo>
                <a:lnTo>
                  <a:pt x="10461" y="6285"/>
                </a:lnTo>
                <a:lnTo>
                  <a:pt x="6799" y="811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6437" y="33183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2092" y="10476"/>
                </a:moveTo>
                <a:lnTo>
                  <a:pt x="0" y="6285"/>
                </a:lnTo>
                <a:lnTo>
                  <a:pt x="0" y="0"/>
                </a:lnTo>
                <a:lnTo>
                  <a:pt x="1046" y="6482"/>
                </a:lnTo>
                <a:lnTo>
                  <a:pt x="3661" y="7857"/>
                </a:lnTo>
                <a:lnTo>
                  <a:pt x="6799" y="7857"/>
                </a:lnTo>
                <a:lnTo>
                  <a:pt x="6276" y="8381"/>
                </a:lnTo>
                <a:lnTo>
                  <a:pt x="2092" y="10476"/>
                </a:lnTo>
                <a:close/>
              </a:path>
              <a:path w="10795" h="10795">
                <a:moveTo>
                  <a:pt x="6799" y="7857"/>
                </a:moveTo>
                <a:lnTo>
                  <a:pt x="3661" y="7857"/>
                </a:lnTo>
                <a:lnTo>
                  <a:pt x="7061" y="5303"/>
                </a:lnTo>
                <a:lnTo>
                  <a:pt x="10461" y="0"/>
                </a:lnTo>
                <a:lnTo>
                  <a:pt x="10461" y="4190"/>
                </a:lnTo>
                <a:lnTo>
                  <a:pt x="6799" y="7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3175" y="333927"/>
            <a:ext cx="10795" cy="12700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6734" y="10018"/>
                </a:moveTo>
                <a:lnTo>
                  <a:pt x="2190" y="10018"/>
                </a:lnTo>
                <a:lnTo>
                  <a:pt x="4969" y="9952"/>
                </a:lnTo>
                <a:lnTo>
                  <a:pt x="7355" y="5958"/>
                </a:lnTo>
                <a:lnTo>
                  <a:pt x="8369" y="0"/>
                </a:lnTo>
                <a:lnTo>
                  <a:pt x="10461" y="4190"/>
                </a:lnTo>
                <a:lnTo>
                  <a:pt x="8369" y="8381"/>
                </a:lnTo>
                <a:lnTo>
                  <a:pt x="6734" y="10018"/>
                </a:lnTo>
                <a:close/>
              </a:path>
              <a:path w="10795" h="12700">
                <a:moveTo>
                  <a:pt x="4184" y="12571"/>
                </a:moveTo>
                <a:lnTo>
                  <a:pt x="0" y="10476"/>
                </a:lnTo>
                <a:lnTo>
                  <a:pt x="0" y="4190"/>
                </a:lnTo>
                <a:lnTo>
                  <a:pt x="2190" y="10018"/>
                </a:lnTo>
                <a:lnTo>
                  <a:pt x="6734" y="10018"/>
                </a:lnTo>
                <a:lnTo>
                  <a:pt x="4184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107" y="340213"/>
            <a:ext cx="15875" cy="13970"/>
          </a:xfrm>
          <a:custGeom>
            <a:avLst/>
            <a:gdLst/>
            <a:ahLst/>
            <a:cxnLst/>
            <a:rect l="l" t="t" r="r" b="b"/>
            <a:pathLst>
              <a:path w="15875" h="13970">
                <a:moveTo>
                  <a:pt x="1556" y="6461"/>
                </a:moveTo>
                <a:lnTo>
                  <a:pt x="1471" y="6285"/>
                </a:lnTo>
                <a:lnTo>
                  <a:pt x="4838" y="0"/>
                </a:lnTo>
                <a:lnTo>
                  <a:pt x="1556" y="6461"/>
                </a:lnTo>
                <a:close/>
              </a:path>
              <a:path w="15875" h="13970">
                <a:moveTo>
                  <a:pt x="11540" y="9428"/>
                </a:moveTo>
                <a:lnTo>
                  <a:pt x="8074" y="9428"/>
                </a:lnTo>
                <a:lnTo>
                  <a:pt x="15299" y="6285"/>
                </a:lnTo>
                <a:lnTo>
                  <a:pt x="11540" y="9428"/>
                </a:lnTo>
                <a:close/>
              </a:path>
              <a:path w="15875" h="13970">
                <a:moveTo>
                  <a:pt x="2223" y="13357"/>
                </a:moveTo>
                <a:lnTo>
                  <a:pt x="0" y="9527"/>
                </a:lnTo>
                <a:lnTo>
                  <a:pt x="1556" y="6461"/>
                </a:lnTo>
                <a:lnTo>
                  <a:pt x="3007" y="9428"/>
                </a:lnTo>
                <a:lnTo>
                  <a:pt x="11540" y="9428"/>
                </a:lnTo>
                <a:lnTo>
                  <a:pt x="8369" y="12080"/>
                </a:lnTo>
                <a:lnTo>
                  <a:pt x="2223" y="133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97192" y="325546"/>
            <a:ext cx="16510" cy="12700"/>
          </a:xfrm>
          <a:custGeom>
            <a:avLst/>
            <a:gdLst/>
            <a:ahLst/>
            <a:cxnLst/>
            <a:rect l="l" t="t" r="r" b="b"/>
            <a:pathLst>
              <a:path w="16510" h="12700">
                <a:moveTo>
                  <a:pt x="8369" y="12375"/>
                </a:moveTo>
                <a:lnTo>
                  <a:pt x="1830" y="12048"/>
                </a:lnTo>
                <a:lnTo>
                  <a:pt x="0" y="7791"/>
                </a:lnTo>
                <a:lnTo>
                  <a:pt x="6015" y="0"/>
                </a:lnTo>
                <a:lnTo>
                  <a:pt x="2353" y="5434"/>
                </a:lnTo>
                <a:lnTo>
                  <a:pt x="3399" y="8905"/>
                </a:lnTo>
                <a:lnTo>
                  <a:pt x="8369" y="10018"/>
                </a:lnTo>
                <a:lnTo>
                  <a:pt x="13153" y="10018"/>
                </a:lnTo>
                <a:lnTo>
                  <a:pt x="8369" y="12375"/>
                </a:lnTo>
                <a:close/>
              </a:path>
              <a:path w="16510" h="12700">
                <a:moveTo>
                  <a:pt x="13153" y="10018"/>
                </a:moveTo>
                <a:lnTo>
                  <a:pt x="8369" y="10018"/>
                </a:lnTo>
                <a:lnTo>
                  <a:pt x="16476" y="8381"/>
                </a:lnTo>
                <a:lnTo>
                  <a:pt x="13153" y="1001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6404" y="308783"/>
            <a:ext cx="15240" cy="12065"/>
          </a:xfrm>
          <a:custGeom>
            <a:avLst/>
            <a:gdLst/>
            <a:ahLst/>
            <a:cxnLst/>
            <a:rect l="l" t="t" r="r" b="b"/>
            <a:pathLst>
              <a:path w="15239" h="12064">
                <a:moveTo>
                  <a:pt x="6669" y="11786"/>
                </a:moveTo>
                <a:lnTo>
                  <a:pt x="588" y="9952"/>
                </a:lnTo>
                <a:lnTo>
                  <a:pt x="0" y="5762"/>
                </a:lnTo>
                <a:lnTo>
                  <a:pt x="8434" y="0"/>
                </a:lnTo>
                <a:lnTo>
                  <a:pt x="2353" y="4583"/>
                </a:lnTo>
                <a:lnTo>
                  <a:pt x="2157" y="8381"/>
                </a:lnTo>
                <a:lnTo>
                  <a:pt x="6669" y="10607"/>
                </a:lnTo>
                <a:lnTo>
                  <a:pt x="13907" y="10607"/>
                </a:lnTo>
                <a:lnTo>
                  <a:pt x="6669" y="11786"/>
                </a:lnTo>
                <a:close/>
              </a:path>
              <a:path w="15239" h="12064">
                <a:moveTo>
                  <a:pt x="13907" y="10607"/>
                </a:moveTo>
                <a:lnTo>
                  <a:pt x="6669" y="10607"/>
                </a:lnTo>
                <a:lnTo>
                  <a:pt x="14711" y="10476"/>
                </a:lnTo>
                <a:lnTo>
                  <a:pt x="13907" y="1060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0701" y="350690"/>
            <a:ext cx="19050" cy="15240"/>
          </a:xfrm>
          <a:custGeom>
            <a:avLst/>
            <a:gdLst/>
            <a:ahLst/>
            <a:cxnLst/>
            <a:rect l="l" t="t" r="r" b="b"/>
            <a:pathLst>
              <a:path w="19050" h="15239">
                <a:moveTo>
                  <a:pt x="4674" y="15191"/>
                </a:moveTo>
                <a:lnTo>
                  <a:pt x="0" y="12113"/>
                </a:lnTo>
                <a:lnTo>
                  <a:pt x="1798" y="0"/>
                </a:lnTo>
                <a:lnTo>
                  <a:pt x="1471" y="9167"/>
                </a:lnTo>
                <a:lnTo>
                  <a:pt x="5459" y="12048"/>
                </a:lnTo>
                <a:lnTo>
                  <a:pt x="10514" y="12048"/>
                </a:lnTo>
                <a:lnTo>
                  <a:pt x="4674" y="15191"/>
                </a:lnTo>
                <a:close/>
              </a:path>
              <a:path w="19050" h="15239">
                <a:moveTo>
                  <a:pt x="10514" y="12048"/>
                </a:moveTo>
                <a:lnTo>
                  <a:pt x="5459" y="12048"/>
                </a:lnTo>
                <a:lnTo>
                  <a:pt x="11801" y="9428"/>
                </a:lnTo>
                <a:lnTo>
                  <a:pt x="18536" y="2095"/>
                </a:lnTo>
                <a:lnTo>
                  <a:pt x="12095" y="11196"/>
                </a:lnTo>
                <a:lnTo>
                  <a:pt x="10514" y="12048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3422" y="356976"/>
            <a:ext cx="17145" cy="15240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5230" y="14929"/>
                </a:moveTo>
                <a:lnTo>
                  <a:pt x="261" y="12670"/>
                </a:lnTo>
                <a:lnTo>
                  <a:pt x="0" y="0"/>
                </a:lnTo>
                <a:lnTo>
                  <a:pt x="849" y="10018"/>
                </a:lnTo>
                <a:lnTo>
                  <a:pt x="5230" y="12571"/>
                </a:lnTo>
                <a:lnTo>
                  <a:pt x="8191" y="12571"/>
                </a:lnTo>
                <a:lnTo>
                  <a:pt x="5230" y="14929"/>
                </a:lnTo>
                <a:close/>
              </a:path>
              <a:path w="17145" h="15239">
                <a:moveTo>
                  <a:pt x="8191" y="12571"/>
                </a:moveTo>
                <a:lnTo>
                  <a:pt x="5230" y="12571"/>
                </a:lnTo>
                <a:lnTo>
                  <a:pt x="11180" y="8839"/>
                </a:lnTo>
                <a:lnTo>
                  <a:pt x="16738" y="0"/>
                </a:lnTo>
                <a:lnTo>
                  <a:pt x="11768" y="9723"/>
                </a:lnTo>
                <a:lnTo>
                  <a:pt x="8191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6437" y="352785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5" h="17145">
                <a:moveTo>
                  <a:pt x="6799" y="16762"/>
                </a:moveTo>
                <a:lnTo>
                  <a:pt x="1438" y="13292"/>
                </a:lnTo>
                <a:lnTo>
                  <a:pt x="0" y="0"/>
                </a:lnTo>
                <a:lnTo>
                  <a:pt x="1732" y="10640"/>
                </a:lnTo>
                <a:lnTo>
                  <a:pt x="6015" y="14405"/>
                </a:lnTo>
                <a:lnTo>
                  <a:pt x="10102" y="14405"/>
                </a:lnTo>
                <a:lnTo>
                  <a:pt x="6799" y="16762"/>
                </a:lnTo>
                <a:close/>
              </a:path>
              <a:path w="17145" h="17145">
                <a:moveTo>
                  <a:pt x="10102" y="14405"/>
                </a:moveTo>
                <a:lnTo>
                  <a:pt x="6015" y="14405"/>
                </a:lnTo>
                <a:lnTo>
                  <a:pt x="11474" y="11491"/>
                </a:lnTo>
                <a:lnTo>
                  <a:pt x="16738" y="2095"/>
                </a:lnTo>
                <a:lnTo>
                  <a:pt x="12945" y="12375"/>
                </a:lnTo>
                <a:lnTo>
                  <a:pt x="10102" y="1440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1544" y="310879"/>
            <a:ext cx="8890" cy="8890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6276" y="8381"/>
                </a:moveTo>
                <a:lnTo>
                  <a:pt x="0" y="6285"/>
                </a:lnTo>
                <a:lnTo>
                  <a:pt x="2092" y="0"/>
                </a:lnTo>
                <a:lnTo>
                  <a:pt x="2092" y="6285"/>
                </a:lnTo>
                <a:lnTo>
                  <a:pt x="8369" y="6285"/>
                </a:lnTo>
                <a:lnTo>
                  <a:pt x="6276" y="8381"/>
                </a:lnTo>
                <a:close/>
              </a:path>
              <a:path w="8889" h="8889">
                <a:moveTo>
                  <a:pt x="8369" y="6285"/>
                </a:moveTo>
                <a:lnTo>
                  <a:pt x="6276" y="6285"/>
                </a:lnTo>
                <a:lnTo>
                  <a:pt x="8369" y="4190"/>
                </a:lnTo>
                <a:lnTo>
                  <a:pt x="8369" y="628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192" y="392595"/>
            <a:ext cx="76882" cy="136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2000" y="409359"/>
            <a:ext cx="159016" cy="113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5976" y="409359"/>
            <a:ext cx="96240" cy="110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1797" y="134873"/>
            <a:ext cx="190385" cy="2053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2498" y="153733"/>
            <a:ext cx="46030" cy="502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6225" y="133299"/>
            <a:ext cx="121348" cy="674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0621" y="248019"/>
            <a:ext cx="178435" cy="209550"/>
          </a:xfrm>
          <a:custGeom>
            <a:avLst/>
            <a:gdLst/>
            <a:ahLst/>
            <a:cxnLst/>
            <a:rect l="l" t="t" r="r" b="b"/>
            <a:pathLst>
              <a:path w="178434" h="209550">
                <a:moveTo>
                  <a:pt x="89967" y="209532"/>
                </a:moveTo>
                <a:lnTo>
                  <a:pt x="87875" y="209532"/>
                </a:lnTo>
                <a:lnTo>
                  <a:pt x="40014" y="176662"/>
                </a:lnTo>
                <a:lnTo>
                  <a:pt x="12553" y="128862"/>
                </a:lnTo>
                <a:lnTo>
                  <a:pt x="784" y="81062"/>
                </a:lnTo>
                <a:lnTo>
                  <a:pt x="0" y="48192"/>
                </a:lnTo>
                <a:lnTo>
                  <a:pt x="36680" y="35653"/>
                </a:lnTo>
                <a:lnTo>
                  <a:pt x="64337" y="20167"/>
                </a:lnTo>
                <a:lnTo>
                  <a:pt x="81794" y="6646"/>
                </a:lnTo>
                <a:lnTo>
                  <a:pt x="87875" y="0"/>
                </a:lnTo>
                <a:lnTo>
                  <a:pt x="89967" y="0"/>
                </a:lnTo>
                <a:lnTo>
                  <a:pt x="96047" y="6646"/>
                </a:lnTo>
                <a:lnTo>
                  <a:pt x="113505" y="20167"/>
                </a:lnTo>
                <a:lnTo>
                  <a:pt x="141162" y="35653"/>
                </a:lnTo>
                <a:lnTo>
                  <a:pt x="177842" y="48192"/>
                </a:lnTo>
                <a:lnTo>
                  <a:pt x="176175" y="81062"/>
                </a:lnTo>
                <a:lnTo>
                  <a:pt x="164504" y="128862"/>
                </a:lnTo>
                <a:lnTo>
                  <a:pt x="137533" y="176662"/>
                </a:lnTo>
                <a:lnTo>
                  <a:pt x="89967" y="209532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88991" y="258496"/>
            <a:ext cx="161290" cy="188595"/>
          </a:xfrm>
          <a:custGeom>
            <a:avLst/>
            <a:gdLst/>
            <a:ahLst/>
            <a:cxnLst/>
            <a:rect l="l" t="t" r="r" b="b"/>
            <a:pathLst>
              <a:path w="161290" h="188595">
                <a:moveTo>
                  <a:pt x="81598" y="188579"/>
                </a:moveTo>
                <a:lnTo>
                  <a:pt x="79506" y="188579"/>
                </a:lnTo>
                <a:lnTo>
                  <a:pt x="35895" y="158589"/>
                </a:lnTo>
                <a:lnTo>
                  <a:pt x="11507" y="115242"/>
                </a:lnTo>
                <a:lnTo>
                  <a:pt x="1242" y="71895"/>
                </a:lnTo>
                <a:lnTo>
                  <a:pt x="0" y="41906"/>
                </a:lnTo>
                <a:lnTo>
                  <a:pt x="33606" y="31233"/>
                </a:lnTo>
                <a:lnTo>
                  <a:pt x="58583" y="17810"/>
                </a:lnTo>
                <a:lnTo>
                  <a:pt x="74144" y="5958"/>
                </a:lnTo>
                <a:lnTo>
                  <a:pt x="79506" y="0"/>
                </a:lnTo>
                <a:lnTo>
                  <a:pt x="86077" y="5958"/>
                </a:lnTo>
                <a:lnTo>
                  <a:pt x="102259" y="17810"/>
                </a:lnTo>
                <a:lnTo>
                  <a:pt x="127464" y="31233"/>
                </a:lnTo>
                <a:lnTo>
                  <a:pt x="161104" y="41906"/>
                </a:lnTo>
                <a:lnTo>
                  <a:pt x="159862" y="71895"/>
                </a:lnTo>
                <a:lnTo>
                  <a:pt x="149596" y="115242"/>
                </a:lnTo>
                <a:lnTo>
                  <a:pt x="125208" y="158589"/>
                </a:lnTo>
                <a:lnTo>
                  <a:pt x="81598" y="188579"/>
                </a:lnTo>
                <a:close/>
              </a:path>
            </a:pathLst>
          </a:custGeom>
          <a:solidFill>
            <a:srgbClr val="5151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95267" y="264782"/>
            <a:ext cx="148590" cy="176530"/>
          </a:xfrm>
          <a:custGeom>
            <a:avLst/>
            <a:gdLst/>
            <a:ahLst/>
            <a:cxnLst/>
            <a:rect l="l" t="t" r="r" b="b"/>
            <a:pathLst>
              <a:path w="148590" h="176529">
                <a:moveTo>
                  <a:pt x="75321" y="176007"/>
                </a:moveTo>
                <a:lnTo>
                  <a:pt x="73229" y="176007"/>
                </a:lnTo>
                <a:lnTo>
                  <a:pt x="32953" y="148244"/>
                </a:lnTo>
                <a:lnTo>
                  <a:pt x="9938" y="107909"/>
                </a:lnTo>
                <a:lnTo>
                  <a:pt x="261" y="67574"/>
                </a:lnTo>
                <a:lnTo>
                  <a:pt x="0" y="39811"/>
                </a:lnTo>
                <a:lnTo>
                  <a:pt x="30860" y="29465"/>
                </a:lnTo>
                <a:lnTo>
                  <a:pt x="53875" y="16762"/>
                </a:lnTo>
                <a:lnTo>
                  <a:pt x="68260" y="5631"/>
                </a:lnTo>
                <a:lnTo>
                  <a:pt x="73229" y="0"/>
                </a:lnTo>
                <a:lnTo>
                  <a:pt x="79407" y="5631"/>
                </a:lnTo>
                <a:lnTo>
                  <a:pt x="94413" y="16762"/>
                </a:lnTo>
                <a:lnTo>
                  <a:pt x="117657" y="29465"/>
                </a:lnTo>
                <a:lnTo>
                  <a:pt x="148550" y="39811"/>
                </a:lnTo>
                <a:lnTo>
                  <a:pt x="148289" y="67574"/>
                </a:lnTo>
                <a:lnTo>
                  <a:pt x="138612" y="107909"/>
                </a:lnTo>
                <a:lnTo>
                  <a:pt x="115597" y="148244"/>
                </a:lnTo>
                <a:lnTo>
                  <a:pt x="75321" y="17600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360" y="266877"/>
            <a:ext cx="144780" cy="172085"/>
          </a:xfrm>
          <a:custGeom>
            <a:avLst/>
            <a:gdLst/>
            <a:ahLst/>
            <a:cxnLst/>
            <a:rect l="l" t="t" r="r" b="b"/>
            <a:pathLst>
              <a:path w="144779" h="172084">
                <a:moveTo>
                  <a:pt x="73229" y="171816"/>
                </a:moveTo>
                <a:lnTo>
                  <a:pt x="71136" y="171816"/>
                </a:lnTo>
                <a:lnTo>
                  <a:pt x="32070" y="144413"/>
                </a:lnTo>
                <a:lnTo>
                  <a:pt x="9676" y="105028"/>
                </a:lnTo>
                <a:lnTo>
                  <a:pt x="228" y="66035"/>
                </a:lnTo>
                <a:lnTo>
                  <a:pt x="0" y="39811"/>
                </a:lnTo>
                <a:lnTo>
                  <a:pt x="29651" y="29465"/>
                </a:lnTo>
                <a:lnTo>
                  <a:pt x="52045" y="16762"/>
                </a:lnTo>
                <a:lnTo>
                  <a:pt x="66200" y="5631"/>
                </a:lnTo>
                <a:lnTo>
                  <a:pt x="71136" y="0"/>
                </a:lnTo>
                <a:lnTo>
                  <a:pt x="77283" y="5631"/>
                </a:lnTo>
                <a:lnTo>
                  <a:pt x="92059" y="16762"/>
                </a:lnTo>
                <a:lnTo>
                  <a:pt x="114682" y="29465"/>
                </a:lnTo>
                <a:lnTo>
                  <a:pt x="144366" y="39811"/>
                </a:lnTo>
                <a:lnTo>
                  <a:pt x="144137" y="66035"/>
                </a:lnTo>
                <a:lnTo>
                  <a:pt x="134689" y="105028"/>
                </a:lnTo>
                <a:lnTo>
                  <a:pt x="112295" y="144413"/>
                </a:lnTo>
                <a:lnTo>
                  <a:pt x="73229" y="171816"/>
                </a:lnTo>
                <a:close/>
              </a:path>
            </a:pathLst>
          </a:custGeom>
          <a:solidFill>
            <a:srgbClr val="569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5696" y="436598"/>
            <a:ext cx="54610" cy="69215"/>
          </a:xfrm>
          <a:custGeom>
            <a:avLst/>
            <a:gdLst/>
            <a:ahLst/>
            <a:cxnLst/>
            <a:rect l="l" t="t" r="r" b="b"/>
            <a:pathLst>
              <a:path w="54609" h="69215">
                <a:moveTo>
                  <a:pt x="4184" y="2095"/>
                </a:moveTo>
                <a:lnTo>
                  <a:pt x="2092" y="2095"/>
                </a:lnTo>
                <a:lnTo>
                  <a:pt x="0" y="0"/>
                </a:lnTo>
                <a:lnTo>
                  <a:pt x="4184" y="2095"/>
                </a:lnTo>
                <a:close/>
              </a:path>
              <a:path w="54609" h="69215">
                <a:moveTo>
                  <a:pt x="4184" y="2095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close/>
              </a:path>
              <a:path w="54609" h="69215">
                <a:moveTo>
                  <a:pt x="12553" y="4190"/>
                </a:moveTo>
                <a:lnTo>
                  <a:pt x="6276" y="4190"/>
                </a:lnTo>
                <a:lnTo>
                  <a:pt x="4184" y="2095"/>
                </a:lnTo>
                <a:lnTo>
                  <a:pt x="10461" y="2095"/>
                </a:lnTo>
                <a:lnTo>
                  <a:pt x="12553" y="4190"/>
                </a:lnTo>
                <a:close/>
              </a:path>
              <a:path w="54609" h="69215">
                <a:moveTo>
                  <a:pt x="25107" y="10476"/>
                </a:moveTo>
                <a:lnTo>
                  <a:pt x="20922" y="10476"/>
                </a:lnTo>
                <a:lnTo>
                  <a:pt x="18830" y="8381"/>
                </a:lnTo>
                <a:lnTo>
                  <a:pt x="14645" y="8381"/>
                </a:lnTo>
                <a:lnTo>
                  <a:pt x="10461" y="4190"/>
                </a:lnTo>
                <a:lnTo>
                  <a:pt x="16738" y="4190"/>
                </a:lnTo>
                <a:lnTo>
                  <a:pt x="18830" y="6285"/>
                </a:lnTo>
                <a:lnTo>
                  <a:pt x="20922" y="6285"/>
                </a:lnTo>
                <a:lnTo>
                  <a:pt x="25107" y="10476"/>
                </a:lnTo>
                <a:close/>
              </a:path>
              <a:path w="54609" h="69215">
                <a:moveTo>
                  <a:pt x="35568" y="16762"/>
                </a:moveTo>
                <a:lnTo>
                  <a:pt x="31383" y="16762"/>
                </a:lnTo>
                <a:lnTo>
                  <a:pt x="29291" y="14667"/>
                </a:lnTo>
                <a:lnTo>
                  <a:pt x="27199" y="14667"/>
                </a:lnTo>
                <a:lnTo>
                  <a:pt x="23014" y="10476"/>
                </a:lnTo>
                <a:lnTo>
                  <a:pt x="29291" y="10476"/>
                </a:lnTo>
                <a:lnTo>
                  <a:pt x="31383" y="12571"/>
                </a:lnTo>
                <a:lnTo>
                  <a:pt x="33476" y="12571"/>
                </a:lnTo>
                <a:lnTo>
                  <a:pt x="35568" y="14667"/>
                </a:lnTo>
                <a:lnTo>
                  <a:pt x="35568" y="16762"/>
                </a:lnTo>
                <a:close/>
              </a:path>
              <a:path w="54609" h="69215">
                <a:moveTo>
                  <a:pt x="39753" y="18857"/>
                </a:moveTo>
                <a:lnTo>
                  <a:pt x="33476" y="18857"/>
                </a:lnTo>
                <a:lnTo>
                  <a:pt x="33476" y="16762"/>
                </a:lnTo>
                <a:lnTo>
                  <a:pt x="37660" y="16762"/>
                </a:lnTo>
                <a:lnTo>
                  <a:pt x="39753" y="18857"/>
                </a:lnTo>
                <a:close/>
              </a:path>
              <a:path w="54609" h="69215">
                <a:moveTo>
                  <a:pt x="46029" y="64955"/>
                </a:moveTo>
                <a:lnTo>
                  <a:pt x="43937" y="64955"/>
                </a:lnTo>
                <a:lnTo>
                  <a:pt x="46029" y="60764"/>
                </a:lnTo>
                <a:lnTo>
                  <a:pt x="46029" y="58669"/>
                </a:lnTo>
                <a:lnTo>
                  <a:pt x="48122" y="58669"/>
                </a:lnTo>
                <a:lnTo>
                  <a:pt x="48122" y="54478"/>
                </a:lnTo>
                <a:lnTo>
                  <a:pt x="50214" y="52383"/>
                </a:lnTo>
                <a:lnTo>
                  <a:pt x="50214" y="35620"/>
                </a:lnTo>
                <a:lnTo>
                  <a:pt x="48122" y="35620"/>
                </a:lnTo>
                <a:lnTo>
                  <a:pt x="48122" y="33525"/>
                </a:lnTo>
                <a:lnTo>
                  <a:pt x="43937" y="29334"/>
                </a:lnTo>
                <a:lnTo>
                  <a:pt x="43937" y="27239"/>
                </a:lnTo>
                <a:lnTo>
                  <a:pt x="37660" y="20953"/>
                </a:lnTo>
                <a:lnTo>
                  <a:pt x="35568" y="20953"/>
                </a:lnTo>
                <a:lnTo>
                  <a:pt x="35568" y="18857"/>
                </a:lnTo>
                <a:lnTo>
                  <a:pt x="41845" y="18857"/>
                </a:lnTo>
                <a:lnTo>
                  <a:pt x="43937" y="20953"/>
                </a:lnTo>
                <a:lnTo>
                  <a:pt x="43937" y="23048"/>
                </a:lnTo>
                <a:lnTo>
                  <a:pt x="46029" y="25143"/>
                </a:lnTo>
                <a:lnTo>
                  <a:pt x="48122" y="25143"/>
                </a:lnTo>
                <a:lnTo>
                  <a:pt x="48122" y="27239"/>
                </a:lnTo>
                <a:lnTo>
                  <a:pt x="52306" y="31429"/>
                </a:lnTo>
                <a:lnTo>
                  <a:pt x="52306" y="35620"/>
                </a:lnTo>
                <a:lnTo>
                  <a:pt x="54398" y="37715"/>
                </a:lnTo>
                <a:lnTo>
                  <a:pt x="54398" y="50287"/>
                </a:lnTo>
                <a:lnTo>
                  <a:pt x="52306" y="52383"/>
                </a:lnTo>
                <a:lnTo>
                  <a:pt x="52306" y="54478"/>
                </a:lnTo>
                <a:lnTo>
                  <a:pt x="50214" y="56573"/>
                </a:lnTo>
                <a:lnTo>
                  <a:pt x="48122" y="60764"/>
                </a:lnTo>
                <a:lnTo>
                  <a:pt x="48122" y="62859"/>
                </a:lnTo>
                <a:lnTo>
                  <a:pt x="46029" y="64955"/>
                </a:lnTo>
                <a:close/>
              </a:path>
              <a:path w="54609" h="69215">
                <a:moveTo>
                  <a:pt x="43937" y="67050"/>
                </a:moveTo>
                <a:lnTo>
                  <a:pt x="41845" y="67050"/>
                </a:lnTo>
                <a:lnTo>
                  <a:pt x="41845" y="64955"/>
                </a:lnTo>
                <a:lnTo>
                  <a:pt x="43937" y="62859"/>
                </a:lnTo>
                <a:lnTo>
                  <a:pt x="43937" y="64955"/>
                </a:lnTo>
                <a:lnTo>
                  <a:pt x="46029" y="64955"/>
                </a:lnTo>
                <a:lnTo>
                  <a:pt x="43937" y="67050"/>
                </a:lnTo>
                <a:close/>
              </a:path>
              <a:path w="54609" h="69215">
                <a:moveTo>
                  <a:pt x="41845" y="69145"/>
                </a:moveTo>
                <a:lnTo>
                  <a:pt x="39753" y="69145"/>
                </a:lnTo>
                <a:lnTo>
                  <a:pt x="39753" y="67050"/>
                </a:lnTo>
                <a:lnTo>
                  <a:pt x="41845" y="67050"/>
                </a:lnTo>
                <a:lnTo>
                  <a:pt x="41845" y="69145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04" y="447075"/>
            <a:ext cx="6350" cy="59055"/>
          </a:xfrm>
          <a:custGeom>
            <a:avLst/>
            <a:gdLst/>
            <a:ahLst/>
            <a:cxnLst/>
            <a:rect l="l" t="t" r="r" b="b"/>
            <a:pathLst>
              <a:path w="6350" h="59054">
                <a:moveTo>
                  <a:pt x="4184" y="58669"/>
                </a:moveTo>
                <a:lnTo>
                  <a:pt x="2092" y="58669"/>
                </a:lnTo>
                <a:lnTo>
                  <a:pt x="2092" y="50287"/>
                </a:lnTo>
                <a:lnTo>
                  <a:pt x="0" y="44001"/>
                </a:lnTo>
                <a:lnTo>
                  <a:pt x="0" y="12571"/>
                </a:lnTo>
                <a:lnTo>
                  <a:pt x="2092" y="8381"/>
                </a:lnTo>
                <a:lnTo>
                  <a:pt x="4184" y="0"/>
                </a:lnTo>
                <a:lnTo>
                  <a:pt x="4184" y="12571"/>
                </a:lnTo>
                <a:lnTo>
                  <a:pt x="6276" y="20953"/>
                </a:lnTo>
                <a:lnTo>
                  <a:pt x="6276" y="35620"/>
                </a:lnTo>
                <a:lnTo>
                  <a:pt x="4184" y="44001"/>
                </a:lnTo>
                <a:lnTo>
                  <a:pt x="4184" y="5866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1083" y="436598"/>
            <a:ext cx="52705" cy="71755"/>
          </a:xfrm>
          <a:custGeom>
            <a:avLst/>
            <a:gdLst/>
            <a:ahLst/>
            <a:cxnLst/>
            <a:rect l="l" t="t" r="r" b="b"/>
            <a:pathLst>
              <a:path w="52704" h="71754">
                <a:moveTo>
                  <a:pt x="52306" y="2095"/>
                </a:moveTo>
                <a:lnTo>
                  <a:pt x="48122" y="2095"/>
                </a:lnTo>
                <a:lnTo>
                  <a:pt x="50214" y="0"/>
                </a:lnTo>
                <a:lnTo>
                  <a:pt x="52306" y="2095"/>
                </a:lnTo>
                <a:close/>
              </a:path>
              <a:path w="52704" h="71754">
                <a:moveTo>
                  <a:pt x="48122" y="4190"/>
                </a:moveTo>
                <a:lnTo>
                  <a:pt x="41845" y="4190"/>
                </a:lnTo>
                <a:lnTo>
                  <a:pt x="43937" y="2095"/>
                </a:lnTo>
                <a:lnTo>
                  <a:pt x="50214" y="2095"/>
                </a:lnTo>
                <a:lnTo>
                  <a:pt x="48122" y="4190"/>
                </a:lnTo>
                <a:close/>
              </a:path>
              <a:path w="52704" h="71754">
                <a:moveTo>
                  <a:pt x="41845" y="6285"/>
                </a:moveTo>
                <a:lnTo>
                  <a:pt x="35568" y="6285"/>
                </a:lnTo>
                <a:lnTo>
                  <a:pt x="37660" y="4190"/>
                </a:lnTo>
                <a:lnTo>
                  <a:pt x="43937" y="4190"/>
                </a:lnTo>
                <a:lnTo>
                  <a:pt x="41845" y="6285"/>
                </a:lnTo>
                <a:close/>
              </a:path>
              <a:path w="52704" h="71754">
                <a:moveTo>
                  <a:pt x="37660" y="8381"/>
                </a:moveTo>
                <a:lnTo>
                  <a:pt x="31383" y="8381"/>
                </a:lnTo>
                <a:lnTo>
                  <a:pt x="33476" y="6285"/>
                </a:lnTo>
                <a:lnTo>
                  <a:pt x="39753" y="6285"/>
                </a:lnTo>
                <a:lnTo>
                  <a:pt x="37660" y="8381"/>
                </a:lnTo>
                <a:close/>
              </a:path>
              <a:path w="52704" h="71754">
                <a:moveTo>
                  <a:pt x="33476" y="10476"/>
                </a:moveTo>
                <a:lnTo>
                  <a:pt x="27199" y="10476"/>
                </a:lnTo>
                <a:lnTo>
                  <a:pt x="29291" y="8381"/>
                </a:lnTo>
                <a:lnTo>
                  <a:pt x="35568" y="8381"/>
                </a:lnTo>
                <a:lnTo>
                  <a:pt x="33476" y="10476"/>
                </a:lnTo>
                <a:close/>
              </a:path>
              <a:path w="52704" h="71754">
                <a:moveTo>
                  <a:pt x="29291" y="12571"/>
                </a:moveTo>
                <a:lnTo>
                  <a:pt x="23014" y="12571"/>
                </a:lnTo>
                <a:lnTo>
                  <a:pt x="25107" y="10476"/>
                </a:lnTo>
                <a:lnTo>
                  <a:pt x="31383" y="10476"/>
                </a:lnTo>
                <a:lnTo>
                  <a:pt x="29291" y="12571"/>
                </a:lnTo>
                <a:close/>
              </a:path>
              <a:path w="52704" h="71754">
                <a:moveTo>
                  <a:pt x="20922" y="18857"/>
                </a:moveTo>
                <a:lnTo>
                  <a:pt x="14645" y="18857"/>
                </a:lnTo>
                <a:lnTo>
                  <a:pt x="14645" y="16762"/>
                </a:lnTo>
                <a:lnTo>
                  <a:pt x="16738" y="16762"/>
                </a:lnTo>
                <a:lnTo>
                  <a:pt x="20922" y="12571"/>
                </a:lnTo>
                <a:lnTo>
                  <a:pt x="27199" y="12571"/>
                </a:lnTo>
                <a:lnTo>
                  <a:pt x="25107" y="14667"/>
                </a:lnTo>
                <a:lnTo>
                  <a:pt x="20922" y="16762"/>
                </a:lnTo>
                <a:lnTo>
                  <a:pt x="20922" y="18857"/>
                </a:lnTo>
                <a:close/>
              </a:path>
              <a:path w="52704" h="71754">
                <a:moveTo>
                  <a:pt x="6276" y="60764"/>
                </a:moveTo>
                <a:lnTo>
                  <a:pt x="4184" y="60764"/>
                </a:lnTo>
                <a:lnTo>
                  <a:pt x="2092" y="56573"/>
                </a:lnTo>
                <a:lnTo>
                  <a:pt x="2092" y="54478"/>
                </a:lnTo>
                <a:lnTo>
                  <a:pt x="0" y="52383"/>
                </a:lnTo>
                <a:lnTo>
                  <a:pt x="0" y="35620"/>
                </a:lnTo>
                <a:lnTo>
                  <a:pt x="2092" y="33525"/>
                </a:lnTo>
                <a:lnTo>
                  <a:pt x="2092" y="31429"/>
                </a:lnTo>
                <a:lnTo>
                  <a:pt x="6276" y="27239"/>
                </a:lnTo>
                <a:lnTo>
                  <a:pt x="6276" y="25143"/>
                </a:lnTo>
                <a:lnTo>
                  <a:pt x="8369" y="25143"/>
                </a:lnTo>
                <a:lnTo>
                  <a:pt x="8369" y="23048"/>
                </a:lnTo>
                <a:lnTo>
                  <a:pt x="12553" y="18857"/>
                </a:lnTo>
                <a:lnTo>
                  <a:pt x="18830" y="18857"/>
                </a:lnTo>
                <a:lnTo>
                  <a:pt x="16738" y="20953"/>
                </a:lnTo>
                <a:lnTo>
                  <a:pt x="14645" y="20953"/>
                </a:lnTo>
                <a:lnTo>
                  <a:pt x="14645" y="23048"/>
                </a:lnTo>
                <a:lnTo>
                  <a:pt x="12553" y="23048"/>
                </a:lnTo>
                <a:lnTo>
                  <a:pt x="12553" y="25143"/>
                </a:lnTo>
                <a:lnTo>
                  <a:pt x="6276" y="31429"/>
                </a:lnTo>
                <a:lnTo>
                  <a:pt x="6276" y="33525"/>
                </a:lnTo>
                <a:lnTo>
                  <a:pt x="4184" y="35620"/>
                </a:lnTo>
                <a:lnTo>
                  <a:pt x="4184" y="39811"/>
                </a:lnTo>
                <a:lnTo>
                  <a:pt x="2092" y="39811"/>
                </a:lnTo>
                <a:lnTo>
                  <a:pt x="2092" y="50287"/>
                </a:lnTo>
                <a:lnTo>
                  <a:pt x="4184" y="52383"/>
                </a:lnTo>
                <a:lnTo>
                  <a:pt x="4184" y="56573"/>
                </a:lnTo>
                <a:lnTo>
                  <a:pt x="6276" y="58669"/>
                </a:lnTo>
                <a:lnTo>
                  <a:pt x="6276" y="60764"/>
                </a:lnTo>
                <a:close/>
              </a:path>
              <a:path w="52704" h="71754">
                <a:moveTo>
                  <a:pt x="14645" y="69145"/>
                </a:moveTo>
                <a:lnTo>
                  <a:pt x="12553" y="69145"/>
                </a:lnTo>
                <a:lnTo>
                  <a:pt x="6276" y="62859"/>
                </a:lnTo>
                <a:lnTo>
                  <a:pt x="6276" y="60764"/>
                </a:lnTo>
                <a:lnTo>
                  <a:pt x="8369" y="60764"/>
                </a:lnTo>
                <a:lnTo>
                  <a:pt x="10461" y="64955"/>
                </a:lnTo>
                <a:lnTo>
                  <a:pt x="14645" y="69145"/>
                </a:lnTo>
                <a:close/>
              </a:path>
              <a:path w="52704" h="71754">
                <a:moveTo>
                  <a:pt x="16738" y="71241"/>
                </a:moveTo>
                <a:lnTo>
                  <a:pt x="14645" y="69145"/>
                </a:lnTo>
                <a:lnTo>
                  <a:pt x="16738" y="69145"/>
                </a:lnTo>
                <a:lnTo>
                  <a:pt x="16738" y="7124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4559" y="472219"/>
            <a:ext cx="8890" cy="27305"/>
          </a:xfrm>
          <a:custGeom>
            <a:avLst/>
            <a:gdLst/>
            <a:ahLst/>
            <a:cxnLst/>
            <a:rect l="l" t="t" r="r" b="b"/>
            <a:pathLst>
              <a:path w="8889" h="27304">
                <a:moveTo>
                  <a:pt x="0" y="27239"/>
                </a:moveTo>
                <a:lnTo>
                  <a:pt x="0" y="12571"/>
                </a:lnTo>
                <a:lnTo>
                  <a:pt x="8369" y="0"/>
                </a:lnTo>
                <a:lnTo>
                  <a:pt x="8369" y="2095"/>
                </a:lnTo>
                <a:lnTo>
                  <a:pt x="6276" y="10476"/>
                </a:lnTo>
                <a:lnTo>
                  <a:pt x="4184" y="12571"/>
                </a:lnTo>
                <a:lnTo>
                  <a:pt x="4184" y="18857"/>
                </a:lnTo>
                <a:lnTo>
                  <a:pt x="2092" y="20953"/>
                </a:lnTo>
                <a:lnTo>
                  <a:pt x="2092" y="25143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8744" y="453361"/>
            <a:ext cx="17145" cy="27305"/>
          </a:xfrm>
          <a:custGeom>
            <a:avLst/>
            <a:gdLst/>
            <a:ahLst/>
            <a:cxnLst/>
            <a:rect l="l" t="t" r="r" b="b"/>
            <a:pathLst>
              <a:path w="17145" h="27304">
                <a:moveTo>
                  <a:pt x="0" y="27239"/>
                </a:moveTo>
                <a:lnTo>
                  <a:pt x="2092" y="18857"/>
                </a:lnTo>
                <a:lnTo>
                  <a:pt x="2092" y="16762"/>
                </a:lnTo>
                <a:lnTo>
                  <a:pt x="4184" y="16762"/>
                </a:lnTo>
                <a:lnTo>
                  <a:pt x="4184" y="14667"/>
                </a:lnTo>
                <a:lnTo>
                  <a:pt x="6276" y="12571"/>
                </a:lnTo>
                <a:lnTo>
                  <a:pt x="6276" y="10476"/>
                </a:lnTo>
                <a:lnTo>
                  <a:pt x="8369" y="8381"/>
                </a:lnTo>
                <a:lnTo>
                  <a:pt x="10461" y="4190"/>
                </a:lnTo>
                <a:lnTo>
                  <a:pt x="12553" y="2095"/>
                </a:lnTo>
                <a:lnTo>
                  <a:pt x="14645" y="2095"/>
                </a:lnTo>
                <a:lnTo>
                  <a:pt x="14645" y="0"/>
                </a:lnTo>
                <a:lnTo>
                  <a:pt x="16738" y="0"/>
                </a:lnTo>
                <a:lnTo>
                  <a:pt x="14645" y="4190"/>
                </a:lnTo>
                <a:lnTo>
                  <a:pt x="10461" y="8381"/>
                </a:lnTo>
                <a:lnTo>
                  <a:pt x="10461" y="10476"/>
                </a:lnTo>
                <a:lnTo>
                  <a:pt x="8369" y="12571"/>
                </a:lnTo>
                <a:lnTo>
                  <a:pt x="8369" y="14667"/>
                </a:lnTo>
                <a:lnTo>
                  <a:pt x="6276" y="14667"/>
                </a:lnTo>
                <a:lnTo>
                  <a:pt x="6276" y="16762"/>
                </a:lnTo>
                <a:lnTo>
                  <a:pt x="4184" y="18857"/>
                </a:lnTo>
                <a:lnTo>
                  <a:pt x="0" y="27239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44" y="509935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5">
                <a:moveTo>
                  <a:pt x="4184" y="4190"/>
                </a:moveTo>
                <a:lnTo>
                  <a:pt x="0" y="0"/>
                </a:lnTo>
                <a:lnTo>
                  <a:pt x="2092" y="0"/>
                </a:lnTo>
                <a:lnTo>
                  <a:pt x="4184" y="2095"/>
                </a:lnTo>
                <a:lnTo>
                  <a:pt x="4184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1973" y="512030"/>
            <a:ext cx="6350" cy="4445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4184" y="2095"/>
                </a:moveTo>
                <a:lnTo>
                  <a:pt x="4184" y="0"/>
                </a:lnTo>
                <a:lnTo>
                  <a:pt x="6276" y="0"/>
                </a:lnTo>
                <a:lnTo>
                  <a:pt x="4184" y="2095"/>
                </a:lnTo>
                <a:close/>
              </a:path>
              <a:path w="6350" h="4445">
                <a:moveTo>
                  <a:pt x="2092" y="4190"/>
                </a:moveTo>
                <a:lnTo>
                  <a:pt x="0" y="4190"/>
                </a:lnTo>
                <a:lnTo>
                  <a:pt x="2092" y="2095"/>
                </a:lnTo>
                <a:lnTo>
                  <a:pt x="2092" y="419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8250" y="478505"/>
            <a:ext cx="6350" cy="20955"/>
          </a:xfrm>
          <a:custGeom>
            <a:avLst/>
            <a:gdLst/>
            <a:ahLst/>
            <a:cxnLst/>
            <a:rect l="l" t="t" r="r" b="b"/>
            <a:pathLst>
              <a:path w="6350" h="20954">
                <a:moveTo>
                  <a:pt x="6276" y="18857"/>
                </a:moveTo>
                <a:lnTo>
                  <a:pt x="4184" y="18857"/>
                </a:lnTo>
                <a:lnTo>
                  <a:pt x="4184" y="12571"/>
                </a:lnTo>
                <a:lnTo>
                  <a:pt x="2092" y="10476"/>
                </a:lnTo>
                <a:lnTo>
                  <a:pt x="2092" y="4190"/>
                </a:lnTo>
                <a:lnTo>
                  <a:pt x="0" y="0"/>
                </a:lnTo>
                <a:lnTo>
                  <a:pt x="6276" y="8381"/>
                </a:lnTo>
                <a:lnTo>
                  <a:pt x="6276" y="18857"/>
                </a:lnTo>
                <a:close/>
              </a:path>
              <a:path w="6350" h="20954">
                <a:moveTo>
                  <a:pt x="6276" y="20953"/>
                </a:moveTo>
                <a:lnTo>
                  <a:pt x="4184" y="20953"/>
                </a:lnTo>
                <a:lnTo>
                  <a:pt x="4184" y="18857"/>
                </a:lnTo>
                <a:lnTo>
                  <a:pt x="6276" y="20953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7788" y="455456"/>
            <a:ext cx="12700" cy="19050"/>
          </a:xfrm>
          <a:custGeom>
            <a:avLst/>
            <a:gdLst/>
            <a:ahLst/>
            <a:cxnLst/>
            <a:rect l="l" t="t" r="r" b="b"/>
            <a:pathLst>
              <a:path w="12700" h="19050">
                <a:moveTo>
                  <a:pt x="12553" y="18857"/>
                </a:moveTo>
                <a:lnTo>
                  <a:pt x="6276" y="16762"/>
                </a:lnTo>
                <a:lnTo>
                  <a:pt x="6276" y="12571"/>
                </a:lnTo>
                <a:lnTo>
                  <a:pt x="4184" y="10476"/>
                </a:lnTo>
                <a:lnTo>
                  <a:pt x="4184" y="8381"/>
                </a:lnTo>
                <a:lnTo>
                  <a:pt x="2092" y="6285"/>
                </a:lnTo>
                <a:lnTo>
                  <a:pt x="0" y="0"/>
                </a:lnTo>
                <a:lnTo>
                  <a:pt x="2092" y="2095"/>
                </a:lnTo>
                <a:lnTo>
                  <a:pt x="4184" y="6285"/>
                </a:lnTo>
                <a:lnTo>
                  <a:pt x="6276" y="6285"/>
                </a:lnTo>
                <a:lnTo>
                  <a:pt x="6276" y="8381"/>
                </a:lnTo>
                <a:lnTo>
                  <a:pt x="8369" y="10476"/>
                </a:lnTo>
                <a:lnTo>
                  <a:pt x="8369" y="12571"/>
                </a:lnTo>
                <a:lnTo>
                  <a:pt x="10461" y="12571"/>
                </a:lnTo>
                <a:lnTo>
                  <a:pt x="10461" y="16762"/>
                </a:lnTo>
                <a:lnTo>
                  <a:pt x="12553" y="16762"/>
                </a:lnTo>
                <a:lnTo>
                  <a:pt x="12553" y="18857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51758" y="275258"/>
            <a:ext cx="31750" cy="33655"/>
          </a:xfrm>
          <a:custGeom>
            <a:avLst/>
            <a:gdLst/>
            <a:ahLst/>
            <a:cxnLst/>
            <a:rect l="l" t="t" r="r" b="b"/>
            <a:pathLst>
              <a:path w="31750" h="33654">
                <a:moveTo>
                  <a:pt x="18830" y="2095"/>
                </a:moveTo>
                <a:lnTo>
                  <a:pt x="12553" y="2095"/>
                </a:lnTo>
                <a:lnTo>
                  <a:pt x="12553" y="0"/>
                </a:lnTo>
                <a:lnTo>
                  <a:pt x="18830" y="0"/>
                </a:lnTo>
                <a:lnTo>
                  <a:pt x="18830" y="2095"/>
                </a:lnTo>
                <a:close/>
              </a:path>
              <a:path w="31750" h="33654">
                <a:moveTo>
                  <a:pt x="20922" y="6285"/>
                </a:moveTo>
                <a:lnTo>
                  <a:pt x="12553" y="6285"/>
                </a:lnTo>
                <a:lnTo>
                  <a:pt x="10461" y="4190"/>
                </a:lnTo>
                <a:lnTo>
                  <a:pt x="10461" y="2095"/>
                </a:lnTo>
                <a:lnTo>
                  <a:pt x="20922" y="2095"/>
                </a:lnTo>
                <a:lnTo>
                  <a:pt x="20922" y="6285"/>
                </a:lnTo>
                <a:close/>
              </a:path>
              <a:path w="31750" h="33654">
                <a:moveTo>
                  <a:pt x="20922" y="10476"/>
                </a:moveTo>
                <a:lnTo>
                  <a:pt x="12553" y="10476"/>
                </a:lnTo>
                <a:lnTo>
                  <a:pt x="12553" y="8381"/>
                </a:lnTo>
                <a:lnTo>
                  <a:pt x="14645" y="6285"/>
                </a:lnTo>
                <a:lnTo>
                  <a:pt x="18830" y="6285"/>
                </a:lnTo>
                <a:lnTo>
                  <a:pt x="18830" y="8381"/>
                </a:lnTo>
                <a:lnTo>
                  <a:pt x="20922" y="10476"/>
                </a:lnTo>
                <a:close/>
              </a:path>
              <a:path w="31750" h="33654">
                <a:moveTo>
                  <a:pt x="25107" y="33525"/>
                </a:moveTo>
                <a:lnTo>
                  <a:pt x="6276" y="33525"/>
                </a:lnTo>
                <a:lnTo>
                  <a:pt x="6276" y="29334"/>
                </a:lnTo>
                <a:lnTo>
                  <a:pt x="4184" y="27239"/>
                </a:lnTo>
                <a:lnTo>
                  <a:pt x="4184" y="25143"/>
                </a:lnTo>
                <a:lnTo>
                  <a:pt x="2092" y="23048"/>
                </a:lnTo>
                <a:lnTo>
                  <a:pt x="0" y="18857"/>
                </a:lnTo>
                <a:lnTo>
                  <a:pt x="2092" y="14667"/>
                </a:lnTo>
                <a:lnTo>
                  <a:pt x="4184" y="12571"/>
                </a:lnTo>
                <a:lnTo>
                  <a:pt x="8369" y="10476"/>
                </a:lnTo>
                <a:lnTo>
                  <a:pt x="12553" y="12571"/>
                </a:lnTo>
                <a:lnTo>
                  <a:pt x="27199" y="12571"/>
                </a:lnTo>
                <a:lnTo>
                  <a:pt x="29291" y="14667"/>
                </a:lnTo>
                <a:lnTo>
                  <a:pt x="31383" y="18857"/>
                </a:lnTo>
                <a:lnTo>
                  <a:pt x="29291" y="23048"/>
                </a:lnTo>
                <a:lnTo>
                  <a:pt x="27199" y="25143"/>
                </a:lnTo>
                <a:lnTo>
                  <a:pt x="27199" y="29334"/>
                </a:lnTo>
                <a:lnTo>
                  <a:pt x="25107" y="31429"/>
                </a:lnTo>
                <a:lnTo>
                  <a:pt x="25107" y="33525"/>
                </a:lnTo>
                <a:close/>
              </a:path>
              <a:path w="31750" h="33654">
                <a:moveTo>
                  <a:pt x="18830" y="12571"/>
                </a:moveTo>
                <a:lnTo>
                  <a:pt x="12553" y="12571"/>
                </a:lnTo>
                <a:lnTo>
                  <a:pt x="14645" y="10476"/>
                </a:lnTo>
                <a:lnTo>
                  <a:pt x="18830" y="10476"/>
                </a:lnTo>
                <a:lnTo>
                  <a:pt x="18830" y="12571"/>
                </a:lnTo>
                <a:close/>
              </a:path>
              <a:path w="31750" h="33654">
                <a:moveTo>
                  <a:pt x="27199" y="12571"/>
                </a:moveTo>
                <a:lnTo>
                  <a:pt x="20922" y="12571"/>
                </a:lnTo>
                <a:lnTo>
                  <a:pt x="23014" y="10476"/>
                </a:lnTo>
                <a:lnTo>
                  <a:pt x="27199" y="12571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6428" y="275259"/>
            <a:ext cx="186220" cy="1403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5482" y="321356"/>
            <a:ext cx="44450" cy="15240"/>
          </a:xfrm>
          <a:custGeom>
            <a:avLst/>
            <a:gdLst/>
            <a:ahLst/>
            <a:cxnLst/>
            <a:rect l="l" t="t" r="r" b="b"/>
            <a:pathLst>
              <a:path w="44450" h="15239">
                <a:moveTo>
                  <a:pt x="43937" y="14667"/>
                </a:moveTo>
                <a:lnTo>
                  <a:pt x="0" y="14667"/>
                </a:lnTo>
                <a:lnTo>
                  <a:pt x="0" y="0"/>
                </a:lnTo>
                <a:lnTo>
                  <a:pt x="2092" y="0"/>
                </a:lnTo>
                <a:lnTo>
                  <a:pt x="2092" y="12571"/>
                </a:lnTo>
                <a:lnTo>
                  <a:pt x="43937" y="12571"/>
                </a:lnTo>
                <a:lnTo>
                  <a:pt x="43937" y="14667"/>
                </a:lnTo>
                <a:close/>
              </a:path>
              <a:path w="44450" h="15239">
                <a:moveTo>
                  <a:pt x="43937" y="12571"/>
                </a:moveTo>
                <a:lnTo>
                  <a:pt x="41845" y="12571"/>
                </a:lnTo>
                <a:lnTo>
                  <a:pt x="41845" y="0"/>
                </a:lnTo>
                <a:lnTo>
                  <a:pt x="43937" y="0"/>
                </a:lnTo>
                <a:lnTo>
                  <a:pt x="43937" y="125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9204" y="403059"/>
            <a:ext cx="56489" cy="12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7574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2095"/>
                </a:moveTo>
                <a:lnTo>
                  <a:pt x="0" y="2095"/>
                </a:lnTo>
                <a:lnTo>
                  <a:pt x="2092" y="0"/>
                </a:lnTo>
                <a:lnTo>
                  <a:pt x="6276" y="0"/>
                </a:lnTo>
                <a:lnTo>
                  <a:pt x="6276" y="2095"/>
                </a:lnTo>
                <a:close/>
              </a:path>
              <a:path w="6350" h="10795">
                <a:moveTo>
                  <a:pt x="6276" y="6285"/>
                </a:moveTo>
                <a:lnTo>
                  <a:pt x="2092" y="6285"/>
                </a:lnTo>
                <a:lnTo>
                  <a:pt x="2092" y="4190"/>
                </a:lnTo>
                <a:lnTo>
                  <a:pt x="6276" y="4190"/>
                </a:lnTo>
                <a:lnTo>
                  <a:pt x="6276" y="6285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2092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55943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0" y="10476"/>
                </a:moveTo>
                <a:lnTo>
                  <a:pt x="2092" y="0"/>
                </a:lnTo>
                <a:lnTo>
                  <a:pt x="4184" y="0"/>
                </a:lnTo>
                <a:lnTo>
                  <a:pt x="4602" y="2095"/>
                </a:lnTo>
                <a:lnTo>
                  <a:pt x="4184" y="2095"/>
                </a:lnTo>
                <a:lnTo>
                  <a:pt x="2092" y="4190"/>
                </a:lnTo>
                <a:lnTo>
                  <a:pt x="2092" y="6285"/>
                </a:lnTo>
                <a:lnTo>
                  <a:pt x="5439" y="6285"/>
                </a:lnTo>
                <a:lnTo>
                  <a:pt x="5858" y="8381"/>
                </a:lnTo>
                <a:lnTo>
                  <a:pt x="2092" y="8381"/>
                </a:lnTo>
                <a:lnTo>
                  <a:pt x="0" y="10476"/>
                </a:lnTo>
                <a:close/>
              </a:path>
              <a:path w="6350" h="10795">
                <a:moveTo>
                  <a:pt x="5439" y="6285"/>
                </a:moveTo>
                <a:lnTo>
                  <a:pt x="4184" y="6285"/>
                </a:lnTo>
                <a:lnTo>
                  <a:pt x="4184" y="2095"/>
                </a:lnTo>
                <a:lnTo>
                  <a:pt x="4602" y="2095"/>
                </a:lnTo>
                <a:lnTo>
                  <a:pt x="5439" y="6285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8381"/>
                </a:lnTo>
                <a:lnTo>
                  <a:pt x="5858" y="8381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4312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2092" y="10476"/>
                </a:moveTo>
                <a:lnTo>
                  <a:pt x="0" y="10476"/>
                </a:lnTo>
                <a:lnTo>
                  <a:pt x="0" y="0"/>
                </a:lnTo>
                <a:lnTo>
                  <a:pt x="2092" y="0"/>
                </a:lnTo>
                <a:lnTo>
                  <a:pt x="2092" y="4190"/>
                </a:lnTo>
                <a:lnTo>
                  <a:pt x="4184" y="4190"/>
                </a:lnTo>
                <a:lnTo>
                  <a:pt x="4184" y="6285"/>
                </a:lnTo>
                <a:lnTo>
                  <a:pt x="2092" y="6285"/>
                </a:lnTo>
                <a:lnTo>
                  <a:pt x="2092" y="10476"/>
                </a:lnTo>
                <a:close/>
              </a:path>
              <a:path w="6350" h="10795">
                <a:moveTo>
                  <a:pt x="6276" y="4190"/>
                </a:move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4190"/>
                </a:lnTo>
                <a:close/>
              </a:path>
              <a:path w="6350" h="10795">
                <a:moveTo>
                  <a:pt x="6276" y="10476"/>
                </a:moveTo>
                <a:lnTo>
                  <a:pt x="4184" y="6285"/>
                </a:lnTo>
                <a:lnTo>
                  <a:pt x="6276" y="6285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2681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8381"/>
                </a:moveTo>
                <a:lnTo>
                  <a:pt x="4184" y="8381"/>
                </a:lnTo>
                <a:lnTo>
                  <a:pt x="4184" y="2095"/>
                </a:lnTo>
                <a:lnTo>
                  <a:pt x="0" y="2095"/>
                </a:lnTo>
                <a:lnTo>
                  <a:pt x="0" y="0"/>
                </a:lnTo>
                <a:lnTo>
                  <a:pt x="4184" y="0"/>
                </a:lnTo>
                <a:lnTo>
                  <a:pt x="6276" y="2095"/>
                </a:lnTo>
                <a:lnTo>
                  <a:pt x="6276" y="8381"/>
                </a:lnTo>
                <a:close/>
              </a:path>
              <a:path w="6350" h="10795">
                <a:moveTo>
                  <a:pt x="4184" y="10476"/>
                </a:moveTo>
                <a:lnTo>
                  <a:pt x="2092" y="10476"/>
                </a:lnTo>
                <a:lnTo>
                  <a:pt x="0" y="8381"/>
                </a:lnTo>
                <a:lnTo>
                  <a:pt x="4184" y="8381"/>
                </a:lnTo>
                <a:lnTo>
                  <a:pt x="4184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1050" y="323451"/>
            <a:ext cx="6350" cy="10795"/>
          </a:xfrm>
          <a:custGeom>
            <a:avLst/>
            <a:gdLst/>
            <a:ahLst/>
            <a:cxnLst/>
            <a:rect l="l" t="t" r="r" b="b"/>
            <a:pathLst>
              <a:path w="6350" h="10795">
                <a:moveTo>
                  <a:pt x="6276" y="10476"/>
                </a:moveTo>
                <a:lnTo>
                  <a:pt x="4184" y="10476"/>
                </a:lnTo>
                <a:lnTo>
                  <a:pt x="4184" y="6285"/>
                </a:lnTo>
                <a:lnTo>
                  <a:pt x="0" y="6285"/>
                </a:lnTo>
                <a:lnTo>
                  <a:pt x="0" y="4190"/>
                </a:lnTo>
                <a:lnTo>
                  <a:pt x="4184" y="4190"/>
                </a:lnTo>
                <a:lnTo>
                  <a:pt x="4184" y="0"/>
                </a:lnTo>
                <a:lnTo>
                  <a:pt x="6276" y="0"/>
                </a:lnTo>
                <a:lnTo>
                  <a:pt x="6276" y="10476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10"/>
          <p:cNvSpPr txBox="1"/>
          <p:nvPr/>
        </p:nvSpPr>
        <p:spPr>
          <a:xfrm>
            <a:off x="467544" y="411510"/>
            <a:ext cx="7632848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 algn="ctr" fontAlgn="base"/>
            <a:r>
              <a:rPr lang="ru-RU" sz="1600" dirty="0" smtClean="0"/>
              <a:t>     </a:t>
            </a:r>
            <a:r>
              <a:rPr lang="ru-RU" b="1" dirty="0" smtClean="0"/>
              <a:t>Изменения статьи 8.2. </a:t>
            </a:r>
          </a:p>
          <a:p>
            <a:pPr marL="342900" indent="-342900" algn="ctr" fontAlgn="base"/>
            <a:r>
              <a:rPr lang="ru-RU" sz="1600" b="1" dirty="0" smtClean="0"/>
              <a:t>Кодекса Российской Федерации об административных правонарушениях</a:t>
            </a:r>
            <a:endParaRPr lang="ru-RU" sz="1600" dirty="0" smtClean="0"/>
          </a:p>
        </p:txBody>
      </p:sp>
      <p:sp>
        <p:nvSpPr>
          <p:cNvPr id="109" name="Прямоугольник 108"/>
          <p:cNvSpPr/>
          <p:nvPr/>
        </p:nvSpPr>
        <p:spPr>
          <a:xfrm>
            <a:off x="899592" y="1707654"/>
            <a:ext cx="4392488" cy="1008112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1. за несоблюдение требований в области охраны окружающей среды при сборе, накоплении, транспортировании, обработке, утилизации или обезвреживании отходов производства и потребления (кроме отходов животноводства)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95536" y="1131590"/>
            <a:ext cx="8424936" cy="43204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Ст.8.2. Несоблюдение требований в области охраны окружающей среды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 обращении с отходами производства и потребления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796136" y="1779662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10 000 – 30 000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30 000 – 50 000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100 000 – 250 000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99592" y="2931790"/>
            <a:ext cx="4392488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2. Повторное в течение года совершение административного правонарушения, предусмотренного ч.1 ст.8.2.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796136" y="2931790"/>
            <a:ext cx="3024336" cy="760730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30 000 – 40 000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50 000 – 70 000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250 000 – 400 000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14" name="Прямая соединительная линия 113"/>
          <p:cNvCxnSpPr>
            <a:stCxn id="112" idx="3"/>
            <a:endCxn id="113" idx="1"/>
          </p:cNvCxnSpPr>
          <p:nvPr/>
        </p:nvCxnSpPr>
        <p:spPr>
          <a:xfrm>
            <a:off x="5292080" y="3312155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Стрелка вниз 114"/>
          <p:cNvSpPr/>
          <p:nvPr/>
        </p:nvSpPr>
        <p:spPr>
          <a:xfrm>
            <a:off x="467544" y="1563638"/>
            <a:ext cx="72008" cy="3240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539552" y="3291830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539552" y="2211710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292080" y="2139702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899592" y="3867894"/>
            <a:ext cx="4392488" cy="936104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3. Действия (бездействие), предусмотренные ч.1 ст. 8.2, повлекшие причинение вреда здоровью людей или окружающей среде либо возникновение эпидемии или эпизоотии, если эти действия (бездействие) не содержат уголовно наказуемого деяния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796136" y="3867894"/>
            <a:ext cx="3024336" cy="792088"/>
          </a:xfrm>
          <a:prstGeom prst="rect">
            <a:avLst/>
          </a:prstGeom>
          <a:solidFill>
            <a:srgbClr val="FCFDFE"/>
          </a:solidFill>
          <a:ln w="31750" cmpd="dbl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административный штраф: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 на должностных лиц – 40 000 – 50 000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ИП – 70 000 – 80 000 руб.;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на ЮЛ – 400 000 – 500 000 руб.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21" name="Прямая соединительная линия 120"/>
          <p:cNvCxnSpPr/>
          <p:nvPr/>
        </p:nvCxnSpPr>
        <p:spPr>
          <a:xfrm>
            <a:off x="539552" y="4299942"/>
            <a:ext cx="3600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5292080" y="4227934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1200</Words>
  <Application>Microsoft Office PowerPoint</Application>
  <PresentationFormat>Экран (16:9)</PresentationFormat>
  <Paragraphs>179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praktikant</dc:creator>
  <cp:lastModifiedBy>Евгений А. Соколов</cp:lastModifiedBy>
  <cp:revision>92</cp:revision>
  <dcterms:created xsi:type="dcterms:W3CDTF">2018-11-22T14:37:13Z</dcterms:created>
  <dcterms:modified xsi:type="dcterms:W3CDTF">2020-06-10T05:58:38Z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2018-11-21T00:00:00Z</vt:filetime>
  </property>
  <property fmtid="{D5CDD505-2E9C-101B-9397-08002B2CF9AE}" pid="3" name="Creator">
    <vt:lpwstr>Acrobat PDFMaker 19 для PowerPoint</vt:lpwstr>
  </property>
  <property fmtid="{D5CDD505-2E9C-101B-9397-08002B2CF9AE}" pid="4" name="LastSaved">
    <vt:filetime>2018-11-22T00:00:00Z</vt:filetime>
  </property>
</Properties>
</file>