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11" r:id="rId2"/>
    <p:sldId id="764" r:id="rId3"/>
    <p:sldId id="728" r:id="rId4"/>
    <p:sldId id="726" r:id="rId5"/>
    <p:sldId id="734" r:id="rId6"/>
    <p:sldId id="759" r:id="rId7"/>
    <p:sldId id="761" r:id="rId8"/>
    <p:sldId id="762" r:id="rId9"/>
    <p:sldId id="741" r:id="rId10"/>
    <p:sldId id="742" r:id="rId11"/>
    <p:sldId id="743" r:id="rId12"/>
    <p:sldId id="744" r:id="rId13"/>
    <p:sldId id="758" r:id="rId14"/>
    <p:sldId id="746" r:id="rId15"/>
    <p:sldId id="747" r:id="rId16"/>
    <p:sldId id="748" r:id="rId17"/>
    <p:sldId id="749" r:id="rId18"/>
    <p:sldId id="752" r:id="rId19"/>
    <p:sldId id="753" r:id="rId20"/>
    <p:sldId id="754" r:id="rId21"/>
    <p:sldId id="755" r:id="rId22"/>
    <p:sldId id="756" r:id="rId23"/>
    <p:sldId id="757" r:id="rId24"/>
    <p:sldId id="760" r:id="rId25"/>
    <p:sldId id="725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6817408-1233-4492-9C32-50B0119E9274}">
          <p14:sldIdLst>
            <p14:sldId id="611"/>
            <p14:sldId id="764"/>
            <p14:sldId id="728"/>
            <p14:sldId id="726"/>
            <p14:sldId id="734"/>
            <p14:sldId id="759"/>
            <p14:sldId id="761"/>
            <p14:sldId id="762"/>
            <p14:sldId id="741"/>
            <p14:sldId id="742"/>
            <p14:sldId id="743"/>
            <p14:sldId id="744"/>
            <p14:sldId id="758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60"/>
            <p14:sldId id="725"/>
          </p14:sldIdLst>
        </p14:section>
        <p14:section name="Раздел без заголовка" id="{7F8D7348-F0E8-4978-ABE1-6C108D3F710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FDB5"/>
    <a:srgbClr val="CDE5E2"/>
    <a:srgbClr val="29D6EA"/>
    <a:srgbClr val="FFFF99"/>
    <a:srgbClr val="FFCCCC"/>
    <a:srgbClr val="254061"/>
    <a:srgbClr val="55D7BE"/>
    <a:srgbClr val="97BBCD"/>
    <a:srgbClr val="679BB5"/>
    <a:srgbClr val="386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4160" autoAdjust="0"/>
  </p:normalViewPr>
  <p:slideViewPr>
    <p:cSldViewPr snapToGrid="0">
      <p:cViewPr varScale="1">
        <p:scale>
          <a:sx n="110" d="100"/>
          <a:sy n="110" d="100"/>
        </p:scale>
        <p:origin x="-50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Внеплановые проверки за 9 месяцев  2017 года - 67 ед.  </a:t>
            </a:r>
          </a:p>
        </c:rich>
      </c:tx>
      <c:layout>
        <c:manualLayout>
          <c:xMode val="edge"/>
          <c:yMode val="edge"/>
          <c:x val="0.15631276111415091"/>
          <c:y val="1.179446325753608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explosion val="37"/>
          <c:dPt>
            <c:idx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explosion val="8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explosion val="2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2"/>
                <c:pt idx="0">
                  <c:v>на предмет исполнения предписания</c:v>
                </c:pt>
                <c:pt idx="1">
                  <c:v>на основании обращения граждан, юридических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Контрольно-надзорные мероприятия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259611649760288"/>
          <c:y val="8.4143964360062391E-3"/>
        </c:manualLayout>
      </c:layout>
    </c:title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6.521982529929031E-2"/>
          <c:y val="7.691524784956949E-2"/>
          <c:w val="0.93478009172804277"/>
          <c:h val="0.747399818991096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плановых проверок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Pt>
            <c:idx val="2"/>
            <c:spPr>
              <a:gradFill>
                <a:gsLst>
                  <a:gs pos="0">
                    <a:srgbClr val="0070C0"/>
                  </a:gs>
                  <a:gs pos="37000">
                    <a:srgbClr val="00B0F0"/>
                  </a:gs>
                  <a:gs pos="6500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0070C0"/>
                  </a:gs>
                  <a:gs pos="45000">
                    <a:srgbClr val="00B0F0"/>
                  </a:gs>
                  <a:gs pos="70000">
                    <a:srgbClr val="0070C0"/>
                  </a:gs>
                  <a:gs pos="100000">
                    <a:srgbClr val="002060"/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9 мес.2016</c:v>
                </c:pt>
                <c:pt idx="1">
                  <c:v>9 мес.2017</c:v>
                </c:pt>
                <c:pt idx="2">
                  <c:v>9 мес.2016</c:v>
                </c:pt>
                <c:pt idx="3">
                  <c:v>9 мес.2017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286</c:v>
                </c:pt>
                <c:pt idx="1">
                  <c:v>94</c:v>
                </c:pt>
                <c:pt idx="2">
                  <c:v>31</c:v>
                </c:pt>
                <c:pt idx="3">
                  <c:v>27</c:v>
                </c:pt>
              </c:numCache>
            </c:numRef>
          </c:val>
        </c:ser>
        <c:dLbls/>
        <c:shape val="cylinder"/>
        <c:axId val="101409152"/>
        <c:axId val="101410688"/>
        <c:axId val="0"/>
      </c:bar3DChart>
      <c:catAx>
        <c:axId val="10140915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10688"/>
        <c:crosses val="autoZero"/>
        <c:lblAlgn val="ctr"/>
        <c:lblOffset val="200"/>
        <c:tickLblSkip val="1"/>
      </c:catAx>
      <c:valAx>
        <c:axId val="1014106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0140915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Объекты НВОС Тульской области, подлежащие федеральному </a:t>
            </a:r>
            <a:r>
              <a:rPr lang="ru-RU" dirty="0" smtClean="0"/>
              <a:t>государственному </a:t>
            </a:r>
            <a:r>
              <a:rPr lang="ru-RU" dirty="0"/>
              <a:t>надзору</a:t>
            </a:r>
          </a:p>
        </c:rich>
      </c:tx>
      <c:layout/>
    </c:title>
    <c:view3D>
      <c:rotX val="30"/>
      <c:perspective val="1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НВОС Тульской области, подлежащие федеральному государственному надзору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III категория</c:v>
                </c:pt>
                <c:pt idx="3">
                  <c:v>IV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272</c:v>
                </c:pt>
                <c:pt idx="2">
                  <c:v>219</c:v>
                </c:pt>
                <c:pt idx="3">
                  <c:v>68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0.37723</cdr:x>
      <cdr:y>0.19048</cdr:y>
    </cdr:from>
    <cdr:to>
      <cdr:x>0.44256</cdr:x>
      <cdr:y>0.27215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54424" y="764154"/>
          <a:ext cx="338433" cy="3276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0865-905E-F346-9CB7-52C68A5E39E9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9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732B0-CE18-B647-B242-1191F682B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080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AEE14FE-9CF5-4E0F-A008-58B1F01B3A7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811E780-CF36-43B3-AF60-E83A34BC7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82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16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06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06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5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EA2C-7610-DF43-9B38-DF0934F150BD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E710-F118-0F45-9F77-0BB0F7DB4B85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5C69-739B-D348-8327-600A1FF66CB6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290B-FA26-5F4F-AEC4-8B613394A3FA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206-0204-9341-B795-CFB101AAFD4B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57C-0F19-5441-8F40-7BDAEF8F1EB9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3E0-5768-0F42-A6DA-23B6B488C5D9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4CE-A34C-BB45-9112-BACFDE403390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DEF2-B9E6-4848-B331-4DF9FD5221B0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6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1CDA-F536-FD48-B33D-6B8220DA37CD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D23-C56C-7749-AB71-B785A94D7587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2F45-53C8-494E-9959-EA9467277E98}" type="datetime1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71.rp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38487" y="198950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практики надзорной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Управления Росприроднадзора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9 месяцев  2017 года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218" y="54150"/>
            <a:ext cx="329077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980" y="523528"/>
            <a:ext cx="648072" cy="6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-2614" y="654418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5808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атмосферного воздуха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3" y="1441343"/>
            <a:ext cx="3610582" cy="2549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года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о назначении административного наказания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- 27, из них: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ст.8.21 КоАП РФ – 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ч.2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ст.8.21 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ч.3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ст.8.21 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контрольно-надзорной деятельности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844" y="1441343"/>
            <a:ext cx="3584254" cy="25494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вредных веществ в атмосферный воздух без специального разрешения,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специального разрешения на выброс вредных веществ в атмосферный воздух: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неуказанных в разрешении на выброс веществ,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нормативов предельно допустимых выбросов,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эксплуатации, неиспользование сооружений, оборудования или аппаратуры для очистки газов: фактическая степень очистки ПГОУ не соответствует проектной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97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обращения с отходами производства и потребления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83988" y="1441344"/>
            <a:ext cx="3000914" cy="2549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года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о назначении административного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– 35, из них: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ст.8.2 КоАП РФ – 34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Решение арбитражного суда Тульской области по протоколу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ч.3 ст. 14.1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контрольно-надзорных мероприятий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3670" y="1441343"/>
            <a:ext cx="4241429" cy="2549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Типовые нарушения: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отсутствие документа об утверждении нормативов образования отходов и лимитов на их размещение;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отсутствие первичного учета в области обращения с отходами;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несоблюдение экологических требований при размещении  отходов производства;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несоблюдение правил представления производителями и импортерами товаров, подлежащих утилизации после утраты ими потребительских свойств, отчетности о выполнении нормативов утилизации отходов от использования таких товаров</a:t>
            </a:r>
            <a:r>
              <a:rPr lang="ru-RU" sz="1000" dirty="0" smtClean="0">
                <a:solidFill>
                  <a:schemeClr val="tx1"/>
                </a:solidFill>
              </a:rPr>
              <a:t>; порядка декларирования </a:t>
            </a:r>
            <a:r>
              <a:rPr lang="ru-RU" sz="1000" dirty="0">
                <a:solidFill>
                  <a:schemeClr val="tx1"/>
                </a:solidFill>
              </a:rPr>
              <a:t>количества выпущенных в обращение на территории Российской Федерации за предыдущий календарный год готовых товаров, в том числе упаковки таких товаров, подлежащих утилизации после утраты ими потребительских свойств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предпринимательской деятельности  с нарушением условий лицензии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0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за геологическим изучением, рациональным использованием       и охраной недр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3" y="1441343"/>
            <a:ext cx="3610582" cy="2549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года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 о назначении административного наказания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ст.7.3 КоАП РФ – 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ч.2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ст.7.3 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нарушения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ст.8.9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–2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контрольно-надзорной деятельности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844" y="1441343"/>
            <a:ext cx="3584254" cy="2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недрами без лицензии пользование недрами.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недрами с нарушением условий, предусмотренных лицензией на пользование недрами: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проведены в установленный срок работы по оценке запасов подземных вод, не  утвержден в установленном порядке технический проект водозабора,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недостоверный учет добываемых подземных вод,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по охране недр,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98986" y="4099302"/>
            <a:ext cx="7346111" cy="472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материала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случаях безлицензионного недропользования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Тульскую природоохранную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74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74" y="404351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Результаты административного и судебного оспаривания решений, действий  Управления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939" y="1481504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Результаты административного и судебного оспаривания решений, действий Управления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В судебном порядке обжаловано 25 постановлений о назначении административного наказания в виде  штрафа, вынесенных должностными лицами Управления.</a:t>
            </a:r>
          </a:p>
          <a:p>
            <a:pPr marL="0" indent="0">
              <a:buNone/>
            </a:pPr>
            <a:r>
              <a:rPr lang="ru-RU" sz="2000" dirty="0" smtClean="0"/>
              <a:t>        По </a:t>
            </a:r>
            <a:r>
              <a:rPr lang="ru-RU" sz="2000" dirty="0"/>
              <a:t>итогам рассмотрения жалоб:</a:t>
            </a:r>
          </a:p>
          <a:p>
            <a:r>
              <a:rPr lang="ru-RU" sz="2000" dirty="0"/>
              <a:t>- в отношении  оспаривания 2 постановлений об административных правонарушений производство прекращено;</a:t>
            </a:r>
          </a:p>
          <a:p>
            <a:r>
              <a:rPr lang="ru-RU" sz="2000" dirty="0"/>
              <a:t>- по 11 постановлениям подателем жалобы признаны решения административного органа законными в добровольном порядке;</a:t>
            </a:r>
          </a:p>
          <a:p>
            <a:r>
              <a:rPr lang="ru-RU" sz="2000" dirty="0"/>
              <a:t>- 5 постановлений Управления судом оставлены в силе и изменены в части размера назначенного наказания;</a:t>
            </a:r>
          </a:p>
          <a:p>
            <a:r>
              <a:rPr lang="ru-RU" sz="2000" dirty="0"/>
              <a:t>- по заявлениям об оспаривании 7 постановлений об административных правонарушениях производство не завершено.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5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562799" y="604050"/>
            <a:ext cx="76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Нормативно-правовые акты, регламентирующие исполнение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функции по лицензированию деятельности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сбору, транспортированию, обработке, утилизации, обезвреживанию, размещению отходов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I-IV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классов опасности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1520" y="1810660"/>
            <a:ext cx="8208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закон от 04.05.2011г. №99-ФЗ «О лицензировании отдельных видов деятельности»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03.10.2015г. № 1062 «О лицензировании деятельности по сбору, транспортированию, обработке, утилизации, обезвреживанию, размещению отходов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I-IV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классов опасности»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 Федеральной службы по надзору в сфере природопользования от 16.03.2016 года № 132 «Об утверждении форм документов, используемых Федеральной службой по надзору в сфере природопользования в процессе лицензирования деятельности по сбору, транспортированию, обработке утилизации, обезвреживанию, размещению отходов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I-IV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классов опасности»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Министерства природных ресурсов и экологии Российской Федерации от 01.07.2016г. № 379 «Об утверждении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Административного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регламент Федеральной службы по надзору в сфере природопользования по предоставлению государственной услуги по лицензированию деятельности по сбору, транспортированию, обработке, утилизации, обезвреживанию, размещению отходов I - IV классов опасности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1904927" y="2225501"/>
            <a:ext cx="533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Лицензирование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27586" y="627534"/>
            <a:ext cx="71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75859" y="611202"/>
            <a:ext cx="227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80312" y="573528"/>
            <a:ext cx="13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Обработка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79912" y="3165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Утилизация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3528" y="3057804"/>
            <a:ext cx="193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Обезвреживание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32243" y="3165816"/>
            <a:ext cx="14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Размещение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обрагина\Рабочий стол\К Публичным мероприятиям\Папка с картинками для презентации\Контейн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51570"/>
            <a:ext cx="2163971" cy="1080120"/>
          </a:xfrm>
          <a:prstGeom prst="rect">
            <a:avLst/>
          </a:prstGeom>
          <a:noFill/>
        </p:spPr>
      </p:pic>
      <p:pic>
        <p:nvPicPr>
          <p:cNvPr id="1027" name="Picture 3" descr="C:\Documents and Settings\Белобрагина\Рабочий стол\К Публичным мероприятиям\Папка с картинками для презентации\Мусорово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3" y="1010107"/>
            <a:ext cx="2522181" cy="1205918"/>
          </a:xfrm>
          <a:prstGeom prst="rect">
            <a:avLst/>
          </a:prstGeom>
          <a:noFill/>
        </p:spPr>
      </p:pic>
      <p:pic>
        <p:nvPicPr>
          <p:cNvPr id="1028" name="Picture 4" descr="C:\Documents and Settings\Белобрагина\Рабочий стол\К Публичным мероприятиям\Папка с картинками для презентации\Обработка рез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43558"/>
            <a:ext cx="2267744" cy="1275606"/>
          </a:xfrm>
          <a:prstGeom prst="rect">
            <a:avLst/>
          </a:prstGeom>
          <a:noFill/>
        </p:spPr>
      </p:pic>
      <p:pic>
        <p:nvPicPr>
          <p:cNvPr id="1029" name="Picture 5" descr="C:\Documents and Settings\Белобрагина\Рабочий стол\К Публичным мероприятиям\Папка с картинками для презентации\утилизация форсаж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6" y="3489852"/>
            <a:ext cx="1560443" cy="1337668"/>
          </a:xfrm>
          <a:prstGeom prst="rect">
            <a:avLst/>
          </a:prstGeom>
          <a:noFill/>
        </p:spPr>
      </p:pic>
      <p:pic>
        <p:nvPicPr>
          <p:cNvPr id="1030" name="Picture 6" descr="C:\Documents and Settings\Белобрагина\Рабочий стол\К Публичным мероприятиям\Папка с картинками для презентации\Регенерация масе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59882"/>
            <a:ext cx="3384376" cy="1055926"/>
          </a:xfrm>
          <a:prstGeom prst="rect">
            <a:avLst/>
          </a:prstGeom>
          <a:noFill/>
        </p:spPr>
      </p:pic>
      <p:pic>
        <p:nvPicPr>
          <p:cNvPr id="1031" name="Picture 7" descr="C:\Documents and Settings\Белобрагина\Рабочий стол\К Публичным мероприятиям\Папка с картинками для презентации\Полиго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8520" y="3489853"/>
            <a:ext cx="2675483" cy="1504959"/>
          </a:xfrm>
          <a:prstGeom prst="rect">
            <a:avLst/>
          </a:prstGeom>
          <a:noFill/>
        </p:spPr>
      </p:pic>
      <p:cxnSp>
        <p:nvCxnSpPr>
          <p:cNvPr id="128" name="Прямая со стрелкой 127"/>
          <p:cNvCxnSpPr/>
          <p:nvPr/>
        </p:nvCxnSpPr>
        <p:spPr>
          <a:xfrm flipH="1" flipV="1">
            <a:off x="2339752" y="2085696"/>
            <a:ext cx="86409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H="1" flipV="1">
            <a:off x="4427987" y="1977684"/>
            <a:ext cx="1" cy="49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V="1">
            <a:off x="6084168" y="2193708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H="1">
            <a:off x="1763688" y="2895786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113" idx="2"/>
          </p:cNvCxnSpPr>
          <p:nvPr/>
        </p:nvCxnSpPr>
        <p:spPr>
          <a:xfrm flipH="1">
            <a:off x="4572002" y="3148831"/>
            <a:ext cx="2" cy="16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endCxn id="119" idx="0"/>
          </p:cNvCxnSpPr>
          <p:nvPr/>
        </p:nvCxnSpPr>
        <p:spPr>
          <a:xfrm>
            <a:off x="6012162" y="2895786"/>
            <a:ext cx="1448775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808643"/>
            <a:ext cx="83164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нарушения лицензионных требований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отсутствие у соискателя лицензии необходимых для выполнения заявленных работ зданий, строений, сооружений (в том числе объектов обезвреживания и (или) размещения отходов I - IV классов опасности) и помещений, принадлежащих ему на праве собственности или на ином законном основании и соответствующих установленным требованиям,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наличие в представленных соискателем лицензии заявлении о предоставлении лицензии и (или) прилагаемых к нему документах недостоверной или искаженной информации,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отсутствие заключения государственной экологической экспертизы документации, являющейся объектом государственной экологической экспертизы, разрешения на строительство или  разрешения на ввод объекта капитального строительства в эксплуатацию.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3275857" y="681540"/>
            <a:ext cx="272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Лицензирование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3776" y="1167594"/>
            <a:ext cx="8780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Выдано лицензий на обращение с отходами сторонних организаций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125,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том числе на размещение ТКО – 9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Выдано лицензий предприятиям на обращение с собственными отходами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1520" y="251774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Реестр  лицензий, выданных Управлением Росприроднадзора по Тульской области, размещен в сети Интернет по адресу: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http://71.rpn.gov.ru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раздел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Природопользователям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«Лицензирование» - «Реестр лицензий РПН»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0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211015" y="544857"/>
            <a:ext cx="9149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объектов негативного воздействия на государственный учет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65587" y="79003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НПА,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регламентирующих проведение государственного учета объектов, оказывающих негативное воздействие на окружающую среду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88626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ст. 4.2, 69, 69.2 Федерального закона от 10.01.2002 № 7-ФЗ «Об охране окружающей среды» (далее – Закон № 7-ФЗ);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ч. 3 ст. 11 Федерального закона от 21.07.2014 № 219-ФЗ «О внесении изменений в Федеральный закон «Об охране окружающей среды» и отдельные законодательные акты Российской Федерации» (далее – Закон № 219-ФЗ);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23.06.2016 № 572 «Об утверждении Правил создания и ведения государственного реестра объектов, оказывающих негативное воздействие на окружающую среду» (далее – Правила);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постановление Правительства Российской Федерации от 28.09.2015 № 1029 «Об утверждении критериев отнесения объектов, оказывающих негативное воздействие на окружающую среду, к объектам I, II, III и IV категорий»;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28.08.2015 № 903 «Об утверждении критериев определения объектов, подлежащих федеральному государственному экологическому надзору»;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приказ Минприроды России от 23.12.2015 № 554 «Об утверждении формы заявки о постановке объектов, оказывающих негативное воздействие на окружающую среду, на государственный учет, содержащей сведения для внесения в государственный реестр объектов, оказывающих негативное воздействие на окружающую среду, в том числе в форме электронных документов, подписанных усиленной квалифицированной электронной подписью»;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приказ Минприроды России от 23.12.2015 № 553 «Об утверждении порядка формирования кодов объектов, оказывающих негативное воздействие на окружающую среду, и присвоения их соответствующим объектам».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4" name="Диаграмма 113"/>
          <p:cNvGraphicFramePr/>
          <p:nvPr/>
        </p:nvGraphicFramePr>
        <p:xfrm>
          <a:off x="1043608" y="1059582"/>
          <a:ext cx="6864424" cy="319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796" y="58612"/>
            <a:ext cx="329077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7" y="58303"/>
            <a:ext cx="449320" cy="4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530557" y="151755"/>
            <a:ext cx="8440032" cy="658993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52339" y="938714"/>
            <a:ext cx="88143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Реформа </a:t>
            </a:r>
            <a:r>
              <a:rPr lang="ru-RU" sz="2000" b="1" dirty="0"/>
              <a:t>контрольной и </a:t>
            </a:r>
            <a:r>
              <a:rPr lang="ru-RU" sz="2000" b="1" dirty="0" smtClean="0"/>
              <a:t>надзорной деятельности</a:t>
            </a:r>
            <a:endParaRPr lang="ru-RU" sz="2000" b="1" dirty="0"/>
          </a:p>
          <a:p>
            <a:r>
              <a:rPr lang="ru-RU" sz="1400" dirty="0" smtClean="0"/>
              <a:t>-</a:t>
            </a:r>
            <a:r>
              <a:rPr lang="ru-RU" sz="1600" b="1" dirty="0"/>
              <a:t>Внедрение риск-ориентированного подхода при осуществлении контрольно- надзорной </a:t>
            </a:r>
            <a:r>
              <a:rPr lang="ru-RU" sz="1600" b="1" dirty="0" smtClean="0"/>
              <a:t>  деятельности</a:t>
            </a:r>
            <a:r>
              <a:rPr lang="ru-RU" sz="1400" b="1" dirty="0"/>
              <a:t>. </a:t>
            </a:r>
            <a:endParaRPr lang="ru-RU" sz="1400" dirty="0"/>
          </a:p>
          <a:p>
            <a:r>
              <a:rPr lang="ru-RU" sz="1600" b="1" dirty="0" smtClean="0"/>
              <a:t>- Внедрение </a:t>
            </a:r>
            <a:r>
              <a:rPr lang="ru-RU" sz="1600" b="1" dirty="0"/>
              <a:t>системы оценки результативности и эффективности контрольно- надзорной деятельности.</a:t>
            </a:r>
            <a:endParaRPr lang="ru-RU" sz="1600" dirty="0"/>
          </a:p>
          <a:p>
            <a:r>
              <a:rPr lang="ru-RU" sz="1600" b="1" dirty="0" smtClean="0"/>
              <a:t>- Систематизация</a:t>
            </a:r>
            <a:r>
              <a:rPr lang="ru-RU" sz="1600" b="1" dirty="0"/>
              <a:t>, сокращение количества и актуализация обязательных требований. </a:t>
            </a:r>
            <a:endParaRPr lang="ru-RU" sz="1600" dirty="0"/>
          </a:p>
          <a:p>
            <a:r>
              <a:rPr lang="ru-RU" sz="1600" b="1" dirty="0"/>
              <a:t>- Внедрение системы комплексной профилактики нарушений обязательных требований. </a:t>
            </a:r>
            <a:endParaRPr lang="ru-RU" sz="1600" dirty="0"/>
          </a:p>
          <a:p>
            <a:r>
              <a:rPr lang="ru-RU" sz="1600" b="1" dirty="0"/>
              <a:t>- Внедрение эффективных механизмов кадровой политики в деятельности контрольно-надзорных органов. </a:t>
            </a:r>
          </a:p>
          <a:p>
            <a:r>
              <a:rPr lang="ru-RU" sz="1600" b="1" dirty="0"/>
              <a:t>- Внедрение системы предупреждения и профилактики коррупционных проявлений в контрольно-надзорной деятельности. </a:t>
            </a:r>
          </a:p>
          <a:p>
            <a:r>
              <a:rPr lang="ru-RU" sz="1600" b="1" dirty="0" smtClean="0"/>
              <a:t>- Автоматизация </a:t>
            </a:r>
            <a:r>
              <a:rPr lang="ru-RU" sz="1600" b="1" dirty="0"/>
              <a:t>контрольно-надзорной </a:t>
            </a:r>
            <a:r>
              <a:rPr lang="ru-RU" sz="1600" b="1" dirty="0" smtClean="0"/>
              <a:t>деятельности</a:t>
            </a:r>
          </a:p>
          <a:p>
            <a:r>
              <a:rPr lang="ru-RU" sz="1600" b="1" dirty="0" smtClean="0"/>
              <a:t>- Повышение </a:t>
            </a:r>
            <a:r>
              <a:rPr lang="ru-RU" sz="1600" b="1" dirty="0"/>
              <a:t>качества реализации контрольно-надзорных полномочий на региональном и муниципальном уровнях. </a:t>
            </a:r>
          </a:p>
          <a:p>
            <a:pPr marL="285750" indent="-285750">
              <a:buFontTx/>
              <a:buChar char="-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62316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1403648" y="681541"/>
            <a:ext cx="641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Расширенная ответственность  производителей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Белобрагина\Рабочий стол\К Публичным мероприятиям\Папка с картинками для презентации\совещание.jpg"/>
          <p:cNvPicPr>
            <a:picLocks noChangeAspect="1" noChangeArrowheads="1"/>
          </p:cNvPicPr>
          <p:nvPr/>
        </p:nvPicPr>
        <p:blipFill>
          <a:blip r:embed="rId3" cstate="print"/>
          <a:srcRect l="9184" t="-169" r="23469"/>
          <a:stretch>
            <a:fillRect/>
          </a:stretch>
        </p:blipFill>
        <p:spPr bwMode="auto">
          <a:xfrm>
            <a:off x="0" y="2071210"/>
            <a:ext cx="3170797" cy="3072291"/>
          </a:xfrm>
          <a:prstGeom prst="rect">
            <a:avLst/>
          </a:prstGeom>
          <a:noFill/>
        </p:spPr>
      </p:pic>
      <p:pic>
        <p:nvPicPr>
          <p:cNvPr id="19459" name="Picture 3" descr="C:\Documents and Settings\Белобрагина\Рабочий стол\К Публичным мероприятиям\Папка с картинками для презентации\совещание 2.jpg"/>
          <p:cNvPicPr>
            <a:picLocks noChangeAspect="1" noChangeArrowheads="1"/>
          </p:cNvPicPr>
          <p:nvPr/>
        </p:nvPicPr>
        <p:blipFill>
          <a:blip r:embed="rId4" cstate="print"/>
          <a:srcRect t="23849" r="7284" b="24934"/>
          <a:stretch>
            <a:fillRect/>
          </a:stretch>
        </p:blipFill>
        <p:spPr bwMode="auto">
          <a:xfrm>
            <a:off x="5826404" y="2085696"/>
            <a:ext cx="3317599" cy="3057804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251520" y="111358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35896" y="1113590"/>
            <a:ext cx="5184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Принято расчетов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экологического сбора на сумму 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549 950,84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1403650" y="390650"/>
            <a:ext cx="556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0" y="7405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 взимание платы за негативное воздействие на окружающую среду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6040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татьи 16 – 16.5 Федерального закона от 10.01.2002 № 7-ФЗ «Об охране окружающей среды»;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статья 23 Федерального закона от 24.06.1998 № 89-ФЗ «Об отходах производства и потребления» 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статья 11 Федерального закона от 21.07.2014 № 219-ФЗ «О внесении изменений в Федеральный закон «Об охране окружающей среды» и отдельные законодательные акты Российской Федерации» (далее – Закон № 219-ФЗ);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постановление Правительства Российской Федерации от 03.03.2017 № 255 «Об исчислении и взимании платы за негативное воздействие на окружающую среду»;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постановление Правительства Российской Федерации от 13.09.2016 № 913 «О ставках платы за негативное воздействие на окружающую среду и дополнительных коэффициентах»;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постановление Правительства Российской Федерации от 08.11.2012 № 1148 «Об особенностях исчисления платы за негативное воздействие на окружающую среду при выбросах в атмосферный воздух загрязняющих веществ, образующихся при сжигании на факельных установках и (или) рассеивании попутного нефтяного газа»;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распоряжение Правительства Российской Федерации от 08.07.2015 № 1316-р об утверждении перечня загрязняющих веществ, в отношении которых применяются меры государственного регулирования в области охраны окружающей среды»;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приказ Минприроды России от 09.01.2017 № 3 «Об утверждении Порядка представления декларации о плате за негативное воздействие на окружающую среду и ее формы»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1187624" y="789552"/>
            <a:ext cx="6707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1167596"/>
            <a:ext cx="304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выбросы ЗВ в атмосферный воздух стационарными источниками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831369" y="1284232"/>
            <a:ext cx="309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сбросы ЗВ в водные объекты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552756" y="3053311"/>
            <a:ext cx="5986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хранение, захоронение отходов производства и потребления (размещение отходов)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Белобрагина\Рабочий стол\К Публичным мероприятиям\Папка с картинками для презентации\Дымовая тр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698"/>
            <a:ext cx="3059832" cy="952349"/>
          </a:xfrm>
          <a:prstGeom prst="rect">
            <a:avLst/>
          </a:prstGeom>
          <a:noFill/>
        </p:spPr>
      </p:pic>
      <p:pic>
        <p:nvPicPr>
          <p:cNvPr id="2050" name="Picture 2" descr="C:\Documents and Settings\Белобрагина\Рабочий стол\К Публичным мероприятиям\Папка с картинками для презентации\Сбр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61660"/>
            <a:ext cx="3347864" cy="1310190"/>
          </a:xfrm>
          <a:prstGeom prst="rect">
            <a:avLst/>
          </a:prstGeom>
          <a:noFill/>
        </p:spPr>
      </p:pic>
      <p:pic>
        <p:nvPicPr>
          <p:cNvPr id="2051" name="Picture 3" descr="C:\Documents and Settings\Белобрагина\Рабочий стол\К Публичным мероприятиям\Папка с картинками для презентации\шламонакопи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23898"/>
            <a:ext cx="4392488" cy="1419602"/>
          </a:xfrm>
          <a:prstGeom prst="rect">
            <a:avLst/>
          </a:prstGeom>
          <a:noFill/>
        </p:spPr>
      </p:pic>
      <p:cxnSp>
        <p:nvCxnSpPr>
          <p:cNvPr id="120" name="Прямая со стрелкой 119"/>
          <p:cNvCxnSpPr>
            <a:stCxn id="114" idx="2"/>
            <a:endCxn id="115" idx="3"/>
          </p:cNvCxnSpPr>
          <p:nvPr/>
        </p:nvCxnSpPr>
        <p:spPr>
          <a:xfrm flipH="1">
            <a:off x="3045125" y="1189662"/>
            <a:ext cx="1496398" cy="43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114" idx="2"/>
            <a:endCxn id="116" idx="1"/>
          </p:cNvCxnSpPr>
          <p:nvPr/>
        </p:nvCxnSpPr>
        <p:spPr>
          <a:xfrm>
            <a:off x="4541523" y="1189662"/>
            <a:ext cx="1289846" cy="279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114" idx="2"/>
            <a:endCxn id="117" idx="0"/>
          </p:cNvCxnSpPr>
          <p:nvPr/>
        </p:nvCxnSpPr>
        <p:spPr>
          <a:xfrm>
            <a:off x="4541523" y="1189662"/>
            <a:ext cx="4599" cy="1863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09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7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683568" y="571263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85667" y="867164"/>
            <a:ext cx="539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начислений за 2016 год – 140 357 870, 26 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63888" y="1231138"/>
            <a:ext cx="194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67544" y="1923678"/>
            <a:ext cx="3709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несвоевременность внесения платы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572001" y="1923678"/>
            <a:ext cx="380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платы не в полном размере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577955" y="2388870"/>
            <a:ext cx="15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Уплата пеней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889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Статьей 8.41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Кодекса Российской Федерации об административных правонарушениях (далее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РФ) предусмотрена ответственность за невнесение в установленные сроки платы за негативное воздействие на окружающую среду в виде административного штрафа: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должностных лиц – в размере от 3 до 6 тысяч рублей;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юридических лиц – в размере от 50 до 100 тысяч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8.5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КоАП РФ устанавливает административную ответственность за сокрытие, умышленное искажение или несвоевременное сообщение полной и достоверной информации в декларации о плате за негативное воздействие на окружающую среду в виде административного штрафа: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должностных лиц – в размере от 3 до 6 тысяч рублей;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юридических лиц – в размере от 20 до 80 тысяч рублей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1" name="Прямая со стрелкой 120"/>
          <p:cNvCxnSpPr>
            <a:stCxn id="116" idx="2"/>
            <a:endCxn id="117" idx="0"/>
          </p:cNvCxnSpPr>
          <p:nvPr/>
        </p:nvCxnSpPr>
        <p:spPr>
          <a:xfrm flipH="1">
            <a:off x="2322059" y="1754358"/>
            <a:ext cx="2212640" cy="169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16" idx="2"/>
            <a:endCxn id="118" idx="0"/>
          </p:cNvCxnSpPr>
          <p:nvPr/>
        </p:nvCxnSpPr>
        <p:spPr>
          <a:xfrm>
            <a:off x="4534699" y="1754358"/>
            <a:ext cx="1938592" cy="169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117" idx="2"/>
            <a:endCxn id="119" idx="0"/>
          </p:cNvCxnSpPr>
          <p:nvPr/>
        </p:nvCxnSpPr>
        <p:spPr>
          <a:xfrm>
            <a:off x="2322059" y="2293010"/>
            <a:ext cx="2007384" cy="95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118" idx="2"/>
            <a:endCxn id="119" idx="0"/>
          </p:cNvCxnSpPr>
          <p:nvPr/>
        </p:nvCxnSpPr>
        <p:spPr>
          <a:xfrm flipH="1">
            <a:off x="4329443" y="2293010"/>
            <a:ext cx="2143848" cy="95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62" y="500737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Претензионно-исковая работа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среду</a:t>
            </a:r>
          </a:p>
          <a:p>
            <a:pPr marL="0" indent="0">
              <a:buNone/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 состоянию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 30.09.2017:</a:t>
            </a:r>
          </a:p>
          <a:p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претензий (требований)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.-во юридических лиц: 30;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на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общую сумму: 13 7310 719,28 руб.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	Из них: оплачено в добровольном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порядке -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1 033 634,77 руб.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судебном порядке Управлением предъявлены требования на общую сумму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-     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19 157 тыс. руб.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Решениями Арбитражного суда Тульской области удовлетворены требования Управления на общую сумму 12 122 тыс. руб., из них: 1 735 тыс. руб. включены в реестры требований кредиторов должников (предприятий-банкротов).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Включены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картотеки текущих платежей требования Управления на сумму 2 462 тыс. руб.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Исковые требования о взыскании платы за негативное воздействие на окружающую среду и пени за несвоевременное или неполное внесение платы на сумму 4 583 тыс. руб. находятся в стадии рассмотрения.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052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0378" y="2090758"/>
            <a:ext cx="653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 !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796" y="58612"/>
            <a:ext cx="329077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7" y="58303"/>
            <a:ext cx="449320" cy="4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530557" y="151755"/>
            <a:ext cx="8440032" cy="658993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59" name="Шестиугольник 258"/>
          <p:cNvSpPr/>
          <p:nvPr/>
        </p:nvSpPr>
        <p:spPr>
          <a:xfrm>
            <a:off x="1791509" y="872882"/>
            <a:ext cx="1676494" cy="1270836"/>
          </a:xfrm>
          <a:prstGeom prst="hex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Надзор в области обращения с отходами</a:t>
            </a:r>
          </a:p>
        </p:txBody>
      </p:sp>
      <p:sp>
        <p:nvSpPr>
          <p:cNvPr id="260" name="Шестиугольник 259"/>
          <p:cNvSpPr/>
          <p:nvPr/>
        </p:nvSpPr>
        <p:spPr>
          <a:xfrm>
            <a:off x="1797613" y="3021290"/>
            <a:ext cx="1676494" cy="1270836"/>
          </a:xfrm>
          <a:prstGeom prst="hex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Надзор в области использования и охраны водных </a:t>
            </a:r>
            <a:r>
              <a:rPr lang="ru-RU" sz="1100" dirty="0" smtClean="0">
                <a:solidFill>
                  <a:schemeClr val="tx1"/>
                </a:solidFill>
              </a:rPr>
              <a:t>объектов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1" name="Шестиугольник 260"/>
          <p:cNvSpPr/>
          <p:nvPr/>
        </p:nvSpPr>
        <p:spPr>
          <a:xfrm>
            <a:off x="3776347" y="3635424"/>
            <a:ext cx="1676494" cy="1279898"/>
          </a:xfrm>
          <a:prstGeom prst="hex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Надзор за геологическим изучением, рациональным использованием и охраной недр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2" name="Шестиугольник 261"/>
          <p:cNvSpPr/>
          <p:nvPr/>
        </p:nvSpPr>
        <p:spPr>
          <a:xfrm>
            <a:off x="5743847" y="894637"/>
            <a:ext cx="1676494" cy="1279898"/>
          </a:xfrm>
          <a:prstGeom prst="hex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Надзор в области охраны атмосферного воздуха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4" name="Шестиугольник 263"/>
          <p:cNvSpPr/>
          <p:nvPr/>
        </p:nvSpPr>
        <p:spPr>
          <a:xfrm>
            <a:off x="5857393" y="3002498"/>
            <a:ext cx="1676494" cy="1279898"/>
          </a:xfrm>
          <a:prstGeom prst="hex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Земельный надзор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 flipV="1">
            <a:off x="4644594" y="3436553"/>
            <a:ext cx="1" cy="22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flipH="1" flipV="1">
            <a:off x="3352477" y="1767896"/>
            <a:ext cx="354359" cy="24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H="1" flipV="1">
            <a:off x="5429903" y="3021290"/>
            <a:ext cx="580910" cy="34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flipH="1">
            <a:off x="3325334" y="3099661"/>
            <a:ext cx="451015" cy="23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flipH="1">
            <a:off x="5494873" y="1812404"/>
            <a:ext cx="370737" cy="201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Группа 270"/>
          <p:cNvGrpSpPr/>
          <p:nvPr/>
        </p:nvGrpSpPr>
        <p:grpSpPr>
          <a:xfrm>
            <a:off x="7187710" y="1454765"/>
            <a:ext cx="988811" cy="721564"/>
            <a:chOff x="2084388" y="-100013"/>
            <a:chExt cx="612775" cy="504826"/>
          </a:xfrm>
          <a:solidFill>
            <a:schemeClr val="accent5">
              <a:lumMod val="75000"/>
            </a:schemeClr>
          </a:solidFill>
        </p:grpSpPr>
        <p:sp>
          <p:nvSpPr>
            <p:cNvPr id="272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0" name="Группа 289"/>
          <p:cNvGrpSpPr/>
          <p:nvPr/>
        </p:nvGrpSpPr>
        <p:grpSpPr>
          <a:xfrm>
            <a:off x="7289615" y="3683495"/>
            <a:ext cx="919645" cy="647979"/>
            <a:chOff x="8845551" y="-77788"/>
            <a:chExt cx="614363" cy="506413"/>
          </a:xfrm>
          <a:solidFill>
            <a:schemeClr val="accent5">
              <a:lumMod val="75000"/>
            </a:schemeClr>
          </a:solidFill>
        </p:grpSpPr>
        <p:sp>
          <p:nvSpPr>
            <p:cNvPr id="291" name="Freeform 539"/>
            <p:cNvSpPr>
              <a:spLocks noEditPoints="1"/>
            </p:cNvSpPr>
            <p:nvPr/>
          </p:nvSpPr>
          <p:spPr bwMode="auto">
            <a:xfrm>
              <a:off x="8845551" y="-46038"/>
              <a:ext cx="614363" cy="474663"/>
            </a:xfrm>
            <a:custGeom>
              <a:avLst/>
              <a:gdLst>
                <a:gd name="T0" fmla="*/ 925 w 1707"/>
                <a:gd name="T1" fmla="*/ 1120 h 1320"/>
                <a:gd name="T2" fmla="*/ 810 w 1707"/>
                <a:gd name="T3" fmla="*/ 1214 h 1320"/>
                <a:gd name="T4" fmla="*/ 657 w 1707"/>
                <a:gd name="T5" fmla="*/ 1313 h 1320"/>
                <a:gd name="T6" fmla="*/ 1707 w 1707"/>
                <a:gd name="T7" fmla="*/ 1314 h 1320"/>
                <a:gd name="T8" fmla="*/ 1673 w 1707"/>
                <a:gd name="T9" fmla="*/ 1279 h 1320"/>
                <a:gd name="T10" fmla="*/ 1572 w 1707"/>
                <a:gd name="T11" fmla="*/ 1221 h 1320"/>
                <a:gd name="T12" fmla="*/ 1513 w 1707"/>
                <a:gd name="T13" fmla="*/ 1175 h 1320"/>
                <a:gd name="T14" fmla="*/ 1365 w 1707"/>
                <a:gd name="T15" fmla="*/ 1045 h 1320"/>
                <a:gd name="T16" fmla="*/ 1059 w 1707"/>
                <a:gd name="T17" fmla="*/ 1009 h 1320"/>
                <a:gd name="T18" fmla="*/ 642 w 1707"/>
                <a:gd name="T19" fmla="*/ 693 h 1320"/>
                <a:gd name="T20" fmla="*/ 763 w 1707"/>
                <a:gd name="T21" fmla="*/ 479 h 1320"/>
                <a:gd name="T22" fmla="*/ 821 w 1707"/>
                <a:gd name="T23" fmla="*/ 266 h 1320"/>
                <a:gd name="T24" fmla="*/ 673 w 1707"/>
                <a:gd name="T25" fmla="*/ 43 h 1320"/>
                <a:gd name="T26" fmla="*/ 586 w 1707"/>
                <a:gd name="T27" fmla="*/ 0 h 1320"/>
                <a:gd name="T28" fmla="*/ 298 w 1707"/>
                <a:gd name="T29" fmla="*/ 5 h 1320"/>
                <a:gd name="T30" fmla="*/ 187 w 1707"/>
                <a:gd name="T31" fmla="*/ 89 h 1320"/>
                <a:gd name="T32" fmla="*/ 142 w 1707"/>
                <a:gd name="T33" fmla="*/ 334 h 1320"/>
                <a:gd name="T34" fmla="*/ 52 w 1707"/>
                <a:gd name="T35" fmla="*/ 270 h 1320"/>
                <a:gd name="T36" fmla="*/ 26 w 1707"/>
                <a:gd name="T37" fmla="*/ 323 h 1320"/>
                <a:gd name="T38" fmla="*/ 155 w 1707"/>
                <a:gd name="T39" fmla="*/ 418 h 1320"/>
                <a:gd name="T40" fmla="*/ 153 w 1707"/>
                <a:gd name="T41" fmla="*/ 425 h 1320"/>
                <a:gd name="T42" fmla="*/ 90 w 1707"/>
                <a:gd name="T43" fmla="*/ 580 h 1320"/>
                <a:gd name="T44" fmla="*/ 99 w 1707"/>
                <a:gd name="T45" fmla="*/ 891 h 1320"/>
                <a:gd name="T46" fmla="*/ 22 w 1707"/>
                <a:gd name="T47" fmla="*/ 1164 h 1320"/>
                <a:gd name="T48" fmla="*/ 64 w 1707"/>
                <a:gd name="T49" fmla="*/ 1293 h 1320"/>
                <a:gd name="T50" fmla="*/ 181 w 1707"/>
                <a:gd name="T51" fmla="*/ 1221 h 1320"/>
                <a:gd name="T52" fmla="*/ 263 w 1707"/>
                <a:gd name="T53" fmla="*/ 882 h 1320"/>
                <a:gd name="T54" fmla="*/ 289 w 1707"/>
                <a:gd name="T55" fmla="*/ 643 h 1320"/>
                <a:gd name="T56" fmla="*/ 425 w 1707"/>
                <a:gd name="T57" fmla="*/ 788 h 1320"/>
                <a:gd name="T58" fmla="*/ 476 w 1707"/>
                <a:gd name="T59" fmla="*/ 893 h 1320"/>
                <a:gd name="T60" fmla="*/ 306 w 1707"/>
                <a:gd name="T61" fmla="*/ 1177 h 1320"/>
                <a:gd name="T62" fmla="*/ 379 w 1707"/>
                <a:gd name="T63" fmla="*/ 1307 h 1320"/>
                <a:gd name="T64" fmla="*/ 636 w 1707"/>
                <a:gd name="T65" fmla="*/ 939 h 1320"/>
                <a:gd name="T66" fmla="*/ 655 w 1707"/>
                <a:gd name="T67" fmla="*/ 780 h 1320"/>
                <a:gd name="T68" fmla="*/ 1007 w 1707"/>
                <a:gd name="T69" fmla="*/ 1038 h 1320"/>
                <a:gd name="T70" fmla="*/ 996 w 1707"/>
                <a:gd name="T71" fmla="*/ 1034 h 1320"/>
                <a:gd name="T72" fmla="*/ 925 w 1707"/>
                <a:gd name="T73" fmla="*/ 1120 h 1320"/>
                <a:gd name="T74" fmla="*/ 295 w 1707"/>
                <a:gd name="T75" fmla="*/ 273 h 1320"/>
                <a:gd name="T76" fmla="*/ 295 w 1707"/>
                <a:gd name="T77" fmla="*/ 273 h 1320"/>
                <a:gd name="T78" fmla="*/ 407 w 1707"/>
                <a:gd name="T79" fmla="*/ 166 h 1320"/>
                <a:gd name="T80" fmla="*/ 295 w 1707"/>
                <a:gd name="T81" fmla="*/ 273 h 1320"/>
                <a:gd name="T82" fmla="*/ 509 w 1707"/>
                <a:gd name="T83" fmla="*/ 595 h 1320"/>
                <a:gd name="T84" fmla="*/ 509 w 1707"/>
                <a:gd name="T85" fmla="*/ 595 h 1320"/>
                <a:gd name="T86" fmla="*/ 436 w 1707"/>
                <a:gd name="T87" fmla="*/ 550 h 1320"/>
                <a:gd name="T88" fmla="*/ 436 w 1707"/>
                <a:gd name="T89" fmla="*/ 514 h 1320"/>
                <a:gd name="T90" fmla="*/ 597 w 1707"/>
                <a:gd name="T91" fmla="*/ 448 h 1320"/>
                <a:gd name="T92" fmla="*/ 509 w 1707"/>
                <a:gd name="T93" fmla="*/ 595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7" h="1320">
                  <a:moveTo>
                    <a:pt x="925" y="1120"/>
                  </a:moveTo>
                  <a:cubicBezTo>
                    <a:pt x="852" y="1100"/>
                    <a:pt x="810" y="1213"/>
                    <a:pt x="810" y="1214"/>
                  </a:cubicBezTo>
                  <a:cubicBezTo>
                    <a:pt x="718" y="1184"/>
                    <a:pt x="657" y="1313"/>
                    <a:pt x="657" y="1313"/>
                  </a:cubicBezTo>
                  <a:lnTo>
                    <a:pt x="1707" y="1314"/>
                  </a:lnTo>
                  <a:cubicBezTo>
                    <a:pt x="1707" y="1314"/>
                    <a:pt x="1675" y="1284"/>
                    <a:pt x="1673" y="1279"/>
                  </a:cubicBezTo>
                  <a:cubicBezTo>
                    <a:pt x="1656" y="1211"/>
                    <a:pt x="1574" y="1229"/>
                    <a:pt x="1572" y="1221"/>
                  </a:cubicBezTo>
                  <a:cubicBezTo>
                    <a:pt x="1561" y="1177"/>
                    <a:pt x="1516" y="1180"/>
                    <a:pt x="1513" y="1175"/>
                  </a:cubicBezTo>
                  <a:cubicBezTo>
                    <a:pt x="1509" y="1018"/>
                    <a:pt x="1365" y="1046"/>
                    <a:pt x="1365" y="1045"/>
                  </a:cubicBezTo>
                  <a:cubicBezTo>
                    <a:pt x="1238" y="804"/>
                    <a:pt x="1059" y="1009"/>
                    <a:pt x="1059" y="1009"/>
                  </a:cubicBezTo>
                  <a:lnTo>
                    <a:pt x="642" y="693"/>
                  </a:lnTo>
                  <a:cubicBezTo>
                    <a:pt x="642" y="693"/>
                    <a:pt x="729" y="543"/>
                    <a:pt x="763" y="479"/>
                  </a:cubicBezTo>
                  <a:cubicBezTo>
                    <a:pt x="838" y="346"/>
                    <a:pt x="830" y="284"/>
                    <a:pt x="821" y="266"/>
                  </a:cubicBezTo>
                  <a:cubicBezTo>
                    <a:pt x="796" y="191"/>
                    <a:pt x="673" y="43"/>
                    <a:pt x="673" y="43"/>
                  </a:cubicBezTo>
                  <a:lnTo>
                    <a:pt x="586" y="0"/>
                  </a:lnTo>
                  <a:cubicBezTo>
                    <a:pt x="586" y="0"/>
                    <a:pt x="375" y="5"/>
                    <a:pt x="298" y="5"/>
                  </a:cubicBezTo>
                  <a:cubicBezTo>
                    <a:pt x="209" y="9"/>
                    <a:pt x="187" y="89"/>
                    <a:pt x="187" y="89"/>
                  </a:cubicBezTo>
                  <a:lnTo>
                    <a:pt x="142" y="334"/>
                  </a:lnTo>
                  <a:lnTo>
                    <a:pt x="52" y="270"/>
                  </a:lnTo>
                  <a:lnTo>
                    <a:pt x="26" y="323"/>
                  </a:lnTo>
                  <a:lnTo>
                    <a:pt x="155" y="418"/>
                  </a:lnTo>
                  <a:cubicBezTo>
                    <a:pt x="155" y="418"/>
                    <a:pt x="155" y="418"/>
                    <a:pt x="153" y="425"/>
                  </a:cubicBezTo>
                  <a:cubicBezTo>
                    <a:pt x="49" y="489"/>
                    <a:pt x="90" y="580"/>
                    <a:pt x="90" y="580"/>
                  </a:cubicBezTo>
                  <a:lnTo>
                    <a:pt x="99" y="891"/>
                  </a:lnTo>
                  <a:cubicBezTo>
                    <a:pt x="99" y="891"/>
                    <a:pt x="36" y="1116"/>
                    <a:pt x="22" y="1164"/>
                  </a:cubicBezTo>
                  <a:cubicBezTo>
                    <a:pt x="0" y="1271"/>
                    <a:pt x="64" y="1293"/>
                    <a:pt x="64" y="1293"/>
                  </a:cubicBezTo>
                  <a:cubicBezTo>
                    <a:pt x="146" y="1320"/>
                    <a:pt x="172" y="1241"/>
                    <a:pt x="181" y="1221"/>
                  </a:cubicBezTo>
                  <a:cubicBezTo>
                    <a:pt x="213" y="1130"/>
                    <a:pt x="254" y="923"/>
                    <a:pt x="263" y="882"/>
                  </a:cubicBezTo>
                  <a:cubicBezTo>
                    <a:pt x="276" y="847"/>
                    <a:pt x="289" y="643"/>
                    <a:pt x="289" y="643"/>
                  </a:cubicBezTo>
                  <a:cubicBezTo>
                    <a:pt x="289" y="643"/>
                    <a:pt x="399" y="761"/>
                    <a:pt x="425" y="788"/>
                  </a:cubicBezTo>
                  <a:cubicBezTo>
                    <a:pt x="491" y="834"/>
                    <a:pt x="472" y="875"/>
                    <a:pt x="476" y="893"/>
                  </a:cubicBezTo>
                  <a:cubicBezTo>
                    <a:pt x="464" y="911"/>
                    <a:pt x="332" y="1123"/>
                    <a:pt x="306" y="1177"/>
                  </a:cubicBezTo>
                  <a:cubicBezTo>
                    <a:pt x="287" y="1236"/>
                    <a:pt x="358" y="1302"/>
                    <a:pt x="379" y="1307"/>
                  </a:cubicBezTo>
                  <a:cubicBezTo>
                    <a:pt x="463" y="1311"/>
                    <a:pt x="612" y="998"/>
                    <a:pt x="636" y="939"/>
                  </a:cubicBezTo>
                  <a:cubicBezTo>
                    <a:pt x="692" y="845"/>
                    <a:pt x="655" y="780"/>
                    <a:pt x="655" y="780"/>
                  </a:cubicBezTo>
                  <a:lnTo>
                    <a:pt x="1007" y="1038"/>
                  </a:lnTo>
                  <a:cubicBezTo>
                    <a:pt x="1007" y="1038"/>
                    <a:pt x="1007" y="1038"/>
                    <a:pt x="996" y="1034"/>
                  </a:cubicBezTo>
                  <a:cubicBezTo>
                    <a:pt x="966" y="1027"/>
                    <a:pt x="925" y="1122"/>
                    <a:pt x="925" y="1120"/>
                  </a:cubicBezTo>
                  <a:close/>
                  <a:moveTo>
                    <a:pt x="295" y="273"/>
                  </a:moveTo>
                  <a:lnTo>
                    <a:pt x="295" y="273"/>
                  </a:lnTo>
                  <a:cubicBezTo>
                    <a:pt x="295" y="273"/>
                    <a:pt x="272" y="127"/>
                    <a:pt x="407" y="166"/>
                  </a:cubicBezTo>
                  <a:lnTo>
                    <a:pt x="295" y="273"/>
                  </a:lnTo>
                  <a:close/>
                  <a:moveTo>
                    <a:pt x="509" y="595"/>
                  </a:moveTo>
                  <a:lnTo>
                    <a:pt x="509" y="595"/>
                  </a:lnTo>
                  <a:lnTo>
                    <a:pt x="436" y="550"/>
                  </a:lnTo>
                  <a:lnTo>
                    <a:pt x="436" y="514"/>
                  </a:lnTo>
                  <a:lnTo>
                    <a:pt x="597" y="448"/>
                  </a:lnTo>
                  <a:lnTo>
                    <a:pt x="509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Oval 540"/>
            <p:cNvSpPr>
              <a:spLocks noChangeArrowheads="1"/>
            </p:cNvSpPr>
            <p:nvPr/>
          </p:nvSpPr>
          <p:spPr bwMode="auto">
            <a:xfrm>
              <a:off x="9113838" y="-77788"/>
              <a:ext cx="98425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0" name="Группа 299"/>
          <p:cNvGrpSpPr/>
          <p:nvPr/>
        </p:nvGrpSpPr>
        <p:grpSpPr>
          <a:xfrm>
            <a:off x="5127995" y="4233317"/>
            <a:ext cx="1339622" cy="798745"/>
            <a:chOff x="4087862" y="5408702"/>
            <a:chExt cx="1401778" cy="722324"/>
          </a:xfrm>
          <a:solidFill>
            <a:schemeClr val="accent5">
              <a:lumMod val="75000"/>
            </a:schemeClr>
          </a:solidFill>
        </p:grpSpPr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4087862" y="5665881"/>
              <a:ext cx="660408" cy="271467"/>
            </a:xfrm>
            <a:custGeom>
              <a:avLst/>
              <a:gdLst>
                <a:gd name="T0" fmla="*/ 60 w 1834"/>
                <a:gd name="T1" fmla="*/ 750 h 752"/>
                <a:gd name="T2" fmla="*/ 55 w 1834"/>
                <a:gd name="T3" fmla="*/ 717 h 752"/>
                <a:gd name="T4" fmla="*/ 0 w 1834"/>
                <a:gd name="T5" fmla="*/ 713 h 752"/>
                <a:gd name="T6" fmla="*/ 0 w 1834"/>
                <a:gd name="T7" fmla="*/ 568 h 752"/>
                <a:gd name="T8" fmla="*/ 55 w 1834"/>
                <a:gd name="T9" fmla="*/ 564 h 752"/>
                <a:gd name="T10" fmla="*/ 55 w 1834"/>
                <a:gd name="T11" fmla="*/ 421 h 752"/>
                <a:gd name="T12" fmla="*/ 340 w 1834"/>
                <a:gd name="T13" fmla="*/ 369 h 752"/>
                <a:gd name="T14" fmla="*/ 379 w 1834"/>
                <a:gd name="T15" fmla="*/ 339 h 752"/>
                <a:gd name="T16" fmla="*/ 427 w 1834"/>
                <a:gd name="T17" fmla="*/ 196 h 752"/>
                <a:gd name="T18" fmla="*/ 495 w 1834"/>
                <a:gd name="T19" fmla="*/ 150 h 752"/>
                <a:gd name="T20" fmla="*/ 539 w 1834"/>
                <a:gd name="T21" fmla="*/ 117 h 752"/>
                <a:gd name="T22" fmla="*/ 812 w 1834"/>
                <a:gd name="T23" fmla="*/ 117 h 752"/>
                <a:gd name="T24" fmla="*/ 812 w 1834"/>
                <a:gd name="T25" fmla="*/ 1 h 752"/>
                <a:gd name="T26" fmla="*/ 841 w 1834"/>
                <a:gd name="T27" fmla="*/ 46 h 752"/>
                <a:gd name="T28" fmla="*/ 841 w 1834"/>
                <a:gd name="T29" fmla="*/ 114 h 752"/>
                <a:gd name="T30" fmla="*/ 894 w 1834"/>
                <a:gd name="T31" fmla="*/ 119 h 752"/>
                <a:gd name="T32" fmla="*/ 894 w 1834"/>
                <a:gd name="T33" fmla="*/ 155 h 752"/>
                <a:gd name="T34" fmla="*/ 750 w 1834"/>
                <a:gd name="T35" fmla="*/ 158 h 752"/>
                <a:gd name="T36" fmla="*/ 750 w 1834"/>
                <a:gd name="T37" fmla="*/ 526 h 752"/>
                <a:gd name="T38" fmla="*/ 868 w 1834"/>
                <a:gd name="T39" fmla="*/ 526 h 752"/>
                <a:gd name="T40" fmla="*/ 1046 w 1834"/>
                <a:gd name="T41" fmla="*/ 527 h 752"/>
                <a:gd name="T42" fmla="*/ 1104 w 1834"/>
                <a:gd name="T43" fmla="*/ 490 h 752"/>
                <a:gd name="T44" fmla="*/ 1214 w 1834"/>
                <a:gd name="T45" fmla="*/ 276 h 752"/>
                <a:gd name="T46" fmla="*/ 1264 w 1834"/>
                <a:gd name="T47" fmla="*/ 312 h 752"/>
                <a:gd name="T48" fmla="*/ 1154 w 1834"/>
                <a:gd name="T49" fmla="*/ 524 h 752"/>
                <a:gd name="T50" fmla="*/ 1193 w 1834"/>
                <a:gd name="T51" fmla="*/ 526 h 752"/>
                <a:gd name="T52" fmla="*/ 1536 w 1834"/>
                <a:gd name="T53" fmla="*/ 524 h 752"/>
                <a:gd name="T54" fmla="*/ 1668 w 1834"/>
                <a:gd name="T55" fmla="*/ 569 h 752"/>
                <a:gd name="T56" fmla="*/ 1778 w 1834"/>
                <a:gd name="T57" fmla="*/ 643 h 752"/>
                <a:gd name="T58" fmla="*/ 1806 w 1834"/>
                <a:gd name="T59" fmla="*/ 633 h 752"/>
                <a:gd name="T60" fmla="*/ 1834 w 1834"/>
                <a:gd name="T61" fmla="*/ 596 h 752"/>
                <a:gd name="T62" fmla="*/ 1834 w 1834"/>
                <a:gd name="T63" fmla="*/ 748 h 752"/>
                <a:gd name="T64" fmla="*/ 1617 w 1834"/>
                <a:gd name="T65" fmla="*/ 747 h 752"/>
                <a:gd name="T66" fmla="*/ 1595 w 1834"/>
                <a:gd name="T67" fmla="*/ 726 h 752"/>
                <a:gd name="T68" fmla="*/ 1361 w 1834"/>
                <a:gd name="T69" fmla="*/ 660 h 752"/>
                <a:gd name="T70" fmla="*/ 1320 w 1834"/>
                <a:gd name="T71" fmla="*/ 706 h 752"/>
                <a:gd name="T72" fmla="*/ 1240 w 1834"/>
                <a:gd name="T73" fmla="*/ 646 h 752"/>
                <a:gd name="T74" fmla="*/ 1040 w 1834"/>
                <a:gd name="T75" fmla="*/ 721 h 752"/>
                <a:gd name="T76" fmla="*/ 994 w 1834"/>
                <a:gd name="T77" fmla="*/ 749 h 752"/>
                <a:gd name="T78" fmla="*/ 562 w 1834"/>
                <a:gd name="T79" fmla="*/ 751 h 752"/>
                <a:gd name="T80" fmla="*/ 519 w 1834"/>
                <a:gd name="T81" fmla="*/ 723 h 752"/>
                <a:gd name="T82" fmla="*/ 382 w 1834"/>
                <a:gd name="T83" fmla="*/ 632 h 752"/>
                <a:gd name="T84" fmla="*/ 243 w 1834"/>
                <a:gd name="T85" fmla="*/ 719 h 752"/>
                <a:gd name="T86" fmla="*/ 192 w 1834"/>
                <a:gd name="T87" fmla="*/ 751 h 752"/>
                <a:gd name="T88" fmla="*/ 60 w 1834"/>
                <a:gd name="T89" fmla="*/ 750 h 752"/>
                <a:gd name="T90" fmla="*/ 392 w 1834"/>
                <a:gd name="T91" fmla="*/ 378 h 752"/>
                <a:gd name="T92" fmla="*/ 392 w 1834"/>
                <a:gd name="T93" fmla="*/ 378 h 752"/>
                <a:gd name="T94" fmla="*/ 641 w 1834"/>
                <a:gd name="T95" fmla="*/ 378 h 752"/>
                <a:gd name="T96" fmla="*/ 641 w 1834"/>
                <a:gd name="T97" fmla="*/ 276 h 752"/>
                <a:gd name="T98" fmla="*/ 641 w 1834"/>
                <a:gd name="T99" fmla="*/ 174 h 752"/>
                <a:gd name="T100" fmla="*/ 473 w 1834"/>
                <a:gd name="T101" fmla="*/ 175 h 752"/>
                <a:gd name="T102" fmla="*/ 455 w 1834"/>
                <a:gd name="T103" fmla="*/ 190 h 752"/>
                <a:gd name="T104" fmla="*/ 392 w 1834"/>
                <a:gd name="T105" fmla="*/ 37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4" h="752">
                  <a:moveTo>
                    <a:pt x="60" y="750"/>
                  </a:moveTo>
                  <a:cubicBezTo>
                    <a:pt x="58" y="738"/>
                    <a:pt x="57" y="729"/>
                    <a:pt x="55" y="717"/>
                  </a:cubicBezTo>
                  <a:cubicBezTo>
                    <a:pt x="37" y="716"/>
                    <a:pt x="20" y="714"/>
                    <a:pt x="0" y="713"/>
                  </a:cubicBezTo>
                  <a:cubicBezTo>
                    <a:pt x="0" y="664"/>
                    <a:pt x="0" y="617"/>
                    <a:pt x="0" y="568"/>
                  </a:cubicBezTo>
                  <a:cubicBezTo>
                    <a:pt x="18" y="567"/>
                    <a:pt x="35" y="566"/>
                    <a:pt x="55" y="564"/>
                  </a:cubicBezTo>
                  <a:cubicBezTo>
                    <a:pt x="55" y="516"/>
                    <a:pt x="55" y="469"/>
                    <a:pt x="55" y="421"/>
                  </a:cubicBezTo>
                  <a:cubicBezTo>
                    <a:pt x="152" y="403"/>
                    <a:pt x="246" y="385"/>
                    <a:pt x="340" y="369"/>
                  </a:cubicBezTo>
                  <a:cubicBezTo>
                    <a:pt x="360" y="365"/>
                    <a:pt x="373" y="360"/>
                    <a:pt x="379" y="339"/>
                  </a:cubicBezTo>
                  <a:cubicBezTo>
                    <a:pt x="394" y="291"/>
                    <a:pt x="411" y="244"/>
                    <a:pt x="427" y="196"/>
                  </a:cubicBezTo>
                  <a:cubicBezTo>
                    <a:pt x="437" y="165"/>
                    <a:pt x="448" y="134"/>
                    <a:pt x="495" y="150"/>
                  </a:cubicBezTo>
                  <a:cubicBezTo>
                    <a:pt x="496" y="116"/>
                    <a:pt x="515" y="116"/>
                    <a:pt x="539" y="117"/>
                  </a:cubicBezTo>
                  <a:cubicBezTo>
                    <a:pt x="629" y="118"/>
                    <a:pt x="719" y="117"/>
                    <a:pt x="812" y="117"/>
                  </a:cubicBezTo>
                  <a:cubicBezTo>
                    <a:pt x="812" y="77"/>
                    <a:pt x="812" y="39"/>
                    <a:pt x="812" y="1"/>
                  </a:cubicBezTo>
                  <a:cubicBezTo>
                    <a:pt x="841" y="0"/>
                    <a:pt x="841" y="0"/>
                    <a:pt x="841" y="46"/>
                  </a:cubicBezTo>
                  <a:cubicBezTo>
                    <a:pt x="841" y="68"/>
                    <a:pt x="841" y="89"/>
                    <a:pt x="841" y="114"/>
                  </a:cubicBezTo>
                  <a:cubicBezTo>
                    <a:pt x="859" y="116"/>
                    <a:pt x="876" y="117"/>
                    <a:pt x="894" y="119"/>
                  </a:cubicBezTo>
                  <a:cubicBezTo>
                    <a:pt x="894" y="132"/>
                    <a:pt x="894" y="144"/>
                    <a:pt x="894" y="155"/>
                  </a:cubicBezTo>
                  <a:cubicBezTo>
                    <a:pt x="846" y="175"/>
                    <a:pt x="799" y="160"/>
                    <a:pt x="750" y="158"/>
                  </a:cubicBezTo>
                  <a:cubicBezTo>
                    <a:pt x="750" y="282"/>
                    <a:pt x="750" y="402"/>
                    <a:pt x="750" y="526"/>
                  </a:cubicBezTo>
                  <a:cubicBezTo>
                    <a:pt x="791" y="526"/>
                    <a:pt x="829" y="526"/>
                    <a:pt x="868" y="526"/>
                  </a:cubicBezTo>
                  <a:cubicBezTo>
                    <a:pt x="927" y="526"/>
                    <a:pt x="987" y="524"/>
                    <a:pt x="1046" y="527"/>
                  </a:cubicBezTo>
                  <a:cubicBezTo>
                    <a:pt x="1077" y="529"/>
                    <a:pt x="1091" y="514"/>
                    <a:pt x="1104" y="490"/>
                  </a:cubicBezTo>
                  <a:cubicBezTo>
                    <a:pt x="1140" y="420"/>
                    <a:pt x="1176" y="349"/>
                    <a:pt x="1214" y="276"/>
                  </a:cubicBezTo>
                  <a:cubicBezTo>
                    <a:pt x="1231" y="288"/>
                    <a:pt x="1245" y="298"/>
                    <a:pt x="1264" y="312"/>
                  </a:cubicBezTo>
                  <a:cubicBezTo>
                    <a:pt x="1227" y="382"/>
                    <a:pt x="1191" y="451"/>
                    <a:pt x="1154" y="524"/>
                  </a:cubicBezTo>
                  <a:cubicBezTo>
                    <a:pt x="1169" y="525"/>
                    <a:pt x="1181" y="526"/>
                    <a:pt x="1193" y="526"/>
                  </a:cubicBezTo>
                  <a:cubicBezTo>
                    <a:pt x="1307" y="526"/>
                    <a:pt x="1422" y="529"/>
                    <a:pt x="1536" y="524"/>
                  </a:cubicBezTo>
                  <a:cubicBezTo>
                    <a:pt x="1588" y="521"/>
                    <a:pt x="1628" y="543"/>
                    <a:pt x="1668" y="569"/>
                  </a:cubicBezTo>
                  <a:cubicBezTo>
                    <a:pt x="1705" y="593"/>
                    <a:pt x="1740" y="620"/>
                    <a:pt x="1778" y="643"/>
                  </a:cubicBezTo>
                  <a:cubicBezTo>
                    <a:pt x="1783" y="647"/>
                    <a:pt x="1800" y="640"/>
                    <a:pt x="1806" y="633"/>
                  </a:cubicBezTo>
                  <a:cubicBezTo>
                    <a:pt x="1816" y="622"/>
                    <a:pt x="1821" y="607"/>
                    <a:pt x="1834" y="596"/>
                  </a:cubicBezTo>
                  <a:cubicBezTo>
                    <a:pt x="1834" y="645"/>
                    <a:pt x="1834" y="695"/>
                    <a:pt x="1834" y="748"/>
                  </a:cubicBezTo>
                  <a:cubicBezTo>
                    <a:pt x="1760" y="748"/>
                    <a:pt x="1689" y="748"/>
                    <a:pt x="1617" y="747"/>
                  </a:cubicBezTo>
                  <a:cubicBezTo>
                    <a:pt x="1609" y="747"/>
                    <a:pt x="1599" y="735"/>
                    <a:pt x="1595" y="726"/>
                  </a:cubicBezTo>
                  <a:cubicBezTo>
                    <a:pt x="1549" y="631"/>
                    <a:pt x="1447" y="601"/>
                    <a:pt x="1361" y="660"/>
                  </a:cubicBezTo>
                  <a:cubicBezTo>
                    <a:pt x="1343" y="672"/>
                    <a:pt x="1331" y="693"/>
                    <a:pt x="1320" y="706"/>
                  </a:cubicBezTo>
                  <a:cubicBezTo>
                    <a:pt x="1293" y="685"/>
                    <a:pt x="1269" y="660"/>
                    <a:pt x="1240" y="646"/>
                  </a:cubicBezTo>
                  <a:cubicBezTo>
                    <a:pt x="1164" y="608"/>
                    <a:pt x="1073" y="643"/>
                    <a:pt x="1040" y="721"/>
                  </a:cubicBezTo>
                  <a:cubicBezTo>
                    <a:pt x="1030" y="745"/>
                    <a:pt x="1018" y="749"/>
                    <a:pt x="994" y="749"/>
                  </a:cubicBezTo>
                  <a:cubicBezTo>
                    <a:pt x="850" y="749"/>
                    <a:pt x="706" y="750"/>
                    <a:pt x="562" y="751"/>
                  </a:cubicBezTo>
                  <a:cubicBezTo>
                    <a:pt x="540" y="751"/>
                    <a:pt x="528" y="746"/>
                    <a:pt x="519" y="723"/>
                  </a:cubicBezTo>
                  <a:cubicBezTo>
                    <a:pt x="494" y="664"/>
                    <a:pt x="445" y="633"/>
                    <a:pt x="382" y="632"/>
                  </a:cubicBezTo>
                  <a:cubicBezTo>
                    <a:pt x="320" y="632"/>
                    <a:pt x="268" y="658"/>
                    <a:pt x="243" y="719"/>
                  </a:cubicBezTo>
                  <a:cubicBezTo>
                    <a:pt x="233" y="745"/>
                    <a:pt x="218" y="752"/>
                    <a:pt x="192" y="751"/>
                  </a:cubicBezTo>
                  <a:cubicBezTo>
                    <a:pt x="149" y="749"/>
                    <a:pt x="105" y="750"/>
                    <a:pt x="60" y="750"/>
                  </a:cubicBezTo>
                  <a:close/>
                  <a:moveTo>
                    <a:pt x="392" y="378"/>
                  </a:moveTo>
                  <a:lnTo>
                    <a:pt x="392" y="378"/>
                  </a:lnTo>
                  <a:cubicBezTo>
                    <a:pt x="477" y="378"/>
                    <a:pt x="558" y="378"/>
                    <a:pt x="641" y="378"/>
                  </a:cubicBezTo>
                  <a:cubicBezTo>
                    <a:pt x="641" y="342"/>
                    <a:pt x="641" y="309"/>
                    <a:pt x="641" y="276"/>
                  </a:cubicBezTo>
                  <a:cubicBezTo>
                    <a:pt x="641" y="243"/>
                    <a:pt x="641" y="211"/>
                    <a:pt x="641" y="174"/>
                  </a:cubicBezTo>
                  <a:cubicBezTo>
                    <a:pt x="582" y="174"/>
                    <a:pt x="527" y="174"/>
                    <a:pt x="473" y="175"/>
                  </a:cubicBezTo>
                  <a:cubicBezTo>
                    <a:pt x="466" y="175"/>
                    <a:pt x="457" y="183"/>
                    <a:pt x="455" y="190"/>
                  </a:cubicBezTo>
                  <a:cubicBezTo>
                    <a:pt x="433" y="252"/>
                    <a:pt x="413" y="314"/>
                    <a:pt x="392" y="37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2" name="Freeform 96"/>
            <p:cNvSpPr>
              <a:spLocks/>
            </p:cNvSpPr>
            <p:nvPr/>
          </p:nvSpPr>
          <p:spPr bwMode="auto">
            <a:xfrm>
              <a:off x="4411715" y="5492841"/>
              <a:ext cx="403230" cy="401644"/>
            </a:xfrm>
            <a:custGeom>
              <a:avLst/>
              <a:gdLst>
                <a:gd name="T0" fmla="*/ 0 w 1117"/>
                <a:gd name="T1" fmla="*/ 542 h 1115"/>
                <a:gd name="T2" fmla="*/ 144 w 1117"/>
                <a:gd name="T3" fmla="*/ 325 h 1115"/>
                <a:gd name="T4" fmla="*/ 229 w 1117"/>
                <a:gd name="T5" fmla="*/ 190 h 1115"/>
                <a:gd name="T6" fmla="*/ 225 w 1117"/>
                <a:gd name="T7" fmla="*/ 163 h 1115"/>
                <a:gd name="T8" fmla="*/ 174 w 1117"/>
                <a:gd name="T9" fmla="*/ 70 h 1115"/>
                <a:gd name="T10" fmla="*/ 194 w 1117"/>
                <a:gd name="T11" fmla="*/ 10 h 1115"/>
                <a:gd name="T12" fmla="*/ 222 w 1117"/>
                <a:gd name="T13" fmla="*/ 0 h 1115"/>
                <a:gd name="T14" fmla="*/ 315 w 1117"/>
                <a:gd name="T15" fmla="*/ 175 h 1115"/>
                <a:gd name="T16" fmla="*/ 302 w 1117"/>
                <a:gd name="T17" fmla="*/ 232 h 1115"/>
                <a:gd name="T18" fmla="*/ 1117 w 1117"/>
                <a:gd name="T19" fmla="*/ 759 h 1115"/>
                <a:gd name="T20" fmla="*/ 887 w 1117"/>
                <a:gd name="T21" fmla="*/ 1115 h 1115"/>
                <a:gd name="T22" fmla="*/ 0 w 1117"/>
                <a:gd name="T23" fmla="*/ 54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1115">
                  <a:moveTo>
                    <a:pt x="0" y="542"/>
                  </a:moveTo>
                  <a:cubicBezTo>
                    <a:pt x="50" y="467"/>
                    <a:pt x="98" y="396"/>
                    <a:pt x="144" y="325"/>
                  </a:cubicBezTo>
                  <a:cubicBezTo>
                    <a:pt x="173" y="280"/>
                    <a:pt x="202" y="235"/>
                    <a:pt x="229" y="190"/>
                  </a:cubicBezTo>
                  <a:cubicBezTo>
                    <a:pt x="233" y="184"/>
                    <a:pt x="229" y="170"/>
                    <a:pt x="225" y="163"/>
                  </a:cubicBezTo>
                  <a:cubicBezTo>
                    <a:pt x="209" y="131"/>
                    <a:pt x="191" y="101"/>
                    <a:pt x="174" y="70"/>
                  </a:cubicBezTo>
                  <a:cubicBezTo>
                    <a:pt x="153" y="31"/>
                    <a:pt x="154" y="28"/>
                    <a:pt x="194" y="10"/>
                  </a:cubicBezTo>
                  <a:cubicBezTo>
                    <a:pt x="202" y="6"/>
                    <a:pt x="211" y="4"/>
                    <a:pt x="222" y="0"/>
                  </a:cubicBezTo>
                  <a:cubicBezTo>
                    <a:pt x="254" y="58"/>
                    <a:pt x="287" y="115"/>
                    <a:pt x="315" y="175"/>
                  </a:cubicBezTo>
                  <a:cubicBezTo>
                    <a:pt x="321" y="188"/>
                    <a:pt x="307" y="211"/>
                    <a:pt x="302" y="232"/>
                  </a:cubicBezTo>
                  <a:cubicBezTo>
                    <a:pt x="572" y="407"/>
                    <a:pt x="842" y="581"/>
                    <a:pt x="1117" y="759"/>
                  </a:cubicBezTo>
                  <a:cubicBezTo>
                    <a:pt x="1039" y="880"/>
                    <a:pt x="963" y="997"/>
                    <a:pt x="887" y="1115"/>
                  </a:cubicBezTo>
                  <a:cubicBezTo>
                    <a:pt x="589" y="922"/>
                    <a:pt x="297" y="733"/>
                    <a:pt x="0" y="54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3" name="Freeform 97"/>
            <p:cNvSpPr>
              <a:spLocks/>
            </p:cNvSpPr>
            <p:nvPr/>
          </p:nvSpPr>
          <p:spPr bwMode="auto">
            <a:xfrm>
              <a:off x="4721282" y="5681756"/>
              <a:ext cx="560394" cy="300042"/>
            </a:xfrm>
            <a:custGeom>
              <a:avLst/>
              <a:gdLst>
                <a:gd name="T0" fmla="*/ 279 w 1557"/>
                <a:gd name="T1" fmla="*/ 230 h 832"/>
                <a:gd name="T2" fmla="*/ 0 w 1557"/>
                <a:gd name="T3" fmla="*/ 48 h 832"/>
                <a:gd name="T4" fmla="*/ 4 w 1557"/>
                <a:gd name="T5" fmla="*/ 39 h 832"/>
                <a:gd name="T6" fmla="*/ 152 w 1557"/>
                <a:gd name="T7" fmla="*/ 72 h 832"/>
                <a:gd name="T8" fmla="*/ 297 w 1557"/>
                <a:gd name="T9" fmla="*/ 96 h 832"/>
                <a:gd name="T10" fmla="*/ 324 w 1557"/>
                <a:gd name="T11" fmla="*/ 76 h 832"/>
                <a:gd name="T12" fmla="*/ 369 w 1557"/>
                <a:gd name="T13" fmla="*/ 0 h 832"/>
                <a:gd name="T14" fmla="*/ 402 w 1557"/>
                <a:gd name="T15" fmla="*/ 28 h 832"/>
                <a:gd name="T16" fmla="*/ 348 w 1557"/>
                <a:gd name="T17" fmla="*/ 119 h 832"/>
                <a:gd name="T18" fmla="*/ 400 w 1557"/>
                <a:gd name="T19" fmla="*/ 161 h 832"/>
                <a:gd name="T20" fmla="*/ 445 w 1557"/>
                <a:gd name="T21" fmla="*/ 135 h 832"/>
                <a:gd name="T22" fmla="*/ 450 w 1557"/>
                <a:gd name="T23" fmla="*/ 142 h 832"/>
                <a:gd name="T24" fmla="*/ 415 w 1557"/>
                <a:gd name="T25" fmla="*/ 181 h 832"/>
                <a:gd name="T26" fmla="*/ 443 w 1557"/>
                <a:gd name="T27" fmla="*/ 242 h 832"/>
                <a:gd name="T28" fmla="*/ 515 w 1557"/>
                <a:gd name="T29" fmla="*/ 224 h 832"/>
                <a:gd name="T30" fmla="*/ 517 w 1557"/>
                <a:gd name="T31" fmla="*/ 233 h 832"/>
                <a:gd name="T32" fmla="*/ 453 w 1557"/>
                <a:gd name="T33" fmla="*/ 263 h 832"/>
                <a:gd name="T34" fmla="*/ 515 w 1557"/>
                <a:gd name="T35" fmla="*/ 529 h 832"/>
                <a:gd name="T36" fmla="*/ 594 w 1557"/>
                <a:gd name="T37" fmla="*/ 562 h 832"/>
                <a:gd name="T38" fmla="*/ 839 w 1557"/>
                <a:gd name="T39" fmla="*/ 489 h 832"/>
                <a:gd name="T40" fmla="*/ 952 w 1557"/>
                <a:gd name="T41" fmla="*/ 416 h 832"/>
                <a:gd name="T42" fmla="*/ 991 w 1557"/>
                <a:gd name="T43" fmla="*/ 433 h 832"/>
                <a:gd name="T44" fmla="*/ 950 w 1557"/>
                <a:gd name="T45" fmla="*/ 502 h 832"/>
                <a:gd name="T46" fmla="*/ 1056 w 1557"/>
                <a:gd name="T47" fmla="*/ 601 h 832"/>
                <a:gd name="T48" fmla="*/ 1145 w 1557"/>
                <a:gd name="T49" fmla="*/ 637 h 832"/>
                <a:gd name="T50" fmla="*/ 1534 w 1557"/>
                <a:gd name="T51" fmla="*/ 754 h 832"/>
                <a:gd name="T52" fmla="*/ 1557 w 1557"/>
                <a:gd name="T53" fmla="*/ 792 h 832"/>
                <a:gd name="T54" fmla="*/ 1513 w 1557"/>
                <a:gd name="T55" fmla="*/ 792 h 832"/>
                <a:gd name="T56" fmla="*/ 879 w 1557"/>
                <a:gd name="T57" fmla="*/ 794 h 832"/>
                <a:gd name="T58" fmla="*/ 833 w 1557"/>
                <a:gd name="T59" fmla="*/ 771 h 832"/>
                <a:gd name="T60" fmla="*/ 704 w 1557"/>
                <a:gd name="T61" fmla="*/ 669 h 832"/>
                <a:gd name="T62" fmla="*/ 659 w 1557"/>
                <a:gd name="T63" fmla="*/ 676 h 832"/>
                <a:gd name="T64" fmla="*/ 574 w 1557"/>
                <a:gd name="T65" fmla="*/ 759 h 832"/>
                <a:gd name="T66" fmla="*/ 536 w 1557"/>
                <a:gd name="T67" fmla="*/ 775 h 832"/>
                <a:gd name="T68" fmla="*/ 246 w 1557"/>
                <a:gd name="T69" fmla="*/ 817 h 832"/>
                <a:gd name="T70" fmla="*/ 158 w 1557"/>
                <a:gd name="T71" fmla="*/ 775 h 832"/>
                <a:gd name="T72" fmla="*/ 109 w 1557"/>
                <a:gd name="T73" fmla="*/ 509 h 832"/>
                <a:gd name="T74" fmla="*/ 116 w 1557"/>
                <a:gd name="T75" fmla="*/ 477 h 832"/>
                <a:gd name="T76" fmla="*/ 279 w 1557"/>
                <a:gd name="T77" fmla="*/ 23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57" h="832">
                  <a:moveTo>
                    <a:pt x="279" y="230"/>
                  </a:moveTo>
                  <a:cubicBezTo>
                    <a:pt x="183" y="168"/>
                    <a:pt x="91" y="108"/>
                    <a:pt x="0" y="48"/>
                  </a:cubicBezTo>
                  <a:cubicBezTo>
                    <a:pt x="1" y="45"/>
                    <a:pt x="2" y="42"/>
                    <a:pt x="4" y="39"/>
                  </a:cubicBezTo>
                  <a:cubicBezTo>
                    <a:pt x="53" y="50"/>
                    <a:pt x="102" y="62"/>
                    <a:pt x="152" y="72"/>
                  </a:cubicBezTo>
                  <a:cubicBezTo>
                    <a:pt x="200" y="82"/>
                    <a:pt x="248" y="90"/>
                    <a:pt x="297" y="96"/>
                  </a:cubicBezTo>
                  <a:cubicBezTo>
                    <a:pt x="305" y="97"/>
                    <a:pt x="318" y="85"/>
                    <a:pt x="324" y="76"/>
                  </a:cubicBezTo>
                  <a:cubicBezTo>
                    <a:pt x="340" y="53"/>
                    <a:pt x="353" y="28"/>
                    <a:pt x="369" y="0"/>
                  </a:cubicBezTo>
                  <a:cubicBezTo>
                    <a:pt x="381" y="10"/>
                    <a:pt x="390" y="18"/>
                    <a:pt x="402" y="28"/>
                  </a:cubicBezTo>
                  <a:cubicBezTo>
                    <a:pt x="383" y="59"/>
                    <a:pt x="366" y="88"/>
                    <a:pt x="348" y="119"/>
                  </a:cubicBezTo>
                  <a:cubicBezTo>
                    <a:pt x="364" y="133"/>
                    <a:pt x="381" y="146"/>
                    <a:pt x="400" y="161"/>
                  </a:cubicBezTo>
                  <a:cubicBezTo>
                    <a:pt x="412" y="154"/>
                    <a:pt x="429" y="144"/>
                    <a:pt x="445" y="135"/>
                  </a:cubicBezTo>
                  <a:cubicBezTo>
                    <a:pt x="447" y="137"/>
                    <a:pt x="449" y="140"/>
                    <a:pt x="450" y="142"/>
                  </a:cubicBezTo>
                  <a:cubicBezTo>
                    <a:pt x="439" y="155"/>
                    <a:pt x="427" y="168"/>
                    <a:pt x="415" y="181"/>
                  </a:cubicBezTo>
                  <a:cubicBezTo>
                    <a:pt x="423" y="200"/>
                    <a:pt x="433" y="221"/>
                    <a:pt x="443" y="242"/>
                  </a:cubicBezTo>
                  <a:cubicBezTo>
                    <a:pt x="467" y="236"/>
                    <a:pt x="491" y="230"/>
                    <a:pt x="515" y="224"/>
                  </a:cubicBezTo>
                  <a:cubicBezTo>
                    <a:pt x="516" y="227"/>
                    <a:pt x="517" y="230"/>
                    <a:pt x="517" y="233"/>
                  </a:cubicBezTo>
                  <a:cubicBezTo>
                    <a:pt x="495" y="243"/>
                    <a:pt x="474" y="253"/>
                    <a:pt x="453" y="263"/>
                  </a:cubicBezTo>
                  <a:cubicBezTo>
                    <a:pt x="473" y="352"/>
                    <a:pt x="491" y="442"/>
                    <a:pt x="515" y="529"/>
                  </a:cubicBezTo>
                  <a:cubicBezTo>
                    <a:pt x="529" y="581"/>
                    <a:pt x="548" y="589"/>
                    <a:pt x="594" y="562"/>
                  </a:cubicBezTo>
                  <a:cubicBezTo>
                    <a:pt x="670" y="516"/>
                    <a:pt x="752" y="487"/>
                    <a:pt x="839" y="489"/>
                  </a:cubicBezTo>
                  <a:cubicBezTo>
                    <a:pt x="900" y="491"/>
                    <a:pt x="930" y="467"/>
                    <a:pt x="952" y="416"/>
                  </a:cubicBezTo>
                  <a:cubicBezTo>
                    <a:pt x="966" y="422"/>
                    <a:pt x="977" y="427"/>
                    <a:pt x="991" y="433"/>
                  </a:cubicBezTo>
                  <a:cubicBezTo>
                    <a:pt x="977" y="456"/>
                    <a:pt x="965" y="477"/>
                    <a:pt x="950" y="502"/>
                  </a:cubicBezTo>
                  <a:cubicBezTo>
                    <a:pt x="1009" y="514"/>
                    <a:pt x="1033" y="556"/>
                    <a:pt x="1056" y="601"/>
                  </a:cubicBezTo>
                  <a:cubicBezTo>
                    <a:pt x="1077" y="642"/>
                    <a:pt x="1100" y="651"/>
                    <a:pt x="1145" y="637"/>
                  </a:cubicBezTo>
                  <a:cubicBezTo>
                    <a:pt x="1301" y="590"/>
                    <a:pt x="1422" y="655"/>
                    <a:pt x="1534" y="754"/>
                  </a:cubicBezTo>
                  <a:cubicBezTo>
                    <a:pt x="1543" y="762"/>
                    <a:pt x="1547" y="775"/>
                    <a:pt x="1557" y="792"/>
                  </a:cubicBezTo>
                  <a:cubicBezTo>
                    <a:pt x="1537" y="792"/>
                    <a:pt x="1525" y="792"/>
                    <a:pt x="1513" y="792"/>
                  </a:cubicBezTo>
                  <a:cubicBezTo>
                    <a:pt x="1301" y="793"/>
                    <a:pt x="1090" y="793"/>
                    <a:pt x="879" y="794"/>
                  </a:cubicBezTo>
                  <a:cubicBezTo>
                    <a:pt x="858" y="794"/>
                    <a:pt x="848" y="785"/>
                    <a:pt x="833" y="771"/>
                  </a:cubicBezTo>
                  <a:cubicBezTo>
                    <a:pt x="795" y="732"/>
                    <a:pt x="749" y="700"/>
                    <a:pt x="704" y="669"/>
                  </a:cubicBezTo>
                  <a:cubicBezTo>
                    <a:pt x="694" y="663"/>
                    <a:pt x="670" y="668"/>
                    <a:pt x="659" y="676"/>
                  </a:cubicBezTo>
                  <a:cubicBezTo>
                    <a:pt x="629" y="702"/>
                    <a:pt x="603" y="732"/>
                    <a:pt x="574" y="759"/>
                  </a:cubicBezTo>
                  <a:cubicBezTo>
                    <a:pt x="564" y="768"/>
                    <a:pt x="547" y="777"/>
                    <a:pt x="536" y="775"/>
                  </a:cubicBezTo>
                  <a:cubicBezTo>
                    <a:pt x="434" y="760"/>
                    <a:pt x="338" y="772"/>
                    <a:pt x="246" y="817"/>
                  </a:cubicBezTo>
                  <a:cubicBezTo>
                    <a:pt x="214" y="832"/>
                    <a:pt x="165" y="811"/>
                    <a:pt x="158" y="775"/>
                  </a:cubicBezTo>
                  <a:cubicBezTo>
                    <a:pt x="139" y="687"/>
                    <a:pt x="124" y="598"/>
                    <a:pt x="109" y="509"/>
                  </a:cubicBezTo>
                  <a:cubicBezTo>
                    <a:pt x="107" y="499"/>
                    <a:pt x="110" y="486"/>
                    <a:pt x="116" y="477"/>
                  </a:cubicBezTo>
                  <a:cubicBezTo>
                    <a:pt x="168" y="396"/>
                    <a:pt x="222" y="316"/>
                    <a:pt x="279" y="23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4" name="Freeform 98"/>
            <p:cNvSpPr>
              <a:spLocks/>
            </p:cNvSpPr>
            <p:nvPr/>
          </p:nvSpPr>
          <p:spPr bwMode="auto">
            <a:xfrm>
              <a:off x="5081648" y="5965923"/>
              <a:ext cx="407992" cy="65089"/>
            </a:xfrm>
            <a:custGeom>
              <a:avLst/>
              <a:gdLst>
                <a:gd name="T0" fmla="*/ 0 w 1130"/>
                <a:gd name="T1" fmla="*/ 12 h 180"/>
                <a:gd name="T2" fmla="*/ 368 w 1130"/>
                <a:gd name="T3" fmla="*/ 38 h 180"/>
                <a:gd name="T4" fmla="*/ 818 w 1130"/>
                <a:gd name="T5" fmla="*/ 105 h 180"/>
                <a:gd name="T6" fmla="*/ 1112 w 1130"/>
                <a:gd name="T7" fmla="*/ 155 h 180"/>
                <a:gd name="T8" fmla="*/ 1130 w 1130"/>
                <a:gd name="T9" fmla="*/ 172 h 180"/>
                <a:gd name="T10" fmla="*/ 1060 w 1130"/>
                <a:gd name="T11" fmla="*/ 178 h 180"/>
                <a:gd name="T12" fmla="*/ 471 w 1130"/>
                <a:gd name="T13" fmla="*/ 114 h 180"/>
                <a:gd name="T14" fmla="*/ 59 w 1130"/>
                <a:gd name="T15" fmla="*/ 30 h 180"/>
                <a:gd name="T16" fmla="*/ 0 w 1130"/>
                <a:gd name="T1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180">
                  <a:moveTo>
                    <a:pt x="0" y="12"/>
                  </a:moveTo>
                  <a:cubicBezTo>
                    <a:pt x="130" y="0"/>
                    <a:pt x="249" y="14"/>
                    <a:pt x="368" y="38"/>
                  </a:cubicBezTo>
                  <a:cubicBezTo>
                    <a:pt x="517" y="67"/>
                    <a:pt x="668" y="82"/>
                    <a:pt x="818" y="105"/>
                  </a:cubicBezTo>
                  <a:cubicBezTo>
                    <a:pt x="916" y="120"/>
                    <a:pt x="1014" y="138"/>
                    <a:pt x="1112" y="155"/>
                  </a:cubicBezTo>
                  <a:cubicBezTo>
                    <a:pt x="1118" y="156"/>
                    <a:pt x="1124" y="161"/>
                    <a:pt x="1130" y="172"/>
                  </a:cubicBezTo>
                  <a:cubicBezTo>
                    <a:pt x="1106" y="175"/>
                    <a:pt x="1083" y="180"/>
                    <a:pt x="1060" y="178"/>
                  </a:cubicBezTo>
                  <a:cubicBezTo>
                    <a:pt x="862" y="169"/>
                    <a:pt x="665" y="153"/>
                    <a:pt x="471" y="114"/>
                  </a:cubicBezTo>
                  <a:cubicBezTo>
                    <a:pt x="334" y="86"/>
                    <a:pt x="196" y="58"/>
                    <a:pt x="59" y="30"/>
                  </a:cubicBezTo>
                  <a:cubicBezTo>
                    <a:pt x="42" y="26"/>
                    <a:pt x="25" y="2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5" name="Freeform 99"/>
            <p:cNvSpPr>
              <a:spLocks/>
            </p:cNvSpPr>
            <p:nvPr/>
          </p:nvSpPr>
          <p:spPr bwMode="auto">
            <a:xfrm>
              <a:off x="4557767" y="5408702"/>
              <a:ext cx="257178" cy="296867"/>
            </a:xfrm>
            <a:custGeom>
              <a:avLst/>
              <a:gdLst>
                <a:gd name="T0" fmla="*/ 602 w 711"/>
                <a:gd name="T1" fmla="*/ 810 h 823"/>
                <a:gd name="T2" fmla="*/ 659 w 711"/>
                <a:gd name="T3" fmla="*/ 690 h 823"/>
                <a:gd name="T4" fmla="*/ 624 w 711"/>
                <a:gd name="T5" fmla="*/ 560 h 823"/>
                <a:gd name="T6" fmla="*/ 338 w 711"/>
                <a:gd name="T7" fmla="*/ 419 h 823"/>
                <a:gd name="T8" fmla="*/ 135 w 711"/>
                <a:gd name="T9" fmla="*/ 341 h 823"/>
                <a:gd name="T10" fmla="*/ 93 w 711"/>
                <a:gd name="T11" fmla="*/ 326 h 823"/>
                <a:gd name="T12" fmla="*/ 48 w 711"/>
                <a:gd name="T13" fmla="*/ 177 h 823"/>
                <a:gd name="T14" fmla="*/ 133 w 711"/>
                <a:gd name="T15" fmla="*/ 98 h 823"/>
                <a:gd name="T16" fmla="*/ 285 w 711"/>
                <a:gd name="T17" fmla="*/ 2 h 823"/>
                <a:gd name="T18" fmla="*/ 303 w 711"/>
                <a:gd name="T19" fmla="*/ 2 h 823"/>
                <a:gd name="T20" fmla="*/ 165 w 711"/>
                <a:gd name="T21" fmla="*/ 92 h 823"/>
                <a:gd name="T22" fmla="*/ 48 w 711"/>
                <a:gd name="T23" fmla="*/ 199 h 823"/>
                <a:gd name="T24" fmla="*/ 67 w 711"/>
                <a:gd name="T25" fmla="*/ 288 h 823"/>
                <a:gd name="T26" fmla="*/ 265 w 711"/>
                <a:gd name="T27" fmla="*/ 370 h 823"/>
                <a:gd name="T28" fmla="*/ 504 w 711"/>
                <a:gd name="T29" fmla="*/ 461 h 823"/>
                <a:gd name="T30" fmla="*/ 621 w 711"/>
                <a:gd name="T31" fmla="*/ 522 h 823"/>
                <a:gd name="T32" fmla="*/ 699 w 711"/>
                <a:gd name="T33" fmla="*/ 672 h 823"/>
                <a:gd name="T34" fmla="*/ 695 w 711"/>
                <a:gd name="T35" fmla="*/ 688 h 823"/>
                <a:gd name="T36" fmla="*/ 640 w 711"/>
                <a:gd name="T37" fmla="*/ 805 h 823"/>
                <a:gd name="T38" fmla="*/ 614 w 711"/>
                <a:gd name="T39" fmla="*/ 823 h 823"/>
                <a:gd name="T40" fmla="*/ 602 w 711"/>
                <a:gd name="T41" fmla="*/ 81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823">
                  <a:moveTo>
                    <a:pt x="602" y="810"/>
                  </a:moveTo>
                  <a:cubicBezTo>
                    <a:pt x="621" y="770"/>
                    <a:pt x="640" y="730"/>
                    <a:pt x="659" y="690"/>
                  </a:cubicBezTo>
                  <a:cubicBezTo>
                    <a:pt x="684" y="635"/>
                    <a:pt x="671" y="598"/>
                    <a:pt x="624" y="560"/>
                  </a:cubicBezTo>
                  <a:cubicBezTo>
                    <a:pt x="540" y="490"/>
                    <a:pt x="439" y="456"/>
                    <a:pt x="338" y="419"/>
                  </a:cubicBezTo>
                  <a:cubicBezTo>
                    <a:pt x="270" y="394"/>
                    <a:pt x="203" y="367"/>
                    <a:pt x="135" y="341"/>
                  </a:cubicBezTo>
                  <a:cubicBezTo>
                    <a:pt x="121" y="336"/>
                    <a:pt x="107" y="330"/>
                    <a:pt x="93" y="326"/>
                  </a:cubicBezTo>
                  <a:cubicBezTo>
                    <a:pt x="22" y="301"/>
                    <a:pt x="0" y="235"/>
                    <a:pt x="48" y="177"/>
                  </a:cubicBezTo>
                  <a:cubicBezTo>
                    <a:pt x="72" y="147"/>
                    <a:pt x="101" y="121"/>
                    <a:pt x="133" y="98"/>
                  </a:cubicBezTo>
                  <a:cubicBezTo>
                    <a:pt x="181" y="64"/>
                    <a:pt x="234" y="34"/>
                    <a:pt x="285" y="2"/>
                  </a:cubicBezTo>
                  <a:cubicBezTo>
                    <a:pt x="288" y="0"/>
                    <a:pt x="293" y="2"/>
                    <a:pt x="303" y="2"/>
                  </a:cubicBezTo>
                  <a:cubicBezTo>
                    <a:pt x="254" y="34"/>
                    <a:pt x="207" y="60"/>
                    <a:pt x="165" y="92"/>
                  </a:cubicBezTo>
                  <a:cubicBezTo>
                    <a:pt x="123" y="124"/>
                    <a:pt x="84" y="160"/>
                    <a:pt x="48" y="199"/>
                  </a:cubicBezTo>
                  <a:cubicBezTo>
                    <a:pt x="22" y="228"/>
                    <a:pt x="31" y="271"/>
                    <a:pt x="67" y="288"/>
                  </a:cubicBezTo>
                  <a:cubicBezTo>
                    <a:pt x="131" y="319"/>
                    <a:pt x="198" y="345"/>
                    <a:pt x="265" y="370"/>
                  </a:cubicBezTo>
                  <a:cubicBezTo>
                    <a:pt x="344" y="401"/>
                    <a:pt x="425" y="428"/>
                    <a:pt x="504" y="461"/>
                  </a:cubicBezTo>
                  <a:cubicBezTo>
                    <a:pt x="544" y="477"/>
                    <a:pt x="585" y="497"/>
                    <a:pt x="621" y="522"/>
                  </a:cubicBezTo>
                  <a:cubicBezTo>
                    <a:pt x="683" y="566"/>
                    <a:pt x="711" y="602"/>
                    <a:pt x="699" y="672"/>
                  </a:cubicBezTo>
                  <a:cubicBezTo>
                    <a:pt x="698" y="677"/>
                    <a:pt x="698" y="683"/>
                    <a:pt x="695" y="688"/>
                  </a:cubicBezTo>
                  <a:cubicBezTo>
                    <a:pt x="677" y="727"/>
                    <a:pt x="660" y="767"/>
                    <a:pt x="640" y="805"/>
                  </a:cubicBezTo>
                  <a:cubicBezTo>
                    <a:pt x="636" y="814"/>
                    <a:pt x="623" y="817"/>
                    <a:pt x="614" y="823"/>
                  </a:cubicBezTo>
                  <a:cubicBezTo>
                    <a:pt x="610" y="819"/>
                    <a:pt x="606" y="814"/>
                    <a:pt x="602" y="8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6" name="Freeform 100"/>
            <p:cNvSpPr>
              <a:spLocks/>
            </p:cNvSpPr>
            <p:nvPr/>
          </p:nvSpPr>
          <p:spPr bwMode="auto">
            <a:xfrm>
              <a:off x="4316464" y="5569042"/>
              <a:ext cx="87314" cy="74614"/>
            </a:xfrm>
            <a:custGeom>
              <a:avLst/>
              <a:gdLst>
                <a:gd name="T0" fmla="*/ 128 w 240"/>
                <a:gd name="T1" fmla="*/ 196 h 207"/>
                <a:gd name="T2" fmla="*/ 116 w 240"/>
                <a:gd name="T3" fmla="*/ 205 h 207"/>
                <a:gd name="T4" fmla="*/ 85 w 240"/>
                <a:gd name="T5" fmla="*/ 207 h 207"/>
                <a:gd name="T6" fmla="*/ 46 w 240"/>
                <a:gd name="T7" fmla="*/ 147 h 207"/>
                <a:gd name="T8" fmla="*/ 51 w 240"/>
                <a:gd name="T9" fmla="*/ 129 h 207"/>
                <a:gd name="T10" fmla="*/ 6 w 240"/>
                <a:gd name="T11" fmla="*/ 53 h 207"/>
                <a:gd name="T12" fmla="*/ 5 w 240"/>
                <a:gd name="T13" fmla="*/ 55 h 207"/>
                <a:gd name="T14" fmla="*/ 49 w 240"/>
                <a:gd name="T15" fmla="*/ 28 h 207"/>
                <a:gd name="T16" fmla="*/ 95 w 240"/>
                <a:gd name="T17" fmla="*/ 52 h 207"/>
                <a:gd name="T18" fmla="*/ 133 w 240"/>
                <a:gd name="T19" fmla="*/ 5 h 207"/>
                <a:gd name="T20" fmla="*/ 163 w 240"/>
                <a:gd name="T21" fmla="*/ 53 h 207"/>
                <a:gd name="T22" fmla="*/ 208 w 240"/>
                <a:gd name="T23" fmla="*/ 61 h 207"/>
                <a:gd name="T24" fmla="*/ 203 w 240"/>
                <a:gd name="T25" fmla="*/ 123 h 207"/>
                <a:gd name="T26" fmla="*/ 205 w 240"/>
                <a:gd name="T27" fmla="*/ 122 h 207"/>
                <a:gd name="T28" fmla="*/ 173 w 240"/>
                <a:gd name="T29" fmla="*/ 126 h 207"/>
                <a:gd name="T30" fmla="*/ 189 w 240"/>
                <a:gd name="T31" fmla="*/ 195 h 207"/>
                <a:gd name="T32" fmla="*/ 137 w 240"/>
                <a:gd name="T33" fmla="*/ 151 h 207"/>
                <a:gd name="T34" fmla="*/ 128 w 240"/>
                <a:gd name="T35" fmla="*/ 19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07">
                  <a:moveTo>
                    <a:pt x="128" y="196"/>
                  </a:moveTo>
                  <a:cubicBezTo>
                    <a:pt x="124" y="199"/>
                    <a:pt x="120" y="202"/>
                    <a:pt x="116" y="205"/>
                  </a:cubicBezTo>
                  <a:cubicBezTo>
                    <a:pt x="106" y="206"/>
                    <a:pt x="96" y="207"/>
                    <a:pt x="85" y="207"/>
                  </a:cubicBezTo>
                  <a:cubicBezTo>
                    <a:pt x="49" y="206"/>
                    <a:pt x="34" y="183"/>
                    <a:pt x="46" y="147"/>
                  </a:cubicBezTo>
                  <a:cubicBezTo>
                    <a:pt x="49" y="142"/>
                    <a:pt x="50" y="135"/>
                    <a:pt x="51" y="129"/>
                  </a:cubicBezTo>
                  <a:cubicBezTo>
                    <a:pt x="1" y="109"/>
                    <a:pt x="0" y="108"/>
                    <a:pt x="6" y="53"/>
                  </a:cubicBezTo>
                  <a:lnTo>
                    <a:pt x="5" y="55"/>
                  </a:lnTo>
                  <a:cubicBezTo>
                    <a:pt x="19" y="45"/>
                    <a:pt x="34" y="29"/>
                    <a:pt x="49" y="28"/>
                  </a:cubicBezTo>
                  <a:cubicBezTo>
                    <a:pt x="63" y="27"/>
                    <a:pt x="79" y="42"/>
                    <a:pt x="95" y="52"/>
                  </a:cubicBezTo>
                  <a:cubicBezTo>
                    <a:pt x="97" y="28"/>
                    <a:pt x="99" y="0"/>
                    <a:pt x="133" y="5"/>
                  </a:cubicBezTo>
                  <a:cubicBezTo>
                    <a:pt x="165" y="9"/>
                    <a:pt x="169" y="32"/>
                    <a:pt x="163" y="53"/>
                  </a:cubicBezTo>
                  <a:cubicBezTo>
                    <a:pt x="178" y="55"/>
                    <a:pt x="196" y="53"/>
                    <a:pt x="208" y="61"/>
                  </a:cubicBezTo>
                  <a:cubicBezTo>
                    <a:pt x="240" y="82"/>
                    <a:pt x="216" y="103"/>
                    <a:pt x="203" y="123"/>
                  </a:cubicBezTo>
                  <a:lnTo>
                    <a:pt x="205" y="122"/>
                  </a:lnTo>
                  <a:cubicBezTo>
                    <a:pt x="194" y="124"/>
                    <a:pt x="184" y="125"/>
                    <a:pt x="173" y="126"/>
                  </a:cubicBezTo>
                  <a:cubicBezTo>
                    <a:pt x="178" y="148"/>
                    <a:pt x="183" y="169"/>
                    <a:pt x="189" y="195"/>
                  </a:cubicBezTo>
                  <a:cubicBezTo>
                    <a:pt x="170" y="179"/>
                    <a:pt x="155" y="166"/>
                    <a:pt x="137" y="151"/>
                  </a:cubicBezTo>
                  <a:cubicBezTo>
                    <a:pt x="133" y="170"/>
                    <a:pt x="131" y="183"/>
                    <a:pt x="128" y="1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" name="Freeform 101"/>
            <p:cNvSpPr>
              <a:spLocks/>
            </p:cNvSpPr>
            <p:nvPr/>
          </p:nvSpPr>
          <p:spPr bwMode="auto">
            <a:xfrm>
              <a:off x="4897496" y="5811933"/>
              <a:ext cx="82551" cy="76201"/>
            </a:xfrm>
            <a:custGeom>
              <a:avLst/>
              <a:gdLst>
                <a:gd name="T0" fmla="*/ 229 w 229"/>
                <a:gd name="T1" fmla="*/ 125 h 210"/>
                <a:gd name="T2" fmla="*/ 85 w 229"/>
                <a:gd name="T3" fmla="*/ 199 h 210"/>
                <a:gd name="T4" fmla="*/ 39 w 229"/>
                <a:gd name="T5" fmla="*/ 178 h 210"/>
                <a:gd name="T6" fmla="*/ 5 w 229"/>
                <a:gd name="T7" fmla="*/ 45 h 210"/>
                <a:gd name="T8" fmla="*/ 26 w 229"/>
                <a:gd name="T9" fmla="*/ 11 h 210"/>
                <a:gd name="T10" fmla="*/ 143 w 229"/>
                <a:gd name="T11" fmla="*/ 46 h 210"/>
                <a:gd name="T12" fmla="*/ 229 w 229"/>
                <a:gd name="T13" fmla="*/ 12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10">
                  <a:moveTo>
                    <a:pt x="229" y="125"/>
                  </a:moveTo>
                  <a:cubicBezTo>
                    <a:pt x="179" y="151"/>
                    <a:pt x="132" y="176"/>
                    <a:pt x="85" y="199"/>
                  </a:cubicBezTo>
                  <a:cubicBezTo>
                    <a:pt x="63" y="210"/>
                    <a:pt x="45" y="205"/>
                    <a:pt x="39" y="178"/>
                  </a:cubicBezTo>
                  <a:cubicBezTo>
                    <a:pt x="28" y="133"/>
                    <a:pt x="17" y="89"/>
                    <a:pt x="5" y="45"/>
                  </a:cubicBezTo>
                  <a:cubicBezTo>
                    <a:pt x="0" y="26"/>
                    <a:pt x="5" y="15"/>
                    <a:pt x="26" y="11"/>
                  </a:cubicBezTo>
                  <a:cubicBezTo>
                    <a:pt x="72" y="1"/>
                    <a:pt x="111" y="0"/>
                    <a:pt x="143" y="46"/>
                  </a:cubicBezTo>
                  <a:cubicBezTo>
                    <a:pt x="165" y="77"/>
                    <a:pt x="200" y="99"/>
                    <a:pt x="229" y="12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8" name="Freeform 102"/>
            <p:cNvSpPr>
              <a:spLocks noEditPoints="1"/>
            </p:cNvSpPr>
            <p:nvPr/>
          </p:nvSpPr>
          <p:spPr bwMode="auto">
            <a:xfrm>
              <a:off x="4570467" y="5907185"/>
              <a:ext cx="80963" cy="82551"/>
            </a:xfrm>
            <a:custGeom>
              <a:avLst/>
              <a:gdLst>
                <a:gd name="T0" fmla="*/ 115 w 226"/>
                <a:gd name="T1" fmla="*/ 222 h 228"/>
                <a:gd name="T2" fmla="*/ 1 w 226"/>
                <a:gd name="T3" fmla="*/ 113 h 228"/>
                <a:gd name="T4" fmla="*/ 114 w 226"/>
                <a:gd name="T5" fmla="*/ 2 h 228"/>
                <a:gd name="T6" fmla="*/ 225 w 226"/>
                <a:gd name="T7" fmla="*/ 112 h 228"/>
                <a:gd name="T8" fmla="*/ 115 w 226"/>
                <a:gd name="T9" fmla="*/ 222 h 228"/>
                <a:gd name="T10" fmla="*/ 115 w 226"/>
                <a:gd name="T11" fmla="*/ 173 h 228"/>
                <a:gd name="T12" fmla="*/ 115 w 226"/>
                <a:gd name="T13" fmla="*/ 173 h 228"/>
                <a:gd name="T14" fmla="*/ 177 w 226"/>
                <a:gd name="T15" fmla="*/ 111 h 228"/>
                <a:gd name="T16" fmla="*/ 115 w 226"/>
                <a:gd name="T17" fmla="*/ 50 h 228"/>
                <a:gd name="T18" fmla="*/ 50 w 226"/>
                <a:gd name="T19" fmla="*/ 111 h 228"/>
                <a:gd name="T20" fmla="*/ 115 w 226"/>
                <a:gd name="T21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8">
                  <a:moveTo>
                    <a:pt x="115" y="222"/>
                  </a:moveTo>
                  <a:cubicBezTo>
                    <a:pt x="51" y="228"/>
                    <a:pt x="0" y="170"/>
                    <a:pt x="1" y="113"/>
                  </a:cubicBezTo>
                  <a:cubicBezTo>
                    <a:pt x="3" y="50"/>
                    <a:pt x="50" y="0"/>
                    <a:pt x="114" y="2"/>
                  </a:cubicBezTo>
                  <a:cubicBezTo>
                    <a:pt x="179" y="3"/>
                    <a:pt x="225" y="53"/>
                    <a:pt x="225" y="112"/>
                  </a:cubicBezTo>
                  <a:cubicBezTo>
                    <a:pt x="226" y="162"/>
                    <a:pt x="186" y="227"/>
                    <a:pt x="115" y="222"/>
                  </a:cubicBezTo>
                  <a:close/>
                  <a:moveTo>
                    <a:pt x="115" y="173"/>
                  </a:moveTo>
                  <a:lnTo>
                    <a:pt x="115" y="173"/>
                  </a:lnTo>
                  <a:cubicBezTo>
                    <a:pt x="150" y="173"/>
                    <a:pt x="177" y="145"/>
                    <a:pt x="177" y="111"/>
                  </a:cubicBezTo>
                  <a:cubicBezTo>
                    <a:pt x="176" y="79"/>
                    <a:pt x="146" y="50"/>
                    <a:pt x="115" y="50"/>
                  </a:cubicBezTo>
                  <a:cubicBezTo>
                    <a:pt x="81" y="49"/>
                    <a:pt x="50" y="79"/>
                    <a:pt x="50" y="111"/>
                  </a:cubicBezTo>
                  <a:cubicBezTo>
                    <a:pt x="49" y="150"/>
                    <a:pt x="73" y="174"/>
                    <a:pt x="115" y="1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9" name="Freeform 103"/>
            <p:cNvSpPr>
              <a:spLocks noEditPoints="1"/>
            </p:cNvSpPr>
            <p:nvPr/>
          </p:nvSpPr>
          <p:spPr bwMode="auto">
            <a:xfrm>
              <a:off x="4183113" y="5908772"/>
              <a:ext cx="80963" cy="80964"/>
            </a:xfrm>
            <a:custGeom>
              <a:avLst/>
              <a:gdLst>
                <a:gd name="T0" fmla="*/ 227 w 228"/>
                <a:gd name="T1" fmla="*/ 112 h 224"/>
                <a:gd name="T2" fmla="*/ 115 w 228"/>
                <a:gd name="T3" fmla="*/ 221 h 224"/>
                <a:gd name="T4" fmla="*/ 2 w 228"/>
                <a:gd name="T5" fmla="*/ 113 h 224"/>
                <a:gd name="T6" fmla="*/ 117 w 228"/>
                <a:gd name="T7" fmla="*/ 0 h 224"/>
                <a:gd name="T8" fmla="*/ 227 w 228"/>
                <a:gd name="T9" fmla="*/ 112 h 224"/>
                <a:gd name="T10" fmla="*/ 115 w 228"/>
                <a:gd name="T11" fmla="*/ 172 h 224"/>
                <a:gd name="T12" fmla="*/ 115 w 228"/>
                <a:gd name="T13" fmla="*/ 172 h 224"/>
                <a:gd name="T14" fmla="*/ 181 w 228"/>
                <a:gd name="T15" fmla="*/ 113 h 224"/>
                <a:gd name="T16" fmla="*/ 118 w 228"/>
                <a:gd name="T17" fmla="*/ 48 h 224"/>
                <a:gd name="T18" fmla="*/ 50 w 228"/>
                <a:gd name="T19" fmla="*/ 112 h 224"/>
                <a:gd name="T20" fmla="*/ 115 w 228"/>
                <a:gd name="T21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4">
                  <a:moveTo>
                    <a:pt x="227" y="112"/>
                  </a:moveTo>
                  <a:cubicBezTo>
                    <a:pt x="227" y="179"/>
                    <a:pt x="184" y="218"/>
                    <a:pt x="115" y="221"/>
                  </a:cubicBezTo>
                  <a:cubicBezTo>
                    <a:pt x="44" y="224"/>
                    <a:pt x="3" y="159"/>
                    <a:pt x="2" y="113"/>
                  </a:cubicBezTo>
                  <a:cubicBezTo>
                    <a:pt x="0" y="56"/>
                    <a:pt x="59" y="0"/>
                    <a:pt x="117" y="0"/>
                  </a:cubicBezTo>
                  <a:cubicBezTo>
                    <a:pt x="177" y="1"/>
                    <a:pt x="228" y="52"/>
                    <a:pt x="227" y="112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3" y="173"/>
                    <a:pt x="180" y="148"/>
                    <a:pt x="181" y="113"/>
                  </a:cubicBezTo>
                  <a:cubicBezTo>
                    <a:pt x="182" y="84"/>
                    <a:pt x="148" y="49"/>
                    <a:pt x="118" y="48"/>
                  </a:cubicBezTo>
                  <a:cubicBezTo>
                    <a:pt x="87" y="47"/>
                    <a:pt x="49" y="83"/>
                    <a:pt x="50" y="112"/>
                  </a:cubicBezTo>
                  <a:cubicBezTo>
                    <a:pt x="50" y="146"/>
                    <a:pt x="78" y="172"/>
                    <a:pt x="115" y="17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0" name="Freeform 104"/>
            <p:cNvSpPr>
              <a:spLocks noEditPoints="1"/>
            </p:cNvSpPr>
            <p:nvPr/>
          </p:nvSpPr>
          <p:spPr bwMode="auto">
            <a:xfrm>
              <a:off x="4472041" y="5908772"/>
              <a:ext cx="80963" cy="79376"/>
            </a:xfrm>
            <a:custGeom>
              <a:avLst/>
              <a:gdLst>
                <a:gd name="T0" fmla="*/ 111 w 226"/>
                <a:gd name="T1" fmla="*/ 220 h 220"/>
                <a:gd name="T2" fmla="*/ 0 w 226"/>
                <a:gd name="T3" fmla="*/ 109 h 220"/>
                <a:gd name="T4" fmla="*/ 113 w 226"/>
                <a:gd name="T5" fmla="*/ 0 h 220"/>
                <a:gd name="T6" fmla="*/ 226 w 226"/>
                <a:gd name="T7" fmla="*/ 110 h 220"/>
                <a:gd name="T8" fmla="*/ 111 w 226"/>
                <a:gd name="T9" fmla="*/ 220 h 220"/>
                <a:gd name="T10" fmla="*/ 115 w 226"/>
                <a:gd name="T11" fmla="*/ 172 h 220"/>
                <a:gd name="T12" fmla="*/ 115 w 226"/>
                <a:gd name="T13" fmla="*/ 172 h 220"/>
                <a:gd name="T14" fmla="*/ 177 w 226"/>
                <a:gd name="T15" fmla="*/ 109 h 220"/>
                <a:gd name="T16" fmla="*/ 111 w 226"/>
                <a:gd name="T17" fmla="*/ 48 h 220"/>
                <a:gd name="T18" fmla="*/ 48 w 226"/>
                <a:gd name="T19" fmla="*/ 111 h 220"/>
                <a:gd name="T20" fmla="*/ 115 w 226"/>
                <a:gd name="T21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0">
                  <a:moveTo>
                    <a:pt x="111" y="220"/>
                  </a:moveTo>
                  <a:cubicBezTo>
                    <a:pt x="45" y="219"/>
                    <a:pt x="0" y="174"/>
                    <a:pt x="0" y="109"/>
                  </a:cubicBezTo>
                  <a:cubicBezTo>
                    <a:pt x="0" y="50"/>
                    <a:pt x="52" y="0"/>
                    <a:pt x="113" y="0"/>
                  </a:cubicBezTo>
                  <a:cubicBezTo>
                    <a:pt x="171" y="0"/>
                    <a:pt x="226" y="54"/>
                    <a:pt x="226" y="110"/>
                  </a:cubicBezTo>
                  <a:cubicBezTo>
                    <a:pt x="225" y="172"/>
                    <a:pt x="175" y="220"/>
                    <a:pt x="111" y="220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0" y="171"/>
                    <a:pt x="178" y="143"/>
                    <a:pt x="177" y="109"/>
                  </a:cubicBezTo>
                  <a:cubicBezTo>
                    <a:pt x="177" y="79"/>
                    <a:pt x="143" y="47"/>
                    <a:pt x="111" y="48"/>
                  </a:cubicBezTo>
                  <a:cubicBezTo>
                    <a:pt x="78" y="48"/>
                    <a:pt x="48" y="78"/>
                    <a:pt x="48" y="111"/>
                  </a:cubicBezTo>
                  <a:cubicBezTo>
                    <a:pt x="48" y="149"/>
                    <a:pt x="74" y="172"/>
                    <a:pt x="115" y="17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1" name="Freeform 105"/>
            <p:cNvSpPr>
              <a:spLocks/>
            </p:cNvSpPr>
            <p:nvPr/>
          </p:nvSpPr>
          <p:spPr bwMode="auto">
            <a:xfrm>
              <a:off x="4921309" y="5924648"/>
              <a:ext cx="100014" cy="57151"/>
            </a:xfrm>
            <a:custGeom>
              <a:avLst/>
              <a:gdLst>
                <a:gd name="T0" fmla="*/ 0 w 277"/>
                <a:gd name="T1" fmla="*/ 134 h 160"/>
                <a:gd name="T2" fmla="*/ 73 w 277"/>
                <a:gd name="T3" fmla="*/ 40 h 160"/>
                <a:gd name="T4" fmla="*/ 204 w 277"/>
                <a:gd name="T5" fmla="*/ 43 h 160"/>
                <a:gd name="T6" fmla="*/ 225 w 277"/>
                <a:gd name="T7" fmla="*/ 63 h 160"/>
                <a:gd name="T8" fmla="*/ 277 w 277"/>
                <a:gd name="T9" fmla="*/ 129 h 160"/>
                <a:gd name="T10" fmla="*/ 0 w 277"/>
                <a:gd name="T11" fmla="*/ 1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60">
                  <a:moveTo>
                    <a:pt x="0" y="134"/>
                  </a:moveTo>
                  <a:cubicBezTo>
                    <a:pt x="26" y="100"/>
                    <a:pt x="49" y="70"/>
                    <a:pt x="73" y="40"/>
                  </a:cubicBezTo>
                  <a:cubicBezTo>
                    <a:pt x="105" y="0"/>
                    <a:pt x="163" y="2"/>
                    <a:pt x="204" y="43"/>
                  </a:cubicBezTo>
                  <a:cubicBezTo>
                    <a:pt x="211" y="50"/>
                    <a:pt x="217" y="61"/>
                    <a:pt x="225" y="63"/>
                  </a:cubicBezTo>
                  <a:cubicBezTo>
                    <a:pt x="260" y="73"/>
                    <a:pt x="267" y="102"/>
                    <a:pt x="277" y="129"/>
                  </a:cubicBezTo>
                  <a:cubicBezTo>
                    <a:pt x="187" y="160"/>
                    <a:pt x="97" y="159"/>
                    <a:pt x="0" y="1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2" name="Freeform 106"/>
            <p:cNvSpPr>
              <a:spLocks/>
            </p:cNvSpPr>
            <p:nvPr/>
          </p:nvSpPr>
          <p:spPr bwMode="auto">
            <a:xfrm>
              <a:off x="5095936" y="5838921"/>
              <a:ext cx="101601" cy="71439"/>
            </a:xfrm>
            <a:custGeom>
              <a:avLst/>
              <a:gdLst>
                <a:gd name="T0" fmla="*/ 280 w 280"/>
                <a:gd name="T1" fmla="*/ 168 h 197"/>
                <a:gd name="T2" fmla="*/ 89 w 280"/>
                <a:gd name="T3" fmla="*/ 192 h 197"/>
                <a:gd name="T4" fmla="*/ 24 w 280"/>
                <a:gd name="T5" fmla="*/ 159 h 197"/>
                <a:gd name="T6" fmla="*/ 0 w 280"/>
                <a:gd name="T7" fmla="*/ 113 h 197"/>
                <a:gd name="T8" fmla="*/ 21 w 280"/>
                <a:gd name="T9" fmla="*/ 104 h 197"/>
                <a:gd name="T10" fmla="*/ 101 w 280"/>
                <a:gd name="T11" fmla="*/ 22 h 197"/>
                <a:gd name="T12" fmla="*/ 115 w 280"/>
                <a:gd name="T13" fmla="*/ 6 h 197"/>
                <a:gd name="T14" fmla="*/ 115 w 280"/>
                <a:gd name="T15" fmla="*/ 76 h 197"/>
                <a:gd name="T16" fmla="*/ 158 w 280"/>
                <a:gd name="T17" fmla="*/ 49 h 197"/>
                <a:gd name="T18" fmla="*/ 194 w 280"/>
                <a:gd name="T19" fmla="*/ 0 h 197"/>
                <a:gd name="T20" fmla="*/ 206 w 280"/>
                <a:gd name="T21" fmla="*/ 6 h 197"/>
                <a:gd name="T22" fmla="*/ 174 w 280"/>
                <a:gd name="T23" fmla="*/ 72 h 197"/>
                <a:gd name="T24" fmla="*/ 280 w 280"/>
                <a:gd name="T25" fmla="*/ 16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97">
                  <a:moveTo>
                    <a:pt x="280" y="168"/>
                  </a:moveTo>
                  <a:cubicBezTo>
                    <a:pt x="210" y="176"/>
                    <a:pt x="149" y="183"/>
                    <a:pt x="89" y="192"/>
                  </a:cubicBezTo>
                  <a:cubicBezTo>
                    <a:pt x="57" y="197"/>
                    <a:pt x="39" y="183"/>
                    <a:pt x="24" y="159"/>
                  </a:cubicBezTo>
                  <a:cubicBezTo>
                    <a:pt x="16" y="145"/>
                    <a:pt x="8" y="129"/>
                    <a:pt x="0" y="113"/>
                  </a:cubicBezTo>
                  <a:cubicBezTo>
                    <a:pt x="9" y="110"/>
                    <a:pt x="14" y="106"/>
                    <a:pt x="21" y="104"/>
                  </a:cubicBezTo>
                  <a:cubicBezTo>
                    <a:pt x="63" y="92"/>
                    <a:pt x="113" y="88"/>
                    <a:pt x="101" y="22"/>
                  </a:cubicBezTo>
                  <a:cubicBezTo>
                    <a:pt x="101" y="20"/>
                    <a:pt x="106" y="16"/>
                    <a:pt x="115" y="6"/>
                  </a:cubicBezTo>
                  <a:cubicBezTo>
                    <a:pt x="115" y="35"/>
                    <a:pt x="115" y="56"/>
                    <a:pt x="115" y="76"/>
                  </a:cubicBezTo>
                  <a:cubicBezTo>
                    <a:pt x="139" y="81"/>
                    <a:pt x="139" y="80"/>
                    <a:pt x="158" y="49"/>
                  </a:cubicBezTo>
                  <a:cubicBezTo>
                    <a:pt x="169" y="32"/>
                    <a:pt x="182" y="16"/>
                    <a:pt x="194" y="0"/>
                  </a:cubicBezTo>
                  <a:cubicBezTo>
                    <a:pt x="198" y="2"/>
                    <a:pt x="202" y="4"/>
                    <a:pt x="206" y="6"/>
                  </a:cubicBezTo>
                  <a:cubicBezTo>
                    <a:pt x="194" y="30"/>
                    <a:pt x="182" y="55"/>
                    <a:pt x="174" y="72"/>
                  </a:cubicBezTo>
                  <a:cubicBezTo>
                    <a:pt x="210" y="104"/>
                    <a:pt x="244" y="135"/>
                    <a:pt x="280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3" name="Freeform 107"/>
            <p:cNvSpPr>
              <a:spLocks/>
            </p:cNvSpPr>
            <p:nvPr/>
          </p:nvSpPr>
          <p:spPr bwMode="auto">
            <a:xfrm>
              <a:off x="5135624" y="5792883"/>
              <a:ext cx="320679" cy="3175"/>
            </a:xfrm>
            <a:custGeom>
              <a:avLst/>
              <a:gdLst>
                <a:gd name="T0" fmla="*/ 0 w 891"/>
                <a:gd name="T1" fmla="*/ 0 h 8"/>
                <a:gd name="T2" fmla="*/ 891 w 891"/>
                <a:gd name="T3" fmla="*/ 0 h 8"/>
                <a:gd name="T4" fmla="*/ 891 w 891"/>
                <a:gd name="T5" fmla="*/ 8 h 8"/>
                <a:gd name="T6" fmla="*/ 1 w 891"/>
                <a:gd name="T7" fmla="*/ 8 h 8"/>
                <a:gd name="T8" fmla="*/ 0 w 89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">
                  <a:moveTo>
                    <a:pt x="0" y="0"/>
                  </a:moveTo>
                  <a:cubicBezTo>
                    <a:pt x="297" y="0"/>
                    <a:pt x="594" y="0"/>
                    <a:pt x="891" y="0"/>
                  </a:cubicBezTo>
                  <a:cubicBezTo>
                    <a:pt x="891" y="2"/>
                    <a:pt x="891" y="5"/>
                    <a:pt x="891" y="8"/>
                  </a:cubicBezTo>
                  <a:cubicBezTo>
                    <a:pt x="594" y="8"/>
                    <a:pt x="297" y="8"/>
                    <a:pt x="1" y="8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4" name="Freeform 108"/>
            <p:cNvSpPr>
              <a:spLocks/>
            </p:cNvSpPr>
            <p:nvPr/>
          </p:nvSpPr>
          <p:spPr bwMode="auto">
            <a:xfrm>
              <a:off x="5072123" y="5662706"/>
              <a:ext cx="209552" cy="7938"/>
            </a:xfrm>
            <a:custGeom>
              <a:avLst/>
              <a:gdLst>
                <a:gd name="T0" fmla="*/ 584 w 584"/>
                <a:gd name="T1" fmla="*/ 21 h 21"/>
                <a:gd name="T2" fmla="*/ 0 w 584"/>
                <a:gd name="T3" fmla="*/ 21 h 21"/>
                <a:gd name="T4" fmla="*/ 584 w 584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1">
                  <a:moveTo>
                    <a:pt x="584" y="21"/>
                  </a:moveTo>
                  <a:cubicBezTo>
                    <a:pt x="387" y="21"/>
                    <a:pt x="195" y="21"/>
                    <a:pt x="0" y="21"/>
                  </a:cubicBezTo>
                  <a:cubicBezTo>
                    <a:pt x="25" y="1"/>
                    <a:pt x="557" y="0"/>
                    <a:pt x="584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5" name="Freeform 109"/>
            <p:cNvSpPr>
              <a:spLocks/>
            </p:cNvSpPr>
            <p:nvPr/>
          </p:nvSpPr>
          <p:spPr bwMode="auto">
            <a:xfrm>
              <a:off x="5394390" y="5918298"/>
              <a:ext cx="92076" cy="7938"/>
            </a:xfrm>
            <a:custGeom>
              <a:avLst/>
              <a:gdLst>
                <a:gd name="T0" fmla="*/ 8 w 253"/>
                <a:gd name="T1" fmla="*/ 1 h 26"/>
                <a:gd name="T2" fmla="*/ 233 w 253"/>
                <a:gd name="T3" fmla="*/ 1 h 26"/>
                <a:gd name="T4" fmla="*/ 253 w 253"/>
                <a:gd name="T5" fmla="*/ 13 h 26"/>
                <a:gd name="T6" fmla="*/ 233 w 253"/>
                <a:gd name="T7" fmla="*/ 25 h 26"/>
                <a:gd name="T8" fmla="*/ 21 w 253"/>
                <a:gd name="T9" fmla="*/ 25 h 26"/>
                <a:gd name="T10" fmla="*/ 0 w 253"/>
                <a:gd name="T11" fmla="*/ 10 h 26"/>
                <a:gd name="T12" fmla="*/ 8 w 253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6">
                  <a:moveTo>
                    <a:pt x="8" y="1"/>
                  </a:moveTo>
                  <a:cubicBezTo>
                    <a:pt x="83" y="1"/>
                    <a:pt x="158" y="0"/>
                    <a:pt x="233" y="1"/>
                  </a:cubicBezTo>
                  <a:cubicBezTo>
                    <a:pt x="240" y="1"/>
                    <a:pt x="246" y="9"/>
                    <a:pt x="253" y="13"/>
                  </a:cubicBezTo>
                  <a:cubicBezTo>
                    <a:pt x="246" y="17"/>
                    <a:pt x="239" y="25"/>
                    <a:pt x="233" y="25"/>
                  </a:cubicBezTo>
                  <a:cubicBezTo>
                    <a:pt x="162" y="26"/>
                    <a:pt x="92" y="26"/>
                    <a:pt x="21" y="25"/>
                  </a:cubicBezTo>
                  <a:cubicBezTo>
                    <a:pt x="14" y="25"/>
                    <a:pt x="7" y="15"/>
                    <a:pt x="0" y="10"/>
                  </a:cubicBezTo>
                  <a:cubicBezTo>
                    <a:pt x="3" y="7"/>
                    <a:pt x="5" y="4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6" name="Freeform 110"/>
            <p:cNvSpPr>
              <a:spLocks/>
            </p:cNvSpPr>
            <p:nvPr/>
          </p:nvSpPr>
          <p:spPr bwMode="auto">
            <a:xfrm>
              <a:off x="4753032" y="6023074"/>
              <a:ext cx="61913" cy="14288"/>
            </a:xfrm>
            <a:custGeom>
              <a:avLst/>
              <a:gdLst>
                <a:gd name="T0" fmla="*/ 172 w 172"/>
                <a:gd name="T1" fmla="*/ 0 h 41"/>
                <a:gd name="T2" fmla="*/ 152 w 172"/>
                <a:gd name="T3" fmla="*/ 35 h 41"/>
                <a:gd name="T4" fmla="*/ 31 w 172"/>
                <a:gd name="T5" fmla="*/ 39 h 41"/>
                <a:gd name="T6" fmla="*/ 10 w 172"/>
                <a:gd name="T7" fmla="*/ 0 h 41"/>
                <a:gd name="T8" fmla="*/ 172 w 17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1">
                  <a:moveTo>
                    <a:pt x="172" y="0"/>
                  </a:moveTo>
                  <a:cubicBezTo>
                    <a:pt x="164" y="14"/>
                    <a:pt x="159" y="34"/>
                    <a:pt x="152" y="35"/>
                  </a:cubicBezTo>
                  <a:cubicBezTo>
                    <a:pt x="112" y="39"/>
                    <a:pt x="71" y="41"/>
                    <a:pt x="31" y="39"/>
                  </a:cubicBezTo>
                  <a:cubicBezTo>
                    <a:pt x="10" y="38"/>
                    <a:pt x="0" y="23"/>
                    <a:pt x="10" y="0"/>
                  </a:cubicBezTo>
                  <a:cubicBezTo>
                    <a:pt x="60" y="0"/>
                    <a:pt x="110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7" name="Freeform 111"/>
            <p:cNvSpPr>
              <a:spLocks/>
            </p:cNvSpPr>
            <p:nvPr/>
          </p:nvSpPr>
          <p:spPr bwMode="auto">
            <a:xfrm>
              <a:off x="4873683" y="5605555"/>
              <a:ext cx="88901" cy="7938"/>
            </a:xfrm>
            <a:custGeom>
              <a:avLst/>
              <a:gdLst>
                <a:gd name="T0" fmla="*/ 0 w 249"/>
                <a:gd name="T1" fmla="*/ 0 h 22"/>
                <a:gd name="T2" fmla="*/ 249 w 249"/>
                <a:gd name="T3" fmla="*/ 0 h 22"/>
                <a:gd name="T4" fmla="*/ 0 w 24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2">
                  <a:moveTo>
                    <a:pt x="0" y="0"/>
                  </a:moveTo>
                  <a:cubicBezTo>
                    <a:pt x="88" y="0"/>
                    <a:pt x="167" y="0"/>
                    <a:pt x="249" y="0"/>
                  </a:cubicBezTo>
                  <a:cubicBezTo>
                    <a:pt x="229" y="20"/>
                    <a:pt x="32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8" name="Freeform 112"/>
            <p:cNvSpPr>
              <a:spLocks/>
            </p:cNvSpPr>
            <p:nvPr/>
          </p:nvSpPr>
          <p:spPr bwMode="auto">
            <a:xfrm>
              <a:off x="4318052" y="5559517"/>
              <a:ext cx="85726" cy="53976"/>
            </a:xfrm>
            <a:custGeom>
              <a:avLst/>
              <a:gdLst>
                <a:gd name="T0" fmla="*/ 198 w 235"/>
                <a:gd name="T1" fmla="*/ 149 h 149"/>
                <a:gd name="T2" fmla="*/ 203 w 235"/>
                <a:gd name="T3" fmla="*/ 87 h 149"/>
                <a:gd name="T4" fmla="*/ 158 w 235"/>
                <a:gd name="T5" fmla="*/ 79 h 149"/>
                <a:gd name="T6" fmla="*/ 128 w 235"/>
                <a:gd name="T7" fmla="*/ 31 h 149"/>
                <a:gd name="T8" fmla="*/ 90 w 235"/>
                <a:gd name="T9" fmla="*/ 78 h 149"/>
                <a:gd name="T10" fmla="*/ 44 w 235"/>
                <a:gd name="T11" fmla="*/ 54 h 149"/>
                <a:gd name="T12" fmla="*/ 0 w 235"/>
                <a:gd name="T13" fmla="*/ 81 h 149"/>
                <a:gd name="T14" fmla="*/ 83 w 235"/>
                <a:gd name="T15" fmla="*/ 51 h 149"/>
                <a:gd name="T16" fmla="*/ 173 w 235"/>
                <a:gd name="T17" fmla="*/ 53 h 149"/>
                <a:gd name="T18" fmla="*/ 191 w 235"/>
                <a:gd name="T19" fmla="*/ 61 h 149"/>
                <a:gd name="T20" fmla="*/ 224 w 235"/>
                <a:gd name="T21" fmla="*/ 103 h 149"/>
                <a:gd name="T22" fmla="*/ 198 w 235"/>
                <a:gd name="T2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49">
                  <a:moveTo>
                    <a:pt x="198" y="149"/>
                  </a:moveTo>
                  <a:cubicBezTo>
                    <a:pt x="211" y="129"/>
                    <a:pt x="235" y="108"/>
                    <a:pt x="203" y="87"/>
                  </a:cubicBezTo>
                  <a:cubicBezTo>
                    <a:pt x="191" y="79"/>
                    <a:pt x="173" y="81"/>
                    <a:pt x="158" y="79"/>
                  </a:cubicBezTo>
                  <a:cubicBezTo>
                    <a:pt x="164" y="58"/>
                    <a:pt x="160" y="35"/>
                    <a:pt x="128" y="31"/>
                  </a:cubicBezTo>
                  <a:cubicBezTo>
                    <a:pt x="94" y="26"/>
                    <a:pt x="92" y="54"/>
                    <a:pt x="90" y="78"/>
                  </a:cubicBezTo>
                  <a:cubicBezTo>
                    <a:pt x="74" y="68"/>
                    <a:pt x="58" y="53"/>
                    <a:pt x="44" y="54"/>
                  </a:cubicBezTo>
                  <a:cubicBezTo>
                    <a:pt x="29" y="55"/>
                    <a:pt x="14" y="71"/>
                    <a:pt x="0" y="81"/>
                  </a:cubicBezTo>
                  <a:cubicBezTo>
                    <a:pt x="14" y="46"/>
                    <a:pt x="33" y="39"/>
                    <a:pt x="83" y="51"/>
                  </a:cubicBezTo>
                  <a:cubicBezTo>
                    <a:pt x="114" y="0"/>
                    <a:pt x="139" y="0"/>
                    <a:pt x="173" y="53"/>
                  </a:cubicBezTo>
                  <a:cubicBezTo>
                    <a:pt x="176" y="57"/>
                    <a:pt x="187" y="57"/>
                    <a:pt x="191" y="61"/>
                  </a:cubicBezTo>
                  <a:cubicBezTo>
                    <a:pt x="203" y="74"/>
                    <a:pt x="219" y="87"/>
                    <a:pt x="224" y="103"/>
                  </a:cubicBezTo>
                  <a:cubicBezTo>
                    <a:pt x="230" y="122"/>
                    <a:pt x="226" y="144"/>
                    <a:pt x="198" y="14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9" name="Freeform 113"/>
            <p:cNvSpPr>
              <a:spLocks/>
            </p:cNvSpPr>
            <p:nvPr/>
          </p:nvSpPr>
          <p:spPr bwMode="auto">
            <a:xfrm>
              <a:off x="4714931" y="5989736"/>
              <a:ext cx="31750" cy="30163"/>
            </a:xfrm>
            <a:custGeom>
              <a:avLst/>
              <a:gdLst>
                <a:gd name="T0" fmla="*/ 61 w 87"/>
                <a:gd name="T1" fmla="*/ 80 h 80"/>
                <a:gd name="T2" fmla="*/ 15 w 87"/>
                <a:gd name="T3" fmla="*/ 25 h 80"/>
                <a:gd name="T4" fmla="*/ 66 w 87"/>
                <a:gd name="T5" fmla="*/ 1 h 80"/>
                <a:gd name="T6" fmla="*/ 61 w 8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0">
                  <a:moveTo>
                    <a:pt x="61" y="80"/>
                  </a:moveTo>
                  <a:cubicBezTo>
                    <a:pt x="18" y="62"/>
                    <a:pt x="0" y="41"/>
                    <a:pt x="15" y="25"/>
                  </a:cubicBezTo>
                  <a:cubicBezTo>
                    <a:pt x="27" y="12"/>
                    <a:pt x="49" y="0"/>
                    <a:pt x="66" y="1"/>
                  </a:cubicBezTo>
                  <a:cubicBezTo>
                    <a:pt x="87" y="3"/>
                    <a:pt x="86" y="32"/>
                    <a:pt x="61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0" name="Freeform 114"/>
            <p:cNvSpPr>
              <a:spLocks/>
            </p:cNvSpPr>
            <p:nvPr/>
          </p:nvSpPr>
          <p:spPr bwMode="auto">
            <a:xfrm>
              <a:off x="4948297" y="5711919"/>
              <a:ext cx="98426" cy="1588"/>
            </a:xfrm>
            <a:custGeom>
              <a:avLst/>
              <a:gdLst>
                <a:gd name="T0" fmla="*/ 1 w 275"/>
                <a:gd name="T1" fmla="*/ 0 h 6"/>
                <a:gd name="T2" fmla="*/ 275 w 275"/>
                <a:gd name="T3" fmla="*/ 0 h 6"/>
                <a:gd name="T4" fmla="*/ 275 w 275"/>
                <a:gd name="T5" fmla="*/ 6 h 6"/>
                <a:gd name="T6" fmla="*/ 0 w 275"/>
                <a:gd name="T7" fmla="*/ 6 h 6"/>
                <a:gd name="T8" fmla="*/ 1 w 27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">
                  <a:moveTo>
                    <a:pt x="1" y="0"/>
                  </a:moveTo>
                  <a:cubicBezTo>
                    <a:pt x="92" y="0"/>
                    <a:pt x="183" y="0"/>
                    <a:pt x="275" y="0"/>
                  </a:cubicBezTo>
                  <a:cubicBezTo>
                    <a:pt x="275" y="2"/>
                    <a:pt x="275" y="4"/>
                    <a:pt x="275" y="6"/>
                  </a:cubicBezTo>
                  <a:cubicBezTo>
                    <a:pt x="183" y="6"/>
                    <a:pt x="92" y="6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1" name="Freeform 115"/>
            <p:cNvSpPr>
              <a:spLocks/>
            </p:cNvSpPr>
            <p:nvPr/>
          </p:nvSpPr>
          <p:spPr bwMode="auto">
            <a:xfrm>
              <a:off x="4965759" y="5830984"/>
              <a:ext cx="36513" cy="28575"/>
            </a:xfrm>
            <a:custGeom>
              <a:avLst/>
              <a:gdLst>
                <a:gd name="T0" fmla="*/ 0 w 101"/>
                <a:gd name="T1" fmla="*/ 20 h 78"/>
                <a:gd name="T2" fmla="*/ 101 w 101"/>
                <a:gd name="T3" fmla="*/ 61 h 78"/>
                <a:gd name="T4" fmla="*/ 0 w 101"/>
                <a:gd name="T5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78">
                  <a:moveTo>
                    <a:pt x="0" y="20"/>
                  </a:moveTo>
                  <a:cubicBezTo>
                    <a:pt x="37" y="0"/>
                    <a:pt x="76" y="16"/>
                    <a:pt x="101" y="61"/>
                  </a:cubicBezTo>
                  <a:cubicBezTo>
                    <a:pt x="62" y="78"/>
                    <a:pt x="47" y="7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2" name="Freeform 116"/>
            <p:cNvSpPr>
              <a:spLocks/>
            </p:cNvSpPr>
            <p:nvPr/>
          </p:nvSpPr>
          <p:spPr bwMode="auto">
            <a:xfrm>
              <a:off x="5078473" y="5580155"/>
              <a:ext cx="85726" cy="1588"/>
            </a:xfrm>
            <a:custGeom>
              <a:avLst/>
              <a:gdLst>
                <a:gd name="T0" fmla="*/ 238 w 238"/>
                <a:gd name="T1" fmla="*/ 5 h 5"/>
                <a:gd name="T2" fmla="*/ 1 w 238"/>
                <a:gd name="T3" fmla="*/ 5 h 5"/>
                <a:gd name="T4" fmla="*/ 0 w 238"/>
                <a:gd name="T5" fmla="*/ 0 h 5"/>
                <a:gd name="T6" fmla="*/ 238 w 238"/>
                <a:gd name="T7" fmla="*/ 0 h 5"/>
                <a:gd name="T8" fmla="*/ 238 w 2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5">
                  <a:moveTo>
                    <a:pt x="238" y="5"/>
                  </a:moveTo>
                  <a:cubicBezTo>
                    <a:pt x="159" y="5"/>
                    <a:pt x="80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79" y="0"/>
                    <a:pt x="159" y="0"/>
                    <a:pt x="238" y="0"/>
                  </a:cubicBezTo>
                  <a:cubicBezTo>
                    <a:pt x="238" y="1"/>
                    <a:pt x="238" y="3"/>
                    <a:pt x="238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3" name="Freeform 117"/>
            <p:cNvSpPr>
              <a:spLocks/>
            </p:cNvSpPr>
            <p:nvPr/>
          </p:nvSpPr>
          <p:spPr bwMode="auto">
            <a:xfrm>
              <a:off x="4807008" y="5467440"/>
              <a:ext cx="80963" cy="1588"/>
            </a:xfrm>
            <a:custGeom>
              <a:avLst/>
              <a:gdLst>
                <a:gd name="T0" fmla="*/ 223 w 223"/>
                <a:gd name="T1" fmla="*/ 6 h 6"/>
                <a:gd name="T2" fmla="*/ 0 w 223"/>
                <a:gd name="T3" fmla="*/ 6 h 6"/>
                <a:gd name="T4" fmla="*/ 0 w 223"/>
                <a:gd name="T5" fmla="*/ 0 h 6"/>
                <a:gd name="T6" fmla="*/ 222 w 223"/>
                <a:gd name="T7" fmla="*/ 0 h 6"/>
                <a:gd name="T8" fmla="*/ 223 w 2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">
                  <a:moveTo>
                    <a:pt x="223" y="6"/>
                  </a:moveTo>
                  <a:cubicBezTo>
                    <a:pt x="148" y="6"/>
                    <a:pt x="74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74" y="0"/>
                    <a:pt x="148" y="0"/>
                    <a:pt x="222" y="0"/>
                  </a:cubicBezTo>
                  <a:cubicBezTo>
                    <a:pt x="222" y="2"/>
                    <a:pt x="223" y="4"/>
                    <a:pt x="22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4" name="Freeform 118"/>
            <p:cNvSpPr>
              <a:spLocks/>
            </p:cNvSpPr>
            <p:nvPr/>
          </p:nvSpPr>
          <p:spPr bwMode="auto">
            <a:xfrm>
              <a:off x="4841933" y="6018312"/>
              <a:ext cx="28575" cy="19050"/>
            </a:xfrm>
            <a:custGeom>
              <a:avLst/>
              <a:gdLst>
                <a:gd name="T0" fmla="*/ 76 w 76"/>
                <a:gd name="T1" fmla="*/ 0 h 51"/>
                <a:gd name="T2" fmla="*/ 0 w 76"/>
                <a:gd name="T3" fmla="*/ 46 h 51"/>
                <a:gd name="T4" fmla="*/ 11 w 76"/>
                <a:gd name="T5" fmla="*/ 11 h 51"/>
                <a:gd name="T6" fmla="*/ 76 w 7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1">
                  <a:moveTo>
                    <a:pt x="76" y="0"/>
                  </a:moveTo>
                  <a:cubicBezTo>
                    <a:pt x="66" y="45"/>
                    <a:pt x="54" y="51"/>
                    <a:pt x="0" y="46"/>
                  </a:cubicBezTo>
                  <a:cubicBezTo>
                    <a:pt x="3" y="33"/>
                    <a:pt x="4" y="14"/>
                    <a:pt x="11" y="11"/>
                  </a:cubicBezTo>
                  <a:cubicBezTo>
                    <a:pt x="29" y="4"/>
                    <a:pt x="50" y="4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5" name="Freeform 119"/>
            <p:cNvSpPr>
              <a:spLocks/>
            </p:cNvSpPr>
            <p:nvPr/>
          </p:nvSpPr>
          <p:spPr bwMode="auto">
            <a:xfrm>
              <a:off x="4760970" y="5989736"/>
              <a:ext cx="28575" cy="17463"/>
            </a:xfrm>
            <a:custGeom>
              <a:avLst/>
              <a:gdLst>
                <a:gd name="T0" fmla="*/ 0 w 80"/>
                <a:gd name="T1" fmla="*/ 47 h 47"/>
                <a:gd name="T2" fmla="*/ 19 w 80"/>
                <a:gd name="T3" fmla="*/ 10 h 47"/>
                <a:gd name="T4" fmla="*/ 67 w 80"/>
                <a:gd name="T5" fmla="*/ 0 h 47"/>
                <a:gd name="T6" fmla="*/ 79 w 80"/>
                <a:gd name="T7" fmla="*/ 19 h 47"/>
                <a:gd name="T8" fmla="*/ 63 w 80"/>
                <a:gd name="T9" fmla="*/ 37 h 47"/>
                <a:gd name="T10" fmla="*/ 0 w 8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0" y="47"/>
                  </a:moveTo>
                  <a:cubicBezTo>
                    <a:pt x="8" y="30"/>
                    <a:pt x="11" y="15"/>
                    <a:pt x="19" y="10"/>
                  </a:cubicBezTo>
                  <a:cubicBezTo>
                    <a:pt x="33" y="3"/>
                    <a:pt x="51" y="1"/>
                    <a:pt x="67" y="0"/>
                  </a:cubicBezTo>
                  <a:cubicBezTo>
                    <a:pt x="71" y="0"/>
                    <a:pt x="80" y="13"/>
                    <a:pt x="79" y="19"/>
                  </a:cubicBezTo>
                  <a:cubicBezTo>
                    <a:pt x="79" y="26"/>
                    <a:pt x="70" y="36"/>
                    <a:pt x="63" y="37"/>
                  </a:cubicBezTo>
                  <a:cubicBezTo>
                    <a:pt x="46" y="42"/>
                    <a:pt x="28" y="4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6" name="Freeform 120"/>
            <p:cNvSpPr>
              <a:spLocks/>
            </p:cNvSpPr>
            <p:nvPr/>
          </p:nvSpPr>
          <p:spPr bwMode="auto">
            <a:xfrm>
              <a:off x="4767320" y="6070700"/>
              <a:ext cx="22225" cy="23813"/>
            </a:xfrm>
            <a:custGeom>
              <a:avLst/>
              <a:gdLst>
                <a:gd name="T0" fmla="*/ 30 w 61"/>
                <a:gd name="T1" fmla="*/ 0 h 68"/>
                <a:gd name="T2" fmla="*/ 61 w 61"/>
                <a:gd name="T3" fmla="*/ 39 h 68"/>
                <a:gd name="T4" fmla="*/ 33 w 61"/>
                <a:gd name="T5" fmla="*/ 68 h 68"/>
                <a:gd name="T6" fmla="*/ 2 w 61"/>
                <a:gd name="T7" fmla="*/ 42 h 68"/>
                <a:gd name="T8" fmla="*/ 30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0"/>
                  </a:moveTo>
                  <a:cubicBezTo>
                    <a:pt x="44" y="17"/>
                    <a:pt x="61" y="28"/>
                    <a:pt x="61" y="39"/>
                  </a:cubicBezTo>
                  <a:cubicBezTo>
                    <a:pt x="61" y="50"/>
                    <a:pt x="43" y="68"/>
                    <a:pt x="33" y="68"/>
                  </a:cubicBezTo>
                  <a:cubicBezTo>
                    <a:pt x="22" y="68"/>
                    <a:pt x="3" y="53"/>
                    <a:pt x="2" y="42"/>
                  </a:cubicBezTo>
                  <a:cubicBezTo>
                    <a:pt x="0" y="31"/>
                    <a:pt x="16" y="18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7" name="Freeform 121"/>
            <p:cNvSpPr>
              <a:spLocks/>
            </p:cNvSpPr>
            <p:nvPr/>
          </p:nvSpPr>
          <p:spPr bwMode="auto">
            <a:xfrm>
              <a:off x="5175312" y="6073875"/>
              <a:ext cx="26988" cy="20638"/>
            </a:xfrm>
            <a:custGeom>
              <a:avLst/>
              <a:gdLst>
                <a:gd name="T0" fmla="*/ 74 w 74"/>
                <a:gd name="T1" fmla="*/ 29 h 58"/>
                <a:gd name="T2" fmla="*/ 31 w 74"/>
                <a:gd name="T3" fmla="*/ 57 h 58"/>
                <a:gd name="T4" fmla="*/ 0 w 74"/>
                <a:gd name="T5" fmla="*/ 29 h 58"/>
                <a:gd name="T6" fmla="*/ 31 w 74"/>
                <a:gd name="T7" fmla="*/ 1 h 58"/>
                <a:gd name="T8" fmla="*/ 74 w 74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8">
                  <a:moveTo>
                    <a:pt x="74" y="29"/>
                  </a:moveTo>
                  <a:cubicBezTo>
                    <a:pt x="54" y="43"/>
                    <a:pt x="42" y="58"/>
                    <a:pt x="31" y="57"/>
                  </a:cubicBezTo>
                  <a:cubicBezTo>
                    <a:pt x="20" y="56"/>
                    <a:pt x="10" y="39"/>
                    <a:pt x="0" y="29"/>
                  </a:cubicBezTo>
                  <a:cubicBezTo>
                    <a:pt x="10" y="19"/>
                    <a:pt x="20" y="2"/>
                    <a:pt x="31" y="1"/>
                  </a:cubicBezTo>
                  <a:cubicBezTo>
                    <a:pt x="42" y="0"/>
                    <a:pt x="54" y="15"/>
                    <a:pt x="74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8" name="Freeform 122"/>
            <p:cNvSpPr>
              <a:spLocks/>
            </p:cNvSpPr>
            <p:nvPr/>
          </p:nvSpPr>
          <p:spPr bwMode="auto">
            <a:xfrm>
              <a:off x="4857808" y="6108801"/>
              <a:ext cx="25400" cy="22225"/>
            </a:xfrm>
            <a:custGeom>
              <a:avLst/>
              <a:gdLst>
                <a:gd name="T0" fmla="*/ 70 w 70"/>
                <a:gd name="T1" fmla="*/ 31 h 60"/>
                <a:gd name="T2" fmla="*/ 27 w 70"/>
                <a:gd name="T3" fmla="*/ 58 h 60"/>
                <a:gd name="T4" fmla="*/ 0 w 70"/>
                <a:gd name="T5" fmla="*/ 28 h 60"/>
                <a:gd name="T6" fmla="*/ 29 w 70"/>
                <a:gd name="T7" fmla="*/ 1 h 60"/>
                <a:gd name="T8" fmla="*/ 70 w 7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50" y="44"/>
                    <a:pt x="37" y="60"/>
                    <a:pt x="27" y="58"/>
                  </a:cubicBezTo>
                  <a:cubicBezTo>
                    <a:pt x="16" y="56"/>
                    <a:pt x="0" y="38"/>
                    <a:pt x="0" y="28"/>
                  </a:cubicBezTo>
                  <a:cubicBezTo>
                    <a:pt x="1" y="18"/>
                    <a:pt x="18" y="2"/>
                    <a:pt x="29" y="1"/>
                  </a:cubicBezTo>
                  <a:cubicBezTo>
                    <a:pt x="39" y="0"/>
                    <a:pt x="51" y="16"/>
                    <a:pt x="7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9" name="Freeform 123"/>
            <p:cNvSpPr>
              <a:spLocks/>
            </p:cNvSpPr>
            <p:nvPr/>
          </p:nvSpPr>
          <p:spPr bwMode="auto">
            <a:xfrm>
              <a:off x="4816533" y="5980211"/>
              <a:ext cx="25400" cy="22225"/>
            </a:xfrm>
            <a:custGeom>
              <a:avLst/>
              <a:gdLst>
                <a:gd name="T0" fmla="*/ 6 w 73"/>
                <a:gd name="T1" fmla="*/ 63 h 63"/>
                <a:gd name="T2" fmla="*/ 58 w 73"/>
                <a:gd name="T3" fmla="*/ 12 h 63"/>
                <a:gd name="T4" fmla="*/ 73 w 73"/>
                <a:gd name="T5" fmla="*/ 30 h 63"/>
                <a:gd name="T6" fmla="*/ 60 w 73"/>
                <a:gd name="T7" fmla="*/ 50 h 63"/>
                <a:gd name="T8" fmla="*/ 6 w 7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3">
                  <a:moveTo>
                    <a:pt x="6" y="63"/>
                  </a:moveTo>
                  <a:cubicBezTo>
                    <a:pt x="0" y="25"/>
                    <a:pt x="28" y="0"/>
                    <a:pt x="58" y="12"/>
                  </a:cubicBezTo>
                  <a:cubicBezTo>
                    <a:pt x="64" y="15"/>
                    <a:pt x="72" y="24"/>
                    <a:pt x="73" y="30"/>
                  </a:cubicBezTo>
                  <a:cubicBezTo>
                    <a:pt x="73" y="36"/>
                    <a:pt x="66" y="47"/>
                    <a:pt x="60" y="50"/>
                  </a:cubicBezTo>
                  <a:cubicBezTo>
                    <a:pt x="44" y="56"/>
                    <a:pt x="26" y="59"/>
                    <a:pt x="6" y="6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0" name="Freeform 124"/>
            <p:cNvSpPr>
              <a:spLocks/>
            </p:cNvSpPr>
            <p:nvPr/>
          </p:nvSpPr>
          <p:spPr bwMode="auto">
            <a:xfrm>
              <a:off x="5297551" y="6032599"/>
              <a:ext cx="22225" cy="25400"/>
            </a:xfrm>
            <a:custGeom>
              <a:avLst/>
              <a:gdLst>
                <a:gd name="T0" fmla="*/ 30 w 60"/>
                <a:gd name="T1" fmla="*/ 0 h 69"/>
                <a:gd name="T2" fmla="*/ 58 w 60"/>
                <a:gd name="T3" fmla="*/ 42 h 69"/>
                <a:gd name="T4" fmla="*/ 27 w 60"/>
                <a:gd name="T5" fmla="*/ 68 h 69"/>
                <a:gd name="T6" fmla="*/ 0 w 60"/>
                <a:gd name="T7" fmla="*/ 42 h 69"/>
                <a:gd name="T8" fmla="*/ 30 w 6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9">
                  <a:moveTo>
                    <a:pt x="30" y="0"/>
                  </a:moveTo>
                  <a:cubicBezTo>
                    <a:pt x="44" y="20"/>
                    <a:pt x="60" y="33"/>
                    <a:pt x="58" y="42"/>
                  </a:cubicBezTo>
                  <a:cubicBezTo>
                    <a:pt x="55" y="53"/>
                    <a:pt x="39" y="67"/>
                    <a:pt x="27" y="68"/>
                  </a:cubicBezTo>
                  <a:cubicBezTo>
                    <a:pt x="19" y="69"/>
                    <a:pt x="0" y="52"/>
                    <a:pt x="0" y="42"/>
                  </a:cubicBezTo>
                  <a:cubicBezTo>
                    <a:pt x="0" y="31"/>
                    <a:pt x="15" y="2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1" name="Freeform 125"/>
            <p:cNvSpPr>
              <a:spLocks/>
            </p:cNvSpPr>
            <p:nvPr/>
          </p:nvSpPr>
          <p:spPr bwMode="auto">
            <a:xfrm>
              <a:off x="5426140" y="6048475"/>
              <a:ext cx="22225" cy="23813"/>
            </a:xfrm>
            <a:custGeom>
              <a:avLst/>
              <a:gdLst>
                <a:gd name="T0" fmla="*/ 32 w 61"/>
                <a:gd name="T1" fmla="*/ 0 h 68"/>
                <a:gd name="T2" fmla="*/ 59 w 61"/>
                <a:gd name="T3" fmla="*/ 42 h 68"/>
                <a:gd name="T4" fmla="*/ 29 w 61"/>
                <a:gd name="T5" fmla="*/ 68 h 68"/>
                <a:gd name="T6" fmla="*/ 1 w 61"/>
                <a:gd name="T7" fmla="*/ 40 h 68"/>
                <a:gd name="T8" fmla="*/ 32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2" y="0"/>
                  </a:moveTo>
                  <a:cubicBezTo>
                    <a:pt x="46" y="20"/>
                    <a:pt x="61" y="33"/>
                    <a:pt x="59" y="42"/>
                  </a:cubicBezTo>
                  <a:cubicBezTo>
                    <a:pt x="57" y="53"/>
                    <a:pt x="39" y="68"/>
                    <a:pt x="29" y="68"/>
                  </a:cubicBezTo>
                  <a:cubicBezTo>
                    <a:pt x="19" y="67"/>
                    <a:pt x="2" y="51"/>
                    <a:pt x="1" y="40"/>
                  </a:cubicBezTo>
                  <a:cubicBezTo>
                    <a:pt x="0" y="31"/>
                    <a:pt x="16" y="19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2" name="Freeform 126"/>
            <p:cNvSpPr>
              <a:spLocks/>
            </p:cNvSpPr>
            <p:nvPr/>
          </p:nvSpPr>
          <p:spPr bwMode="auto">
            <a:xfrm>
              <a:off x="4311702" y="5588092"/>
              <a:ext cx="46038" cy="63501"/>
            </a:xfrm>
            <a:custGeom>
              <a:avLst/>
              <a:gdLst>
                <a:gd name="T0" fmla="*/ 22 w 132"/>
                <a:gd name="T1" fmla="*/ 0 h 174"/>
                <a:gd name="T2" fmla="*/ 67 w 132"/>
                <a:gd name="T3" fmla="*/ 76 h 174"/>
                <a:gd name="T4" fmla="*/ 62 w 132"/>
                <a:gd name="T5" fmla="*/ 94 h 174"/>
                <a:gd name="T6" fmla="*/ 101 w 132"/>
                <a:gd name="T7" fmla="*/ 154 h 174"/>
                <a:gd name="T8" fmla="*/ 132 w 132"/>
                <a:gd name="T9" fmla="*/ 152 h 174"/>
                <a:gd name="T10" fmla="*/ 62 w 132"/>
                <a:gd name="T11" fmla="*/ 152 h 174"/>
                <a:gd name="T12" fmla="*/ 41 w 132"/>
                <a:gd name="T13" fmla="*/ 82 h 174"/>
                <a:gd name="T14" fmla="*/ 22 w 132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74">
                  <a:moveTo>
                    <a:pt x="22" y="0"/>
                  </a:moveTo>
                  <a:cubicBezTo>
                    <a:pt x="16" y="55"/>
                    <a:pt x="17" y="56"/>
                    <a:pt x="67" y="76"/>
                  </a:cubicBezTo>
                  <a:cubicBezTo>
                    <a:pt x="66" y="82"/>
                    <a:pt x="65" y="89"/>
                    <a:pt x="62" y="94"/>
                  </a:cubicBezTo>
                  <a:cubicBezTo>
                    <a:pt x="50" y="130"/>
                    <a:pt x="65" y="153"/>
                    <a:pt x="101" y="154"/>
                  </a:cubicBezTo>
                  <a:cubicBezTo>
                    <a:pt x="112" y="154"/>
                    <a:pt x="122" y="153"/>
                    <a:pt x="132" y="152"/>
                  </a:cubicBezTo>
                  <a:cubicBezTo>
                    <a:pt x="109" y="174"/>
                    <a:pt x="81" y="172"/>
                    <a:pt x="62" y="152"/>
                  </a:cubicBezTo>
                  <a:cubicBezTo>
                    <a:pt x="49" y="138"/>
                    <a:pt x="49" y="112"/>
                    <a:pt x="41" y="82"/>
                  </a:cubicBezTo>
                  <a:cubicBezTo>
                    <a:pt x="5" y="64"/>
                    <a:pt x="0" y="5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3" name="Freeform 127"/>
            <p:cNvSpPr>
              <a:spLocks/>
            </p:cNvSpPr>
            <p:nvPr/>
          </p:nvSpPr>
          <p:spPr bwMode="auto">
            <a:xfrm>
              <a:off x="5194362" y="6031012"/>
              <a:ext cx="26988" cy="20638"/>
            </a:xfrm>
            <a:custGeom>
              <a:avLst/>
              <a:gdLst>
                <a:gd name="T0" fmla="*/ 76 w 76"/>
                <a:gd name="T1" fmla="*/ 29 h 56"/>
                <a:gd name="T2" fmla="*/ 29 w 76"/>
                <a:gd name="T3" fmla="*/ 54 h 56"/>
                <a:gd name="T4" fmla="*/ 0 w 76"/>
                <a:gd name="T5" fmla="*/ 25 h 56"/>
                <a:gd name="T6" fmla="*/ 31 w 76"/>
                <a:gd name="T7" fmla="*/ 0 h 56"/>
                <a:gd name="T8" fmla="*/ 76 w 76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6">
                  <a:moveTo>
                    <a:pt x="76" y="29"/>
                  </a:moveTo>
                  <a:cubicBezTo>
                    <a:pt x="54" y="42"/>
                    <a:pt x="40" y="56"/>
                    <a:pt x="29" y="54"/>
                  </a:cubicBezTo>
                  <a:cubicBezTo>
                    <a:pt x="18" y="53"/>
                    <a:pt x="9" y="35"/>
                    <a:pt x="0" y="25"/>
                  </a:cubicBezTo>
                  <a:cubicBezTo>
                    <a:pt x="10" y="16"/>
                    <a:pt x="20" y="0"/>
                    <a:pt x="31" y="0"/>
                  </a:cubicBezTo>
                  <a:cubicBezTo>
                    <a:pt x="43" y="0"/>
                    <a:pt x="54" y="15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4" name="Freeform 128"/>
            <p:cNvSpPr>
              <a:spLocks/>
            </p:cNvSpPr>
            <p:nvPr/>
          </p:nvSpPr>
          <p:spPr bwMode="auto">
            <a:xfrm>
              <a:off x="4951472" y="6091338"/>
              <a:ext cx="26988" cy="22225"/>
            </a:xfrm>
            <a:custGeom>
              <a:avLst/>
              <a:gdLst>
                <a:gd name="T0" fmla="*/ 75 w 75"/>
                <a:gd name="T1" fmla="*/ 29 h 58"/>
                <a:gd name="T2" fmla="*/ 32 w 75"/>
                <a:gd name="T3" fmla="*/ 57 h 58"/>
                <a:gd name="T4" fmla="*/ 0 w 75"/>
                <a:gd name="T5" fmla="*/ 29 h 58"/>
                <a:gd name="T6" fmla="*/ 31 w 75"/>
                <a:gd name="T7" fmla="*/ 1 h 58"/>
                <a:gd name="T8" fmla="*/ 75 w 75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8">
                  <a:moveTo>
                    <a:pt x="75" y="29"/>
                  </a:moveTo>
                  <a:cubicBezTo>
                    <a:pt x="55" y="43"/>
                    <a:pt x="43" y="58"/>
                    <a:pt x="32" y="57"/>
                  </a:cubicBezTo>
                  <a:cubicBezTo>
                    <a:pt x="21" y="56"/>
                    <a:pt x="11" y="39"/>
                    <a:pt x="0" y="29"/>
                  </a:cubicBezTo>
                  <a:cubicBezTo>
                    <a:pt x="11" y="19"/>
                    <a:pt x="20" y="2"/>
                    <a:pt x="31" y="1"/>
                  </a:cubicBezTo>
                  <a:cubicBezTo>
                    <a:pt x="42" y="0"/>
                    <a:pt x="55" y="15"/>
                    <a:pt x="75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5" name="Freeform 129"/>
            <p:cNvSpPr>
              <a:spLocks/>
            </p:cNvSpPr>
            <p:nvPr/>
          </p:nvSpPr>
          <p:spPr bwMode="auto">
            <a:xfrm>
              <a:off x="5334064" y="6102451"/>
              <a:ext cx="20638" cy="22225"/>
            </a:xfrm>
            <a:custGeom>
              <a:avLst/>
              <a:gdLst>
                <a:gd name="T0" fmla="*/ 37 w 58"/>
                <a:gd name="T1" fmla="*/ 0 h 60"/>
                <a:gd name="T2" fmla="*/ 56 w 58"/>
                <a:gd name="T3" fmla="*/ 34 h 60"/>
                <a:gd name="T4" fmla="*/ 25 w 58"/>
                <a:gd name="T5" fmla="*/ 59 h 60"/>
                <a:gd name="T6" fmla="*/ 0 w 58"/>
                <a:gd name="T7" fmla="*/ 33 h 60"/>
                <a:gd name="T8" fmla="*/ 23 w 58"/>
                <a:gd name="T9" fmla="*/ 0 h 60"/>
                <a:gd name="T10" fmla="*/ 37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37" y="0"/>
                  </a:moveTo>
                  <a:cubicBezTo>
                    <a:pt x="44" y="12"/>
                    <a:pt x="58" y="25"/>
                    <a:pt x="56" y="34"/>
                  </a:cubicBezTo>
                  <a:cubicBezTo>
                    <a:pt x="53" y="45"/>
                    <a:pt x="37" y="58"/>
                    <a:pt x="25" y="59"/>
                  </a:cubicBezTo>
                  <a:cubicBezTo>
                    <a:pt x="17" y="60"/>
                    <a:pt x="0" y="42"/>
                    <a:pt x="0" y="33"/>
                  </a:cubicBezTo>
                  <a:cubicBezTo>
                    <a:pt x="0" y="22"/>
                    <a:pt x="15" y="11"/>
                    <a:pt x="23" y="0"/>
                  </a:cubicBezTo>
                  <a:cubicBezTo>
                    <a:pt x="28" y="0"/>
                    <a:pt x="32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6" name="Freeform 130"/>
            <p:cNvSpPr>
              <a:spLocks/>
            </p:cNvSpPr>
            <p:nvPr/>
          </p:nvSpPr>
          <p:spPr bwMode="auto">
            <a:xfrm>
              <a:off x="4362502" y="5613493"/>
              <a:ext cx="28575" cy="36513"/>
            </a:xfrm>
            <a:custGeom>
              <a:avLst/>
              <a:gdLst>
                <a:gd name="T0" fmla="*/ 0 w 77"/>
                <a:gd name="T1" fmla="*/ 74 h 103"/>
                <a:gd name="T2" fmla="*/ 9 w 77"/>
                <a:gd name="T3" fmla="*/ 29 h 103"/>
                <a:gd name="T4" fmla="*/ 61 w 77"/>
                <a:gd name="T5" fmla="*/ 73 h 103"/>
                <a:gd name="T6" fmla="*/ 45 w 77"/>
                <a:gd name="T7" fmla="*/ 4 h 103"/>
                <a:gd name="T8" fmla="*/ 77 w 77"/>
                <a:gd name="T9" fmla="*/ 0 h 103"/>
                <a:gd name="T10" fmla="*/ 67 w 77"/>
                <a:gd name="T11" fmla="*/ 37 h 103"/>
                <a:gd name="T12" fmla="*/ 66 w 77"/>
                <a:gd name="T13" fmla="*/ 100 h 103"/>
                <a:gd name="T14" fmla="*/ 58 w 77"/>
                <a:gd name="T15" fmla="*/ 103 h 103"/>
                <a:gd name="T16" fmla="*/ 17 w 77"/>
                <a:gd name="T17" fmla="*/ 49 h 103"/>
                <a:gd name="T18" fmla="*/ 0 w 77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03">
                  <a:moveTo>
                    <a:pt x="0" y="74"/>
                  </a:moveTo>
                  <a:cubicBezTo>
                    <a:pt x="3" y="61"/>
                    <a:pt x="5" y="48"/>
                    <a:pt x="9" y="29"/>
                  </a:cubicBezTo>
                  <a:cubicBezTo>
                    <a:pt x="27" y="44"/>
                    <a:pt x="42" y="57"/>
                    <a:pt x="61" y="73"/>
                  </a:cubicBezTo>
                  <a:cubicBezTo>
                    <a:pt x="55" y="47"/>
                    <a:pt x="50" y="26"/>
                    <a:pt x="45" y="4"/>
                  </a:cubicBezTo>
                  <a:cubicBezTo>
                    <a:pt x="56" y="3"/>
                    <a:pt x="66" y="2"/>
                    <a:pt x="77" y="0"/>
                  </a:cubicBezTo>
                  <a:cubicBezTo>
                    <a:pt x="73" y="13"/>
                    <a:pt x="68" y="25"/>
                    <a:pt x="67" y="37"/>
                  </a:cubicBezTo>
                  <a:cubicBezTo>
                    <a:pt x="65" y="58"/>
                    <a:pt x="66" y="79"/>
                    <a:pt x="66" y="100"/>
                  </a:cubicBezTo>
                  <a:cubicBezTo>
                    <a:pt x="64" y="101"/>
                    <a:pt x="61" y="102"/>
                    <a:pt x="58" y="103"/>
                  </a:cubicBezTo>
                  <a:cubicBezTo>
                    <a:pt x="45" y="86"/>
                    <a:pt x="32" y="68"/>
                    <a:pt x="17" y="49"/>
                  </a:cubicBezTo>
                  <a:cubicBezTo>
                    <a:pt x="11" y="58"/>
                    <a:pt x="6" y="66"/>
                    <a:pt x="0" y="7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7" name="Freeform 131"/>
            <p:cNvSpPr>
              <a:spLocks/>
            </p:cNvSpPr>
            <p:nvPr/>
          </p:nvSpPr>
          <p:spPr bwMode="auto">
            <a:xfrm>
              <a:off x="4703819" y="5961161"/>
              <a:ext cx="30163" cy="19050"/>
            </a:xfrm>
            <a:custGeom>
              <a:avLst/>
              <a:gdLst>
                <a:gd name="T0" fmla="*/ 0 w 81"/>
                <a:gd name="T1" fmla="*/ 32 h 53"/>
                <a:gd name="T2" fmla="*/ 36 w 81"/>
                <a:gd name="T3" fmla="*/ 2 h 53"/>
                <a:gd name="T4" fmla="*/ 81 w 81"/>
                <a:gd name="T5" fmla="*/ 14 h 53"/>
                <a:gd name="T6" fmla="*/ 0 w 81"/>
                <a:gd name="T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3">
                  <a:moveTo>
                    <a:pt x="0" y="32"/>
                  </a:moveTo>
                  <a:cubicBezTo>
                    <a:pt x="15" y="19"/>
                    <a:pt x="25" y="4"/>
                    <a:pt x="36" y="2"/>
                  </a:cubicBezTo>
                  <a:cubicBezTo>
                    <a:pt x="50" y="0"/>
                    <a:pt x="65" y="9"/>
                    <a:pt x="81" y="14"/>
                  </a:cubicBezTo>
                  <a:cubicBezTo>
                    <a:pt x="62" y="53"/>
                    <a:pt x="38" y="49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8" name="Freeform 132"/>
            <p:cNvSpPr>
              <a:spLocks/>
            </p:cNvSpPr>
            <p:nvPr/>
          </p:nvSpPr>
          <p:spPr bwMode="auto">
            <a:xfrm>
              <a:off x="4980047" y="6021487"/>
              <a:ext cx="22225" cy="17463"/>
            </a:xfrm>
            <a:custGeom>
              <a:avLst/>
              <a:gdLst>
                <a:gd name="T0" fmla="*/ 62 w 62"/>
                <a:gd name="T1" fmla="*/ 27 h 48"/>
                <a:gd name="T2" fmla="*/ 26 w 62"/>
                <a:gd name="T3" fmla="*/ 47 h 48"/>
                <a:gd name="T4" fmla="*/ 0 w 62"/>
                <a:gd name="T5" fmla="*/ 26 h 48"/>
                <a:gd name="T6" fmla="*/ 30 w 62"/>
                <a:gd name="T7" fmla="*/ 2 h 48"/>
                <a:gd name="T8" fmla="*/ 62 w 62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8">
                  <a:moveTo>
                    <a:pt x="62" y="27"/>
                  </a:moveTo>
                  <a:cubicBezTo>
                    <a:pt x="44" y="38"/>
                    <a:pt x="34" y="48"/>
                    <a:pt x="26" y="47"/>
                  </a:cubicBezTo>
                  <a:cubicBezTo>
                    <a:pt x="17" y="45"/>
                    <a:pt x="9" y="33"/>
                    <a:pt x="0" y="26"/>
                  </a:cubicBezTo>
                  <a:cubicBezTo>
                    <a:pt x="10" y="17"/>
                    <a:pt x="18" y="5"/>
                    <a:pt x="30" y="2"/>
                  </a:cubicBezTo>
                  <a:cubicBezTo>
                    <a:pt x="35" y="0"/>
                    <a:pt x="46" y="14"/>
                    <a:pt x="62" y="2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9" name="Freeform 133"/>
            <p:cNvSpPr>
              <a:spLocks/>
            </p:cNvSpPr>
            <p:nvPr/>
          </p:nvSpPr>
          <p:spPr bwMode="auto">
            <a:xfrm>
              <a:off x="5013385" y="5988149"/>
              <a:ext cx="22225" cy="17463"/>
            </a:xfrm>
            <a:custGeom>
              <a:avLst/>
              <a:gdLst>
                <a:gd name="T0" fmla="*/ 63 w 63"/>
                <a:gd name="T1" fmla="*/ 28 h 46"/>
                <a:gd name="T2" fmla="*/ 24 w 63"/>
                <a:gd name="T3" fmla="*/ 45 h 46"/>
                <a:gd name="T4" fmla="*/ 0 w 63"/>
                <a:gd name="T5" fmla="*/ 24 h 46"/>
                <a:gd name="T6" fmla="*/ 26 w 63"/>
                <a:gd name="T7" fmla="*/ 1 h 46"/>
                <a:gd name="T8" fmla="*/ 63 w 63"/>
                <a:gd name="T9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6">
                  <a:moveTo>
                    <a:pt x="63" y="28"/>
                  </a:moveTo>
                  <a:cubicBezTo>
                    <a:pt x="43" y="37"/>
                    <a:pt x="33" y="46"/>
                    <a:pt x="24" y="45"/>
                  </a:cubicBezTo>
                  <a:cubicBezTo>
                    <a:pt x="15" y="43"/>
                    <a:pt x="8" y="32"/>
                    <a:pt x="0" y="24"/>
                  </a:cubicBezTo>
                  <a:cubicBezTo>
                    <a:pt x="9" y="16"/>
                    <a:pt x="16" y="1"/>
                    <a:pt x="26" y="1"/>
                  </a:cubicBezTo>
                  <a:cubicBezTo>
                    <a:pt x="34" y="0"/>
                    <a:pt x="44" y="13"/>
                    <a:pt x="63" y="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0" name="Freeform 134"/>
            <p:cNvSpPr>
              <a:spLocks/>
            </p:cNvSpPr>
            <p:nvPr/>
          </p:nvSpPr>
          <p:spPr bwMode="auto">
            <a:xfrm>
              <a:off x="5045135" y="6037362"/>
              <a:ext cx="20638" cy="14288"/>
            </a:xfrm>
            <a:custGeom>
              <a:avLst/>
              <a:gdLst>
                <a:gd name="T0" fmla="*/ 54 w 54"/>
                <a:gd name="T1" fmla="*/ 26 h 43"/>
                <a:gd name="T2" fmla="*/ 24 w 54"/>
                <a:gd name="T3" fmla="*/ 42 h 43"/>
                <a:gd name="T4" fmla="*/ 2 w 54"/>
                <a:gd name="T5" fmla="*/ 20 h 43"/>
                <a:gd name="T6" fmla="*/ 21 w 54"/>
                <a:gd name="T7" fmla="*/ 1 h 43"/>
                <a:gd name="T8" fmla="*/ 53 w 54"/>
                <a:gd name="T9" fmla="*/ 13 h 43"/>
                <a:gd name="T10" fmla="*/ 54 w 54"/>
                <a:gd name="T1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3">
                  <a:moveTo>
                    <a:pt x="54" y="26"/>
                  </a:moveTo>
                  <a:cubicBezTo>
                    <a:pt x="44" y="32"/>
                    <a:pt x="34" y="43"/>
                    <a:pt x="24" y="42"/>
                  </a:cubicBezTo>
                  <a:cubicBezTo>
                    <a:pt x="16" y="42"/>
                    <a:pt x="5" y="30"/>
                    <a:pt x="2" y="20"/>
                  </a:cubicBezTo>
                  <a:cubicBezTo>
                    <a:pt x="0" y="16"/>
                    <a:pt x="14" y="1"/>
                    <a:pt x="21" y="1"/>
                  </a:cubicBezTo>
                  <a:cubicBezTo>
                    <a:pt x="31" y="0"/>
                    <a:pt x="43" y="8"/>
                    <a:pt x="53" y="13"/>
                  </a:cubicBezTo>
                  <a:cubicBezTo>
                    <a:pt x="54" y="17"/>
                    <a:pt x="54" y="22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1" name="Freeform 135"/>
            <p:cNvSpPr>
              <a:spLocks/>
            </p:cNvSpPr>
            <p:nvPr/>
          </p:nvSpPr>
          <p:spPr bwMode="auto">
            <a:xfrm>
              <a:off x="4926072" y="6037362"/>
              <a:ext cx="17463" cy="19050"/>
            </a:xfrm>
            <a:custGeom>
              <a:avLst/>
              <a:gdLst>
                <a:gd name="T0" fmla="*/ 23 w 49"/>
                <a:gd name="T1" fmla="*/ 54 h 54"/>
                <a:gd name="T2" fmla="*/ 1 w 49"/>
                <a:gd name="T3" fmla="*/ 20 h 54"/>
                <a:gd name="T4" fmla="*/ 25 w 49"/>
                <a:gd name="T5" fmla="*/ 0 h 54"/>
                <a:gd name="T6" fmla="*/ 48 w 49"/>
                <a:gd name="T7" fmla="*/ 19 h 54"/>
                <a:gd name="T8" fmla="*/ 23 w 4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23" y="54"/>
                  </a:moveTo>
                  <a:cubicBezTo>
                    <a:pt x="12" y="38"/>
                    <a:pt x="0" y="28"/>
                    <a:pt x="1" y="20"/>
                  </a:cubicBezTo>
                  <a:cubicBezTo>
                    <a:pt x="2" y="12"/>
                    <a:pt x="16" y="0"/>
                    <a:pt x="25" y="0"/>
                  </a:cubicBezTo>
                  <a:cubicBezTo>
                    <a:pt x="33" y="0"/>
                    <a:pt x="49" y="13"/>
                    <a:pt x="48" y="19"/>
                  </a:cubicBezTo>
                  <a:cubicBezTo>
                    <a:pt x="47" y="29"/>
                    <a:pt x="35" y="38"/>
                    <a:pt x="23" y="5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2" name="Freeform 136"/>
            <p:cNvSpPr>
              <a:spLocks/>
            </p:cNvSpPr>
            <p:nvPr/>
          </p:nvSpPr>
          <p:spPr bwMode="auto">
            <a:xfrm>
              <a:off x="5089586" y="6051650"/>
              <a:ext cx="22225" cy="15875"/>
            </a:xfrm>
            <a:custGeom>
              <a:avLst/>
              <a:gdLst>
                <a:gd name="T0" fmla="*/ 63 w 63"/>
                <a:gd name="T1" fmla="*/ 19 h 45"/>
                <a:gd name="T2" fmla="*/ 24 w 63"/>
                <a:gd name="T3" fmla="*/ 44 h 45"/>
                <a:gd name="T4" fmla="*/ 0 w 63"/>
                <a:gd name="T5" fmla="*/ 21 h 45"/>
                <a:gd name="T6" fmla="*/ 25 w 63"/>
                <a:gd name="T7" fmla="*/ 1 h 45"/>
                <a:gd name="T8" fmla="*/ 63 w 63"/>
                <a:gd name="T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">
                  <a:moveTo>
                    <a:pt x="63" y="19"/>
                  </a:moveTo>
                  <a:cubicBezTo>
                    <a:pt x="44" y="32"/>
                    <a:pt x="34" y="44"/>
                    <a:pt x="24" y="44"/>
                  </a:cubicBezTo>
                  <a:cubicBezTo>
                    <a:pt x="16" y="45"/>
                    <a:pt x="8" y="29"/>
                    <a:pt x="0" y="21"/>
                  </a:cubicBezTo>
                  <a:cubicBezTo>
                    <a:pt x="8" y="14"/>
                    <a:pt x="16" y="2"/>
                    <a:pt x="25" y="1"/>
                  </a:cubicBezTo>
                  <a:cubicBezTo>
                    <a:pt x="34" y="0"/>
                    <a:pt x="44" y="9"/>
                    <a:pt x="6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3" name="Freeform 137"/>
            <p:cNvSpPr>
              <a:spLocks/>
            </p:cNvSpPr>
            <p:nvPr/>
          </p:nvSpPr>
          <p:spPr bwMode="auto">
            <a:xfrm>
              <a:off x="5072123" y="5996086"/>
              <a:ext cx="17463" cy="20638"/>
            </a:xfrm>
            <a:custGeom>
              <a:avLst/>
              <a:gdLst>
                <a:gd name="T0" fmla="*/ 26 w 49"/>
                <a:gd name="T1" fmla="*/ 0 h 55"/>
                <a:gd name="T2" fmla="*/ 48 w 49"/>
                <a:gd name="T3" fmla="*/ 32 h 55"/>
                <a:gd name="T4" fmla="*/ 25 w 49"/>
                <a:gd name="T5" fmla="*/ 54 h 55"/>
                <a:gd name="T6" fmla="*/ 1 w 49"/>
                <a:gd name="T7" fmla="*/ 32 h 55"/>
                <a:gd name="T8" fmla="*/ 26 w 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26" y="0"/>
                  </a:moveTo>
                  <a:cubicBezTo>
                    <a:pt x="37" y="15"/>
                    <a:pt x="49" y="25"/>
                    <a:pt x="48" y="32"/>
                  </a:cubicBezTo>
                  <a:cubicBezTo>
                    <a:pt x="46" y="41"/>
                    <a:pt x="32" y="55"/>
                    <a:pt x="25" y="54"/>
                  </a:cubicBezTo>
                  <a:cubicBezTo>
                    <a:pt x="16" y="54"/>
                    <a:pt x="3" y="41"/>
                    <a:pt x="1" y="32"/>
                  </a:cubicBezTo>
                  <a:cubicBezTo>
                    <a:pt x="0" y="24"/>
                    <a:pt x="14" y="1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4" name="Freeform 138"/>
            <p:cNvSpPr>
              <a:spLocks/>
            </p:cNvSpPr>
            <p:nvPr/>
          </p:nvSpPr>
          <p:spPr bwMode="auto">
            <a:xfrm>
              <a:off x="5129274" y="6021487"/>
              <a:ext cx="17463" cy="19050"/>
            </a:xfrm>
            <a:custGeom>
              <a:avLst/>
              <a:gdLst>
                <a:gd name="T0" fmla="*/ 23 w 47"/>
                <a:gd name="T1" fmla="*/ 0 h 55"/>
                <a:gd name="T2" fmla="*/ 46 w 47"/>
                <a:gd name="T3" fmla="*/ 34 h 55"/>
                <a:gd name="T4" fmla="*/ 22 w 47"/>
                <a:gd name="T5" fmla="*/ 55 h 55"/>
                <a:gd name="T6" fmla="*/ 0 w 47"/>
                <a:gd name="T7" fmla="*/ 33 h 55"/>
                <a:gd name="T8" fmla="*/ 23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3" y="0"/>
                  </a:moveTo>
                  <a:cubicBezTo>
                    <a:pt x="34" y="16"/>
                    <a:pt x="47" y="26"/>
                    <a:pt x="46" y="34"/>
                  </a:cubicBezTo>
                  <a:cubicBezTo>
                    <a:pt x="45" y="43"/>
                    <a:pt x="30" y="55"/>
                    <a:pt x="22" y="55"/>
                  </a:cubicBezTo>
                  <a:cubicBezTo>
                    <a:pt x="14" y="55"/>
                    <a:pt x="1" y="41"/>
                    <a:pt x="0" y="33"/>
                  </a:cubicBezTo>
                  <a:cubicBezTo>
                    <a:pt x="0" y="24"/>
                    <a:pt x="12" y="1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5" name="Freeform 139"/>
            <p:cNvSpPr>
              <a:spLocks/>
            </p:cNvSpPr>
            <p:nvPr/>
          </p:nvSpPr>
          <p:spPr bwMode="auto">
            <a:xfrm>
              <a:off x="5008622" y="6058000"/>
              <a:ext cx="15875" cy="19050"/>
            </a:xfrm>
            <a:custGeom>
              <a:avLst/>
              <a:gdLst>
                <a:gd name="T0" fmla="*/ 24 w 47"/>
                <a:gd name="T1" fmla="*/ 0 h 55"/>
                <a:gd name="T2" fmla="*/ 45 w 47"/>
                <a:gd name="T3" fmla="*/ 35 h 55"/>
                <a:gd name="T4" fmla="*/ 19 w 47"/>
                <a:gd name="T5" fmla="*/ 55 h 55"/>
                <a:gd name="T6" fmla="*/ 0 w 47"/>
                <a:gd name="T7" fmla="*/ 33 h 55"/>
                <a:gd name="T8" fmla="*/ 24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4" y="0"/>
                  </a:moveTo>
                  <a:cubicBezTo>
                    <a:pt x="35" y="16"/>
                    <a:pt x="47" y="27"/>
                    <a:pt x="45" y="35"/>
                  </a:cubicBezTo>
                  <a:cubicBezTo>
                    <a:pt x="43" y="44"/>
                    <a:pt x="29" y="53"/>
                    <a:pt x="19" y="55"/>
                  </a:cubicBezTo>
                  <a:cubicBezTo>
                    <a:pt x="13" y="55"/>
                    <a:pt x="0" y="40"/>
                    <a:pt x="0" y="33"/>
                  </a:cubicBezTo>
                  <a:cubicBezTo>
                    <a:pt x="1" y="23"/>
                    <a:pt x="12" y="1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6" name="Freeform 140"/>
            <p:cNvSpPr>
              <a:spLocks/>
            </p:cNvSpPr>
            <p:nvPr/>
          </p:nvSpPr>
          <p:spPr bwMode="auto">
            <a:xfrm>
              <a:off x="4956234" y="5523004"/>
              <a:ext cx="90489" cy="1588"/>
            </a:xfrm>
            <a:custGeom>
              <a:avLst/>
              <a:gdLst>
                <a:gd name="T0" fmla="*/ 3 w 253"/>
                <a:gd name="T1" fmla="*/ 0 h 4"/>
                <a:gd name="T2" fmla="*/ 253 w 253"/>
                <a:gd name="T3" fmla="*/ 0 h 4"/>
                <a:gd name="T4" fmla="*/ 253 w 253"/>
                <a:gd name="T5" fmla="*/ 4 h 4"/>
                <a:gd name="T6" fmla="*/ 0 w 253"/>
                <a:gd name="T7" fmla="*/ 4 h 4"/>
                <a:gd name="T8" fmla="*/ 3 w 25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4">
                  <a:moveTo>
                    <a:pt x="3" y="0"/>
                  </a:moveTo>
                  <a:cubicBezTo>
                    <a:pt x="86" y="0"/>
                    <a:pt x="170" y="0"/>
                    <a:pt x="253" y="0"/>
                  </a:cubicBezTo>
                  <a:cubicBezTo>
                    <a:pt x="253" y="1"/>
                    <a:pt x="253" y="3"/>
                    <a:pt x="253" y="4"/>
                  </a:cubicBezTo>
                  <a:cubicBezTo>
                    <a:pt x="169" y="4"/>
                    <a:pt x="84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7" name="Freeform 141"/>
            <p:cNvSpPr>
              <a:spLocks/>
            </p:cNvSpPr>
            <p:nvPr/>
          </p:nvSpPr>
          <p:spPr bwMode="auto">
            <a:xfrm>
              <a:off x="4746682" y="5964336"/>
              <a:ext cx="19050" cy="25400"/>
            </a:xfrm>
            <a:custGeom>
              <a:avLst/>
              <a:gdLst>
                <a:gd name="T0" fmla="*/ 0 w 52"/>
                <a:gd name="T1" fmla="*/ 44 h 68"/>
                <a:gd name="T2" fmla="*/ 41 w 52"/>
                <a:gd name="T3" fmla="*/ 15 h 68"/>
                <a:gd name="T4" fmla="*/ 49 w 52"/>
                <a:gd name="T5" fmla="*/ 39 h 68"/>
                <a:gd name="T6" fmla="*/ 0 w 52"/>
                <a:gd name="T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8">
                  <a:moveTo>
                    <a:pt x="0" y="44"/>
                  </a:moveTo>
                  <a:cubicBezTo>
                    <a:pt x="11" y="28"/>
                    <a:pt x="12" y="0"/>
                    <a:pt x="41" y="15"/>
                  </a:cubicBezTo>
                  <a:cubicBezTo>
                    <a:pt x="47" y="18"/>
                    <a:pt x="52" y="36"/>
                    <a:pt x="49" y="39"/>
                  </a:cubicBezTo>
                  <a:cubicBezTo>
                    <a:pt x="36" y="55"/>
                    <a:pt x="21" y="68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8" name="Freeform 142"/>
            <p:cNvSpPr>
              <a:spLocks/>
            </p:cNvSpPr>
            <p:nvPr/>
          </p:nvSpPr>
          <p:spPr bwMode="auto">
            <a:xfrm>
              <a:off x="4868921" y="5537291"/>
              <a:ext cx="44451" cy="1588"/>
            </a:xfrm>
            <a:custGeom>
              <a:avLst/>
              <a:gdLst>
                <a:gd name="T0" fmla="*/ 0 w 122"/>
                <a:gd name="T1" fmla="*/ 0 h 5"/>
                <a:gd name="T2" fmla="*/ 122 w 122"/>
                <a:gd name="T3" fmla="*/ 0 h 5"/>
                <a:gd name="T4" fmla="*/ 122 w 122"/>
                <a:gd name="T5" fmla="*/ 5 h 5"/>
                <a:gd name="T6" fmla="*/ 1 w 122"/>
                <a:gd name="T7" fmla="*/ 5 h 5"/>
                <a:gd name="T8" fmla="*/ 0 w 12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  <a:cubicBezTo>
                    <a:pt x="122" y="2"/>
                    <a:pt x="122" y="3"/>
                    <a:pt x="122" y="5"/>
                  </a:cubicBezTo>
                  <a:cubicBezTo>
                    <a:pt x="82" y="5"/>
                    <a:pt x="4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9" name="Freeform 143"/>
            <p:cNvSpPr>
              <a:spLocks/>
            </p:cNvSpPr>
            <p:nvPr/>
          </p:nvSpPr>
          <p:spPr bwMode="auto">
            <a:xfrm>
              <a:off x="4676831" y="6016724"/>
              <a:ext cx="15875" cy="17463"/>
            </a:xfrm>
            <a:custGeom>
              <a:avLst/>
              <a:gdLst>
                <a:gd name="T0" fmla="*/ 23 w 43"/>
                <a:gd name="T1" fmla="*/ 0 h 51"/>
                <a:gd name="T2" fmla="*/ 41 w 43"/>
                <a:gd name="T3" fmla="*/ 26 h 51"/>
                <a:gd name="T4" fmla="*/ 16 w 43"/>
                <a:gd name="T5" fmla="*/ 49 h 51"/>
                <a:gd name="T6" fmla="*/ 1 w 43"/>
                <a:gd name="T7" fmla="*/ 43 h 51"/>
                <a:gd name="T8" fmla="*/ 9 w 43"/>
                <a:gd name="T9" fmla="*/ 2 h 51"/>
                <a:gd name="T10" fmla="*/ 23 w 4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1">
                  <a:moveTo>
                    <a:pt x="23" y="0"/>
                  </a:moveTo>
                  <a:cubicBezTo>
                    <a:pt x="30" y="9"/>
                    <a:pt x="43" y="19"/>
                    <a:pt x="41" y="26"/>
                  </a:cubicBezTo>
                  <a:cubicBezTo>
                    <a:pt x="39" y="35"/>
                    <a:pt x="26" y="43"/>
                    <a:pt x="16" y="49"/>
                  </a:cubicBezTo>
                  <a:cubicBezTo>
                    <a:pt x="13" y="51"/>
                    <a:pt x="0" y="45"/>
                    <a:pt x="1" y="43"/>
                  </a:cubicBezTo>
                  <a:cubicBezTo>
                    <a:pt x="2" y="29"/>
                    <a:pt x="6" y="15"/>
                    <a:pt x="9" y="2"/>
                  </a:cubicBezTo>
                  <a:cubicBezTo>
                    <a:pt x="14" y="1"/>
                    <a:pt x="18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0" name="Freeform 144"/>
            <p:cNvSpPr>
              <a:spLocks/>
            </p:cNvSpPr>
            <p:nvPr/>
          </p:nvSpPr>
          <p:spPr bwMode="auto">
            <a:xfrm>
              <a:off x="5199125" y="5580155"/>
              <a:ext cx="38100" cy="1588"/>
            </a:xfrm>
            <a:custGeom>
              <a:avLst/>
              <a:gdLst>
                <a:gd name="T0" fmla="*/ 0 w 108"/>
                <a:gd name="T1" fmla="*/ 0 h 6"/>
                <a:gd name="T2" fmla="*/ 108 w 108"/>
                <a:gd name="T3" fmla="*/ 0 h 6"/>
                <a:gd name="T4" fmla="*/ 108 w 108"/>
                <a:gd name="T5" fmla="*/ 6 h 6"/>
                <a:gd name="T6" fmla="*/ 0 w 108"/>
                <a:gd name="T7" fmla="*/ 6 h 6"/>
                <a:gd name="T8" fmla="*/ 0 w 10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108" y="2"/>
                    <a:pt x="108" y="4"/>
                    <a:pt x="108" y="6"/>
                  </a:cubicBezTo>
                  <a:cubicBezTo>
                    <a:pt x="72" y="6"/>
                    <a:pt x="3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1" name="Freeform 145"/>
            <p:cNvSpPr>
              <a:spLocks/>
            </p:cNvSpPr>
            <p:nvPr/>
          </p:nvSpPr>
          <p:spPr bwMode="auto">
            <a:xfrm>
              <a:off x="5319776" y="5940523"/>
              <a:ext cx="25400" cy="9525"/>
            </a:xfrm>
            <a:custGeom>
              <a:avLst/>
              <a:gdLst>
                <a:gd name="T0" fmla="*/ 60 w 67"/>
                <a:gd name="T1" fmla="*/ 29 h 29"/>
                <a:gd name="T2" fmla="*/ 4 w 67"/>
                <a:gd name="T3" fmla="*/ 27 h 29"/>
                <a:gd name="T4" fmla="*/ 0 w 67"/>
                <a:gd name="T5" fmla="*/ 16 h 29"/>
                <a:gd name="T6" fmla="*/ 30 w 67"/>
                <a:gd name="T7" fmla="*/ 0 h 29"/>
                <a:gd name="T8" fmla="*/ 67 w 67"/>
                <a:gd name="T9" fmla="*/ 17 h 29"/>
                <a:gd name="T10" fmla="*/ 60 w 6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9">
                  <a:moveTo>
                    <a:pt x="60" y="29"/>
                  </a:moveTo>
                  <a:cubicBezTo>
                    <a:pt x="42" y="28"/>
                    <a:pt x="23" y="28"/>
                    <a:pt x="4" y="27"/>
                  </a:cubicBezTo>
                  <a:cubicBezTo>
                    <a:pt x="3" y="23"/>
                    <a:pt x="1" y="20"/>
                    <a:pt x="0" y="16"/>
                  </a:cubicBezTo>
                  <a:cubicBezTo>
                    <a:pt x="10" y="11"/>
                    <a:pt x="21" y="0"/>
                    <a:pt x="30" y="0"/>
                  </a:cubicBezTo>
                  <a:cubicBezTo>
                    <a:pt x="43" y="1"/>
                    <a:pt x="55" y="11"/>
                    <a:pt x="67" y="17"/>
                  </a:cubicBezTo>
                  <a:cubicBezTo>
                    <a:pt x="65" y="21"/>
                    <a:pt x="62" y="25"/>
                    <a:pt x="60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2" name="Freeform 146"/>
            <p:cNvSpPr>
              <a:spLocks/>
            </p:cNvSpPr>
            <p:nvPr/>
          </p:nvSpPr>
          <p:spPr bwMode="auto">
            <a:xfrm>
              <a:off x="5267388" y="5924648"/>
              <a:ext cx="26988" cy="14288"/>
            </a:xfrm>
            <a:custGeom>
              <a:avLst/>
              <a:gdLst>
                <a:gd name="T0" fmla="*/ 0 w 73"/>
                <a:gd name="T1" fmla="*/ 30 h 36"/>
                <a:gd name="T2" fmla="*/ 73 w 73"/>
                <a:gd name="T3" fmla="*/ 36 h 36"/>
                <a:gd name="T4" fmla="*/ 0 w 73"/>
                <a:gd name="T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36">
                  <a:moveTo>
                    <a:pt x="0" y="30"/>
                  </a:moveTo>
                  <a:cubicBezTo>
                    <a:pt x="39" y="0"/>
                    <a:pt x="48" y="1"/>
                    <a:pt x="73" y="36"/>
                  </a:cubicBezTo>
                  <a:cubicBezTo>
                    <a:pt x="48" y="34"/>
                    <a:pt x="27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3" name="Freeform 147"/>
            <p:cNvSpPr>
              <a:spLocks/>
            </p:cNvSpPr>
            <p:nvPr/>
          </p:nvSpPr>
          <p:spPr bwMode="auto">
            <a:xfrm>
              <a:off x="5221350" y="5891310"/>
              <a:ext cx="19050" cy="15875"/>
            </a:xfrm>
            <a:custGeom>
              <a:avLst/>
              <a:gdLst>
                <a:gd name="T0" fmla="*/ 52 w 52"/>
                <a:gd name="T1" fmla="*/ 0 h 44"/>
                <a:gd name="T2" fmla="*/ 2 w 52"/>
                <a:gd name="T3" fmla="*/ 22 h 44"/>
                <a:gd name="T4" fmla="*/ 0 w 52"/>
                <a:gd name="T5" fmla="*/ 11 h 44"/>
                <a:gd name="T6" fmla="*/ 52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52" y="0"/>
                  </a:moveTo>
                  <a:cubicBezTo>
                    <a:pt x="40" y="44"/>
                    <a:pt x="21" y="33"/>
                    <a:pt x="2" y="22"/>
                  </a:cubicBezTo>
                  <a:cubicBezTo>
                    <a:pt x="1" y="18"/>
                    <a:pt x="1" y="14"/>
                    <a:pt x="0" y="11"/>
                  </a:cubicBezTo>
                  <a:cubicBezTo>
                    <a:pt x="17" y="7"/>
                    <a:pt x="3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4" name="Freeform 148"/>
            <p:cNvSpPr>
              <a:spLocks/>
            </p:cNvSpPr>
            <p:nvPr/>
          </p:nvSpPr>
          <p:spPr bwMode="auto">
            <a:xfrm>
              <a:off x="5089586" y="5846859"/>
              <a:ext cx="20638" cy="14288"/>
            </a:xfrm>
            <a:custGeom>
              <a:avLst/>
              <a:gdLst>
                <a:gd name="T0" fmla="*/ 1 w 54"/>
                <a:gd name="T1" fmla="*/ 8 h 38"/>
                <a:gd name="T2" fmla="*/ 51 w 54"/>
                <a:gd name="T3" fmla="*/ 0 h 38"/>
                <a:gd name="T4" fmla="*/ 54 w 54"/>
                <a:gd name="T5" fmla="*/ 10 h 38"/>
                <a:gd name="T6" fmla="*/ 35 w 54"/>
                <a:gd name="T7" fmla="*/ 38 h 38"/>
                <a:gd name="T8" fmla="*/ 0 w 54"/>
                <a:gd name="T9" fmla="*/ 19 h 38"/>
                <a:gd name="T10" fmla="*/ 1 w 5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1" y="8"/>
                  </a:moveTo>
                  <a:cubicBezTo>
                    <a:pt x="18" y="5"/>
                    <a:pt x="34" y="3"/>
                    <a:pt x="51" y="0"/>
                  </a:cubicBezTo>
                  <a:cubicBezTo>
                    <a:pt x="52" y="3"/>
                    <a:pt x="53" y="7"/>
                    <a:pt x="54" y="10"/>
                  </a:cubicBezTo>
                  <a:cubicBezTo>
                    <a:pt x="48" y="19"/>
                    <a:pt x="42" y="28"/>
                    <a:pt x="35" y="38"/>
                  </a:cubicBezTo>
                  <a:cubicBezTo>
                    <a:pt x="22" y="31"/>
                    <a:pt x="11" y="25"/>
                    <a:pt x="0" y="19"/>
                  </a:cubicBezTo>
                  <a:cubicBezTo>
                    <a:pt x="0" y="15"/>
                    <a:pt x="0" y="12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5" name="Freeform 149"/>
            <p:cNvSpPr>
              <a:spLocks/>
            </p:cNvSpPr>
            <p:nvPr/>
          </p:nvSpPr>
          <p:spPr bwMode="auto">
            <a:xfrm>
              <a:off x="5045135" y="5434102"/>
              <a:ext cx="34925" cy="1588"/>
            </a:xfrm>
            <a:custGeom>
              <a:avLst/>
              <a:gdLst>
                <a:gd name="T0" fmla="*/ 93 w 94"/>
                <a:gd name="T1" fmla="*/ 6 h 6"/>
                <a:gd name="T2" fmla="*/ 0 w 94"/>
                <a:gd name="T3" fmla="*/ 6 h 6"/>
                <a:gd name="T4" fmla="*/ 1 w 94"/>
                <a:gd name="T5" fmla="*/ 0 h 6"/>
                <a:gd name="T6" fmla="*/ 94 w 94"/>
                <a:gd name="T7" fmla="*/ 0 h 6"/>
                <a:gd name="T8" fmla="*/ 93 w 9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">
                  <a:moveTo>
                    <a:pt x="93" y="6"/>
                  </a:moveTo>
                  <a:cubicBezTo>
                    <a:pt x="62" y="6"/>
                    <a:pt x="31" y="6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32" y="0"/>
                    <a:pt x="63" y="0"/>
                    <a:pt x="94" y="0"/>
                  </a:cubicBezTo>
                  <a:cubicBezTo>
                    <a:pt x="93" y="2"/>
                    <a:pt x="93" y="4"/>
                    <a:pt x="9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6" name="Freeform 150"/>
            <p:cNvSpPr>
              <a:spLocks/>
            </p:cNvSpPr>
            <p:nvPr/>
          </p:nvSpPr>
          <p:spPr bwMode="auto">
            <a:xfrm>
              <a:off x="4938772" y="5434102"/>
              <a:ext cx="34925" cy="1588"/>
            </a:xfrm>
            <a:custGeom>
              <a:avLst/>
              <a:gdLst>
                <a:gd name="T0" fmla="*/ 0 w 94"/>
                <a:gd name="T1" fmla="*/ 0 h 5"/>
                <a:gd name="T2" fmla="*/ 94 w 94"/>
                <a:gd name="T3" fmla="*/ 0 h 5"/>
                <a:gd name="T4" fmla="*/ 94 w 94"/>
                <a:gd name="T5" fmla="*/ 5 h 5"/>
                <a:gd name="T6" fmla="*/ 0 w 94"/>
                <a:gd name="T7" fmla="*/ 5 h 5"/>
                <a:gd name="T8" fmla="*/ 0 w 9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">
                  <a:moveTo>
                    <a:pt x="0" y="0"/>
                  </a:moveTo>
                  <a:cubicBezTo>
                    <a:pt x="31" y="0"/>
                    <a:pt x="62" y="0"/>
                    <a:pt x="94" y="0"/>
                  </a:cubicBezTo>
                  <a:cubicBezTo>
                    <a:pt x="94" y="2"/>
                    <a:pt x="94" y="4"/>
                    <a:pt x="94" y="5"/>
                  </a:cubicBezTo>
                  <a:cubicBezTo>
                    <a:pt x="63" y="5"/>
                    <a:pt x="32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7" name="Freeform 151"/>
            <p:cNvSpPr>
              <a:spLocks/>
            </p:cNvSpPr>
            <p:nvPr/>
          </p:nvSpPr>
          <p:spPr bwMode="auto">
            <a:xfrm>
              <a:off x="4778432" y="5416639"/>
              <a:ext cx="33338" cy="1588"/>
            </a:xfrm>
            <a:custGeom>
              <a:avLst/>
              <a:gdLst>
                <a:gd name="T0" fmla="*/ 89 w 90"/>
                <a:gd name="T1" fmla="*/ 5 h 5"/>
                <a:gd name="T2" fmla="*/ 0 w 90"/>
                <a:gd name="T3" fmla="*/ 5 h 5"/>
                <a:gd name="T4" fmla="*/ 0 w 90"/>
                <a:gd name="T5" fmla="*/ 0 h 5"/>
                <a:gd name="T6" fmla="*/ 90 w 90"/>
                <a:gd name="T7" fmla="*/ 0 h 5"/>
                <a:gd name="T8" fmla="*/ 89 w 9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89" y="5"/>
                  </a:moveTo>
                  <a:cubicBezTo>
                    <a:pt x="60" y="5"/>
                    <a:pt x="3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0" y="0"/>
                    <a:pt x="60" y="0"/>
                    <a:pt x="90" y="0"/>
                  </a:cubicBezTo>
                  <a:cubicBezTo>
                    <a:pt x="90" y="2"/>
                    <a:pt x="89" y="4"/>
                    <a:pt x="89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358" name="Группа 357"/>
          <p:cNvGrpSpPr/>
          <p:nvPr/>
        </p:nvGrpSpPr>
        <p:grpSpPr>
          <a:xfrm>
            <a:off x="1089816" y="1611227"/>
            <a:ext cx="1356464" cy="839565"/>
            <a:chOff x="1939948" y="5434102"/>
            <a:chExt cx="957274" cy="720737"/>
          </a:xfrm>
          <a:solidFill>
            <a:schemeClr val="accent5">
              <a:lumMod val="75000"/>
            </a:schemeClr>
          </a:solidFill>
        </p:grpSpPr>
        <p:sp>
          <p:nvSpPr>
            <p:cNvPr id="359" name="Freeform 60"/>
            <p:cNvSpPr>
              <a:spLocks/>
            </p:cNvSpPr>
            <p:nvPr/>
          </p:nvSpPr>
          <p:spPr bwMode="auto">
            <a:xfrm>
              <a:off x="2505105" y="5886547"/>
              <a:ext cx="392117" cy="225429"/>
            </a:xfrm>
            <a:custGeom>
              <a:avLst/>
              <a:gdLst>
                <a:gd name="T0" fmla="*/ 0 w 1089"/>
                <a:gd name="T1" fmla="*/ 278 h 626"/>
                <a:gd name="T2" fmla="*/ 25 w 1089"/>
                <a:gd name="T3" fmla="*/ 235 h 626"/>
                <a:gd name="T4" fmla="*/ 82 w 1089"/>
                <a:gd name="T5" fmla="*/ 192 h 626"/>
                <a:gd name="T6" fmla="*/ 333 w 1089"/>
                <a:gd name="T7" fmla="*/ 85 h 626"/>
                <a:gd name="T8" fmla="*/ 534 w 1089"/>
                <a:gd name="T9" fmla="*/ 2 h 626"/>
                <a:gd name="T10" fmla="*/ 551 w 1089"/>
                <a:gd name="T11" fmla="*/ 4 h 626"/>
                <a:gd name="T12" fmla="*/ 700 w 1089"/>
                <a:gd name="T13" fmla="*/ 103 h 626"/>
                <a:gd name="T14" fmla="*/ 843 w 1089"/>
                <a:gd name="T15" fmla="*/ 201 h 626"/>
                <a:gd name="T16" fmla="*/ 1013 w 1089"/>
                <a:gd name="T17" fmla="*/ 341 h 626"/>
                <a:gd name="T18" fmla="*/ 1089 w 1089"/>
                <a:gd name="T19" fmla="*/ 413 h 626"/>
                <a:gd name="T20" fmla="*/ 1015 w 1089"/>
                <a:gd name="T21" fmla="*/ 504 h 626"/>
                <a:gd name="T22" fmla="*/ 923 w 1089"/>
                <a:gd name="T23" fmla="*/ 558 h 626"/>
                <a:gd name="T24" fmla="*/ 814 w 1089"/>
                <a:gd name="T25" fmla="*/ 618 h 626"/>
                <a:gd name="T26" fmla="*/ 785 w 1089"/>
                <a:gd name="T27" fmla="*/ 625 h 626"/>
                <a:gd name="T28" fmla="*/ 579 w 1089"/>
                <a:gd name="T29" fmla="*/ 592 h 626"/>
                <a:gd name="T30" fmla="*/ 537 w 1089"/>
                <a:gd name="T31" fmla="*/ 545 h 626"/>
                <a:gd name="T32" fmla="*/ 532 w 1089"/>
                <a:gd name="T33" fmla="*/ 511 h 626"/>
                <a:gd name="T34" fmla="*/ 377 w 1089"/>
                <a:gd name="T35" fmla="*/ 545 h 626"/>
                <a:gd name="T36" fmla="*/ 337 w 1089"/>
                <a:gd name="T37" fmla="*/ 555 h 626"/>
                <a:gd name="T38" fmla="*/ 247 w 1089"/>
                <a:gd name="T39" fmla="*/ 510 h 626"/>
                <a:gd name="T40" fmla="*/ 168 w 1089"/>
                <a:gd name="T41" fmla="*/ 342 h 626"/>
                <a:gd name="T42" fmla="*/ 122 w 1089"/>
                <a:gd name="T43" fmla="*/ 305 h 626"/>
                <a:gd name="T44" fmla="*/ 0 w 1089"/>
                <a:gd name="T45" fmla="*/ 27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9" h="626">
                  <a:moveTo>
                    <a:pt x="0" y="278"/>
                  </a:moveTo>
                  <a:cubicBezTo>
                    <a:pt x="10" y="262"/>
                    <a:pt x="17" y="248"/>
                    <a:pt x="25" y="235"/>
                  </a:cubicBezTo>
                  <a:cubicBezTo>
                    <a:pt x="38" y="213"/>
                    <a:pt x="57" y="201"/>
                    <a:pt x="82" y="192"/>
                  </a:cubicBezTo>
                  <a:cubicBezTo>
                    <a:pt x="167" y="159"/>
                    <a:pt x="250" y="121"/>
                    <a:pt x="333" y="85"/>
                  </a:cubicBezTo>
                  <a:cubicBezTo>
                    <a:pt x="400" y="57"/>
                    <a:pt x="467" y="29"/>
                    <a:pt x="534" y="2"/>
                  </a:cubicBezTo>
                  <a:cubicBezTo>
                    <a:pt x="538" y="0"/>
                    <a:pt x="547" y="1"/>
                    <a:pt x="551" y="4"/>
                  </a:cubicBezTo>
                  <a:cubicBezTo>
                    <a:pt x="601" y="37"/>
                    <a:pt x="651" y="70"/>
                    <a:pt x="700" y="103"/>
                  </a:cubicBezTo>
                  <a:cubicBezTo>
                    <a:pt x="748" y="136"/>
                    <a:pt x="797" y="166"/>
                    <a:pt x="843" y="201"/>
                  </a:cubicBezTo>
                  <a:cubicBezTo>
                    <a:pt x="901" y="246"/>
                    <a:pt x="957" y="293"/>
                    <a:pt x="1013" y="341"/>
                  </a:cubicBezTo>
                  <a:cubicBezTo>
                    <a:pt x="1039" y="363"/>
                    <a:pt x="1063" y="388"/>
                    <a:pt x="1089" y="413"/>
                  </a:cubicBezTo>
                  <a:cubicBezTo>
                    <a:pt x="1065" y="444"/>
                    <a:pt x="1044" y="479"/>
                    <a:pt x="1015" y="504"/>
                  </a:cubicBezTo>
                  <a:cubicBezTo>
                    <a:pt x="989" y="527"/>
                    <a:pt x="954" y="540"/>
                    <a:pt x="923" y="558"/>
                  </a:cubicBezTo>
                  <a:cubicBezTo>
                    <a:pt x="887" y="578"/>
                    <a:pt x="851" y="598"/>
                    <a:pt x="814" y="618"/>
                  </a:cubicBezTo>
                  <a:cubicBezTo>
                    <a:pt x="806" y="622"/>
                    <a:pt x="794" y="626"/>
                    <a:pt x="785" y="625"/>
                  </a:cubicBezTo>
                  <a:cubicBezTo>
                    <a:pt x="716" y="614"/>
                    <a:pt x="648" y="601"/>
                    <a:pt x="579" y="592"/>
                  </a:cubicBezTo>
                  <a:cubicBezTo>
                    <a:pt x="548" y="587"/>
                    <a:pt x="538" y="572"/>
                    <a:pt x="537" y="545"/>
                  </a:cubicBezTo>
                  <a:cubicBezTo>
                    <a:pt x="536" y="536"/>
                    <a:pt x="534" y="526"/>
                    <a:pt x="532" y="511"/>
                  </a:cubicBezTo>
                  <a:cubicBezTo>
                    <a:pt x="478" y="523"/>
                    <a:pt x="428" y="534"/>
                    <a:pt x="377" y="545"/>
                  </a:cubicBezTo>
                  <a:cubicBezTo>
                    <a:pt x="364" y="548"/>
                    <a:pt x="351" y="552"/>
                    <a:pt x="337" y="555"/>
                  </a:cubicBezTo>
                  <a:cubicBezTo>
                    <a:pt x="299" y="562"/>
                    <a:pt x="264" y="545"/>
                    <a:pt x="247" y="510"/>
                  </a:cubicBezTo>
                  <a:cubicBezTo>
                    <a:pt x="220" y="454"/>
                    <a:pt x="193" y="399"/>
                    <a:pt x="168" y="342"/>
                  </a:cubicBezTo>
                  <a:cubicBezTo>
                    <a:pt x="159" y="321"/>
                    <a:pt x="146" y="309"/>
                    <a:pt x="122" y="305"/>
                  </a:cubicBezTo>
                  <a:cubicBezTo>
                    <a:pt x="82" y="298"/>
                    <a:pt x="43" y="288"/>
                    <a:pt x="0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61"/>
            <p:cNvSpPr>
              <a:spLocks/>
            </p:cNvSpPr>
            <p:nvPr/>
          </p:nvSpPr>
          <p:spPr bwMode="auto">
            <a:xfrm>
              <a:off x="2078063" y="5449977"/>
              <a:ext cx="274641" cy="438157"/>
            </a:xfrm>
            <a:custGeom>
              <a:avLst/>
              <a:gdLst>
                <a:gd name="T0" fmla="*/ 0 w 763"/>
                <a:gd name="T1" fmla="*/ 504 h 1214"/>
                <a:gd name="T2" fmla="*/ 111 w 763"/>
                <a:gd name="T3" fmla="*/ 157 h 1214"/>
                <a:gd name="T4" fmla="*/ 137 w 763"/>
                <a:gd name="T5" fmla="*/ 65 h 1214"/>
                <a:gd name="T6" fmla="*/ 135 w 763"/>
                <a:gd name="T7" fmla="*/ 41 h 1214"/>
                <a:gd name="T8" fmla="*/ 144 w 763"/>
                <a:gd name="T9" fmla="*/ 0 h 1214"/>
                <a:gd name="T10" fmla="*/ 635 w 763"/>
                <a:gd name="T11" fmla="*/ 225 h 1214"/>
                <a:gd name="T12" fmla="*/ 574 w 763"/>
                <a:gd name="T13" fmla="*/ 289 h 1214"/>
                <a:gd name="T14" fmla="*/ 745 w 763"/>
                <a:gd name="T15" fmla="*/ 328 h 1214"/>
                <a:gd name="T16" fmla="*/ 706 w 763"/>
                <a:gd name="T17" fmla="*/ 446 h 1214"/>
                <a:gd name="T18" fmla="*/ 709 w 763"/>
                <a:gd name="T19" fmla="*/ 391 h 1214"/>
                <a:gd name="T20" fmla="*/ 640 w 763"/>
                <a:gd name="T21" fmla="*/ 329 h 1214"/>
                <a:gd name="T22" fmla="*/ 598 w 763"/>
                <a:gd name="T23" fmla="*/ 373 h 1214"/>
                <a:gd name="T24" fmla="*/ 601 w 763"/>
                <a:gd name="T25" fmla="*/ 529 h 1214"/>
                <a:gd name="T26" fmla="*/ 585 w 763"/>
                <a:gd name="T27" fmla="*/ 584 h 1214"/>
                <a:gd name="T28" fmla="*/ 553 w 763"/>
                <a:gd name="T29" fmla="*/ 628 h 1214"/>
                <a:gd name="T30" fmla="*/ 550 w 763"/>
                <a:gd name="T31" fmla="*/ 682 h 1214"/>
                <a:gd name="T32" fmla="*/ 636 w 763"/>
                <a:gd name="T33" fmla="*/ 859 h 1214"/>
                <a:gd name="T34" fmla="*/ 611 w 763"/>
                <a:gd name="T35" fmla="*/ 973 h 1214"/>
                <a:gd name="T36" fmla="*/ 441 w 763"/>
                <a:gd name="T37" fmla="*/ 1161 h 1214"/>
                <a:gd name="T38" fmla="*/ 392 w 763"/>
                <a:gd name="T39" fmla="*/ 1201 h 1214"/>
                <a:gd name="T40" fmla="*/ 306 w 763"/>
                <a:gd name="T41" fmla="*/ 1166 h 1214"/>
                <a:gd name="T42" fmla="*/ 315 w 763"/>
                <a:gd name="T43" fmla="*/ 1086 h 1214"/>
                <a:gd name="T44" fmla="*/ 429 w 763"/>
                <a:gd name="T45" fmla="*/ 960 h 1214"/>
                <a:gd name="T46" fmla="*/ 471 w 763"/>
                <a:gd name="T47" fmla="*/ 913 h 1214"/>
                <a:gd name="T48" fmla="*/ 473 w 763"/>
                <a:gd name="T49" fmla="*/ 858 h 1214"/>
                <a:gd name="T50" fmla="*/ 416 w 763"/>
                <a:gd name="T51" fmla="*/ 744 h 1214"/>
                <a:gd name="T52" fmla="*/ 401 w 763"/>
                <a:gd name="T53" fmla="*/ 724 h 1214"/>
                <a:gd name="T54" fmla="*/ 346 w 763"/>
                <a:gd name="T55" fmla="*/ 666 h 1214"/>
                <a:gd name="T56" fmla="*/ 320 w 763"/>
                <a:gd name="T57" fmla="*/ 648 h 1214"/>
                <a:gd name="T58" fmla="*/ 75 w 763"/>
                <a:gd name="T59" fmla="*/ 536 h 1214"/>
                <a:gd name="T60" fmla="*/ 0 w 763"/>
                <a:gd name="T61" fmla="*/ 504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3" h="1214">
                  <a:moveTo>
                    <a:pt x="0" y="504"/>
                  </a:moveTo>
                  <a:cubicBezTo>
                    <a:pt x="38" y="385"/>
                    <a:pt x="75" y="271"/>
                    <a:pt x="111" y="157"/>
                  </a:cubicBezTo>
                  <a:cubicBezTo>
                    <a:pt x="121" y="127"/>
                    <a:pt x="129" y="96"/>
                    <a:pt x="137" y="65"/>
                  </a:cubicBezTo>
                  <a:cubicBezTo>
                    <a:pt x="139" y="58"/>
                    <a:pt x="134" y="49"/>
                    <a:pt x="135" y="41"/>
                  </a:cubicBezTo>
                  <a:cubicBezTo>
                    <a:pt x="136" y="28"/>
                    <a:pt x="140" y="16"/>
                    <a:pt x="144" y="0"/>
                  </a:cubicBezTo>
                  <a:cubicBezTo>
                    <a:pt x="308" y="75"/>
                    <a:pt x="468" y="149"/>
                    <a:pt x="635" y="225"/>
                  </a:cubicBezTo>
                  <a:cubicBezTo>
                    <a:pt x="615" y="246"/>
                    <a:pt x="598" y="264"/>
                    <a:pt x="574" y="289"/>
                  </a:cubicBezTo>
                  <a:cubicBezTo>
                    <a:pt x="644" y="273"/>
                    <a:pt x="705" y="262"/>
                    <a:pt x="745" y="328"/>
                  </a:cubicBezTo>
                  <a:cubicBezTo>
                    <a:pt x="763" y="357"/>
                    <a:pt x="750" y="398"/>
                    <a:pt x="706" y="446"/>
                  </a:cubicBezTo>
                  <a:cubicBezTo>
                    <a:pt x="707" y="428"/>
                    <a:pt x="708" y="410"/>
                    <a:pt x="709" y="391"/>
                  </a:cubicBezTo>
                  <a:cubicBezTo>
                    <a:pt x="711" y="353"/>
                    <a:pt x="676" y="321"/>
                    <a:pt x="640" y="329"/>
                  </a:cubicBezTo>
                  <a:cubicBezTo>
                    <a:pt x="616" y="334"/>
                    <a:pt x="598" y="348"/>
                    <a:pt x="598" y="373"/>
                  </a:cubicBezTo>
                  <a:cubicBezTo>
                    <a:pt x="597" y="425"/>
                    <a:pt x="597" y="478"/>
                    <a:pt x="601" y="529"/>
                  </a:cubicBezTo>
                  <a:cubicBezTo>
                    <a:pt x="603" y="552"/>
                    <a:pt x="600" y="568"/>
                    <a:pt x="585" y="584"/>
                  </a:cubicBezTo>
                  <a:cubicBezTo>
                    <a:pt x="573" y="598"/>
                    <a:pt x="565" y="615"/>
                    <a:pt x="553" y="628"/>
                  </a:cubicBezTo>
                  <a:cubicBezTo>
                    <a:pt x="534" y="647"/>
                    <a:pt x="540" y="662"/>
                    <a:pt x="550" y="682"/>
                  </a:cubicBezTo>
                  <a:cubicBezTo>
                    <a:pt x="580" y="740"/>
                    <a:pt x="608" y="799"/>
                    <a:pt x="636" y="859"/>
                  </a:cubicBezTo>
                  <a:cubicBezTo>
                    <a:pt x="656" y="900"/>
                    <a:pt x="646" y="935"/>
                    <a:pt x="611" y="973"/>
                  </a:cubicBezTo>
                  <a:cubicBezTo>
                    <a:pt x="553" y="1035"/>
                    <a:pt x="498" y="1099"/>
                    <a:pt x="441" y="1161"/>
                  </a:cubicBezTo>
                  <a:cubicBezTo>
                    <a:pt x="427" y="1177"/>
                    <a:pt x="410" y="1193"/>
                    <a:pt x="392" y="1201"/>
                  </a:cubicBezTo>
                  <a:cubicBezTo>
                    <a:pt x="360" y="1214"/>
                    <a:pt x="327" y="1199"/>
                    <a:pt x="306" y="1166"/>
                  </a:cubicBezTo>
                  <a:cubicBezTo>
                    <a:pt x="290" y="1141"/>
                    <a:pt x="292" y="1113"/>
                    <a:pt x="315" y="1086"/>
                  </a:cubicBezTo>
                  <a:cubicBezTo>
                    <a:pt x="352" y="1044"/>
                    <a:pt x="391" y="1002"/>
                    <a:pt x="429" y="960"/>
                  </a:cubicBezTo>
                  <a:cubicBezTo>
                    <a:pt x="443" y="945"/>
                    <a:pt x="456" y="928"/>
                    <a:pt x="471" y="913"/>
                  </a:cubicBezTo>
                  <a:cubicBezTo>
                    <a:pt x="490" y="895"/>
                    <a:pt x="481" y="875"/>
                    <a:pt x="473" y="858"/>
                  </a:cubicBezTo>
                  <a:cubicBezTo>
                    <a:pt x="455" y="819"/>
                    <a:pt x="436" y="782"/>
                    <a:pt x="416" y="744"/>
                  </a:cubicBezTo>
                  <a:cubicBezTo>
                    <a:pt x="412" y="737"/>
                    <a:pt x="406" y="731"/>
                    <a:pt x="401" y="724"/>
                  </a:cubicBezTo>
                  <a:cubicBezTo>
                    <a:pt x="383" y="705"/>
                    <a:pt x="365" y="684"/>
                    <a:pt x="346" y="666"/>
                  </a:cubicBezTo>
                  <a:cubicBezTo>
                    <a:pt x="339" y="658"/>
                    <a:pt x="329" y="653"/>
                    <a:pt x="320" y="648"/>
                  </a:cubicBezTo>
                  <a:cubicBezTo>
                    <a:pt x="238" y="611"/>
                    <a:pt x="157" y="573"/>
                    <a:pt x="75" y="536"/>
                  </a:cubicBezTo>
                  <a:cubicBezTo>
                    <a:pt x="51" y="525"/>
                    <a:pt x="26" y="516"/>
                    <a:pt x="0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62"/>
            <p:cNvSpPr>
              <a:spLocks/>
            </p:cNvSpPr>
            <p:nvPr/>
          </p:nvSpPr>
          <p:spPr bwMode="auto">
            <a:xfrm>
              <a:off x="2105050" y="5807171"/>
              <a:ext cx="492131" cy="207966"/>
            </a:xfrm>
            <a:custGeom>
              <a:avLst/>
              <a:gdLst>
                <a:gd name="T0" fmla="*/ 1369 w 1369"/>
                <a:gd name="T1" fmla="*/ 172 h 576"/>
                <a:gd name="T2" fmla="*/ 1173 w 1369"/>
                <a:gd name="T3" fmla="*/ 108 h 576"/>
                <a:gd name="T4" fmla="*/ 1054 w 1369"/>
                <a:gd name="T5" fmla="*/ 167 h 576"/>
                <a:gd name="T6" fmla="*/ 1009 w 1369"/>
                <a:gd name="T7" fmla="*/ 311 h 576"/>
                <a:gd name="T8" fmla="*/ 902 w 1369"/>
                <a:gd name="T9" fmla="*/ 271 h 576"/>
                <a:gd name="T10" fmla="*/ 862 w 1369"/>
                <a:gd name="T11" fmla="*/ 367 h 576"/>
                <a:gd name="T12" fmla="*/ 816 w 1369"/>
                <a:gd name="T13" fmla="*/ 462 h 576"/>
                <a:gd name="T14" fmla="*/ 785 w 1369"/>
                <a:gd name="T15" fmla="*/ 364 h 576"/>
                <a:gd name="T16" fmla="*/ 424 w 1369"/>
                <a:gd name="T17" fmla="*/ 476 h 576"/>
                <a:gd name="T18" fmla="*/ 452 w 1369"/>
                <a:gd name="T19" fmla="*/ 568 h 576"/>
                <a:gd name="T20" fmla="*/ 269 w 1369"/>
                <a:gd name="T21" fmla="*/ 530 h 576"/>
                <a:gd name="T22" fmla="*/ 255 w 1369"/>
                <a:gd name="T23" fmla="*/ 576 h 576"/>
                <a:gd name="T24" fmla="*/ 163 w 1369"/>
                <a:gd name="T25" fmla="*/ 494 h 576"/>
                <a:gd name="T26" fmla="*/ 126 w 1369"/>
                <a:gd name="T27" fmla="*/ 478 h 576"/>
                <a:gd name="T28" fmla="*/ 1 w 1369"/>
                <a:gd name="T29" fmla="*/ 478 h 576"/>
                <a:gd name="T30" fmla="*/ 0 w 1369"/>
                <a:gd name="T31" fmla="*/ 470 h 576"/>
                <a:gd name="T32" fmla="*/ 56 w 1369"/>
                <a:gd name="T33" fmla="*/ 434 h 576"/>
                <a:gd name="T34" fmla="*/ 231 w 1369"/>
                <a:gd name="T35" fmla="*/ 332 h 576"/>
                <a:gd name="T36" fmla="*/ 402 w 1369"/>
                <a:gd name="T37" fmla="*/ 225 h 576"/>
                <a:gd name="T38" fmla="*/ 487 w 1369"/>
                <a:gd name="T39" fmla="*/ 120 h 576"/>
                <a:gd name="T40" fmla="*/ 526 w 1369"/>
                <a:gd name="T41" fmla="*/ 66 h 576"/>
                <a:gd name="T42" fmla="*/ 546 w 1369"/>
                <a:gd name="T43" fmla="*/ 60 h 576"/>
                <a:gd name="T44" fmla="*/ 968 w 1369"/>
                <a:gd name="T45" fmla="*/ 35 h 576"/>
                <a:gd name="T46" fmla="*/ 1204 w 1369"/>
                <a:gd name="T47" fmla="*/ 3 h 576"/>
                <a:gd name="T48" fmla="*/ 1250 w 1369"/>
                <a:gd name="T49" fmla="*/ 21 h 576"/>
                <a:gd name="T50" fmla="*/ 1354 w 1369"/>
                <a:gd name="T51" fmla="*/ 148 h 576"/>
                <a:gd name="T52" fmla="*/ 1369 w 1369"/>
                <a:gd name="T53" fmla="*/ 17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9" h="576">
                  <a:moveTo>
                    <a:pt x="1369" y="172"/>
                  </a:moveTo>
                  <a:cubicBezTo>
                    <a:pt x="1299" y="149"/>
                    <a:pt x="1236" y="130"/>
                    <a:pt x="1173" y="108"/>
                  </a:cubicBezTo>
                  <a:cubicBezTo>
                    <a:pt x="1099" y="82"/>
                    <a:pt x="1078" y="91"/>
                    <a:pt x="1054" y="167"/>
                  </a:cubicBezTo>
                  <a:cubicBezTo>
                    <a:pt x="1039" y="214"/>
                    <a:pt x="1025" y="261"/>
                    <a:pt x="1009" y="311"/>
                  </a:cubicBezTo>
                  <a:cubicBezTo>
                    <a:pt x="972" y="297"/>
                    <a:pt x="938" y="284"/>
                    <a:pt x="902" y="271"/>
                  </a:cubicBezTo>
                  <a:cubicBezTo>
                    <a:pt x="889" y="302"/>
                    <a:pt x="875" y="335"/>
                    <a:pt x="862" y="367"/>
                  </a:cubicBezTo>
                  <a:cubicBezTo>
                    <a:pt x="849" y="399"/>
                    <a:pt x="836" y="431"/>
                    <a:pt x="816" y="462"/>
                  </a:cubicBezTo>
                  <a:cubicBezTo>
                    <a:pt x="806" y="431"/>
                    <a:pt x="796" y="399"/>
                    <a:pt x="785" y="364"/>
                  </a:cubicBezTo>
                  <a:cubicBezTo>
                    <a:pt x="664" y="402"/>
                    <a:pt x="545" y="438"/>
                    <a:pt x="424" y="476"/>
                  </a:cubicBezTo>
                  <a:cubicBezTo>
                    <a:pt x="433" y="506"/>
                    <a:pt x="442" y="534"/>
                    <a:pt x="452" y="568"/>
                  </a:cubicBezTo>
                  <a:cubicBezTo>
                    <a:pt x="388" y="555"/>
                    <a:pt x="329" y="542"/>
                    <a:pt x="269" y="530"/>
                  </a:cubicBezTo>
                  <a:cubicBezTo>
                    <a:pt x="264" y="547"/>
                    <a:pt x="260" y="561"/>
                    <a:pt x="255" y="576"/>
                  </a:cubicBezTo>
                  <a:cubicBezTo>
                    <a:pt x="224" y="548"/>
                    <a:pt x="195" y="520"/>
                    <a:pt x="163" y="494"/>
                  </a:cubicBezTo>
                  <a:cubicBezTo>
                    <a:pt x="153" y="486"/>
                    <a:pt x="139" y="479"/>
                    <a:pt x="126" y="478"/>
                  </a:cubicBezTo>
                  <a:cubicBezTo>
                    <a:pt x="84" y="476"/>
                    <a:pt x="43" y="478"/>
                    <a:pt x="1" y="478"/>
                  </a:cubicBezTo>
                  <a:cubicBezTo>
                    <a:pt x="1" y="475"/>
                    <a:pt x="0" y="473"/>
                    <a:pt x="0" y="470"/>
                  </a:cubicBezTo>
                  <a:cubicBezTo>
                    <a:pt x="18" y="458"/>
                    <a:pt x="37" y="445"/>
                    <a:pt x="56" y="434"/>
                  </a:cubicBezTo>
                  <a:cubicBezTo>
                    <a:pt x="114" y="400"/>
                    <a:pt x="173" y="367"/>
                    <a:pt x="231" y="332"/>
                  </a:cubicBezTo>
                  <a:cubicBezTo>
                    <a:pt x="289" y="298"/>
                    <a:pt x="349" y="266"/>
                    <a:pt x="402" y="225"/>
                  </a:cubicBezTo>
                  <a:cubicBezTo>
                    <a:pt x="437" y="198"/>
                    <a:pt x="459" y="156"/>
                    <a:pt x="487" y="120"/>
                  </a:cubicBezTo>
                  <a:cubicBezTo>
                    <a:pt x="500" y="102"/>
                    <a:pt x="512" y="83"/>
                    <a:pt x="526" y="66"/>
                  </a:cubicBezTo>
                  <a:cubicBezTo>
                    <a:pt x="530" y="62"/>
                    <a:pt x="539" y="60"/>
                    <a:pt x="546" y="60"/>
                  </a:cubicBezTo>
                  <a:cubicBezTo>
                    <a:pt x="687" y="52"/>
                    <a:pt x="827" y="46"/>
                    <a:pt x="968" y="35"/>
                  </a:cubicBezTo>
                  <a:cubicBezTo>
                    <a:pt x="1047" y="29"/>
                    <a:pt x="1125" y="15"/>
                    <a:pt x="1204" y="3"/>
                  </a:cubicBezTo>
                  <a:cubicBezTo>
                    <a:pt x="1224" y="0"/>
                    <a:pt x="1237" y="3"/>
                    <a:pt x="1250" y="21"/>
                  </a:cubicBezTo>
                  <a:cubicBezTo>
                    <a:pt x="1283" y="65"/>
                    <a:pt x="1319" y="106"/>
                    <a:pt x="1354" y="148"/>
                  </a:cubicBezTo>
                  <a:cubicBezTo>
                    <a:pt x="1359" y="154"/>
                    <a:pt x="1362" y="160"/>
                    <a:pt x="136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63"/>
            <p:cNvSpPr>
              <a:spLocks/>
            </p:cNvSpPr>
            <p:nvPr/>
          </p:nvSpPr>
          <p:spPr bwMode="auto">
            <a:xfrm>
              <a:off x="1939948" y="5986561"/>
              <a:ext cx="396880" cy="155578"/>
            </a:xfrm>
            <a:custGeom>
              <a:avLst/>
              <a:gdLst>
                <a:gd name="T0" fmla="*/ 820 w 1103"/>
                <a:gd name="T1" fmla="*/ 379 h 430"/>
                <a:gd name="T2" fmla="*/ 820 w 1103"/>
                <a:gd name="T3" fmla="*/ 354 h 430"/>
                <a:gd name="T4" fmla="*/ 499 w 1103"/>
                <a:gd name="T5" fmla="*/ 281 h 430"/>
                <a:gd name="T6" fmla="*/ 475 w 1103"/>
                <a:gd name="T7" fmla="*/ 370 h 430"/>
                <a:gd name="T8" fmla="*/ 457 w 1103"/>
                <a:gd name="T9" fmla="*/ 413 h 430"/>
                <a:gd name="T10" fmla="*/ 387 w 1103"/>
                <a:gd name="T11" fmla="*/ 426 h 430"/>
                <a:gd name="T12" fmla="*/ 100 w 1103"/>
                <a:gd name="T13" fmla="*/ 368 h 430"/>
                <a:gd name="T14" fmla="*/ 1 w 1103"/>
                <a:gd name="T15" fmla="*/ 351 h 430"/>
                <a:gd name="T16" fmla="*/ 1 w 1103"/>
                <a:gd name="T17" fmla="*/ 332 h 430"/>
                <a:gd name="T18" fmla="*/ 30 w 1103"/>
                <a:gd name="T19" fmla="*/ 193 h 430"/>
                <a:gd name="T20" fmla="*/ 79 w 1103"/>
                <a:gd name="T21" fmla="*/ 128 h 430"/>
                <a:gd name="T22" fmla="*/ 255 w 1103"/>
                <a:gd name="T23" fmla="*/ 13 h 430"/>
                <a:gd name="T24" fmla="*/ 295 w 1103"/>
                <a:gd name="T25" fmla="*/ 0 h 430"/>
                <a:gd name="T26" fmla="*/ 577 w 1103"/>
                <a:gd name="T27" fmla="*/ 3 h 430"/>
                <a:gd name="T28" fmla="*/ 622 w 1103"/>
                <a:gd name="T29" fmla="*/ 24 h 430"/>
                <a:gd name="T30" fmla="*/ 771 w 1103"/>
                <a:gd name="T31" fmla="*/ 162 h 430"/>
                <a:gd name="T32" fmla="*/ 967 w 1103"/>
                <a:gd name="T33" fmla="*/ 244 h 430"/>
                <a:gd name="T34" fmla="*/ 1076 w 1103"/>
                <a:gd name="T35" fmla="*/ 273 h 430"/>
                <a:gd name="T36" fmla="*/ 1088 w 1103"/>
                <a:gd name="T37" fmla="*/ 286 h 430"/>
                <a:gd name="T38" fmla="*/ 1103 w 1103"/>
                <a:gd name="T39" fmla="*/ 398 h 430"/>
                <a:gd name="T40" fmla="*/ 820 w 1103"/>
                <a:gd name="T41" fmla="*/ 37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3" h="430">
                  <a:moveTo>
                    <a:pt x="820" y="379"/>
                  </a:moveTo>
                  <a:cubicBezTo>
                    <a:pt x="820" y="369"/>
                    <a:pt x="820" y="362"/>
                    <a:pt x="820" y="354"/>
                  </a:cubicBezTo>
                  <a:cubicBezTo>
                    <a:pt x="713" y="330"/>
                    <a:pt x="607" y="306"/>
                    <a:pt x="499" y="281"/>
                  </a:cubicBezTo>
                  <a:cubicBezTo>
                    <a:pt x="490" y="313"/>
                    <a:pt x="483" y="342"/>
                    <a:pt x="475" y="370"/>
                  </a:cubicBezTo>
                  <a:cubicBezTo>
                    <a:pt x="470" y="385"/>
                    <a:pt x="468" y="408"/>
                    <a:pt x="457" y="413"/>
                  </a:cubicBezTo>
                  <a:cubicBezTo>
                    <a:pt x="436" y="423"/>
                    <a:pt x="410" y="430"/>
                    <a:pt x="387" y="426"/>
                  </a:cubicBezTo>
                  <a:cubicBezTo>
                    <a:pt x="291" y="409"/>
                    <a:pt x="196" y="388"/>
                    <a:pt x="100" y="368"/>
                  </a:cubicBezTo>
                  <a:cubicBezTo>
                    <a:pt x="68" y="362"/>
                    <a:pt x="35" y="357"/>
                    <a:pt x="1" y="351"/>
                  </a:cubicBezTo>
                  <a:cubicBezTo>
                    <a:pt x="1" y="344"/>
                    <a:pt x="0" y="338"/>
                    <a:pt x="1" y="332"/>
                  </a:cubicBezTo>
                  <a:cubicBezTo>
                    <a:pt x="11" y="285"/>
                    <a:pt x="23" y="239"/>
                    <a:pt x="30" y="193"/>
                  </a:cubicBezTo>
                  <a:cubicBezTo>
                    <a:pt x="35" y="161"/>
                    <a:pt x="56" y="144"/>
                    <a:pt x="79" y="128"/>
                  </a:cubicBezTo>
                  <a:cubicBezTo>
                    <a:pt x="137" y="89"/>
                    <a:pt x="196" y="50"/>
                    <a:pt x="255" y="13"/>
                  </a:cubicBezTo>
                  <a:cubicBezTo>
                    <a:pt x="267" y="5"/>
                    <a:pt x="282" y="0"/>
                    <a:pt x="295" y="0"/>
                  </a:cubicBezTo>
                  <a:cubicBezTo>
                    <a:pt x="389" y="0"/>
                    <a:pt x="483" y="0"/>
                    <a:pt x="577" y="3"/>
                  </a:cubicBezTo>
                  <a:cubicBezTo>
                    <a:pt x="592" y="3"/>
                    <a:pt x="610" y="14"/>
                    <a:pt x="622" y="24"/>
                  </a:cubicBezTo>
                  <a:cubicBezTo>
                    <a:pt x="673" y="69"/>
                    <a:pt x="727" y="112"/>
                    <a:pt x="771" y="162"/>
                  </a:cubicBezTo>
                  <a:cubicBezTo>
                    <a:pt x="825" y="224"/>
                    <a:pt x="897" y="228"/>
                    <a:pt x="967" y="244"/>
                  </a:cubicBezTo>
                  <a:cubicBezTo>
                    <a:pt x="1004" y="252"/>
                    <a:pt x="1040" y="263"/>
                    <a:pt x="1076" y="273"/>
                  </a:cubicBezTo>
                  <a:cubicBezTo>
                    <a:pt x="1081" y="275"/>
                    <a:pt x="1087" y="281"/>
                    <a:pt x="1088" y="286"/>
                  </a:cubicBezTo>
                  <a:cubicBezTo>
                    <a:pt x="1094" y="322"/>
                    <a:pt x="1098" y="357"/>
                    <a:pt x="1103" y="398"/>
                  </a:cubicBezTo>
                  <a:cubicBezTo>
                    <a:pt x="1007" y="392"/>
                    <a:pt x="914" y="386"/>
                    <a:pt x="820" y="3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64"/>
            <p:cNvSpPr>
              <a:spLocks/>
            </p:cNvSpPr>
            <p:nvPr/>
          </p:nvSpPr>
          <p:spPr bwMode="auto">
            <a:xfrm>
              <a:off x="2314603" y="5986561"/>
              <a:ext cx="284166" cy="147640"/>
            </a:xfrm>
            <a:custGeom>
              <a:avLst/>
              <a:gdLst>
                <a:gd name="T0" fmla="*/ 792 w 792"/>
                <a:gd name="T1" fmla="*/ 289 h 407"/>
                <a:gd name="T2" fmla="*/ 742 w 792"/>
                <a:gd name="T3" fmla="*/ 302 h 407"/>
                <a:gd name="T4" fmla="*/ 742 w 792"/>
                <a:gd name="T5" fmla="*/ 341 h 407"/>
                <a:gd name="T6" fmla="*/ 616 w 792"/>
                <a:gd name="T7" fmla="*/ 356 h 407"/>
                <a:gd name="T8" fmla="*/ 378 w 792"/>
                <a:gd name="T9" fmla="*/ 393 h 407"/>
                <a:gd name="T10" fmla="*/ 148 w 792"/>
                <a:gd name="T11" fmla="*/ 376 h 407"/>
                <a:gd name="T12" fmla="*/ 70 w 792"/>
                <a:gd name="T13" fmla="*/ 286 h 407"/>
                <a:gd name="T14" fmla="*/ 28 w 792"/>
                <a:gd name="T15" fmla="*/ 243 h 407"/>
                <a:gd name="T16" fmla="*/ 0 w 792"/>
                <a:gd name="T17" fmla="*/ 237 h 407"/>
                <a:gd name="T18" fmla="*/ 132 w 792"/>
                <a:gd name="T19" fmla="*/ 43 h 407"/>
                <a:gd name="T20" fmla="*/ 149 w 792"/>
                <a:gd name="T21" fmla="*/ 17 h 407"/>
                <a:gd name="T22" fmla="*/ 169 w 792"/>
                <a:gd name="T23" fmla="*/ 3 h 407"/>
                <a:gd name="T24" fmla="*/ 433 w 792"/>
                <a:gd name="T25" fmla="*/ 7 h 407"/>
                <a:gd name="T26" fmla="*/ 641 w 792"/>
                <a:gd name="T27" fmla="*/ 46 h 407"/>
                <a:gd name="T28" fmla="*/ 672 w 792"/>
                <a:gd name="T29" fmla="*/ 70 h 407"/>
                <a:gd name="T30" fmla="*/ 749 w 792"/>
                <a:gd name="T31" fmla="*/ 228 h 407"/>
                <a:gd name="T32" fmla="*/ 792 w 792"/>
                <a:gd name="T33" fmla="*/ 28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2" h="407">
                  <a:moveTo>
                    <a:pt x="792" y="289"/>
                  </a:moveTo>
                  <a:cubicBezTo>
                    <a:pt x="778" y="292"/>
                    <a:pt x="761" y="297"/>
                    <a:pt x="742" y="302"/>
                  </a:cubicBezTo>
                  <a:cubicBezTo>
                    <a:pt x="742" y="314"/>
                    <a:pt x="742" y="325"/>
                    <a:pt x="742" y="341"/>
                  </a:cubicBezTo>
                  <a:cubicBezTo>
                    <a:pt x="700" y="345"/>
                    <a:pt x="658" y="350"/>
                    <a:pt x="616" y="356"/>
                  </a:cubicBezTo>
                  <a:cubicBezTo>
                    <a:pt x="536" y="367"/>
                    <a:pt x="457" y="379"/>
                    <a:pt x="378" y="393"/>
                  </a:cubicBezTo>
                  <a:cubicBezTo>
                    <a:pt x="299" y="407"/>
                    <a:pt x="224" y="396"/>
                    <a:pt x="148" y="376"/>
                  </a:cubicBezTo>
                  <a:cubicBezTo>
                    <a:pt x="78" y="358"/>
                    <a:pt x="76" y="358"/>
                    <a:pt x="70" y="286"/>
                  </a:cubicBezTo>
                  <a:cubicBezTo>
                    <a:pt x="67" y="256"/>
                    <a:pt x="54" y="246"/>
                    <a:pt x="28" y="243"/>
                  </a:cubicBezTo>
                  <a:cubicBezTo>
                    <a:pt x="20" y="242"/>
                    <a:pt x="12" y="240"/>
                    <a:pt x="0" y="237"/>
                  </a:cubicBezTo>
                  <a:cubicBezTo>
                    <a:pt x="45" y="170"/>
                    <a:pt x="89" y="107"/>
                    <a:pt x="132" y="43"/>
                  </a:cubicBezTo>
                  <a:cubicBezTo>
                    <a:pt x="138" y="34"/>
                    <a:pt x="142" y="24"/>
                    <a:pt x="149" y="17"/>
                  </a:cubicBezTo>
                  <a:cubicBezTo>
                    <a:pt x="154" y="11"/>
                    <a:pt x="162" y="3"/>
                    <a:pt x="169" y="3"/>
                  </a:cubicBezTo>
                  <a:cubicBezTo>
                    <a:pt x="257" y="3"/>
                    <a:pt x="346" y="0"/>
                    <a:pt x="433" y="7"/>
                  </a:cubicBezTo>
                  <a:cubicBezTo>
                    <a:pt x="503" y="13"/>
                    <a:pt x="572" y="31"/>
                    <a:pt x="641" y="46"/>
                  </a:cubicBezTo>
                  <a:cubicBezTo>
                    <a:pt x="653" y="48"/>
                    <a:pt x="667" y="59"/>
                    <a:pt x="672" y="70"/>
                  </a:cubicBezTo>
                  <a:cubicBezTo>
                    <a:pt x="699" y="122"/>
                    <a:pt x="722" y="176"/>
                    <a:pt x="749" y="228"/>
                  </a:cubicBezTo>
                  <a:cubicBezTo>
                    <a:pt x="760" y="250"/>
                    <a:pt x="777" y="268"/>
                    <a:pt x="792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65"/>
            <p:cNvSpPr>
              <a:spLocks noEditPoints="1"/>
            </p:cNvSpPr>
            <p:nvPr/>
          </p:nvSpPr>
          <p:spPr bwMode="auto">
            <a:xfrm>
              <a:off x="2560668" y="5723032"/>
              <a:ext cx="193677" cy="188916"/>
            </a:xfrm>
            <a:custGeom>
              <a:avLst/>
              <a:gdLst>
                <a:gd name="T0" fmla="*/ 237 w 539"/>
                <a:gd name="T1" fmla="*/ 273 h 526"/>
                <a:gd name="T2" fmla="*/ 390 w 539"/>
                <a:gd name="T3" fmla="*/ 324 h 526"/>
                <a:gd name="T4" fmla="*/ 465 w 539"/>
                <a:gd name="T5" fmla="*/ 381 h 526"/>
                <a:gd name="T6" fmla="*/ 497 w 539"/>
                <a:gd name="T7" fmla="*/ 410 h 526"/>
                <a:gd name="T8" fmla="*/ 539 w 539"/>
                <a:gd name="T9" fmla="*/ 526 h 526"/>
                <a:gd name="T10" fmla="*/ 405 w 539"/>
                <a:gd name="T11" fmla="*/ 440 h 526"/>
                <a:gd name="T12" fmla="*/ 383 w 539"/>
                <a:gd name="T13" fmla="*/ 434 h 526"/>
                <a:gd name="T14" fmla="*/ 207 w 539"/>
                <a:gd name="T15" fmla="*/ 506 h 526"/>
                <a:gd name="T16" fmla="*/ 181 w 539"/>
                <a:gd name="T17" fmla="*/ 455 h 526"/>
                <a:gd name="T18" fmla="*/ 168 w 539"/>
                <a:gd name="T19" fmla="*/ 433 h 526"/>
                <a:gd name="T20" fmla="*/ 65 w 539"/>
                <a:gd name="T21" fmla="*/ 327 h 526"/>
                <a:gd name="T22" fmla="*/ 124 w 539"/>
                <a:gd name="T23" fmla="*/ 288 h 526"/>
                <a:gd name="T24" fmla="*/ 0 w 539"/>
                <a:gd name="T25" fmla="*/ 118 h 526"/>
                <a:gd name="T26" fmla="*/ 174 w 539"/>
                <a:gd name="T27" fmla="*/ 0 h 526"/>
                <a:gd name="T28" fmla="*/ 199 w 539"/>
                <a:gd name="T29" fmla="*/ 36 h 526"/>
                <a:gd name="T30" fmla="*/ 153 w 539"/>
                <a:gd name="T31" fmla="*/ 71 h 526"/>
                <a:gd name="T32" fmla="*/ 256 w 539"/>
                <a:gd name="T33" fmla="*/ 209 h 526"/>
                <a:gd name="T34" fmla="*/ 306 w 539"/>
                <a:gd name="T35" fmla="*/ 181 h 526"/>
                <a:gd name="T36" fmla="*/ 336 w 539"/>
                <a:gd name="T37" fmla="*/ 218 h 526"/>
                <a:gd name="T38" fmla="*/ 237 w 539"/>
                <a:gd name="T39" fmla="*/ 273 h 526"/>
                <a:gd name="T40" fmla="*/ 70 w 539"/>
                <a:gd name="T41" fmla="*/ 133 h 526"/>
                <a:gd name="T42" fmla="*/ 70 w 539"/>
                <a:gd name="T43" fmla="*/ 133 h 526"/>
                <a:gd name="T44" fmla="*/ 166 w 539"/>
                <a:gd name="T45" fmla="*/ 262 h 526"/>
                <a:gd name="T46" fmla="*/ 231 w 539"/>
                <a:gd name="T47" fmla="*/ 221 h 526"/>
                <a:gd name="T48" fmla="*/ 180 w 539"/>
                <a:gd name="T49" fmla="*/ 150 h 526"/>
                <a:gd name="T50" fmla="*/ 132 w 539"/>
                <a:gd name="T51" fmla="*/ 95 h 526"/>
                <a:gd name="T52" fmla="*/ 81 w 539"/>
                <a:gd name="T53" fmla="*/ 126 h 526"/>
                <a:gd name="T54" fmla="*/ 70 w 539"/>
                <a:gd name="T55" fmla="*/ 13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9" h="526">
                  <a:moveTo>
                    <a:pt x="237" y="273"/>
                  </a:moveTo>
                  <a:cubicBezTo>
                    <a:pt x="292" y="292"/>
                    <a:pt x="340" y="310"/>
                    <a:pt x="390" y="324"/>
                  </a:cubicBezTo>
                  <a:cubicBezTo>
                    <a:pt x="424" y="333"/>
                    <a:pt x="440" y="361"/>
                    <a:pt x="465" y="381"/>
                  </a:cubicBezTo>
                  <a:cubicBezTo>
                    <a:pt x="476" y="390"/>
                    <a:pt x="485" y="403"/>
                    <a:pt x="497" y="410"/>
                  </a:cubicBezTo>
                  <a:cubicBezTo>
                    <a:pt x="539" y="438"/>
                    <a:pt x="539" y="479"/>
                    <a:pt x="539" y="526"/>
                  </a:cubicBezTo>
                  <a:cubicBezTo>
                    <a:pt x="492" y="496"/>
                    <a:pt x="449" y="468"/>
                    <a:pt x="405" y="440"/>
                  </a:cubicBezTo>
                  <a:cubicBezTo>
                    <a:pt x="399" y="436"/>
                    <a:pt x="389" y="432"/>
                    <a:pt x="383" y="434"/>
                  </a:cubicBezTo>
                  <a:cubicBezTo>
                    <a:pt x="326" y="456"/>
                    <a:pt x="270" y="480"/>
                    <a:pt x="207" y="506"/>
                  </a:cubicBezTo>
                  <a:cubicBezTo>
                    <a:pt x="199" y="489"/>
                    <a:pt x="190" y="472"/>
                    <a:pt x="181" y="455"/>
                  </a:cubicBezTo>
                  <a:cubicBezTo>
                    <a:pt x="177" y="448"/>
                    <a:pt x="173" y="440"/>
                    <a:pt x="168" y="433"/>
                  </a:cubicBezTo>
                  <a:cubicBezTo>
                    <a:pt x="134" y="398"/>
                    <a:pt x="100" y="363"/>
                    <a:pt x="65" y="327"/>
                  </a:cubicBezTo>
                  <a:cubicBezTo>
                    <a:pt x="87" y="313"/>
                    <a:pt x="105" y="301"/>
                    <a:pt x="124" y="288"/>
                  </a:cubicBezTo>
                  <a:cubicBezTo>
                    <a:pt x="82" y="230"/>
                    <a:pt x="42" y="174"/>
                    <a:pt x="0" y="118"/>
                  </a:cubicBezTo>
                  <a:cubicBezTo>
                    <a:pt x="57" y="79"/>
                    <a:pt x="115" y="40"/>
                    <a:pt x="174" y="0"/>
                  </a:cubicBezTo>
                  <a:cubicBezTo>
                    <a:pt x="182" y="12"/>
                    <a:pt x="190" y="23"/>
                    <a:pt x="199" y="36"/>
                  </a:cubicBezTo>
                  <a:cubicBezTo>
                    <a:pt x="184" y="48"/>
                    <a:pt x="170" y="58"/>
                    <a:pt x="153" y="71"/>
                  </a:cubicBezTo>
                  <a:cubicBezTo>
                    <a:pt x="187" y="117"/>
                    <a:pt x="221" y="163"/>
                    <a:pt x="256" y="209"/>
                  </a:cubicBezTo>
                  <a:cubicBezTo>
                    <a:pt x="274" y="199"/>
                    <a:pt x="289" y="190"/>
                    <a:pt x="306" y="181"/>
                  </a:cubicBezTo>
                  <a:cubicBezTo>
                    <a:pt x="316" y="193"/>
                    <a:pt x="326" y="205"/>
                    <a:pt x="336" y="218"/>
                  </a:cubicBezTo>
                  <a:cubicBezTo>
                    <a:pt x="304" y="236"/>
                    <a:pt x="273" y="253"/>
                    <a:pt x="237" y="273"/>
                  </a:cubicBezTo>
                  <a:close/>
                  <a:moveTo>
                    <a:pt x="70" y="133"/>
                  </a:moveTo>
                  <a:lnTo>
                    <a:pt x="70" y="133"/>
                  </a:lnTo>
                  <a:cubicBezTo>
                    <a:pt x="102" y="177"/>
                    <a:pt x="134" y="219"/>
                    <a:pt x="166" y="262"/>
                  </a:cubicBezTo>
                  <a:cubicBezTo>
                    <a:pt x="190" y="247"/>
                    <a:pt x="209" y="235"/>
                    <a:pt x="231" y="221"/>
                  </a:cubicBezTo>
                  <a:cubicBezTo>
                    <a:pt x="212" y="195"/>
                    <a:pt x="197" y="172"/>
                    <a:pt x="180" y="150"/>
                  </a:cubicBezTo>
                  <a:cubicBezTo>
                    <a:pt x="165" y="131"/>
                    <a:pt x="152" y="106"/>
                    <a:pt x="132" y="95"/>
                  </a:cubicBezTo>
                  <a:cubicBezTo>
                    <a:pt x="123" y="90"/>
                    <a:pt x="99" y="115"/>
                    <a:pt x="81" y="126"/>
                  </a:cubicBezTo>
                  <a:cubicBezTo>
                    <a:pt x="78" y="128"/>
                    <a:pt x="75" y="130"/>
                    <a:pt x="7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66"/>
            <p:cNvSpPr>
              <a:spLocks/>
            </p:cNvSpPr>
            <p:nvPr/>
          </p:nvSpPr>
          <p:spPr bwMode="auto">
            <a:xfrm>
              <a:off x="1951061" y="5830984"/>
              <a:ext cx="192090" cy="161928"/>
            </a:xfrm>
            <a:custGeom>
              <a:avLst/>
              <a:gdLst>
                <a:gd name="T0" fmla="*/ 209 w 531"/>
                <a:gd name="T1" fmla="*/ 153 h 448"/>
                <a:gd name="T2" fmla="*/ 234 w 531"/>
                <a:gd name="T3" fmla="*/ 270 h 448"/>
                <a:gd name="T4" fmla="*/ 319 w 531"/>
                <a:gd name="T5" fmla="*/ 220 h 448"/>
                <a:gd name="T6" fmla="*/ 304 w 531"/>
                <a:gd name="T7" fmla="*/ 120 h 448"/>
                <a:gd name="T8" fmla="*/ 280 w 531"/>
                <a:gd name="T9" fmla="*/ 11 h 448"/>
                <a:gd name="T10" fmla="*/ 328 w 531"/>
                <a:gd name="T11" fmla="*/ 0 h 448"/>
                <a:gd name="T12" fmla="*/ 364 w 531"/>
                <a:gd name="T13" fmla="*/ 197 h 448"/>
                <a:gd name="T14" fmla="*/ 433 w 531"/>
                <a:gd name="T15" fmla="*/ 231 h 448"/>
                <a:gd name="T16" fmla="*/ 497 w 531"/>
                <a:gd name="T17" fmla="*/ 244 h 448"/>
                <a:gd name="T18" fmla="*/ 531 w 531"/>
                <a:gd name="T19" fmla="*/ 314 h 448"/>
                <a:gd name="T20" fmla="*/ 374 w 531"/>
                <a:gd name="T21" fmla="*/ 406 h 448"/>
                <a:gd name="T22" fmla="*/ 314 w 531"/>
                <a:gd name="T23" fmla="*/ 408 h 448"/>
                <a:gd name="T24" fmla="*/ 190 w 531"/>
                <a:gd name="T25" fmla="*/ 439 h 448"/>
                <a:gd name="T26" fmla="*/ 172 w 531"/>
                <a:gd name="T27" fmla="*/ 447 h 448"/>
                <a:gd name="T28" fmla="*/ 0 w 531"/>
                <a:gd name="T29" fmla="*/ 447 h 448"/>
                <a:gd name="T30" fmla="*/ 69 w 531"/>
                <a:gd name="T31" fmla="*/ 317 h 448"/>
                <a:gd name="T32" fmla="*/ 93 w 531"/>
                <a:gd name="T33" fmla="*/ 304 h 448"/>
                <a:gd name="T34" fmla="*/ 187 w 531"/>
                <a:gd name="T35" fmla="*/ 283 h 448"/>
                <a:gd name="T36" fmla="*/ 163 w 531"/>
                <a:gd name="T37" fmla="*/ 165 h 448"/>
                <a:gd name="T38" fmla="*/ 209 w 531"/>
                <a:gd name="T39" fmla="*/ 15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1" h="448">
                  <a:moveTo>
                    <a:pt x="209" y="153"/>
                  </a:moveTo>
                  <a:cubicBezTo>
                    <a:pt x="218" y="194"/>
                    <a:pt x="226" y="232"/>
                    <a:pt x="234" y="270"/>
                  </a:cubicBezTo>
                  <a:cubicBezTo>
                    <a:pt x="287" y="279"/>
                    <a:pt x="324" y="258"/>
                    <a:pt x="319" y="220"/>
                  </a:cubicBezTo>
                  <a:cubicBezTo>
                    <a:pt x="316" y="186"/>
                    <a:pt x="310" y="153"/>
                    <a:pt x="304" y="120"/>
                  </a:cubicBezTo>
                  <a:cubicBezTo>
                    <a:pt x="297" y="84"/>
                    <a:pt x="289" y="48"/>
                    <a:pt x="280" y="11"/>
                  </a:cubicBezTo>
                  <a:cubicBezTo>
                    <a:pt x="297" y="7"/>
                    <a:pt x="311" y="4"/>
                    <a:pt x="328" y="0"/>
                  </a:cubicBezTo>
                  <a:cubicBezTo>
                    <a:pt x="341" y="67"/>
                    <a:pt x="352" y="132"/>
                    <a:pt x="364" y="197"/>
                  </a:cubicBezTo>
                  <a:cubicBezTo>
                    <a:pt x="418" y="197"/>
                    <a:pt x="425" y="201"/>
                    <a:pt x="433" y="231"/>
                  </a:cubicBezTo>
                  <a:cubicBezTo>
                    <a:pt x="452" y="244"/>
                    <a:pt x="482" y="211"/>
                    <a:pt x="497" y="244"/>
                  </a:cubicBezTo>
                  <a:cubicBezTo>
                    <a:pt x="507" y="266"/>
                    <a:pt x="518" y="288"/>
                    <a:pt x="531" y="314"/>
                  </a:cubicBezTo>
                  <a:cubicBezTo>
                    <a:pt x="479" y="345"/>
                    <a:pt x="428" y="378"/>
                    <a:pt x="374" y="406"/>
                  </a:cubicBezTo>
                  <a:cubicBezTo>
                    <a:pt x="358" y="414"/>
                    <a:pt x="334" y="410"/>
                    <a:pt x="314" y="408"/>
                  </a:cubicBezTo>
                  <a:cubicBezTo>
                    <a:pt x="269" y="403"/>
                    <a:pt x="227" y="409"/>
                    <a:pt x="190" y="439"/>
                  </a:cubicBezTo>
                  <a:cubicBezTo>
                    <a:pt x="185" y="443"/>
                    <a:pt x="178" y="447"/>
                    <a:pt x="172" y="447"/>
                  </a:cubicBezTo>
                  <a:cubicBezTo>
                    <a:pt x="116" y="448"/>
                    <a:pt x="60" y="447"/>
                    <a:pt x="0" y="447"/>
                  </a:cubicBezTo>
                  <a:cubicBezTo>
                    <a:pt x="24" y="401"/>
                    <a:pt x="46" y="359"/>
                    <a:pt x="69" y="317"/>
                  </a:cubicBezTo>
                  <a:cubicBezTo>
                    <a:pt x="73" y="311"/>
                    <a:pt x="85" y="307"/>
                    <a:pt x="93" y="304"/>
                  </a:cubicBezTo>
                  <a:cubicBezTo>
                    <a:pt x="123" y="297"/>
                    <a:pt x="154" y="291"/>
                    <a:pt x="187" y="283"/>
                  </a:cubicBezTo>
                  <a:cubicBezTo>
                    <a:pt x="179" y="244"/>
                    <a:pt x="171" y="206"/>
                    <a:pt x="163" y="165"/>
                  </a:cubicBezTo>
                  <a:cubicBezTo>
                    <a:pt x="178" y="161"/>
                    <a:pt x="192" y="157"/>
                    <a:pt x="209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67"/>
            <p:cNvSpPr>
              <a:spLocks/>
            </p:cNvSpPr>
            <p:nvPr/>
          </p:nvSpPr>
          <p:spPr bwMode="auto">
            <a:xfrm>
              <a:off x="2344766" y="5475378"/>
              <a:ext cx="120651" cy="111127"/>
            </a:xfrm>
            <a:custGeom>
              <a:avLst/>
              <a:gdLst>
                <a:gd name="T0" fmla="*/ 215 w 338"/>
                <a:gd name="T1" fmla="*/ 259 h 310"/>
                <a:gd name="T2" fmla="*/ 33 w 338"/>
                <a:gd name="T3" fmla="*/ 229 h 310"/>
                <a:gd name="T4" fmla="*/ 42 w 338"/>
                <a:gd name="T5" fmla="*/ 64 h 310"/>
                <a:gd name="T6" fmla="*/ 223 w 338"/>
                <a:gd name="T7" fmla="*/ 53 h 310"/>
                <a:gd name="T8" fmla="*/ 262 w 338"/>
                <a:gd name="T9" fmla="*/ 117 h 310"/>
                <a:gd name="T10" fmla="*/ 316 w 338"/>
                <a:gd name="T11" fmla="*/ 213 h 310"/>
                <a:gd name="T12" fmla="*/ 335 w 338"/>
                <a:gd name="T13" fmla="*/ 249 h 310"/>
                <a:gd name="T14" fmla="*/ 331 w 338"/>
                <a:gd name="T15" fmla="*/ 280 h 310"/>
                <a:gd name="T16" fmla="*/ 299 w 338"/>
                <a:gd name="T17" fmla="*/ 281 h 310"/>
                <a:gd name="T18" fmla="*/ 188 w 338"/>
                <a:gd name="T19" fmla="*/ 186 h 310"/>
                <a:gd name="T20" fmla="*/ 152 w 338"/>
                <a:gd name="T21" fmla="*/ 123 h 310"/>
                <a:gd name="T22" fmla="*/ 215 w 338"/>
                <a:gd name="T23" fmla="*/ 25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10">
                  <a:moveTo>
                    <a:pt x="215" y="259"/>
                  </a:moveTo>
                  <a:cubicBezTo>
                    <a:pt x="147" y="310"/>
                    <a:pt x="68" y="276"/>
                    <a:pt x="33" y="229"/>
                  </a:cubicBezTo>
                  <a:cubicBezTo>
                    <a:pt x="0" y="186"/>
                    <a:pt x="6" y="98"/>
                    <a:pt x="42" y="64"/>
                  </a:cubicBezTo>
                  <a:cubicBezTo>
                    <a:pt x="109" y="0"/>
                    <a:pt x="188" y="14"/>
                    <a:pt x="223" y="53"/>
                  </a:cubicBezTo>
                  <a:cubicBezTo>
                    <a:pt x="240" y="71"/>
                    <a:pt x="259" y="94"/>
                    <a:pt x="262" y="117"/>
                  </a:cubicBezTo>
                  <a:cubicBezTo>
                    <a:pt x="268" y="158"/>
                    <a:pt x="299" y="181"/>
                    <a:pt x="316" y="213"/>
                  </a:cubicBezTo>
                  <a:cubicBezTo>
                    <a:pt x="322" y="225"/>
                    <a:pt x="332" y="236"/>
                    <a:pt x="335" y="249"/>
                  </a:cubicBezTo>
                  <a:cubicBezTo>
                    <a:pt x="338" y="259"/>
                    <a:pt x="337" y="275"/>
                    <a:pt x="331" y="280"/>
                  </a:cubicBezTo>
                  <a:cubicBezTo>
                    <a:pt x="324" y="286"/>
                    <a:pt x="308" y="285"/>
                    <a:pt x="299" y="281"/>
                  </a:cubicBezTo>
                  <a:cubicBezTo>
                    <a:pt x="253" y="260"/>
                    <a:pt x="217" y="226"/>
                    <a:pt x="188" y="186"/>
                  </a:cubicBezTo>
                  <a:cubicBezTo>
                    <a:pt x="174" y="166"/>
                    <a:pt x="163" y="143"/>
                    <a:pt x="152" y="123"/>
                  </a:cubicBezTo>
                  <a:cubicBezTo>
                    <a:pt x="147" y="149"/>
                    <a:pt x="164" y="187"/>
                    <a:pt x="215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68"/>
            <p:cNvSpPr>
              <a:spLocks/>
            </p:cNvSpPr>
            <p:nvPr/>
          </p:nvSpPr>
          <p:spPr bwMode="auto">
            <a:xfrm>
              <a:off x="2292378" y="5572217"/>
              <a:ext cx="103189" cy="188916"/>
            </a:xfrm>
            <a:custGeom>
              <a:avLst/>
              <a:gdLst>
                <a:gd name="T0" fmla="*/ 6 w 288"/>
                <a:gd name="T1" fmla="*/ 106 h 526"/>
                <a:gd name="T2" fmla="*/ 9 w 288"/>
                <a:gd name="T3" fmla="*/ 45 h 526"/>
                <a:gd name="T4" fmla="*/ 62 w 288"/>
                <a:gd name="T5" fmla="*/ 2 h 526"/>
                <a:gd name="T6" fmla="*/ 103 w 288"/>
                <a:gd name="T7" fmla="*/ 51 h 526"/>
                <a:gd name="T8" fmla="*/ 121 w 288"/>
                <a:gd name="T9" fmla="*/ 214 h 526"/>
                <a:gd name="T10" fmla="*/ 193 w 288"/>
                <a:gd name="T11" fmla="*/ 351 h 526"/>
                <a:gd name="T12" fmla="*/ 273 w 288"/>
                <a:gd name="T13" fmla="*/ 444 h 526"/>
                <a:gd name="T14" fmla="*/ 273 w 288"/>
                <a:gd name="T15" fmla="*/ 508 h 526"/>
                <a:gd name="T16" fmla="*/ 199 w 288"/>
                <a:gd name="T17" fmla="*/ 505 h 526"/>
                <a:gd name="T18" fmla="*/ 33 w 288"/>
                <a:gd name="T19" fmla="*/ 248 h 526"/>
                <a:gd name="T20" fmla="*/ 0 w 288"/>
                <a:gd name="T21" fmla="*/ 108 h 526"/>
                <a:gd name="T22" fmla="*/ 6 w 288"/>
                <a:gd name="T23" fmla="*/ 10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526">
                  <a:moveTo>
                    <a:pt x="6" y="106"/>
                  </a:moveTo>
                  <a:cubicBezTo>
                    <a:pt x="7" y="86"/>
                    <a:pt x="7" y="65"/>
                    <a:pt x="9" y="45"/>
                  </a:cubicBezTo>
                  <a:cubicBezTo>
                    <a:pt x="12" y="19"/>
                    <a:pt x="37" y="0"/>
                    <a:pt x="62" y="2"/>
                  </a:cubicBezTo>
                  <a:cubicBezTo>
                    <a:pt x="84" y="4"/>
                    <a:pt x="106" y="28"/>
                    <a:pt x="103" y="51"/>
                  </a:cubicBezTo>
                  <a:cubicBezTo>
                    <a:pt x="95" y="107"/>
                    <a:pt x="100" y="162"/>
                    <a:pt x="121" y="214"/>
                  </a:cubicBezTo>
                  <a:cubicBezTo>
                    <a:pt x="140" y="261"/>
                    <a:pt x="165" y="308"/>
                    <a:pt x="193" y="351"/>
                  </a:cubicBezTo>
                  <a:cubicBezTo>
                    <a:pt x="215" y="385"/>
                    <a:pt x="247" y="413"/>
                    <a:pt x="273" y="444"/>
                  </a:cubicBezTo>
                  <a:cubicBezTo>
                    <a:pt x="288" y="461"/>
                    <a:pt x="288" y="496"/>
                    <a:pt x="273" y="508"/>
                  </a:cubicBezTo>
                  <a:cubicBezTo>
                    <a:pt x="253" y="526"/>
                    <a:pt x="220" y="525"/>
                    <a:pt x="199" y="505"/>
                  </a:cubicBezTo>
                  <a:cubicBezTo>
                    <a:pt x="124" y="432"/>
                    <a:pt x="63" y="349"/>
                    <a:pt x="33" y="248"/>
                  </a:cubicBezTo>
                  <a:cubicBezTo>
                    <a:pt x="19" y="202"/>
                    <a:pt x="11" y="154"/>
                    <a:pt x="0" y="108"/>
                  </a:cubicBezTo>
                  <a:cubicBezTo>
                    <a:pt x="2" y="107"/>
                    <a:pt x="4" y="106"/>
                    <a:pt x="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69"/>
            <p:cNvSpPr>
              <a:spLocks noEditPoints="1"/>
            </p:cNvSpPr>
            <p:nvPr/>
          </p:nvSpPr>
          <p:spPr bwMode="auto">
            <a:xfrm>
              <a:off x="2263802" y="5946873"/>
              <a:ext cx="130177" cy="79376"/>
            </a:xfrm>
            <a:custGeom>
              <a:avLst/>
              <a:gdLst>
                <a:gd name="T0" fmla="*/ 329 w 362"/>
                <a:gd name="T1" fmla="*/ 0 h 223"/>
                <a:gd name="T2" fmla="*/ 362 w 362"/>
                <a:gd name="T3" fmla="*/ 91 h 223"/>
                <a:gd name="T4" fmla="*/ 348 w 362"/>
                <a:gd name="T5" fmla="*/ 93 h 223"/>
                <a:gd name="T6" fmla="*/ 249 w 362"/>
                <a:gd name="T7" fmla="*/ 146 h 223"/>
                <a:gd name="T8" fmla="*/ 197 w 362"/>
                <a:gd name="T9" fmla="*/ 223 h 223"/>
                <a:gd name="T10" fmla="*/ 90 w 362"/>
                <a:gd name="T11" fmla="*/ 198 h 223"/>
                <a:gd name="T12" fmla="*/ 81 w 362"/>
                <a:gd name="T13" fmla="*/ 195 h 223"/>
                <a:gd name="T14" fmla="*/ 30 w 362"/>
                <a:gd name="T15" fmla="*/ 182 h 223"/>
                <a:gd name="T16" fmla="*/ 0 w 362"/>
                <a:gd name="T17" fmla="*/ 101 h 223"/>
                <a:gd name="T18" fmla="*/ 329 w 362"/>
                <a:gd name="T19" fmla="*/ 0 h 223"/>
                <a:gd name="T20" fmla="*/ 38 w 362"/>
                <a:gd name="T21" fmla="*/ 135 h 223"/>
                <a:gd name="T22" fmla="*/ 38 w 362"/>
                <a:gd name="T23" fmla="*/ 135 h 223"/>
                <a:gd name="T24" fmla="*/ 44 w 362"/>
                <a:gd name="T25" fmla="*/ 139 h 223"/>
                <a:gd name="T26" fmla="*/ 243 w 362"/>
                <a:gd name="T27" fmla="*/ 77 h 223"/>
                <a:gd name="T28" fmla="*/ 241 w 362"/>
                <a:gd name="T29" fmla="*/ 69 h 223"/>
                <a:gd name="T30" fmla="*/ 231 w 362"/>
                <a:gd name="T31" fmla="*/ 68 h 223"/>
                <a:gd name="T32" fmla="*/ 49 w 362"/>
                <a:gd name="T33" fmla="*/ 118 h 223"/>
                <a:gd name="T34" fmla="*/ 38 w 362"/>
                <a:gd name="T35" fmla="*/ 1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223">
                  <a:moveTo>
                    <a:pt x="329" y="0"/>
                  </a:moveTo>
                  <a:cubicBezTo>
                    <a:pt x="340" y="31"/>
                    <a:pt x="350" y="60"/>
                    <a:pt x="362" y="91"/>
                  </a:cubicBezTo>
                  <a:cubicBezTo>
                    <a:pt x="355" y="92"/>
                    <a:pt x="351" y="94"/>
                    <a:pt x="348" y="93"/>
                  </a:cubicBezTo>
                  <a:cubicBezTo>
                    <a:pt x="299" y="81"/>
                    <a:pt x="272" y="109"/>
                    <a:pt x="249" y="146"/>
                  </a:cubicBezTo>
                  <a:cubicBezTo>
                    <a:pt x="233" y="171"/>
                    <a:pt x="216" y="195"/>
                    <a:pt x="197" y="223"/>
                  </a:cubicBezTo>
                  <a:cubicBezTo>
                    <a:pt x="162" y="214"/>
                    <a:pt x="126" y="206"/>
                    <a:pt x="90" y="198"/>
                  </a:cubicBezTo>
                  <a:cubicBezTo>
                    <a:pt x="87" y="197"/>
                    <a:pt x="84" y="195"/>
                    <a:pt x="81" y="195"/>
                  </a:cubicBezTo>
                  <a:cubicBezTo>
                    <a:pt x="64" y="191"/>
                    <a:pt x="37" y="193"/>
                    <a:pt x="30" y="182"/>
                  </a:cubicBezTo>
                  <a:cubicBezTo>
                    <a:pt x="15" y="160"/>
                    <a:pt x="10" y="131"/>
                    <a:pt x="0" y="101"/>
                  </a:cubicBezTo>
                  <a:cubicBezTo>
                    <a:pt x="110" y="67"/>
                    <a:pt x="217" y="34"/>
                    <a:pt x="329" y="0"/>
                  </a:cubicBezTo>
                  <a:close/>
                  <a:moveTo>
                    <a:pt x="38" y="135"/>
                  </a:moveTo>
                  <a:lnTo>
                    <a:pt x="38" y="135"/>
                  </a:lnTo>
                  <a:cubicBezTo>
                    <a:pt x="40" y="136"/>
                    <a:pt x="42" y="138"/>
                    <a:pt x="44" y="139"/>
                  </a:cubicBezTo>
                  <a:cubicBezTo>
                    <a:pt x="110" y="119"/>
                    <a:pt x="177" y="98"/>
                    <a:pt x="243" y="77"/>
                  </a:cubicBezTo>
                  <a:cubicBezTo>
                    <a:pt x="242" y="74"/>
                    <a:pt x="241" y="71"/>
                    <a:pt x="241" y="69"/>
                  </a:cubicBezTo>
                  <a:cubicBezTo>
                    <a:pt x="237" y="68"/>
                    <a:pt x="234" y="67"/>
                    <a:pt x="231" y="68"/>
                  </a:cubicBezTo>
                  <a:cubicBezTo>
                    <a:pt x="170" y="84"/>
                    <a:pt x="110" y="100"/>
                    <a:pt x="49" y="118"/>
                  </a:cubicBezTo>
                  <a:cubicBezTo>
                    <a:pt x="44" y="119"/>
                    <a:pt x="41" y="129"/>
                    <a:pt x="3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70"/>
            <p:cNvSpPr>
              <a:spLocks/>
            </p:cNvSpPr>
            <p:nvPr/>
          </p:nvSpPr>
          <p:spPr bwMode="auto">
            <a:xfrm>
              <a:off x="2159026" y="5434102"/>
              <a:ext cx="142877" cy="82551"/>
            </a:xfrm>
            <a:custGeom>
              <a:avLst/>
              <a:gdLst>
                <a:gd name="T0" fmla="*/ 259 w 395"/>
                <a:gd name="T1" fmla="*/ 0 h 227"/>
                <a:gd name="T2" fmla="*/ 294 w 395"/>
                <a:gd name="T3" fmla="*/ 10 h 227"/>
                <a:gd name="T4" fmla="*/ 265 w 395"/>
                <a:gd name="T5" fmla="*/ 74 h 227"/>
                <a:gd name="T6" fmla="*/ 333 w 395"/>
                <a:gd name="T7" fmla="*/ 173 h 227"/>
                <a:gd name="T8" fmla="*/ 379 w 395"/>
                <a:gd name="T9" fmla="*/ 141 h 227"/>
                <a:gd name="T10" fmla="*/ 395 w 395"/>
                <a:gd name="T11" fmla="*/ 163 h 227"/>
                <a:gd name="T12" fmla="*/ 345 w 395"/>
                <a:gd name="T13" fmla="*/ 227 h 227"/>
                <a:gd name="T14" fmla="*/ 0 w 395"/>
                <a:gd name="T15" fmla="*/ 69 h 227"/>
                <a:gd name="T16" fmla="*/ 94 w 395"/>
                <a:gd name="T17" fmla="*/ 44 h 227"/>
                <a:gd name="T18" fmla="*/ 223 w 395"/>
                <a:gd name="T19" fmla="*/ 62 h 227"/>
                <a:gd name="T20" fmla="*/ 241 w 395"/>
                <a:gd name="T21" fmla="*/ 43 h 227"/>
                <a:gd name="T22" fmla="*/ 259 w 395"/>
                <a:gd name="T2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227">
                  <a:moveTo>
                    <a:pt x="259" y="0"/>
                  </a:moveTo>
                  <a:cubicBezTo>
                    <a:pt x="270" y="3"/>
                    <a:pt x="280" y="6"/>
                    <a:pt x="294" y="10"/>
                  </a:cubicBezTo>
                  <a:cubicBezTo>
                    <a:pt x="283" y="34"/>
                    <a:pt x="273" y="56"/>
                    <a:pt x="265" y="74"/>
                  </a:cubicBezTo>
                  <a:cubicBezTo>
                    <a:pt x="289" y="108"/>
                    <a:pt x="310" y="140"/>
                    <a:pt x="333" y="173"/>
                  </a:cubicBezTo>
                  <a:cubicBezTo>
                    <a:pt x="350" y="161"/>
                    <a:pt x="363" y="152"/>
                    <a:pt x="379" y="141"/>
                  </a:cubicBezTo>
                  <a:cubicBezTo>
                    <a:pt x="385" y="149"/>
                    <a:pt x="391" y="157"/>
                    <a:pt x="395" y="163"/>
                  </a:cubicBezTo>
                  <a:cubicBezTo>
                    <a:pt x="379" y="184"/>
                    <a:pt x="364" y="204"/>
                    <a:pt x="345" y="227"/>
                  </a:cubicBezTo>
                  <a:cubicBezTo>
                    <a:pt x="236" y="177"/>
                    <a:pt x="118" y="123"/>
                    <a:pt x="0" y="69"/>
                  </a:cubicBezTo>
                  <a:cubicBezTo>
                    <a:pt x="32" y="31"/>
                    <a:pt x="51" y="31"/>
                    <a:pt x="94" y="44"/>
                  </a:cubicBezTo>
                  <a:cubicBezTo>
                    <a:pt x="135" y="56"/>
                    <a:pt x="179" y="58"/>
                    <a:pt x="223" y="62"/>
                  </a:cubicBezTo>
                  <a:cubicBezTo>
                    <a:pt x="228" y="62"/>
                    <a:pt x="237" y="50"/>
                    <a:pt x="241" y="43"/>
                  </a:cubicBezTo>
                  <a:cubicBezTo>
                    <a:pt x="248" y="30"/>
                    <a:pt x="252" y="16"/>
                    <a:pt x="2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71"/>
            <p:cNvSpPr>
              <a:spLocks noEditPoints="1"/>
            </p:cNvSpPr>
            <p:nvPr/>
          </p:nvSpPr>
          <p:spPr bwMode="auto">
            <a:xfrm>
              <a:off x="2200302" y="6005612"/>
              <a:ext cx="128589" cy="66676"/>
            </a:xfrm>
            <a:custGeom>
              <a:avLst/>
              <a:gdLst>
                <a:gd name="T0" fmla="*/ 18 w 356"/>
                <a:gd name="T1" fmla="*/ 0 h 186"/>
                <a:gd name="T2" fmla="*/ 356 w 356"/>
                <a:gd name="T3" fmla="*/ 71 h 186"/>
                <a:gd name="T4" fmla="*/ 315 w 356"/>
                <a:gd name="T5" fmla="*/ 146 h 186"/>
                <a:gd name="T6" fmla="*/ 237 w 356"/>
                <a:gd name="T7" fmla="*/ 170 h 186"/>
                <a:gd name="T8" fmla="*/ 131 w 356"/>
                <a:gd name="T9" fmla="*/ 144 h 186"/>
                <a:gd name="T10" fmla="*/ 58 w 356"/>
                <a:gd name="T11" fmla="*/ 92 h 186"/>
                <a:gd name="T12" fmla="*/ 40 w 356"/>
                <a:gd name="T13" fmla="*/ 73 h 186"/>
                <a:gd name="T14" fmla="*/ 18 w 356"/>
                <a:gd name="T15" fmla="*/ 0 h 186"/>
                <a:gd name="T16" fmla="*/ 25 w 356"/>
                <a:gd name="T17" fmla="*/ 44 h 186"/>
                <a:gd name="T18" fmla="*/ 25 w 356"/>
                <a:gd name="T19" fmla="*/ 44 h 186"/>
                <a:gd name="T20" fmla="*/ 29 w 356"/>
                <a:gd name="T21" fmla="*/ 54 h 186"/>
                <a:gd name="T22" fmla="*/ 238 w 356"/>
                <a:gd name="T23" fmla="*/ 96 h 186"/>
                <a:gd name="T24" fmla="*/ 242 w 356"/>
                <a:gd name="T25" fmla="*/ 87 h 186"/>
                <a:gd name="T26" fmla="*/ 213 w 356"/>
                <a:gd name="T27" fmla="*/ 74 h 186"/>
                <a:gd name="T28" fmla="*/ 46 w 356"/>
                <a:gd name="T29" fmla="*/ 38 h 186"/>
                <a:gd name="T30" fmla="*/ 25 w 356"/>
                <a:gd name="T31" fmla="*/ 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6">
                  <a:moveTo>
                    <a:pt x="18" y="0"/>
                  </a:moveTo>
                  <a:cubicBezTo>
                    <a:pt x="128" y="24"/>
                    <a:pt x="238" y="47"/>
                    <a:pt x="356" y="71"/>
                  </a:cubicBezTo>
                  <a:cubicBezTo>
                    <a:pt x="341" y="98"/>
                    <a:pt x="325" y="121"/>
                    <a:pt x="315" y="146"/>
                  </a:cubicBezTo>
                  <a:cubicBezTo>
                    <a:pt x="298" y="186"/>
                    <a:pt x="271" y="181"/>
                    <a:pt x="237" y="170"/>
                  </a:cubicBezTo>
                  <a:cubicBezTo>
                    <a:pt x="202" y="158"/>
                    <a:pt x="164" y="157"/>
                    <a:pt x="131" y="144"/>
                  </a:cubicBezTo>
                  <a:cubicBezTo>
                    <a:pt x="104" y="133"/>
                    <a:pt x="81" y="110"/>
                    <a:pt x="58" y="92"/>
                  </a:cubicBezTo>
                  <a:cubicBezTo>
                    <a:pt x="51" y="87"/>
                    <a:pt x="47" y="77"/>
                    <a:pt x="40" y="73"/>
                  </a:cubicBezTo>
                  <a:cubicBezTo>
                    <a:pt x="8" y="57"/>
                    <a:pt x="0" y="34"/>
                    <a:pt x="18" y="0"/>
                  </a:cubicBezTo>
                  <a:close/>
                  <a:moveTo>
                    <a:pt x="25" y="44"/>
                  </a:moveTo>
                  <a:lnTo>
                    <a:pt x="25" y="44"/>
                  </a:lnTo>
                  <a:cubicBezTo>
                    <a:pt x="26" y="47"/>
                    <a:pt x="28" y="51"/>
                    <a:pt x="29" y="54"/>
                  </a:cubicBezTo>
                  <a:cubicBezTo>
                    <a:pt x="99" y="68"/>
                    <a:pt x="168" y="82"/>
                    <a:pt x="238" y="96"/>
                  </a:cubicBezTo>
                  <a:cubicBezTo>
                    <a:pt x="240" y="93"/>
                    <a:pt x="241" y="90"/>
                    <a:pt x="242" y="87"/>
                  </a:cubicBezTo>
                  <a:cubicBezTo>
                    <a:pt x="232" y="82"/>
                    <a:pt x="223" y="76"/>
                    <a:pt x="213" y="74"/>
                  </a:cubicBezTo>
                  <a:cubicBezTo>
                    <a:pt x="157" y="61"/>
                    <a:pt x="102" y="49"/>
                    <a:pt x="46" y="38"/>
                  </a:cubicBezTo>
                  <a:cubicBezTo>
                    <a:pt x="40" y="36"/>
                    <a:pt x="32" y="42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72"/>
            <p:cNvSpPr>
              <a:spLocks noEditPoints="1"/>
            </p:cNvSpPr>
            <p:nvPr/>
          </p:nvSpPr>
          <p:spPr bwMode="auto">
            <a:xfrm>
              <a:off x="2586069" y="6078638"/>
              <a:ext cx="112714" cy="58738"/>
            </a:xfrm>
            <a:custGeom>
              <a:avLst/>
              <a:gdLst>
                <a:gd name="T0" fmla="*/ 295 w 314"/>
                <a:gd name="T1" fmla="*/ 0 h 163"/>
                <a:gd name="T2" fmla="*/ 314 w 314"/>
                <a:gd name="T3" fmla="*/ 102 h 163"/>
                <a:gd name="T4" fmla="*/ 24 w 314"/>
                <a:gd name="T5" fmla="*/ 163 h 163"/>
                <a:gd name="T6" fmla="*/ 0 w 314"/>
                <a:gd name="T7" fmla="*/ 63 h 163"/>
                <a:gd name="T8" fmla="*/ 295 w 314"/>
                <a:gd name="T9" fmla="*/ 0 h 163"/>
                <a:gd name="T10" fmla="*/ 26 w 314"/>
                <a:gd name="T11" fmla="*/ 76 h 163"/>
                <a:gd name="T12" fmla="*/ 26 w 314"/>
                <a:gd name="T13" fmla="*/ 76 h 163"/>
                <a:gd name="T14" fmla="*/ 30 w 314"/>
                <a:gd name="T15" fmla="*/ 87 h 163"/>
                <a:gd name="T16" fmla="*/ 185 w 314"/>
                <a:gd name="T17" fmla="*/ 55 h 163"/>
                <a:gd name="T18" fmla="*/ 181 w 314"/>
                <a:gd name="T19" fmla="*/ 41 h 163"/>
                <a:gd name="T20" fmla="*/ 26 w 314"/>
                <a:gd name="T21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163">
                  <a:moveTo>
                    <a:pt x="295" y="0"/>
                  </a:moveTo>
                  <a:cubicBezTo>
                    <a:pt x="301" y="35"/>
                    <a:pt x="307" y="67"/>
                    <a:pt x="314" y="102"/>
                  </a:cubicBezTo>
                  <a:cubicBezTo>
                    <a:pt x="216" y="123"/>
                    <a:pt x="121" y="142"/>
                    <a:pt x="24" y="163"/>
                  </a:cubicBezTo>
                  <a:cubicBezTo>
                    <a:pt x="16" y="129"/>
                    <a:pt x="8" y="99"/>
                    <a:pt x="0" y="63"/>
                  </a:cubicBezTo>
                  <a:cubicBezTo>
                    <a:pt x="98" y="42"/>
                    <a:pt x="194" y="22"/>
                    <a:pt x="295" y="0"/>
                  </a:cubicBezTo>
                  <a:close/>
                  <a:moveTo>
                    <a:pt x="26" y="76"/>
                  </a:moveTo>
                  <a:lnTo>
                    <a:pt x="26" y="76"/>
                  </a:lnTo>
                  <a:cubicBezTo>
                    <a:pt x="27" y="80"/>
                    <a:pt x="29" y="84"/>
                    <a:pt x="30" y="87"/>
                  </a:cubicBezTo>
                  <a:cubicBezTo>
                    <a:pt x="82" y="77"/>
                    <a:pt x="133" y="66"/>
                    <a:pt x="185" y="55"/>
                  </a:cubicBezTo>
                  <a:cubicBezTo>
                    <a:pt x="184" y="50"/>
                    <a:pt x="183" y="46"/>
                    <a:pt x="181" y="41"/>
                  </a:cubicBezTo>
                  <a:cubicBezTo>
                    <a:pt x="130" y="53"/>
                    <a:pt x="78" y="65"/>
                    <a:pt x="2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73"/>
            <p:cNvSpPr>
              <a:spLocks noEditPoints="1"/>
            </p:cNvSpPr>
            <p:nvPr/>
          </p:nvSpPr>
          <p:spPr bwMode="auto">
            <a:xfrm>
              <a:off x="2114576" y="6096101"/>
              <a:ext cx="112714" cy="58738"/>
            </a:xfrm>
            <a:custGeom>
              <a:avLst/>
              <a:gdLst>
                <a:gd name="T0" fmla="*/ 311 w 311"/>
                <a:gd name="T1" fmla="*/ 63 h 166"/>
                <a:gd name="T2" fmla="*/ 290 w 311"/>
                <a:gd name="T3" fmla="*/ 166 h 166"/>
                <a:gd name="T4" fmla="*/ 0 w 311"/>
                <a:gd name="T5" fmla="*/ 100 h 166"/>
                <a:gd name="T6" fmla="*/ 20 w 311"/>
                <a:gd name="T7" fmla="*/ 0 h 166"/>
                <a:gd name="T8" fmla="*/ 311 w 311"/>
                <a:gd name="T9" fmla="*/ 63 h 166"/>
                <a:gd name="T10" fmla="*/ 190 w 311"/>
                <a:gd name="T11" fmla="*/ 74 h 166"/>
                <a:gd name="T12" fmla="*/ 190 w 311"/>
                <a:gd name="T13" fmla="*/ 74 h 166"/>
                <a:gd name="T14" fmla="*/ 195 w 311"/>
                <a:gd name="T15" fmla="*/ 70 h 166"/>
                <a:gd name="T16" fmla="*/ 185 w 311"/>
                <a:gd name="T17" fmla="*/ 59 h 166"/>
                <a:gd name="T18" fmla="*/ 39 w 311"/>
                <a:gd name="T19" fmla="*/ 32 h 166"/>
                <a:gd name="T20" fmla="*/ 37 w 311"/>
                <a:gd name="T21" fmla="*/ 44 h 166"/>
                <a:gd name="T22" fmla="*/ 190 w 311"/>
                <a:gd name="T2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166">
                  <a:moveTo>
                    <a:pt x="311" y="63"/>
                  </a:moveTo>
                  <a:cubicBezTo>
                    <a:pt x="304" y="97"/>
                    <a:pt x="297" y="130"/>
                    <a:pt x="290" y="166"/>
                  </a:cubicBezTo>
                  <a:cubicBezTo>
                    <a:pt x="194" y="144"/>
                    <a:pt x="98" y="122"/>
                    <a:pt x="0" y="100"/>
                  </a:cubicBezTo>
                  <a:cubicBezTo>
                    <a:pt x="7" y="65"/>
                    <a:pt x="14" y="33"/>
                    <a:pt x="20" y="0"/>
                  </a:cubicBezTo>
                  <a:cubicBezTo>
                    <a:pt x="117" y="21"/>
                    <a:pt x="213" y="42"/>
                    <a:pt x="311" y="63"/>
                  </a:cubicBezTo>
                  <a:close/>
                  <a:moveTo>
                    <a:pt x="190" y="74"/>
                  </a:moveTo>
                  <a:lnTo>
                    <a:pt x="190" y="74"/>
                  </a:lnTo>
                  <a:cubicBezTo>
                    <a:pt x="192" y="73"/>
                    <a:pt x="194" y="71"/>
                    <a:pt x="195" y="70"/>
                  </a:cubicBezTo>
                  <a:cubicBezTo>
                    <a:pt x="192" y="66"/>
                    <a:pt x="189" y="59"/>
                    <a:pt x="185" y="59"/>
                  </a:cubicBezTo>
                  <a:cubicBezTo>
                    <a:pt x="137" y="49"/>
                    <a:pt x="88" y="41"/>
                    <a:pt x="39" y="32"/>
                  </a:cubicBezTo>
                  <a:cubicBezTo>
                    <a:pt x="39" y="36"/>
                    <a:pt x="38" y="40"/>
                    <a:pt x="37" y="44"/>
                  </a:cubicBezTo>
                  <a:cubicBezTo>
                    <a:pt x="88" y="54"/>
                    <a:pt x="139" y="64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74"/>
            <p:cNvSpPr>
              <a:spLocks/>
            </p:cNvSpPr>
            <p:nvPr/>
          </p:nvSpPr>
          <p:spPr bwMode="auto">
            <a:xfrm>
              <a:off x="2424142" y="5745257"/>
              <a:ext cx="93664" cy="69851"/>
            </a:xfrm>
            <a:custGeom>
              <a:avLst/>
              <a:gdLst>
                <a:gd name="T0" fmla="*/ 176 w 260"/>
                <a:gd name="T1" fmla="*/ 105 h 195"/>
                <a:gd name="T2" fmla="*/ 260 w 260"/>
                <a:gd name="T3" fmla="*/ 156 h 195"/>
                <a:gd name="T4" fmla="*/ 259 w 260"/>
                <a:gd name="T5" fmla="*/ 163 h 195"/>
                <a:gd name="T6" fmla="*/ 19 w 260"/>
                <a:gd name="T7" fmla="*/ 195 h 195"/>
                <a:gd name="T8" fmla="*/ 14 w 260"/>
                <a:gd name="T9" fmla="*/ 166 h 195"/>
                <a:gd name="T10" fmla="*/ 38 w 260"/>
                <a:gd name="T11" fmla="*/ 117 h 195"/>
                <a:gd name="T12" fmla="*/ 77 w 260"/>
                <a:gd name="T13" fmla="*/ 58 h 195"/>
                <a:gd name="T14" fmla="*/ 78 w 260"/>
                <a:gd name="T15" fmla="*/ 24 h 195"/>
                <a:gd name="T16" fmla="*/ 120 w 260"/>
                <a:gd name="T17" fmla="*/ 35 h 195"/>
                <a:gd name="T18" fmla="*/ 163 w 260"/>
                <a:gd name="T19" fmla="*/ 16 h 195"/>
                <a:gd name="T20" fmla="*/ 195 w 260"/>
                <a:gd name="T21" fmla="*/ 4 h 195"/>
                <a:gd name="T22" fmla="*/ 218 w 260"/>
                <a:gd name="T23" fmla="*/ 37 h 195"/>
                <a:gd name="T24" fmla="*/ 198 w 260"/>
                <a:gd name="T25" fmla="*/ 77 h 195"/>
                <a:gd name="T26" fmla="*/ 176 w 260"/>
                <a:gd name="T27" fmla="*/ 10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195">
                  <a:moveTo>
                    <a:pt x="176" y="105"/>
                  </a:moveTo>
                  <a:cubicBezTo>
                    <a:pt x="206" y="123"/>
                    <a:pt x="233" y="140"/>
                    <a:pt x="260" y="156"/>
                  </a:cubicBezTo>
                  <a:cubicBezTo>
                    <a:pt x="260" y="158"/>
                    <a:pt x="259" y="161"/>
                    <a:pt x="259" y="163"/>
                  </a:cubicBezTo>
                  <a:cubicBezTo>
                    <a:pt x="179" y="174"/>
                    <a:pt x="100" y="184"/>
                    <a:pt x="19" y="195"/>
                  </a:cubicBezTo>
                  <a:cubicBezTo>
                    <a:pt x="16" y="181"/>
                    <a:pt x="16" y="173"/>
                    <a:pt x="14" y="166"/>
                  </a:cubicBezTo>
                  <a:cubicBezTo>
                    <a:pt x="1" y="128"/>
                    <a:pt x="0" y="125"/>
                    <a:pt x="38" y="117"/>
                  </a:cubicBezTo>
                  <a:cubicBezTo>
                    <a:pt x="72" y="108"/>
                    <a:pt x="81" y="89"/>
                    <a:pt x="77" y="58"/>
                  </a:cubicBezTo>
                  <a:cubicBezTo>
                    <a:pt x="76" y="48"/>
                    <a:pt x="78" y="38"/>
                    <a:pt x="78" y="24"/>
                  </a:cubicBezTo>
                  <a:cubicBezTo>
                    <a:pt x="95" y="28"/>
                    <a:pt x="107" y="32"/>
                    <a:pt x="120" y="35"/>
                  </a:cubicBezTo>
                  <a:cubicBezTo>
                    <a:pt x="138" y="38"/>
                    <a:pt x="156" y="44"/>
                    <a:pt x="163" y="16"/>
                  </a:cubicBezTo>
                  <a:cubicBezTo>
                    <a:pt x="164" y="9"/>
                    <a:pt x="188" y="0"/>
                    <a:pt x="195" y="4"/>
                  </a:cubicBezTo>
                  <a:cubicBezTo>
                    <a:pt x="206" y="9"/>
                    <a:pt x="219" y="25"/>
                    <a:pt x="218" y="37"/>
                  </a:cubicBezTo>
                  <a:cubicBezTo>
                    <a:pt x="218" y="50"/>
                    <a:pt x="206" y="64"/>
                    <a:pt x="198" y="77"/>
                  </a:cubicBezTo>
                  <a:cubicBezTo>
                    <a:pt x="192" y="86"/>
                    <a:pt x="185" y="93"/>
                    <a:pt x="17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75"/>
            <p:cNvSpPr>
              <a:spLocks/>
            </p:cNvSpPr>
            <p:nvPr/>
          </p:nvSpPr>
          <p:spPr bwMode="auto">
            <a:xfrm>
              <a:off x="2773396" y="5910360"/>
              <a:ext cx="85726" cy="69851"/>
            </a:xfrm>
            <a:custGeom>
              <a:avLst/>
              <a:gdLst>
                <a:gd name="T0" fmla="*/ 213 w 235"/>
                <a:gd name="T1" fmla="*/ 192 h 192"/>
                <a:gd name="T2" fmla="*/ 103 w 235"/>
                <a:gd name="T3" fmla="*/ 113 h 192"/>
                <a:gd name="T4" fmla="*/ 0 w 235"/>
                <a:gd name="T5" fmla="*/ 40 h 192"/>
                <a:gd name="T6" fmla="*/ 50 w 235"/>
                <a:gd name="T7" fmla="*/ 4 h 192"/>
                <a:gd name="T8" fmla="*/ 94 w 235"/>
                <a:gd name="T9" fmla="*/ 15 h 192"/>
                <a:gd name="T10" fmla="*/ 208 w 235"/>
                <a:gd name="T11" fmla="*/ 52 h 192"/>
                <a:gd name="T12" fmla="*/ 232 w 235"/>
                <a:gd name="T13" fmla="*/ 80 h 192"/>
                <a:gd name="T14" fmla="*/ 213 w 235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92">
                  <a:moveTo>
                    <a:pt x="213" y="192"/>
                  </a:moveTo>
                  <a:cubicBezTo>
                    <a:pt x="170" y="161"/>
                    <a:pt x="137" y="137"/>
                    <a:pt x="103" y="113"/>
                  </a:cubicBezTo>
                  <a:cubicBezTo>
                    <a:pt x="70" y="89"/>
                    <a:pt x="37" y="66"/>
                    <a:pt x="0" y="40"/>
                  </a:cubicBezTo>
                  <a:cubicBezTo>
                    <a:pt x="17" y="28"/>
                    <a:pt x="32" y="11"/>
                    <a:pt x="50" y="4"/>
                  </a:cubicBezTo>
                  <a:cubicBezTo>
                    <a:pt x="62" y="0"/>
                    <a:pt x="83" y="7"/>
                    <a:pt x="94" y="15"/>
                  </a:cubicBezTo>
                  <a:cubicBezTo>
                    <a:pt x="128" y="42"/>
                    <a:pt x="168" y="48"/>
                    <a:pt x="208" y="52"/>
                  </a:cubicBezTo>
                  <a:cubicBezTo>
                    <a:pt x="226" y="54"/>
                    <a:pt x="235" y="61"/>
                    <a:pt x="232" y="80"/>
                  </a:cubicBezTo>
                  <a:cubicBezTo>
                    <a:pt x="226" y="115"/>
                    <a:pt x="220" y="150"/>
                    <a:pt x="213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76"/>
            <p:cNvSpPr>
              <a:spLocks/>
            </p:cNvSpPr>
            <p:nvPr/>
          </p:nvSpPr>
          <p:spPr bwMode="auto">
            <a:xfrm>
              <a:off x="2454305" y="5843684"/>
              <a:ext cx="173040" cy="138115"/>
            </a:xfrm>
            <a:custGeom>
              <a:avLst/>
              <a:gdLst>
                <a:gd name="T0" fmla="*/ 44 w 482"/>
                <a:gd name="T1" fmla="*/ 289 h 384"/>
                <a:gd name="T2" fmla="*/ 8 w 482"/>
                <a:gd name="T3" fmla="*/ 384 h 384"/>
                <a:gd name="T4" fmla="*/ 0 w 482"/>
                <a:gd name="T5" fmla="*/ 381 h 384"/>
                <a:gd name="T6" fmla="*/ 11 w 482"/>
                <a:gd name="T7" fmla="*/ 345 h 384"/>
                <a:gd name="T8" fmla="*/ 103 w 482"/>
                <a:gd name="T9" fmla="*/ 58 h 384"/>
                <a:gd name="T10" fmla="*/ 186 w 482"/>
                <a:gd name="T11" fmla="*/ 18 h 384"/>
                <a:gd name="T12" fmla="*/ 399 w 482"/>
                <a:gd name="T13" fmla="*/ 84 h 384"/>
                <a:gd name="T14" fmla="*/ 429 w 482"/>
                <a:gd name="T15" fmla="*/ 94 h 384"/>
                <a:gd name="T16" fmla="*/ 436 w 482"/>
                <a:gd name="T17" fmla="*/ 200 h 384"/>
                <a:gd name="T18" fmla="*/ 447 w 482"/>
                <a:gd name="T19" fmla="*/ 154 h 384"/>
                <a:gd name="T20" fmla="*/ 427 w 482"/>
                <a:gd name="T21" fmla="*/ 110 h 384"/>
                <a:gd name="T22" fmla="*/ 159 w 482"/>
                <a:gd name="T23" fmla="*/ 26 h 384"/>
                <a:gd name="T24" fmla="*/ 120 w 482"/>
                <a:gd name="T25" fmla="*/ 47 h 384"/>
                <a:gd name="T26" fmla="*/ 60 w 482"/>
                <a:gd name="T27" fmla="*/ 243 h 384"/>
                <a:gd name="T28" fmla="*/ 207 w 482"/>
                <a:gd name="T29" fmla="*/ 290 h 384"/>
                <a:gd name="T30" fmla="*/ 44 w 482"/>
                <a:gd name="T31" fmla="*/ 28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384">
                  <a:moveTo>
                    <a:pt x="44" y="289"/>
                  </a:moveTo>
                  <a:cubicBezTo>
                    <a:pt x="32" y="323"/>
                    <a:pt x="33" y="359"/>
                    <a:pt x="8" y="384"/>
                  </a:cubicBezTo>
                  <a:cubicBezTo>
                    <a:pt x="5" y="383"/>
                    <a:pt x="3" y="382"/>
                    <a:pt x="0" y="381"/>
                  </a:cubicBezTo>
                  <a:cubicBezTo>
                    <a:pt x="4" y="369"/>
                    <a:pt x="8" y="357"/>
                    <a:pt x="11" y="345"/>
                  </a:cubicBezTo>
                  <a:cubicBezTo>
                    <a:pt x="42" y="249"/>
                    <a:pt x="72" y="153"/>
                    <a:pt x="103" y="58"/>
                  </a:cubicBezTo>
                  <a:cubicBezTo>
                    <a:pt x="121" y="3"/>
                    <a:pt x="131" y="0"/>
                    <a:pt x="186" y="18"/>
                  </a:cubicBezTo>
                  <a:cubicBezTo>
                    <a:pt x="256" y="41"/>
                    <a:pt x="328" y="62"/>
                    <a:pt x="399" y="84"/>
                  </a:cubicBezTo>
                  <a:cubicBezTo>
                    <a:pt x="409" y="87"/>
                    <a:pt x="419" y="90"/>
                    <a:pt x="429" y="94"/>
                  </a:cubicBezTo>
                  <a:cubicBezTo>
                    <a:pt x="476" y="112"/>
                    <a:pt x="482" y="161"/>
                    <a:pt x="436" y="200"/>
                  </a:cubicBezTo>
                  <a:cubicBezTo>
                    <a:pt x="440" y="181"/>
                    <a:pt x="442" y="167"/>
                    <a:pt x="447" y="154"/>
                  </a:cubicBezTo>
                  <a:cubicBezTo>
                    <a:pt x="455" y="132"/>
                    <a:pt x="451" y="118"/>
                    <a:pt x="427" y="110"/>
                  </a:cubicBezTo>
                  <a:cubicBezTo>
                    <a:pt x="337" y="82"/>
                    <a:pt x="248" y="54"/>
                    <a:pt x="159" y="26"/>
                  </a:cubicBezTo>
                  <a:cubicBezTo>
                    <a:pt x="140" y="20"/>
                    <a:pt x="126" y="28"/>
                    <a:pt x="120" y="47"/>
                  </a:cubicBezTo>
                  <a:cubicBezTo>
                    <a:pt x="101" y="110"/>
                    <a:pt x="81" y="174"/>
                    <a:pt x="60" y="243"/>
                  </a:cubicBezTo>
                  <a:cubicBezTo>
                    <a:pt x="110" y="259"/>
                    <a:pt x="158" y="274"/>
                    <a:pt x="207" y="290"/>
                  </a:cubicBezTo>
                  <a:cubicBezTo>
                    <a:pt x="153" y="350"/>
                    <a:pt x="100" y="302"/>
                    <a:pt x="44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77"/>
            <p:cNvSpPr>
              <a:spLocks/>
            </p:cNvSpPr>
            <p:nvPr/>
          </p:nvSpPr>
          <p:spPr bwMode="auto">
            <a:xfrm>
              <a:off x="2405091" y="5913535"/>
              <a:ext cx="60326" cy="68264"/>
            </a:xfrm>
            <a:custGeom>
              <a:avLst/>
              <a:gdLst>
                <a:gd name="T0" fmla="*/ 0 w 170"/>
                <a:gd name="T1" fmla="*/ 186 h 186"/>
                <a:gd name="T2" fmla="*/ 70 w 170"/>
                <a:gd name="T3" fmla="*/ 10 h 186"/>
                <a:gd name="T4" fmla="*/ 92 w 170"/>
                <a:gd name="T5" fmla="*/ 2 h 186"/>
                <a:gd name="T6" fmla="*/ 170 w 170"/>
                <a:gd name="T7" fmla="*/ 33 h 186"/>
                <a:gd name="T8" fmla="*/ 162 w 170"/>
                <a:gd name="T9" fmla="*/ 62 h 186"/>
                <a:gd name="T10" fmla="*/ 88 w 170"/>
                <a:gd name="T11" fmla="*/ 36 h 186"/>
                <a:gd name="T12" fmla="*/ 84 w 170"/>
                <a:gd name="T13" fmla="*/ 47 h 186"/>
                <a:gd name="T14" fmla="*/ 117 w 170"/>
                <a:gd name="T15" fmla="*/ 64 h 186"/>
                <a:gd name="T16" fmla="*/ 152 w 170"/>
                <a:gd name="T17" fmla="*/ 82 h 186"/>
                <a:gd name="T18" fmla="*/ 126 w 170"/>
                <a:gd name="T19" fmla="*/ 176 h 186"/>
                <a:gd name="T20" fmla="*/ 109 w 170"/>
                <a:gd name="T21" fmla="*/ 185 h 186"/>
                <a:gd name="T22" fmla="*/ 0 w 170"/>
                <a:gd name="T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86">
                  <a:moveTo>
                    <a:pt x="0" y="186"/>
                  </a:moveTo>
                  <a:cubicBezTo>
                    <a:pt x="25" y="124"/>
                    <a:pt x="47" y="67"/>
                    <a:pt x="70" y="10"/>
                  </a:cubicBezTo>
                  <a:cubicBezTo>
                    <a:pt x="73" y="5"/>
                    <a:pt x="86" y="0"/>
                    <a:pt x="92" y="2"/>
                  </a:cubicBezTo>
                  <a:cubicBezTo>
                    <a:pt x="118" y="10"/>
                    <a:pt x="142" y="22"/>
                    <a:pt x="170" y="33"/>
                  </a:cubicBezTo>
                  <a:cubicBezTo>
                    <a:pt x="167" y="43"/>
                    <a:pt x="165" y="51"/>
                    <a:pt x="162" y="62"/>
                  </a:cubicBezTo>
                  <a:cubicBezTo>
                    <a:pt x="136" y="53"/>
                    <a:pt x="112" y="45"/>
                    <a:pt x="88" y="36"/>
                  </a:cubicBezTo>
                  <a:cubicBezTo>
                    <a:pt x="87" y="40"/>
                    <a:pt x="85" y="44"/>
                    <a:pt x="84" y="47"/>
                  </a:cubicBezTo>
                  <a:cubicBezTo>
                    <a:pt x="95" y="53"/>
                    <a:pt x="106" y="59"/>
                    <a:pt x="117" y="64"/>
                  </a:cubicBezTo>
                  <a:cubicBezTo>
                    <a:pt x="128" y="70"/>
                    <a:pt x="139" y="76"/>
                    <a:pt x="152" y="82"/>
                  </a:cubicBezTo>
                  <a:cubicBezTo>
                    <a:pt x="144" y="113"/>
                    <a:pt x="136" y="145"/>
                    <a:pt x="126" y="176"/>
                  </a:cubicBezTo>
                  <a:cubicBezTo>
                    <a:pt x="125" y="180"/>
                    <a:pt x="115" y="185"/>
                    <a:pt x="109" y="185"/>
                  </a:cubicBezTo>
                  <a:cubicBezTo>
                    <a:pt x="74" y="186"/>
                    <a:pt x="39" y="186"/>
                    <a:pt x="0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7" name="Группа 376"/>
          <p:cNvGrpSpPr/>
          <p:nvPr/>
        </p:nvGrpSpPr>
        <p:grpSpPr>
          <a:xfrm>
            <a:off x="1969751" y="4163906"/>
            <a:ext cx="557433" cy="557433"/>
            <a:chOff x="5309966" y="2965047"/>
            <a:chExt cx="743353" cy="743353"/>
          </a:xfrm>
        </p:grpSpPr>
        <p:sp>
          <p:nvSpPr>
            <p:cNvPr id="378" name="Овал 377"/>
            <p:cNvSpPr/>
            <p:nvPr/>
          </p:nvSpPr>
          <p:spPr>
            <a:xfrm>
              <a:off x="5309966" y="2965047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9" name="Группа 232"/>
            <p:cNvGrpSpPr/>
            <p:nvPr/>
          </p:nvGrpSpPr>
          <p:grpSpPr>
            <a:xfrm>
              <a:off x="5463756" y="3033903"/>
              <a:ext cx="435772" cy="560197"/>
              <a:chOff x="12635390" y="897513"/>
              <a:chExt cx="435772" cy="560197"/>
            </a:xfrm>
            <a:solidFill>
              <a:schemeClr val="bg1"/>
            </a:solidFill>
          </p:grpSpPr>
          <p:grpSp>
            <p:nvGrpSpPr>
              <p:cNvPr id="380" name="Группа 38"/>
              <p:cNvGrpSpPr/>
              <p:nvPr/>
            </p:nvGrpSpPr>
            <p:grpSpPr>
              <a:xfrm>
                <a:off x="12635390" y="1290217"/>
                <a:ext cx="435772" cy="167493"/>
                <a:chOff x="6937458" y="1405130"/>
                <a:chExt cx="584207" cy="152397"/>
              </a:xfrm>
              <a:grpFill/>
            </p:grpSpPr>
            <p:sp>
              <p:nvSpPr>
                <p:cNvPr id="382" name="Freeform 28"/>
                <p:cNvSpPr>
                  <a:spLocks/>
                </p:cNvSpPr>
                <p:nvPr/>
              </p:nvSpPr>
              <p:spPr bwMode="auto">
                <a:xfrm>
                  <a:off x="6937458" y="1405130"/>
                  <a:ext cx="584207" cy="79376"/>
                </a:xfrm>
                <a:custGeom>
                  <a:avLst/>
                  <a:gdLst>
                    <a:gd name="T0" fmla="*/ 315 w 1620"/>
                    <a:gd name="T1" fmla="*/ 29 h 219"/>
                    <a:gd name="T2" fmla="*/ 442 w 1620"/>
                    <a:gd name="T3" fmla="*/ 67 h 219"/>
                    <a:gd name="T4" fmla="*/ 657 w 1620"/>
                    <a:gd name="T5" fmla="*/ 64 h 219"/>
                    <a:gd name="T6" fmla="*/ 968 w 1620"/>
                    <a:gd name="T7" fmla="*/ 64 h 219"/>
                    <a:gd name="T8" fmla="*/ 1179 w 1620"/>
                    <a:gd name="T9" fmla="*/ 69 h 219"/>
                    <a:gd name="T10" fmla="*/ 1486 w 1620"/>
                    <a:gd name="T11" fmla="*/ 83 h 219"/>
                    <a:gd name="T12" fmla="*/ 1589 w 1620"/>
                    <a:gd name="T13" fmla="*/ 121 h 219"/>
                    <a:gd name="T14" fmla="*/ 1620 w 1620"/>
                    <a:gd name="T15" fmla="*/ 151 h 219"/>
                    <a:gd name="T16" fmla="*/ 1584 w 1620"/>
                    <a:gd name="T17" fmla="*/ 178 h 219"/>
                    <a:gd name="T18" fmla="*/ 1444 w 1620"/>
                    <a:gd name="T19" fmla="*/ 142 h 219"/>
                    <a:gd name="T20" fmla="*/ 1225 w 1620"/>
                    <a:gd name="T21" fmla="*/ 153 h 219"/>
                    <a:gd name="T22" fmla="*/ 919 w 1620"/>
                    <a:gd name="T23" fmla="*/ 158 h 219"/>
                    <a:gd name="T24" fmla="*/ 708 w 1620"/>
                    <a:gd name="T25" fmla="*/ 158 h 219"/>
                    <a:gd name="T26" fmla="*/ 396 w 1620"/>
                    <a:gd name="T27" fmla="*/ 151 h 219"/>
                    <a:gd name="T28" fmla="*/ 183 w 1620"/>
                    <a:gd name="T29" fmla="*/ 141 h 219"/>
                    <a:gd name="T30" fmla="*/ 39 w 1620"/>
                    <a:gd name="T31" fmla="*/ 178 h 219"/>
                    <a:gd name="T32" fmla="*/ 3 w 1620"/>
                    <a:gd name="T33" fmla="*/ 153 h 219"/>
                    <a:gd name="T34" fmla="*/ 35 w 1620"/>
                    <a:gd name="T35" fmla="*/ 121 h 219"/>
                    <a:gd name="T36" fmla="*/ 149 w 1620"/>
                    <a:gd name="T37" fmla="*/ 75 h 219"/>
                    <a:gd name="T38" fmla="*/ 315 w 1620"/>
                    <a:gd name="T39" fmla="*/ 2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20" h="219">
                      <a:moveTo>
                        <a:pt x="315" y="29"/>
                      </a:moveTo>
                      <a:cubicBezTo>
                        <a:pt x="361" y="30"/>
                        <a:pt x="403" y="45"/>
                        <a:pt x="442" y="67"/>
                      </a:cubicBezTo>
                      <a:cubicBezTo>
                        <a:pt x="515" y="109"/>
                        <a:pt x="585" y="108"/>
                        <a:pt x="657" y="64"/>
                      </a:cubicBezTo>
                      <a:cubicBezTo>
                        <a:pt x="760" y="0"/>
                        <a:pt x="865" y="0"/>
                        <a:pt x="968" y="64"/>
                      </a:cubicBezTo>
                      <a:cubicBezTo>
                        <a:pt x="1038" y="108"/>
                        <a:pt x="1108" y="109"/>
                        <a:pt x="1179" y="69"/>
                      </a:cubicBezTo>
                      <a:cubicBezTo>
                        <a:pt x="1285" y="11"/>
                        <a:pt x="1387" y="14"/>
                        <a:pt x="1486" y="83"/>
                      </a:cubicBezTo>
                      <a:cubicBezTo>
                        <a:pt x="1517" y="104"/>
                        <a:pt x="1551" y="118"/>
                        <a:pt x="1589" y="121"/>
                      </a:cubicBezTo>
                      <a:cubicBezTo>
                        <a:pt x="1609" y="122"/>
                        <a:pt x="1620" y="135"/>
                        <a:pt x="1620" y="151"/>
                      </a:cubicBezTo>
                      <a:cubicBezTo>
                        <a:pt x="1619" y="168"/>
                        <a:pt x="1606" y="177"/>
                        <a:pt x="1584" y="178"/>
                      </a:cubicBezTo>
                      <a:cubicBezTo>
                        <a:pt x="1534" y="180"/>
                        <a:pt x="1487" y="166"/>
                        <a:pt x="1444" y="142"/>
                      </a:cubicBezTo>
                      <a:cubicBezTo>
                        <a:pt x="1369" y="101"/>
                        <a:pt x="1297" y="107"/>
                        <a:pt x="1225" y="153"/>
                      </a:cubicBezTo>
                      <a:cubicBezTo>
                        <a:pt x="1125" y="217"/>
                        <a:pt x="1022" y="218"/>
                        <a:pt x="919" y="158"/>
                      </a:cubicBezTo>
                      <a:cubicBezTo>
                        <a:pt x="848" y="117"/>
                        <a:pt x="778" y="116"/>
                        <a:pt x="708" y="158"/>
                      </a:cubicBezTo>
                      <a:cubicBezTo>
                        <a:pt x="602" y="219"/>
                        <a:pt x="498" y="216"/>
                        <a:pt x="396" y="151"/>
                      </a:cubicBezTo>
                      <a:cubicBezTo>
                        <a:pt x="327" y="106"/>
                        <a:pt x="256" y="102"/>
                        <a:pt x="183" y="141"/>
                      </a:cubicBezTo>
                      <a:cubicBezTo>
                        <a:pt x="138" y="166"/>
                        <a:pt x="90" y="180"/>
                        <a:pt x="39" y="178"/>
                      </a:cubicBezTo>
                      <a:cubicBezTo>
                        <a:pt x="21" y="177"/>
                        <a:pt x="7" y="172"/>
                        <a:pt x="3" y="153"/>
                      </a:cubicBezTo>
                      <a:cubicBezTo>
                        <a:pt x="0" y="137"/>
                        <a:pt x="13" y="123"/>
                        <a:pt x="35" y="121"/>
                      </a:cubicBezTo>
                      <a:cubicBezTo>
                        <a:pt x="78" y="118"/>
                        <a:pt x="115" y="100"/>
                        <a:pt x="149" y="75"/>
                      </a:cubicBezTo>
                      <a:cubicBezTo>
                        <a:pt x="199" y="40"/>
                        <a:pt x="255" y="28"/>
                        <a:pt x="3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3" name="Freeform 29"/>
                <p:cNvSpPr>
                  <a:spLocks/>
                </p:cNvSpPr>
                <p:nvPr/>
              </p:nvSpPr>
              <p:spPr bwMode="auto">
                <a:xfrm>
                  <a:off x="6939044" y="1479738"/>
                  <a:ext cx="582619" cy="77789"/>
                </a:xfrm>
                <a:custGeom>
                  <a:avLst/>
                  <a:gdLst>
                    <a:gd name="T0" fmla="*/ 314 w 1618"/>
                    <a:gd name="T1" fmla="*/ 29 h 215"/>
                    <a:gd name="T2" fmla="*/ 439 w 1618"/>
                    <a:gd name="T3" fmla="*/ 67 h 215"/>
                    <a:gd name="T4" fmla="*/ 656 w 1618"/>
                    <a:gd name="T5" fmla="*/ 63 h 215"/>
                    <a:gd name="T6" fmla="*/ 965 w 1618"/>
                    <a:gd name="T7" fmla="*/ 63 h 215"/>
                    <a:gd name="T8" fmla="*/ 1182 w 1618"/>
                    <a:gd name="T9" fmla="*/ 67 h 215"/>
                    <a:gd name="T10" fmla="*/ 1482 w 1618"/>
                    <a:gd name="T11" fmla="*/ 80 h 215"/>
                    <a:gd name="T12" fmla="*/ 1581 w 1618"/>
                    <a:gd name="T13" fmla="*/ 119 h 215"/>
                    <a:gd name="T14" fmla="*/ 1592 w 1618"/>
                    <a:gd name="T15" fmla="*/ 121 h 215"/>
                    <a:gd name="T16" fmla="*/ 1617 w 1618"/>
                    <a:gd name="T17" fmla="*/ 152 h 215"/>
                    <a:gd name="T18" fmla="*/ 1587 w 1618"/>
                    <a:gd name="T19" fmla="*/ 177 h 215"/>
                    <a:gd name="T20" fmla="*/ 1447 w 1618"/>
                    <a:gd name="T21" fmla="*/ 144 h 215"/>
                    <a:gd name="T22" fmla="*/ 1308 w 1618"/>
                    <a:gd name="T23" fmla="*/ 117 h 215"/>
                    <a:gd name="T24" fmla="*/ 1217 w 1618"/>
                    <a:gd name="T25" fmla="*/ 157 h 215"/>
                    <a:gd name="T26" fmla="*/ 951 w 1618"/>
                    <a:gd name="T27" fmla="*/ 176 h 215"/>
                    <a:gd name="T28" fmla="*/ 896 w 1618"/>
                    <a:gd name="T29" fmla="*/ 147 h 215"/>
                    <a:gd name="T30" fmla="*/ 723 w 1618"/>
                    <a:gd name="T31" fmla="*/ 148 h 215"/>
                    <a:gd name="T32" fmla="*/ 624 w 1618"/>
                    <a:gd name="T33" fmla="*/ 192 h 215"/>
                    <a:gd name="T34" fmla="*/ 406 w 1618"/>
                    <a:gd name="T35" fmla="*/ 158 h 215"/>
                    <a:gd name="T36" fmla="*/ 305 w 1618"/>
                    <a:gd name="T37" fmla="*/ 117 h 215"/>
                    <a:gd name="T38" fmla="*/ 188 w 1618"/>
                    <a:gd name="T39" fmla="*/ 138 h 215"/>
                    <a:gd name="T40" fmla="*/ 34 w 1618"/>
                    <a:gd name="T41" fmla="*/ 177 h 215"/>
                    <a:gd name="T42" fmla="*/ 2 w 1618"/>
                    <a:gd name="T43" fmla="*/ 152 h 215"/>
                    <a:gd name="T44" fmla="*/ 30 w 1618"/>
                    <a:gd name="T45" fmla="*/ 122 h 215"/>
                    <a:gd name="T46" fmla="*/ 150 w 1618"/>
                    <a:gd name="T47" fmla="*/ 74 h 215"/>
                    <a:gd name="T48" fmla="*/ 314 w 1618"/>
                    <a:gd name="T49" fmla="*/ 2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8" h="215">
                      <a:moveTo>
                        <a:pt x="314" y="29"/>
                      </a:moveTo>
                      <a:cubicBezTo>
                        <a:pt x="353" y="27"/>
                        <a:pt x="397" y="42"/>
                        <a:pt x="439" y="67"/>
                      </a:cubicBezTo>
                      <a:cubicBezTo>
                        <a:pt x="512" y="109"/>
                        <a:pt x="583" y="108"/>
                        <a:pt x="656" y="63"/>
                      </a:cubicBezTo>
                      <a:cubicBezTo>
                        <a:pt x="758" y="0"/>
                        <a:pt x="863" y="0"/>
                        <a:pt x="965" y="63"/>
                      </a:cubicBezTo>
                      <a:cubicBezTo>
                        <a:pt x="1038" y="108"/>
                        <a:pt x="1109" y="108"/>
                        <a:pt x="1182" y="67"/>
                      </a:cubicBezTo>
                      <a:cubicBezTo>
                        <a:pt x="1285" y="10"/>
                        <a:pt x="1385" y="15"/>
                        <a:pt x="1482" y="80"/>
                      </a:cubicBezTo>
                      <a:cubicBezTo>
                        <a:pt x="1512" y="101"/>
                        <a:pt x="1544" y="118"/>
                        <a:pt x="1581" y="119"/>
                      </a:cubicBezTo>
                      <a:cubicBezTo>
                        <a:pt x="1585" y="120"/>
                        <a:pt x="1588" y="121"/>
                        <a:pt x="1592" y="121"/>
                      </a:cubicBezTo>
                      <a:cubicBezTo>
                        <a:pt x="1609" y="124"/>
                        <a:pt x="1618" y="135"/>
                        <a:pt x="1617" y="152"/>
                      </a:cubicBezTo>
                      <a:cubicBezTo>
                        <a:pt x="1616" y="168"/>
                        <a:pt x="1604" y="176"/>
                        <a:pt x="1587" y="177"/>
                      </a:cubicBezTo>
                      <a:cubicBezTo>
                        <a:pt x="1537" y="179"/>
                        <a:pt x="1490" y="169"/>
                        <a:pt x="1447" y="144"/>
                      </a:cubicBezTo>
                      <a:cubicBezTo>
                        <a:pt x="1403" y="119"/>
                        <a:pt x="1358" y="110"/>
                        <a:pt x="1308" y="117"/>
                      </a:cubicBezTo>
                      <a:cubicBezTo>
                        <a:pt x="1274" y="122"/>
                        <a:pt x="1245" y="139"/>
                        <a:pt x="1217" y="157"/>
                      </a:cubicBezTo>
                      <a:cubicBezTo>
                        <a:pt x="1132" y="209"/>
                        <a:pt x="1043" y="215"/>
                        <a:pt x="951" y="176"/>
                      </a:cubicBezTo>
                      <a:cubicBezTo>
                        <a:pt x="932" y="168"/>
                        <a:pt x="915" y="156"/>
                        <a:pt x="896" y="147"/>
                      </a:cubicBezTo>
                      <a:cubicBezTo>
                        <a:pt x="838" y="119"/>
                        <a:pt x="781" y="120"/>
                        <a:pt x="723" y="148"/>
                      </a:cubicBezTo>
                      <a:cubicBezTo>
                        <a:pt x="691" y="164"/>
                        <a:pt x="659" y="183"/>
                        <a:pt x="624" y="192"/>
                      </a:cubicBezTo>
                      <a:cubicBezTo>
                        <a:pt x="548" y="212"/>
                        <a:pt x="474" y="200"/>
                        <a:pt x="406" y="158"/>
                      </a:cubicBezTo>
                      <a:cubicBezTo>
                        <a:pt x="375" y="138"/>
                        <a:pt x="343" y="120"/>
                        <a:pt x="305" y="117"/>
                      </a:cubicBezTo>
                      <a:cubicBezTo>
                        <a:pt x="263" y="112"/>
                        <a:pt x="224" y="117"/>
                        <a:pt x="188" y="138"/>
                      </a:cubicBezTo>
                      <a:cubicBezTo>
                        <a:pt x="140" y="164"/>
                        <a:pt x="90" y="180"/>
                        <a:pt x="34" y="177"/>
                      </a:cubicBezTo>
                      <a:cubicBezTo>
                        <a:pt x="16" y="176"/>
                        <a:pt x="3" y="170"/>
                        <a:pt x="2" y="152"/>
                      </a:cubicBezTo>
                      <a:cubicBezTo>
                        <a:pt x="0" y="134"/>
                        <a:pt x="11" y="123"/>
                        <a:pt x="30" y="122"/>
                      </a:cubicBezTo>
                      <a:cubicBezTo>
                        <a:pt x="75" y="118"/>
                        <a:pt x="113" y="99"/>
                        <a:pt x="150" y="74"/>
                      </a:cubicBezTo>
                      <a:cubicBezTo>
                        <a:pt x="196" y="42"/>
                        <a:pt x="248" y="28"/>
                        <a:pt x="3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81" name="Freeform 1281"/>
              <p:cNvSpPr>
                <a:spLocks/>
              </p:cNvSpPr>
              <p:nvPr/>
            </p:nvSpPr>
            <p:spPr bwMode="auto">
              <a:xfrm>
                <a:off x="12718698" y="897513"/>
                <a:ext cx="269157" cy="350330"/>
              </a:xfrm>
              <a:custGeom>
                <a:avLst/>
                <a:gdLst>
                  <a:gd name="T0" fmla="*/ 280 w 281"/>
                  <a:gd name="T1" fmla="*/ 228 h 364"/>
                  <a:gd name="T2" fmla="*/ 138 w 281"/>
                  <a:gd name="T3" fmla="*/ 0 h 364"/>
                  <a:gd name="T4" fmla="*/ 13 w 281"/>
                  <a:gd name="T5" fmla="*/ 179 h 364"/>
                  <a:gd name="T6" fmla="*/ 1 w 281"/>
                  <a:gd name="T7" fmla="*/ 216 h 364"/>
                  <a:gd name="T8" fmla="*/ 0 w 281"/>
                  <a:gd name="T9" fmla="*/ 223 h 364"/>
                  <a:gd name="T10" fmla="*/ 0 w 281"/>
                  <a:gd name="T11" fmla="*/ 227 h 364"/>
                  <a:gd name="T12" fmla="*/ 0 w 281"/>
                  <a:gd name="T13" fmla="*/ 234 h 364"/>
                  <a:gd name="T14" fmla="*/ 140 w 281"/>
                  <a:gd name="T15" fmla="*/ 364 h 364"/>
                  <a:gd name="T16" fmla="*/ 281 w 281"/>
                  <a:gd name="T17" fmla="*/ 234 h 364"/>
                  <a:gd name="T18" fmla="*/ 280 w 281"/>
                  <a:gd name="T19" fmla="*/ 2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364">
                    <a:moveTo>
                      <a:pt x="280" y="228"/>
                    </a:moveTo>
                    <a:cubicBezTo>
                      <a:pt x="281" y="127"/>
                      <a:pt x="138" y="0"/>
                      <a:pt x="138" y="0"/>
                    </a:cubicBezTo>
                    <a:cubicBezTo>
                      <a:pt x="65" y="66"/>
                      <a:pt x="29" y="135"/>
                      <a:pt x="13" y="179"/>
                    </a:cubicBezTo>
                    <a:cubicBezTo>
                      <a:pt x="7" y="190"/>
                      <a:pt x="3" y="203"/>
                      <a:pt x="1" y="216"/>
                    </a:cubicBezTo>
                    <a:cubicBezTo>
                      <a:pt x="0" y="220"/>
                      <a:pt x="0" y="223"/>
                      <a:pt x="0" y="223"/>
                    </a:cubicBezTo>
                    <a:cubicBezTo>
                      <a:pt x="0" y="224"/>
                      <a:pt x="0" y="225"/>
                      <a:pt x="0" y="227"/>
                    </a:cubicBezTo>
                    <a:cubicBezTo>
                      <a:pt x="0" y="229"/>
                      <a:pt x="0" y="231"/>
                      <a:pt x="0" y="234"/>
                    </a:cubicBezTo>
                    <a:cubicBezTo>
                      <a:pt x="0" y="306"/>
                      <a:pt x="62" y="364"/>
                      <a:pt x="140" y="364"/>
                    </a:cubicBezTo>
                    <a:cubicBezTo>
                      <a:pt x="218" y="364"/>
                      <a:pt x="281" y="306"/>
                      <a:pt x="281" y="234"/>
                    </a:cubicBezTo>
                    <a:cubicBezTo>
                      <a:pt x="281" y="232"/>
                      <a:pt x="280" y="230"/>
                      <a:pt x="280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" name="Правильный пятиугольник 5"/>
          <p:cNvSpPr/>
          <p:nvPr/>
        </p:nvSpPr>
        <p:spPr>
          <a:xfrm>
            <a:off x="3515408" y="1369748"/>
            <a:ext cx="2183759" cy="2061544"/>
          </a:xfrm>
          <a:prstGeom prst="pentagon">
            <a:avLst/>
          </a:prstGeom>
          <a:gradFill flip="none" rotWithShape="1">
            <a:gsLst>
              <a:gs pos="0">
                <a:srgbClr val="3A9684"/>
              </a:gs>
              <a:gs pos="84000">
                <a:schemeClr val="accent1">
                  <a:lumMod val="45000"/>
                  <a:lumOff val="55000"/>
                  <a:alpha val="94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A9684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Основные виды федерального государственного экологического надзора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24412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42159335"/>
              </p:ext>
            </p:extLst>
          </p:nvPr>
        </p:nvGraphicFramePr>
        <p:xfrm>
          <a:off x="3734467" y="808734"/>
          <a:ext cx="5180935" cy="401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8" name="Диаграмма 117"/>
          <p:cNvGraphicFramePr/>
          <p:nvPr>
            <p:extLst>
              <p:ext uri="{D42A27DB-BD31-4B8C-83A1-F6EECF244321}">
                <p14:modId xmlns:p14="http://schemas.microsoft.com/office/powerpoint/2010/main" xmlns="" val="1260396519"/>
              </p:ext>
            </p:extLst>
          </p:nvPr>
        </p:nvGraphicFramePr>
        <p:xfrm>
          <a:off x="73292" y="1278565"/>
          <a:ext cx="3760145" cy="370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3934257" y="1294990"/>
            <a:ext cx="5150561" cy="890381"/>
            <a:chOff x="4012698" y="1302300"/>
            <a:chExt cx="5070208" cy="74661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019033" y="1387078"/>
              <a:ext cx="2063873" cy="38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предмет исполнения предписания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12698" y="1302300"/>
              <a:ext cx="2280016" cy="38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обращений граждан, юридических лиц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82847" y="1302300"/>
              <a:ext cx="2422265" cy="232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H="1">
              <a:off x="7243945" y="1748857"/>
              <a:ext cx="312758" cy="300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0080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экологический надзор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3" y="1441343"/>
            <a:ext cx="3610582" cy="2549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 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о назначении административного наказания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132,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 КоАП РФ – 31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ст.8.5 КоАП РФ – 43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ст.8.41 КоАП РФ –18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 8.46 КоАП РФ – 4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Мировыми судьями по протоколам Управления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ст.19.5 КоАП РФ – 32  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ст.20.25 КоАП РФ – 4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контрольно-надзорных мероприятий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844" y="1441343"/>
            <a:ext cx="3584254" cy="2549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 КоАП РФ – несоблюдение экологических требований при эксплуатации зданий, строений, сооружений;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ст.8.5 КоАП РФ – несвоевременное, неполное, недостоверное или непредставление отчетности, предусмотренной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ст.8.41 КоАП РФ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невнесение в установленные сроки платы за негативное воздействие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xmlns="" val="134327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08" y="38027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/>
              <a:t>Работа с мировыми судьями по привлечению к административной ответственности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132" y="1622182"/>
            <a:ext cx="8229600" cy="33944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Часть 1 статьи 19.5 КоАП РФ (невыполнение в срок предписания об устранении нарушений) – направлено для рассмотрения 32 дела об административных правонарушениях</a:t>
            </a:r>
          </a:p>
          <a:p>
            <a:r>
              <a:rPr lang="ru-RU" sz="1800" dirty="0" smtClean="0"/>
              <a:t>2.Часть 1 статьи 20.25 КоАП РФ (неуплата административного штрафа в срок, установленный КоАП РФ) – 4  дела об административных правонарушениях</a:t>
            </a:r>
          </a:p>
          <a:p>
            <a:endParaRPr lang="ru-RU" sz="1800" dirty="0"/>
          </a:p>
          <a:p>
            <a:r>
              <a:rPr lang="ru-RU" sz="1800" dirty="0" smtClean="0"/>
              <a:t>КоАП РФ – срок для добровольной оплаты – 60 дней со дня вступления постановления в законную силу.</a:t>
            </a:r>
          </a:p>
          <a:p>
            <a:r>
              <a:rPr lang="ru-RU" sz="1800" dirty="0" smtClean="0"/>
              <a:t>Санкция ч.1 ст.20.25 КоАП РФ – штраф в двукратном размере суммы неуплаченного административного штрафа.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731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55" y="796822"/>
            <a:ext cx="8229600" cy="85725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Новые требования законодательства о государственном контроле (надзоре), вступивших в силу в 2017 году (изменения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62" y="1594047"/>
            <a:ext cx="8229600" cy="33944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Направление </a:t>
            </a:r>
            <a:r>
              <a:rPr lang="ru-RU" sz="1600" b="1" dirty="0" smtClean="0"/>
              <a:t>предостережений </a:t>
            </a:r>
            <a:r>
              <a:rPr lang="ru-RU" sz="1600" dirty="0" smtClean="0"/>
              <a:t>о недопустимости нарушения закона</a:t>
            </a:r>
          </a:p>
          <a:p>
            <a:r>
              <a:rPr lang="ru-RU" sz="1600" dirty="0" smtClean="0"/>
              <a:t>Условия: </a:t>
            </a:r>
          </a:p>
          <a:p>
            <a:pPr marL="0" indent="0">
              <a:buNone/>
            </a:pPr>
            <a:r>
              <a:rPr lang="ru-RU" sz="1600" dirty="0" smtClean="0"/>
              <a:t>- наличие у органа государственного надзора сведения о признаках нарушений обязательных требований;</a:t>
            </a:r>
          </a:p>
          <a:p>
            <a:pPr marL="0" indent="0">
              <a:buNone/>
            </a:pPr>
            <a:r>
              <a:rPr lang="ru-RU" sz="1600" dirty="0" smtClean="0"/>
              <a:t>- отсутствие данных о причинении либо об угрозе причинения вреда  жизни, здоровью граждан, окружающей среде, безопасности государства;</a:t>
            </a:r>
          </a:p>
          <a:p>
            <a:pPr marL="0" indent="0">
              <a:buNone/>
            </a:pPr>
            <a:r>
              <a:rPr lang="ru-RU" sz="1600" dirty="0" smtClean="0"/>
              <a:t>- юридическое лицо, индивидуальный предприниматель ранее не привлекались за нарушение соответствующих требований.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481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306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1"/>
            <a:ext cx="540575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земельный надзор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53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7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3" y="1441343"/>
            <a:ext cx="3610582" cy="25494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2017 года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административного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– 4, из них: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ст.8.6 КоАП РФ – 2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ст.8.6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0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контрольно-надзорной деятельности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844" y="1441342"/>
            <a:ext cx="3584254" cy="25494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нарушение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ст.8.6 КоАП РФ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самовольное снятие и перемещение плодородного слоя почвы;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ст.8.6 КоАП РФ- порча земель в результате нарушения правил обращения с отходами.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97256" y="4107813"/>
            <a:ext cx="7366238" cy="7129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выявленных 2 нарушений произведен расчет размера вреда почвам как объекту охраны окружающей среды на общую сумму 741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Юридическими лицами претензии оплачены в добровольном порядке.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и использования водных ресурсов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3" y="1441343"/>
            <a:ext cx="3610582" cy="2549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 2017 года 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 постановлений о назначении административного наказания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- 60, из них: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ст.7.6 КоАП РФ – 28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ч.4 ст.8.13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 8.42 КоАП РФ -4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ст.8.15 КоАП РФ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контрольно-надзорной деятельности</a:t>
            </a:r>
          </a:p>
          <a:p>
            <a:pPr algn="ctr"/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844" y="1441343"/>
            <a:ext cx="3584254" cy="25494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Решения о предоставлении водного объекта в пользования в целях сброса сточных вод предприятия,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установленных нормативов допустимого сброса загрязняющих веществ в водные объекты,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прибрежной защитной полосы ВОЗ с нарушением ограничений хозяйственной и иной деятельности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нерабочее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неисправное состояние эксплуатируемых очистных сооружений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412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20711</TotalTime>
  <Words>1805</Words>
  <Application>Microsoft Office PowerPoint</Application>
  <PresentationFormat>Экран (16:9)</PresentationFormat>
  <Paragraphs>244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Работа с мировыми судьями по привлечению к административной ответственности</vt:lpstr>
      <vt:lpstr>Новые требования законодательства о государственном контроле (надзоре), вступивших в силу в 2017 году (изменения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vt:lpstr>
      <vt:lpstr>Слайд 8</vt:lpstr>
      <vt:lpstr>Слайд 9</vt:lpstr>
      <vt:lpstr>Слайд 10</vt:lpstr>
      <vt:lpstr>Слайд 11</vt:lpstr>
      <vt:lpstr>Слайд 12</vt:lpstr>
      <vt:lpstr>Результаты административного и судебного оспаривания решений, действий  Управления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Претензионно-исковая работа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Гизатулина Лилия Наилевна</dc:creator>
  <cp:lastModifiedBy>Белобрагина</cp:lastModifiedBy>
  <cp:revision>1626</cp:revision>
  <cp:lastPrinted>2017-10-23T13:09:53Z</cp:lastPrinted>
  <dcterms:created xsi:type="dcterms:W3CDTF">2014-01-22T08:38:05Z</dcterms:created>
  <dcterms:modified xsi:type="dcterms:W3CDTF">2017-10-30T04:39:16Z</dcterms:modified>
</cp:coreProperties>
</file>