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97" r:id="rId1"/>
  </p:sldMasterIdLst>
  <p:notesMasterIdLst>
    <p:notesMasterId r:id="rId16"/>
  </p:notesMasterIdLst>
  <p:handoutMasterIdLst>
    <p:handoutMasterId r:id="rId17"/>
  </p:handoutMasterIdLst>
  <p:sldIdLst>
    <p:sldId id="590" r:id="rId2"/>
    <p:sldId id="591" r:id="rId3"/>
    <p:sldId id="613" r:id="rId4"/>
    <p:sldId id="616" r:id="rId5"/>
    <p:sldId id="594" r:id="rId6"/>
    <p:sldId id="595" r:id="rId7"/>
    <p:sldId id="596" r:id="rId8"/>
    <p:sldId id="608" r:id="rId9"/>
    <p:sldId id="609" r:id="rId10"/>
    <p:sldId id="610" r:id="rId11"/>
    <p:sldId id="611" r:id="rId12"/>
    <p:sldId id="612" r:id="rId13"/>
    <p:sldId id="615" r:id="rId14"/>
    <p:sldId id="614" r:id="rId1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181"/>
    <a:srgbClr val="3EA6C2"/>
    <a:srgbClr val="DE7120"/>
    <a:srgbClr val="214945"/>
    <a:srgbClr val="507BA2"/>
    <a:srgbClr val="4274B0"/>
    <a:srgbClr val="5AA08A"/>
    <a:srgbClr val="52A887"/>
    <a:srgbClr val="0886B2"/>
    <a:srgbClr val="83B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08" autoAdjust="0"/>
    <p:restoredTop sz="96433" autoAdjust="0"/>
  </p:normalViewPr>
  <p:slideViewPr>
    <p:cSldViewPr snapToGrid="0">
      <p:cViewPr>
        <p:scale>
          <a:sx n="60" d="100"/>
          <a:sy n="60" d="100"/>
        </p:scale>
        <p:origin x="509" y="466"/>
      </p:cViewPr>
      <p:guideLst>
        <p:guide orient="horz" pos="2183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9"/>
            <a:ext cx="2972547" cy="497920"/>
          </a:xfrm>
          <a:prstGeom prst="rect">
            <a:avLst/>
          </a:prstGeom>
        </p:spPr>
        <p:txBody>
          <a:bodyPr vert="horz" lIns="91865" tIns="45933" rIns="91865" bIns="459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3" y="19"/>
            <a:ext cx="2972547" cy="497920"/>
          </a:xfrm>
          <a:prstGeom prst="rect">
            <a:avLst/>
          </a:prstGeom>
        </p:spPr>
        <p:txBody>
          <a:bodyPr vert="horz" lIns="91865" tIns="45933" rIns="91865" bIns="45933" rtlCol="0"/>
          <a:lstStyle>
            <a:lvl1pPr algn="r">
              <a:defRPr sz="1200"/>
            </a:lvl1pPr>
          </a:lstStyle>
          <a:p>
            <a:fld id="{329F1339-AFC8-49AE-A8A0-F921C6CF0B8A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9358"/>
            <a:ext cx="2972547" cy="497920"/>
          </a:xfrm>
          <a:prstGeom prst="rect">
            <a:avLst/>
          </a:prstGeom>
        </p:spPr>
        <p:txBody>
          <a:bodyPr vert="horz" lIns="91865" tIns="45933" rIns="91865" bIns="459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3" y="9449358"/>
            <a:ext cx="2972547" cy="497920"/>
          </a:xfrm>
          <a:prstGeom prst="rect">
            <a:avLst/>
          </a:prstGeom>
        </p:spPr>
        <p:txBody>
          <a:bodyPr vert="horz" lIns="91865" tIns="45933" rIns="91865" bIns="45933" rtlCol="0" anchor="b"/>
          <a:lstStyle>
            <a:lvl1pPr algn="r">
              <a:defRPr sz="1200"/>
            </a:lvl1pPr>
          </a:lstStyle>
          <a:p>
            <a:fld id="{C270A5ED-57E7-4FE5-B573-1814A927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767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6" y="24"/>
            <a:ext cx="2971800" cy="499090"/>
          </a:xfrm>
          <a:prstGeom prst="rect">
            <a:avLst/>
          </a:prstGeom>
        </p:spPr>
        <p:txBody>
          <a:bodyPr vert="horz" lIns="91865" tIns="45933" rIns="91865" bIns="459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59" y="24"/>
            <a:ext cx="2971800" cy="499090"/>
          </a:xfrm>
          <a:prstGeom prst="rect">
            <a:avLst/>
          </a:prstGeom>
        </p:spPr>
        <p:txBody>
          <a:bodyPr vert="horz" lIns="91865" tIns="45933" rIns="91865" bIns="45933" rtlCol="0"/>
          <a:lstStyle>
            <a:lvl1pPr algn="r">
              <a:defRPr sz="1200"/>
            </a:lvl1pPr>
          </a:lstStyle>
          <a:p>
            <a:fld id="{16B5D8CE-39A6-4CEA-AF5B-3429038C13AC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5" tIns="45933" rIns="91865" bIns="459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48"/>
            <a:ext cx="5486400" cy="3916740"/>
          </a:xfrm>
          <a:prstGeom prst="rect">
            <a:avLst/>
          </a:prstGeom>
        </p:spPr>
        <p:txBody>
          <a:bodyPr vert="horz" lIns="91865" tIns="45933" rIns="91865" bIns="4593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6" y="9448186"/>
            <a:ext cx="2971800" cy="499089"/>
          </a:xfrm>
          <a:prstGeom prst="rect">
            <a:avLst/>
          </a:prstGeom>
        </p:spPr>
        <p:txBody>
          <a:bodyPr vert="horz" lIns="91865" tIns="45933" rIns="91865" bIns="459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59" y="9448186"/>
            <a:ext cx="2971800" cy="499089"/>
          </a:xfrm>
          <a:prstGeom prst="rect">
            <a:avLst/>
          </a:prstGeom>
        </p:spPr>
        <p:txBody>
          <a:bodyPr vert="horz" lIns="91865" tIns="45933" rIns="91865" bIns="45933" rtlCol="0" anchor="b"/>
          <a:lstStyle>
            <a:lvl1pPr algn="r">
              <a:defRPr sz="1200"/>
            </a:lvl1pPr>
          </a:lstStyle>
          <a:p>
            <a:fld id="{3B4C8C4F-C774-437C-A1B2-1ECD8DE2D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89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180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0175" y="741363"/>
            <a:ext cx="6597650" cy="3711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84B78-AC11-4D85-A2B2-60BE44DB644F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42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0175" y="741363"/>
            <a:ext cx="6597650" cy="3711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84B78-AC11-4D85-A2B2-60BE44DB644F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56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0175" y="741363"/>
            <a:ext cx="6597650" cy="3711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84B78-AC11-4D85-A2B2-60BE44DB644F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01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0175" y="741363"/>
            <a:ext cx="6597650" cy="3711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84B78-AC11-4D85-A2B2-60BE44DB644F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68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0175" y="741363"/>
            <a:ext cx="6597650" cy="3711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84B78-AC11-4D85-A2B2-60BE44DB644F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5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58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53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14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0175" y="741363"/>
            <a:ext cx="6597650" cy="3711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84B78-AC11-4D85-A2B2-60BE44DB644F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4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0175" y="741363"/>
            <a:ext cx="6597650" cy="3711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84B78-AC11-4D85-A2B2-60BE44DB644F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24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0175" y="741363"/>
            <a:ext cx="6597650" cy="3711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84B78-AC11-4D85-A2B2-60BE44DB644F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5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0175" y="741363"/>
            <a:ext cx="6597650" cy="3711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84B78-AC11-4D85-A2B2-60BE44DB644F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36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0175" y="741363"/>
            <a:ext cx="6597650" cy="3711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84B78-AC11-4D85-A2B2-60BE44DB644F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1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2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1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9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7B82-04B9-4553-BFD4-0016CC9B0A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6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5DFD-F615-4AEC-AD9E-8CE8BB236B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1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4" y="274640"/>
            <a:ext cx="80264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5D3-CEDF-471F-8683-D2C882E23B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6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0B34-F517-4F8E-BC01-F442EF91C0F5}" type="datetime1">
              <a:rPr lang="ru-RU" smtClean="0"/>
              <a:t>08.06.2020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82C5E"/>
                </a:solidFill>
                <a:latin typeface="Arial Black"/>
                <a:cs typeface="Arial Black"/>
              </a:defRPr>
            </a:lvl1pPr>
          </a:lstStyle>
          <a:p>
            <a:pPr marL="25399">
              <a:spcBef>
                <a:spcPts val="245"/>
              </a:spcBef>
            </a:pPr>
            <a:fld id="{81D60167-4931-47E6-BA6A-407CBD079E47}" type="slidenum">
              <a:rPr lang="ru-RU" smtClean="0"/>
              <a:pPr marL="25399">
                <a:spcBef>
                  <a:spcPts val="245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48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8D8-68B1-41AA-8AF0-19E2B6567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5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942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885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8283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3771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97138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5656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1599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75421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E9EE-8518-4E54-82C9-2A5A162FE9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1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5" y="1600201"/>
            <a:ext cx="5384799" cy="4525963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01"/>
            <a:ext cx="5384799" cy="4525963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06C6-5C95-4B29-AF77-F8E1A306E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8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067" b="1"/>
            </a:lvl1pPr>
            <a:lvl2pPr marL="594277" indent="0">
              <a:buNone/>
              <a:defRPr sz="2667" b="1"/>
            </a:lvl2pPr>
            <a:lvl3pPr marL="1188553" indent="0">
              <a:buNone/>
              <a:defRPr sz="2400" b="1"/>
            </a:lvl3pPr>
            <a:lvl4pPr marL="1782831" indent="0">
              <a:buNone/>
              <a:defRPr sz="2000" b="1"/>
            </a:lvl4pPr>
            <a:lvl5pPr marL="2377109" indent="0">
              <a:buNone/>
              <a:defRPr sz="2000" b="1"/>
            </a:lvl5pPr>
            <a:lvl6pPr marL="2971383" indent="0">
              <a:buNone/>
              <a:defRPr sz="2000" b="1"/>
            </a:lvl6pPr>
            <a:lvl7pPr marL="3565662" indent="0">
              <a:buNone/>
              <a:defRPr sz="2000" b="1"/>
            </a:lvl7pPr>
            <a:lvl8pPr marL="4159939" indent="0">
              <a:buNone/>
              <a:defRPr sz="2000" b="1"/>
            </a:lvl8pPr>
            <a:lvl9pPr marL="4754214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067" b="1"/>
            </a:lvl1pPr>
            <a:lvl2pPr marL="594277" indent="0">
              <a:buNone/>
              <a:defRPr sz="2667" b="1"/>
            </a:lvl2pPr>
            <a:lvl3pPr marL="1188553" indent="0">
              <a:buNone/>
              <a:defRPr sz="2400" b="1"/>
            </a:lvl3pPr>
            <a:lvl4pPr marL="1782831" indent="0">
              <a:buNone/>
              <a:defRPr sz="2000" b="1"/>
            </a:lvl4pPr>
            <a:lvl5pPr marL="2377109" indent="0">
              <a:buNone/>
              <a:defRPr sz="2000" b="1"/>
            </a:lvl5pPr>
            <a:lvl6pPr marL="2971383" indent="0">
              <a:buNone/>
              <a:defRPr sz="2000" b="1"/>
            </a:lvl6pPr>
            <a:lvl7pPr marL="3565662" indent="0">
              <a:buNone/>
              <a:defRPr sz="2000" b="1"/>
            </a:lvl7pPr>
            <a:lvl8pPr marL="4159939" indent="0">
              <a:buNone/>
              <a:defRPr sz="2000" b="1"/>
            </a:lvl8pPr>
            <a:lvl9pPr marL="4754214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8F82-3E5D-4787-8BF1-5FF68AD298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0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DE7E-7810-4D6A-9C66-AAE18DDBA8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5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2B96-C4B0-4884-AE1B-A2F77FC965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6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600"/>
            </a:lvl2pPr>
            <a:lvl3pPr>
              <a:defRPr sz="30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594277" indent="0">
              <a:buNone/>
              <a:defRPr sz="1600"/>
            </a:lvl2pPr>
            <a:lvl3pPr marL="1188553" indent="0">
              <a:buNone/>
              <a:defRPr sz="1200"/>
            </a:lvl3pPr>
            <a:lvl4pPr marL="1782831" indent="0">
              <a:buNone/>
              <a:defRPr sz="1200"/>
            </a:lvl4pPr>
            <a:lvl5pPr marL="2377109" indent="0">
              <a:buNone/>
              <a:defRPr sz="1200"/>
            </a:lvl5pPr>
            <a:lvl6pPr marL="2971383" indent="0">
              <a:buNone/>
              <a:defRPr sz="1200"/>
            </a:lvl6pPr>
            <a:lvl7pPr marL="3565662" indent="0">
              <a:buNone/>
              <a:defRPr sz="1200"/>
            </a:lvl7pPr>
            <a:lvl8pPr marL="4159939" indent="0">
              <a:buNone/>
              <a:defRPr sz="1200"/>
            </a:lvl8pPr>
            <a:lvl9pPr marL="475421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1144-82D2-4319-BD34-DF6E12A640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2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594277" indent="0">
              <a:buNone/>
              <a:defRPr sz="3600"/>
            </a:lvl2pPr>
            <a:lvl3pPr marL="1188553" indent="0">
              <a:buNone/>
              <a:defRPr sz="3067"/>
            </a:lvl3pPr>
            <a:lvl4pPr marL="1782831" indent="0">
              <a:buNone/>
              <a:defRPr sz="2667"/>
            </a:lvl4pPr>
            <a:lvl5pPr marL="2377109" indent="0">
              <a:buNone/>
              <a:defRPr sz="2667"/>
            </a:lvl5pPr>
            <a:lvl6pPr marL="2971383" indent="0">
              <a:buNone/>
              <a:defRPr sz="2667"/>
            </a:lvl6pPr>
            <a:lvl7pPr marL="3565662" indent="0">
              <a:buNone/>
              <a:defRPr sz="2667"/>
            </a:lvl7pPr>
            <a:lvl8pPr marL="4159939" indent="0">
              <a:buNone/>
              <a:defRPr sz="2667"/>
            </a:lvl8pPr>
            <a:lvl9pPr marL="4754214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594277" indent="0">
              <a:buNone/>
              <a:defRPr sz="1600"/>
            </a:lvl2pPr>
            <a:lvl3pPr marL="1188553" indent="0">
              <a:buNone/>
              <a:defRPr sz="1200"/>
            </a:lvl3pPr>
            <a:lvl4pPr marL="1782831" indent="0">
              <a:buNone/>
              <a:defRPr sz="1200"/>
            </a:lvl4pPr>
            <a:lvl5pPr marL="2377109" indent="0">
              <a:buNone/>
              <a:defRPr sz="1200"/>
            </a:lvl5pPr>
            <a:lvl6pPr marL="2971383" indent="0">
              <a:buNone/>
              <a:defRPr sz="1200"/>
            </a:lvl6pPr>
            <a:lvl7pPr marL="3565662" indent="0">
              <a:buNone/>
              <a:defRPr sz="1200"/>
            </a:lvl7pPr>
            <a:lvl8pPr marL="4159939" indent="0">
              <a:buNone/>
              <a:defRPr sz="1200"/>
            </a:lvl8pPr>
            <a:lvl9pPr marL="475421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6956-921C-42A9-8F6B-F9A6A2AF58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1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78191" tIns="39096" rIns="78191" bIns="3909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78191" tIns="39096" rIns="78191" bIns="3909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5" y="6356354"/>
            <a:ext cx="2844801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B164239E-8695-4D68-93CD-0370E8C07F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354"/>
            <a:ext cx="3860800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1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47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ctr" defTabSz="1188553" rtl="0" eaLnBrk="1" latinLnBrk="0" hangingPunct="1">
        <a:spcBef>
          <a:spcPct val="0"/>
        </a:spcBef>
        <a:buNone/>
        <a:defRPr sz="5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706" indent="-445706" algn="l" defTabSz="1188553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65700" indent="-371423" algn="l" defTabSz="118855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692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3067" kern="1200">
          <a:solidFill>
            <a:schemeClr val="tx1"/>
          </a:solidFill>
          <a:latin typeface="+mn-lt"/>
          <a:ea typeface="+mn-ea"/>
          <a:cs typeface="+mn-cs"/>
        </a:defRPr>
      </a:lvl3pPr>
      <a:lvl4pPr marL="2079971" indent="-297139" algn="l" defTabSz="1188553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674244" indent="-297139" algn="l" defTabSz="1188553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268524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62801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7078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51354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277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553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831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7109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1383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662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9939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4214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Группа 580"/>
          <p:cNvGrpSpPr/>
          <p:nvPr/>
        </p:nvGrpSpPr>
        <p:grpSpPr>
          <a:xfrm>
            <a:off x="2238830" y="2728142"/>
            <a:ext cx="91440" cy="2088000"/>
            <a:chOff x="2365829" y="2322286"/>
            <a:chExt cx="91440" cy="2264228"/>
          </a:xfrm>
        </p:grpSpPr>
        <p:cxnSp>
          <p:nvCxnSpPr>
            <p:cNvPr id="580" name="Прямая соединительная линия 579"/>
            <p:cNvCxnSpPr/>
            <p:nvPr/>
          </p:nvCxnSpPr>
          <p:spPr>
            <a:xfrm>
              <a:off x="2365829" y="2322286"/>
              <a:ext cx="0" cy="2264228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Прямая соединительная линия 624"/>
            <p:cNvCxnSpPr/>
            <p:nvPr/>
          </p:nvCxnSpPr>
          <p:spPr>
            <a:xfrm>
              <a:off x="2411549" y="2322286"/>
              <a:ext cx="0" cy="2264228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Прямая соединительная линия 625"/>
            <p:cNvCxnSpPr/>
            <p:nvPr/>
          </p:nvCxnSpPr>
          <p:spPr>
            <a:xfrm>
              <a:off x="2457269" y="2322286"/>
              <a:ext cx="0" cy="2264228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8" name="Прямая соединительная линия 627"/>
          <p:cNvCxnSpPr/>
          <p:nvPr/>
        </p:nvCxnSpPr>
        <p:spPr>
          <a:xfrm rot="5400000">
            <a:off x="6085182" y="682722"/>
            <a:ext cx="0" cy="12193200"/>
          </a:xfrm>
          <a:prstGeom prst="line">
            <a:avLst/>
          </a:prstGeom>
          <a:ln w="12700" cap="rnd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2737856" y="1982459"/>
            <a:ext cx="7405522" cy="3490184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ru-RU"/>
            </a:defPPr>
            <a:lvl1pPr>
              <a:lnSpc>
                <a:spcPts val="2900"/>
              </a:lnSpc>
              <a:defRPr sz="2400" b="1" spc="100">
                <a:solidFill>
                  <a:srgbClr val="458B7A"/>
                </a:solidFill>
                <a:latin typeface="Arial Narrow" pitchFamily="34" charset="0"/>
                <a:cs typeface="Arial" panose="020B0604020202020204" pitchFamily="34" charset="0"/>
              </a:defRPr>
            </a:lvl1pPr>
            <a:lvl3pPr marL="0" lvl="2">
              <a:lnSpc>
                <a:spcPts val="3700"/>
              </a:lnSpc>
              <a:defRPr sz="3200" b="1" spc="13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defRPr>
            </a:lvl3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kern="5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Liberation Serif"/>
              </a:rPr>
              <a:t>«Контрольно-надзорная деятельность Волжско-Камского межрегионального Управления Росприроднадзора на территории Республики Марий Эл по результатам обобщения правоприменительной практики в части надзора за водными и земельными ресурсами, геологического надзора и охраны недр, надзора на ООПТ по итогам 1 полугодия 2020 года»</a:t>
            </a:r>
            <a:endParaRPr lang="ru-RU" sz="2000" kern="50" dirty="0">
              <a:solidFill>
                <a:srgbClr val="0070C0"/>
              </a:solidFill>
              <a:effectLst/>
              <a:latin typeface="Liberation Serif"/>
              <a:ea typeface="Times New Roman" panose="02020603050405020304" pitchFamily="18" charset="0"/>
              <a:cs typeface="Liberation Serif"/>
            </a:endParaRPr>
          </a:p>
        </p:txBody>
      </p:sp>
      <p:grpSp>
        <p:nvGrpSpPr>
          <p:cNvPr id="528" name="Группа 527"/>
          <p:cNvGrpSpPr/>
          <p:nvPr/>
        </p:nvGrpSpPr>
        <p:grpSpPr>
          <a:xfrm>
            <a:off x="1318896" y="575194"/>
            <a:ext cx="2685232" cy="575451"/>
            <a:chOff x="859658" y="300277"/>
            <a:chExt cx="5107510" cy="575451"/>
          </a:xfrm>
        </p:grpSpPr>
        <p:sp>
          <p:nvSpPr>
            <p:cNvPr id="529" name="TextBox 528"/>
            <p:cNvSpPr txBox="1"/>
            <p:nvPr/>
          </p:nvSpPr>
          <p:spPr>
            <a:xfrm>
              <a:off x="859658" y="547435"/>
              <a:ext cx="5107510" cy="328293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ru-RU" sz="900" b="1" spc="50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Федеральная служба по надзору </a:t>
              </a:r>
            </a:p>
            <a:p>
              <a:pPr>
                <a:lnSpc>
                  <a:spcPts val="800"/>
                </a:lnSpc>
              </a:pPr>
              <a:r>
                <a:rPr lang="ru-RU" sz="900" b="1" spc="70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в сфере природопользования</a:t>
              </a:r>
            </a:p>
          </p:txBody>
        </p:sp>
        <p:sp>
          <p:nvSpPr>
            <p:cNvPr id="530" name="TextBox 529"/>
            <p:cNvSpPr txBox="1"/>
            <p:nvPr/>
          </p:nvSpPr>
          <p:spPr>
            <a:xfrm>
              <a:off x="880611" y="300277"/>
              <a:ext cx="3803958" cy="338552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r>
                <a:rPr lang="ru-RU" sz="1400" b="1" spc="100" dirty="0">
                  <a:solidFill>
                    <a:srgbClr val="31547F"/>
                  </a:solidFill>
                  <a:latin typeface="Arial Narrow" pitchFamily="34" charset="0"/>
                </a:rPr>
                <a:t>РОСПРИРОДНАДЗОР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8721" y="413655"/>
            <a:ext cx="754907" cy="962660"/>
            <a:chOff x="468721" y="413655"/>
            <a:chExt cx="754907" cy="962660"/>
          </a:xfrm>
        </p:grpSpPr>
        <p:sp>
          <p:nvSpPr>
            <p:cNvPr id="847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48" name="Группа 847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849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0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1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2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3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4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5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6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7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8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9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0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1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2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3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4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5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6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7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8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9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1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2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3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4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5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6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7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8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9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0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1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2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3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4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5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6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7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8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9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0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1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2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3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4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5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3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07" name="Группа 1006"/>
          <p:cNvGrpSpPr/>
          <p:nvPr/>
        </p:nvGrpSpPr>
        <p:grpSpPr>
          <a:xfrm>
            <a:off x="3465282" y="420913"/>
            <a:ext cx="2434808" cy="734784"/>
            <a:chOff x="3276600" y="413655"/>
            <a:chExt cx="2314576" cy="698500"/>
          </a:xfrm>
        </p:grpSpPr>
        <p:sp>
          <p:nvSpPr>
            <p:cNvPr id="1008" name="Freeform 54"/>
            <p:cNvSpPr>
              <a:spLocks/>
            </p:cNvSpPr>
            <p:nvPr/>
          </p:nvSpPr>
          <p:spPr bwMode="auto">
            <a:xfrm>
              <a:off x="4348163" y="615268"/>
              <a:ext cx="104775" cy="92075"/>
            </a:xfrm>
            <a:custGeom>
              <a:avLst/>
              <a:gdLst>
                <a:gd name="T0" fmla="*/ 66 w 66"/>
                <a:gd name="T1" fmla="*/ 58 h 58"/>
                <a:gd name="T2" fmla="*/ 0 w 66"/>
                <a:gd name="T3" fmla="*/ 58 h 58"/>
                <a:gd name="T4" fmla="*/ 0 w 66"/>
                <a:gd name="T5" fmla="*/ 0 h 58"/>
                <a:gd name="T6" fmla="*/ 11 w 66"/>
                <a:gd name="T7" fmla="*/ 0 h 58"/>
                <a:gd name="T8" fmla="*/ 11 w 66"/>
                <a:gd name="T9" fmla="*/ 48 h 58"/>
                <a:gd name="T10" fmla="*/ 66 w 66"/>
                <a:gd name="T11" fmla="*/ 48 h 58"/>
                <a:gd name="T12" fmla="*/ 66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66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48"/>
                  </a:lnTo>
                  <a:lnTo>
                    <a:pt x="66" y="4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9" name="Freeform 55"/>
            <p:cNvSpPr>
              <a:spLocks/>
            </p:cNvSpPr>
            <p:nvPr/>
          </p:nvSpPr>
          <p:spPr bwMode="auto">
            <a:xfrm>
              <a:off x="3382963" y="413655"/>
              <a:ext cx="519113" cy="339725"/>
            </a:xfrm>
            <a:custGeom>
              <a:avLst/>
              <a:gdLst>
                <a:gd name="T0" fmla="*/ 25 w 138"/>
                <a:gd name="T1" fmla="*/ 89 h 89"/>
                <a:gd name="T2" fmla="*/ 0 w 138"/>
                <a:gd name="T3" fmla="*/ 64 h 89"/>
                <a:gd name="T4" fmla="*/ 21 w 138"/>
                <a:gd name="T5" fmla="*/ 40 h 89"/>
                <a:gd name="T6" fmla="*/ 19 w 138"/>
                <a:gd name="T7" fmla="*/ 29 h 89"/>
                <a:gd name="T8" fmla="*/ 49 w 138"/>
                <a:gd name="T9" fmla="*/ 0 h 89"/>
                <a:gd name="T10" fmla="*/ 76 w 138"/>
                <a:gd name="T11" fmla="*/ 18 h 89"/>
                <a:gd name="T12" fmla="*/ 82 w 138"/>
                <a:gd name="T13" fmla="*/ 17 h 89"/>
                <a:gd name="T14" fmla="*/ 101 w 138"/>
                <a:gd name="T15" fmla="*/ 32 h 89"/>
                <a:gd name="T16" fmla="*/ 114 w 138"/>
                <a:gd name="T17" fmla="*/ 29 h 89"/>
                <a:gd name="T18" fmla="*/ 138 w 138"/>
                <a:gd name="T19" fmla="*/ 53 h 89"/>
                <a:gd name="T20" fmla="*/ 114 w 138"/>
                <a:gd name="T21" fmla="*/ 78 h 89"/>
                <a:gd name="T22" fmla="*/ 114 w 138"/>
                <a:gd name="T23" fmla="*/ 73 h 89"/>
                <a:gd name="T24" fmla="*/ 134 w 138"/>
                <a:gd name="T25" fmla="*/ 53 h 89"/>
                <a:gd name="T26" fmla="*/ 114 w 138"/>
                <a:gd name="T27" fmla="*/ 33 h 89"/>
                <a:gd name="T28" fmla="*/ 101 w 138"/>
                <a:gd name="T29" fmla="*/ 38 h 89"/>
                <a:gd name="T30" fmla="*/ 97 w 138"/>
                <a:gd name="T31" fmla="*/ 41 h 89"/>
                <a:gd name="T32" fmla="*/ 97 w 138"/>
                <a:gd name="T33" fmla="*/ 36 h 89"/>
                <a:gd name="T34" fmla="*/ 82 w 138"/>
                <a:gd name="T35" fmla="*/ 22 h 89"/>
                <a:gd name="T36" fmla="*/ 76 w 138"/>
                <a:gd name="T37" fmla="*/ 23 h 89"/>
                <a:gd name="T38" fmla="*/ 73 w 138"/>
                <a:gd name="T39" fmla="*/ 24 h 89"/>
                <a:gd name="T40" fmla="*/ 73 w 138"/>
                <a:gd name="T41" fmla="*/ 22 h 89"/>
                <a:gd name="T42" fmla="*/ 49 w 138"/>
                <a:gd name="T43" fmla="*/ 4 h 89"/>
                <a:gd name="T44" fmla="*/ 24 w 138"/>
                <a:gd name="T45" fmla="*/ 29 h 89"/>
                <a:gd name="T46" fmla="*/ 26 w 138"/>
                <a:gd name="T47" fmla="*/ 41 h 89"/>
                <a:gd name="T48" fmla="*/ 28 w 138"/>
                <a:gd name="T49" fmla="*/ 44 h 89"/>
                <a:gd name="T50" fmla="*/ 24 w 138"/>
                <a:gd name="T51" fmla="*/ 44 h 89"/>
                <a:gd name="T52" fmla="*/ 5 w 138"/>
                <a:gd name="T53" fmla="*/ 64 h 89"/>
                <a:gd name="T54" fmla="*/ 25 w 138"/>
                <a:gd name="T55" fmla="*/ 84 h 89"/>
                <a:gd name="T56" fmla="*/ 25 w 138"/>
                <a:gd name="T5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89">
                  <a:moveTo>
                    <a:pt x="25" y="89"/>
                  </a:moveTo>
                  <a:cubicBezTo>
                    <a:pt x="11" y="89"/>
                    <a:pt x="0" y="78"/>
                    <a:pt x="0" y="64"/>
                  </a:cubicBezTo>
                  <a:cubicBezTo>
                    <a:pt x="0" y="52"/>
                    <a:pt x="9" y="41"/>
                    <a:pt x="21" y="40"/>
                  </a:cubicBezTo>
                  <a:cubicBezTo>
                    <a:pt x="20" y="36"/>
                    <a:pt x="19" y="33"/>
                    <a:pt x="19" y="29"/>
                  </a:cubicBezTo>
                  <a:cubicBezTo>
                    <a:pt x="19" y="13"/>
                    <a:pt x="32" y="0"/>
                    <a:pt x="49" y="0"/>
                  </a:cubicBezTo>
                  <a:cubicBezTo>
                    <a:pt x="61" y="0"/>
                    <a:pt x="72" y="7"/>
                    <a:pt x="76" y="18"/>
                  </a:cubicBezTo>
                  <a:cubicBezTo>
                    <a:pt x="78" y="18"/>
                    <a:pt x="80" y="17"/>
                    <a:pt x="82" y="17"/>
                  </a:cubicBezTo>
                  <a:cubicBezTo>
                    <a:pt x="91" y="17"/>
                    <a:pt x="99" y="24"/>
                    <a:pt x="101" y="32"/>
                  </a:cubicBezTo>
                  <a:cubicBezTo>
                    <a:pt x="105" y="30"/>
                    <a:pt x="109" y="29"/>
                    <a:pt x="114" y="29"/>
                  </a:cubicBezTo>
                  <a:cubicBezTo>
                    <a:pt x="127" y="29"/>
                    <a:pt x="138" y="40"/>
                    <a:pt x="138" y="53"/>
                  </a:cubicBezTo>
                  <a:cubicBezTo>
                    <a:pt x="138" y="67"/>
                    <a:pt x="127" y="78"/>
                    <a:pt x="114" y="78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25" y="73"/>
                    <a:pt x="134" y="64"/>
                    <a:pt x="134" y="53"/>
                  </a:cubicBezTo>
                  <a:cubicBezTo>
                    <a:pt x="134" y="42"/>
                    <a:pt x="125" y="33"/>
                    <a:pt x="114" y="33"/>
                  </a:cubicBezTo>
                  <a:cubicBezTo>
                    <a:pt x="109" y="33"/>
                    <a:pt x="104" y="35"/>
                    <a:pt x="101" y="38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28"/>
                    <a:pt x="90" y="22"/>
                    <a:pt x="82" y="22"/>
                  </a:cubicBezTo>
                  <a:cubicBezTo>
                    <a:pt x="80" y="22"/>
                    <a:pt x="78" y="22"/>
                    <a:pt x="76" y="23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9" y="11"/>
                    <a:pt x="60" y="4"/>
                    <a:pt x="49" y="4"/>
                  </a:cubicBezTo>
                  <a:cubicBezTo>
                    <a:pt x="35" y="4"/>
                    <a:pt x="24" y="16"/>
                    <a:pt x="24" y="29"/>
                  </a:cubicBezTo>
                  <a:cubicBezTo>
                    <a:pt x="24" y="33"/>
                    <a:pt x="25" y="37"/>
                    <a:pt x="26" y="41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4" y="44"/>
                    <a:pt x="5" y="53"/>
                    <a:pt x="5" y="64"/>
                  </a:cubicBezTo>
                  <a:cubicBezTo>
                    <a:pt x="5" y="75"/>
                    <a:pt x="14" y="84"/>
                    <a:pt x="25" y="84"/>
                  </a:cubicBezTo>
                  <a:lnTo>
                    <a:pt x="25" y="89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0" name="Freeform 56"/>
            <p:cNvSpPr>
              <a:spLocks/>
            </p:cNvSpPr>
            <p:nvPr/>
          </p:nvSpPr>
          <p:spPr bwMode="auto">
            <a:xfrm>
              <a:off x="3794125" y="570818"/>
              <a:ext cx="36513" cy="38100"/>
            </a:xfrm>
            <a:custGeom>
              <a:avLst/>
              <a:gdLst>
                <a:gd name="T0" fmla="*/ 16 w 23"/>
                <a:gd name="T1" fmla="*/ 24 h 24"/>
                <a:gd name="T2" fmla="*/ 0 w 23"/>
                <a:gd name="T3" fmla="*/ 9 h 24"/>
                <a:gd name="T4" fmla="*/ 7 w 23"/>
                <a:gd name="T5" fmla="*/ 0 h 24"/>
                <a:gd name="T6" fmla="*/ 23 w 23"/>
                <a:gd name="T7" fmla="*/ 14 h 24"/>
                <a:gd name="T8" fmla="*/ 16 w 23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6" y="24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3" y="1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1" name="Freeform 57"/>
            <p:cNvSpPr>
              <a:spLocks/>
            </p:cNvSpPr>
            <p:nvPr/>
          </p:nvSpPr>
          <p:spPr bwMode="auto">
            <a:xfrm>
              <a:off x="3657600" y="505730"/>
              <a:ext cx="41275" cy="49213"/>
            </a:xfrm>
            <a:custGeom>
              <a:avLst/>
              <a:gdLst>
                <a:gd name="T0" fmla="*/ 7 w 26"/>
                <a:gd name="T1" fmla="*/ 31 h 31"/>
                <a:gd name="T2" fmla="*/ 0 w 26"/>
                <a:gd name="T3" fmla="*/ 24 h 31"/>
                <a:gd name="T4" fmla="*/ 17 w 26"/>
                <a:gd name="T5" fmla="*/ 0 h 31"/>
                <a:gd name="T6" fmla="*/ 26 w 26"/>
                <a:gd name="T7" fmla="*/ 7 h 31"/>
                <a:gd name="T8" fmla="*/ 7 w 2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7" y="31"/>
                  </a:moveTo>
                  <a:lnTo>
                    <a:pt x="0" y="24"/>
                  </a:lnTo>
                  <a:lnTo>
                    <a:pt x="17" y="0"/>
                  </a:lnTo>
                  <a:lnTo>
                    <a:pt x="26" y="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2" name="Freeform 58"/>
            <p:cNvSpPr>
              <a:spLocks/>
            </p:cNvSpPr>
            <p:nvPr/>
          </p:nvSpPr>
          <p:spPr bwMode="auto">
            <a:xfrm>
              <a:off x="3438525" y="608918"/>
              <a:ext cx="46038" cy="49213"/>
            </a:xfrm>
            <a:custGeom>
              <a:avLst/>
              <a:gdLst>
                <a:gd name="T0" fmla="*/ 19 w 29"/>
                <a:gd name="T1" fmla="*/ 31 h 31"/>
                <a:gd name="T2" fmla="*/ 0 w 29"/>
                <a:gd name="T3" fmla="*/ 9 h 31"/>
                <a:gd name="T4" fmla="*/ 10 w 29"/>
                <a:gd name="T5" fmla="*/ 0 h 31"/>
                <a:gd name="T6" fmla="*/ 29 w 29"/>
                <a:gd name="T7" fmla="*/ 24 h 31"/>
                <a:gd name="T8" fmla="*/ 19 w 29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9" y="31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29" y="24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3" name="Rectangle 59"/>
            <p:cNvSpPr>
              <a:spLocks noChangeArrowheads="1"/>
            </p:cNvSpPr>
            <p:nvPr/>
          </p:nvSpPr>
          <p:spPr bwMode="auto">
            <a:xfrm>
              <a:off x="3556000" y="451755"/>
              <a:ext cx="15875" cy="244475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4" name="Freeform 60"/>
            <p:cNvSpPr>
              <a:spLocks/>
            </p:cNvSpPr>
            <p:nvPr/>
          </p:nvSpPr>
          <p:spPr bwMode="auto">
            <a:xfrm>
              <a:off x="3503613" y="467630"/>
              <a:ext cx="115888" cy="71438"/>
            </a:xfrm>
            <a:custGeom>
              <a:avLst/>
              <a:gdLst>
                <a:gd name="T0" fmla="*/ 38 w 73"/>
                <a:gd name="T1" fmla="*/ 45 h 45"/>
                <a:gd name="T2" fmla="*/ 0 w 73"/>
                <a:gd name="T3" fmla="*/ 7 h 45"/>
                <a:gd name="T4" fmla="*/ 9 w 73"/>
                <a:gd name="T5" fmla="*/ 0 h 45"/>
                <a:gd name="T6" fmla="*/ 38 w 73"/>
                <a:gd name="T7" fmla="*/ 28 h 45"/>
                <a:gd name="T8" fmla="*/ 66 w 73"/>
                <a:gd name="T9" fmla="*/ 0 h 45"/>
                <a:gd name="T10" fmla="*/ 73 w 73"/>
                <a:gd name="T11" fmla="*/ 9 h 45"/>
                <a:gd name="T12" fmla="*/ 38 w 73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5">
                  <a:moveTo>
                    <a:pt x="38" y="45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38" y="28"/>
                  </a:lnTo>
                  <a:lnTo>
                    <a:pt x="66" y="0"/>
                  </a:lnTo>
                  <a:lnTo>
                    <a:pt x="73" y="9"/>
                  </a:lnTo>
                  <a:lnTo>
                    <a:pt x="38" y="4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5" name="Freeform 61"/>
            <p:cNvSpPr>
              <a:spLocks/>
            </p:cNvSpPr>
            <p:nvPr/>
          </p:nvSpPr>
          <p:spPr bwMode="auto">
            <a:xfrm>
              <a:off x="3503613" y="543830"/>
              <a:ext cx="115888" cy="68263"/>
            </a:xfrm>
            <a:custGeom>
              <a:avLst/>
              <a:gdLst>
                <a:gd name="T0" fmla="*/ 38 w 73"/>
                <a:gd name="T1" fmla="*/ 43 h 43"/>
                <a:gd name="T2" fmla="*/ 0 w 73"/>
                <a:gd name="T3" fmla="*/ 7 h 43"/>
                <a:gd name="T4" fmla="*/ 9 w 73"/>
                <a:gd name="T5" fmla="*/ 0 h 43"/>
                <a:gd name="T6" fmla="*/ 38 w 73"/>
                <a:gd name="T7" fmla="*/ 29 h 43"/>
                <a:gd name="T8" fmla="*/ 66 w 73"/>
                <a:gd name="T9" fmla="*/ 0 h 43"/>
                <a:gd name="T10" fmla="*/ 73 w 73"/>
                <a:gd name="T11" fmla="*/ 7 h 43"/>
                <a:gd name="T12" fmla="*/ 38 w 73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3">
                  <a:moveTo>
                    <a:pt x="38" y="4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38" y="29"/>
                  </a:lnTo>
                  <a:lnTo>
                    <a:pt x="66" y="0"/>
                  </a:lnTo>
                  <a:lnTo>
                    <a:pt x="73" y="7"/>
                  </a:lnTo>
                  <a:lnTo>
                    <a:pt x="38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6" name="Freeform 62"/>
            <p:cNvSpPr>
              <a:spLocks/>
            </p:cNvSpPr>
            <p:nvPr/>
          </p:nvSpPr>
          <p:spPr bwMode="auto">
            <a:xfrm>
              <a:off x="4913313" y="791480"/>
              <a:ext cx="60325" cy="312738"/>
            </a:xfrm>
            <a:custGeom>
              <a:avLst/>
              <a:gdLst>
                <a:gd name="T0" fmla="*/ 0 w 38"/>
                <a:gd name="T1" fmla="*/ 0 h 197"/>
                <a:gd name="T2" fmla="*/ 38 w 38"/>
                <a:gd name="T3" fmla="*/ 0 h 197"/>
                <a:gd name="T4" fmla="*/ 38 w 38"/>
                <a:gd name="T5" fmla="*/ 197 h 197"/>
                <a:gd name="T6" fmla="*/ 0 w 38"/>
                <a:gd name="T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97">
                  <a:moveTo>
                    <a:pt x="0" y="0"/>
                  </a:moveTo>
                  <a:lnTo>
                    <a:pt x="38" y="0"/>
                  </a:lnTo>
                  <a:lnTo>
                    <a:pt x="38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7" name="Freeform 63"/>
            <p:cNvSpPr>
              <a:spLocks/>
            </p:cNvSpPr>
            <p:nvPr/>
          </p:nvSpPr>
          <p:spPr bwMode="auto">
            <a:xfrm>
              <a:off x="4913313" y="791480"/>
              <a:ext cx="60325" cy="312738"/>
            </a:xfrm>
            <a:custGeom>
              <a:avLst/>
              <a:gdLst>
                <a:gd name="T0" fmla="*/ 0 w 38"/>
                <a:gd name="T1" fmla="*/ 0 h 197"/>
                <a:gd name="T2" fmla="*/ 38 w 38"/>
                <a:gd name="T3" fmla="*/ 0 h 197"/>
                <a:gd name="T4" fmla="*/ 38 w 38"/>
                <a:gd name="T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97">
                  <a:moveTo>
                    <a:pt x="0" y="0"/>
                  </a:moveTo>
                  <a:lnTo>
                    <a:pt x="38" y="0"/>
                  </a:lnTo>
                  <a:lnTo>
                    <a:pt x="38" y="1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8" name="Freeform 64"/>
            <p:cNvSpPr>
              <a:spLocks/>
            </p:cNvSpPr>
            <p:nvPr/>
          </p:nvSpPr>
          <p:spPr bwMode="auto">
            <a:xfrm>
              <a:off x="4913313" y="783543"/>
              <a:ext cx="66675" cy="320675"/>
            </a:xfrm>
            <a:custGeom>
              <a:avLst/>
              <a:gdLst>
                <a:gd name="T0" fmla="*/ 42 w 42"/>
                <a:gd name="T1" fmla="*/ 202 h 202"/>
                <a:gd name="T2" fmla="*/ 31 w 42"/>
                <a:gd name="T3" fmla="*/ 202 h 202"/>
                <a:gd name="T4" fmla="*/ 31 w 42"/>
                <a:gd name="T5" fmla="*/ 10 h 202"/>
                <a:gd name="T6" fmla="*/ 0 w 42"/>
                <a:gd name="T7" fmla="*/ 10 h 202"/>
                <a:gd name="T8" fmla="*/ 0 w 42"/>
                <a:gd name="T9" fmla="*/ 0 h 202"/>
                <a:gd name="T10" fmla="*/ 42 w 42"/>
                <a:gd name="T11" fmla="*/ 0 h 202"/>
                <a:gd name="T12" fmla="*/ 42 w 42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02">
                  <a:moveTo>
                    <a:pt x="42" y="202"/>
                  </a:moveTo>
                  <a:lnTo>
                    <a:pt x="31" y="202"/>
                  </a:lnTo>
                  <a:lnTo>
                    <a:pt x="3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20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9" name="Freeform 65"/>
            <p:cNvSpPr>
              <a:spLocks/>
            </p:cNvSpPr>
            <p:nvPr/>
          </p:nvSpPr>
          <p:spPr bwMode="auto">
            <a:xfrm>
              <a:off x="4913313" y="894668"/>
              <a:ext cx="60325" cy="0"/>
            </a:xfrm>
            <a:custGeom>
              <a:avLst/>
              <a:gdLst>
                <a:gd name="T0" fmla="*/ 0 w 38"/>
                <a:gd name="T1" fmla="*/ 38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0" name="Line 66"/>
            <p:cNvSpPr>
              <a:spLocks noChangeShapeType="1"/>
            </p:cNvSpPr>
            <p:nvPr/>
          </p:nvSpPr>
          <p:spPr bwMode="auto">
            <a:xfrm>
              <a:off x="4913313" y="894668"/>
              <a:ext cx="603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1" name="Rectangle 67"/>
            <p:cNvSpPr>
              <a:spLocks noChangeArrowheads="1"/>
            </p:cNvSpPr>
            <p:nvPr/>
          </p:nvSpPr>
          <p:spPr bwMode="auto">
            <a:xfrm>
              <a:off x="4913313" y="886730"/>
              <a:ext cx="60325" cy="15875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2" name="Freeform 68"/>
            <p:cNvSpPr>
              <a:spLocks/>
            </p:cNvSpPr>
            <p:nvPr/>
          </p:nvSpPr>
          <p:spPr bwMode="auto">
            <a:xfrm>
              <a:off x="4913313" y="1001030"/>
              <a:ext cx="60325" cy="0"/>
            </a:xfrm>
            <a:custGeom>
              <a:avLst/>
              <a:gdLst>
                <a:gd name="T0" fmla="*/ 0 w 38"/>
                <a:gd name="T1" fmla="*/ 38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3" name="Line 69"/>
            <p:cNvSpPr>
              <a:spLocks noChangeShapeType="1"/>
            </p:cNvSpPr>
            <p:nvPr/>
          </p:nvSpPr>
          <p:spPr bwMode="auto">
            <a:xfrm>
              <a:off x="4913313" y="1001030"/>
              <a:ext cx="603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" name="Rectangle 70"/>
            <p:cNvSpPr>
              <a:spLocks noChangeArrowheads="1"/>
            </p:cNvSpPr>
            <p:nvPr/>
          </p:nvSpPr>
          <p:spPr bwMode="auto">
            <a:xfrm>
              <a:off x="4913313" y="989918"/>
              <a:ext cx="60325" cy="190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" name="Freeform 71"/>
            <p:cNvSpPr>
              <a:spLocks/>
            </p:cNvSpPr>
            <p:nvPr/>
          </p:nvSpPr>
          <p:spPr bwMode="auto">
            <a:xfrm>
              <a:off x="4584700" y="467630"/>
              <a:ext cx="268288" cy="239713"/>
            </a:xfrm>
            <a:custGeom>
              <a:avLst/>
              <a:gdLst>
                <a:gd name="T0" fmla="*/ 169 w 169"/>
                <a:gd name="T1" fmla="*/ 151 h 151"/>
                <a:gd name="T2" fmla="*/ 169 w 169"/>
                <a:gd name="T3" fmla="*/ 50 h 151"/>
                <a:gd name="T4" fmla="*/ 121 w 169"/>
                <a:gd name="T5" fmla="*/ 0 h 151"/>
                <a:gd name="T6" fmla="*/ 71 w 169"/>
                <a:gd name="T7" fmla="*/ 50 h 151"/>
                <a:gd name="T8" fmla="*/ 71 w 169"/>
                <a:gd name="T9" fmla="*/ 149 h 151"/>
                <a:gd name="T10" fmla="*/ 0 w 169"/>
                <a:gd name="T11" fmla="*/ 149 h 151"/>
                <a:gd name="T12" fmla="*/ 169 w 169"/>
                <a:gd name="T1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51">
                  <a:moveTo>
                    <a:pt x="169" y="151"/>
                  </a:moveTo>
                  <a:lnTo>
                    <a:pt x="169" y="50"/>
                  </a:lnTo>
                  <a:lnTo>
                    <a:pt x="121" y="0"/>
                  </a:lnTo>
                  <a:lnTo>
                    <a:pt x="71" y="50"/>
                  </a:lnTo>
                  <a:lnTo>
                    <a:pt x="71" y="149"/>
                  </a:lnTo>
                  <a:lnTo>
                    <a:pt x="0" y="149"/>
                  </a:lnTo>
                  <a:lnTo>
                    <a:pt x="169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" name="Freeform 72"/>
            <p:cNvSpPr>
              <a:spLocks/>
            </p:cNvSpPr>
            <p:nvPr/>
          </p:nvSpPr>
          <p:spPr bwMode="auto">
            <a:xfrm>
              <a:off x="4584700" y="467630"/>
              <a:ext cx="268288" cy="239713"/>
            </a:xfrm>
            <a:custGeom>
              <a:avLst/>
              <a:gdLst>
                <a:gd name="T0" fmla="*/ 169 w 169"/>
                <a:gd name="T1" fmla="*/ 151 h 151"/>
                <a:gd name="T2" fmla="*/ 169 w 169"/>
                <a:gd name="T3" fmla="*/ 50 h 151"/>
                <a:gd name="T4" fmla="*/ 121 w 169"/>
                <a:gd name="T5" fmla="*/ 0 h 151"/>
                <a:gd name="T6" fmla="*/ 71 w 169"/>
                <a:gd name="T7" fmla="*/ 50 h 151"/>
                <a:gd name="T8" fmla="*/ 71 w 169"/>
                <a:gd name="T9" fmla="*/ 149 h 151"/>
                <a:gd name="T10" fmla="*/ 0 w 169"/>
                <a:gd name="T11" fmla="*/ 14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51">
                  <a:moveTo>
                    <a:pt x="169" y="151"/>
                  </a:moveTo>
                  <a:lnTo>
                    <a:pt x="169" y="50"/>
                  </a:lnTo>
                  <a:lnTo>
                    <a:pt x="121" y="0"/>
                  </a:lnTo>
                  <a:lnTo>
                    <a:pt x="71" y="50"/>
                  </a:lnTo>
                  <a:lnTo>
                    <a:pt x="71" y="149"/>
                  </a:lnTo>
                  <a:lnTo>
                    <a:pt x="0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73"/>
            <p:cNvSpPr>
              <a:spLocks/>
            </p:cNvSpPr>
            <p:nvPr/>
          </p:nvSpPr>
          <p:spPr bwMode="auto">
            <a:xfrm>
              <a:off x="4584700" y="454930"/>
              <a:ext cx="274638" cy="255588"/>
            </a:xfrm>
            <a:custGeom>
              <a:avLst/>
              <a:gdLst>
                <a:gd name="T0" fmla="*/ 76 w 173"/>
                <a:gd name="T1" fmla="*/ 161 h 161"/>
                <a:gd name="T2" fmla="*/ 0 w 173"/>
                <a:gd name="T3" fmla="*/ 161 h 161"/>
                <a:gd name="T4" fmla="*/ 0 w 173"/>
                <a:gd name="T5" fmla="*/ 152 h 161"/>
                <a:gd name="T6" fmla="*/ 64 w 173"/>
                <a:gd name="T7" fmla="*/ 152 h 161"/>
                <a:gd name="T8" fmla="*/ 64 w 173"/>
                <a:gd name="T9" fmla="*/ 56 h 161"/>
                <a:gd name="T10" fmla="*/ 121 w 173"/>
                <a:gd name="T11" fmla="*/ 0 h 161"/>
                <a:gd name="T12" fmla="*/ 173 w 173"/>
                <a:gd name="T13" fmla="*/ 56 h 161"/>
                <a:gd name="T14" fmla="*/ 173 w 173"/>
                <a:gd name="T15" fmla="*/ 159 h 161"/>
                <a:gd name="T16" fmla="*/ 162 w 173"/>
                <a:gd name="T17" fmla="*/ 159 h 161"/>
                <a:gd name="T18" fmla="*/ 162 w 173"/>
                <a:gd name="T19" fmla="*/ 60 h 161"/>
                <a:gd name="T20" fmla="*/ 121 w 173"/>
                <a:gd name="T21" fmla="*/ 15 h 161"/>
                <a:gd name="T22" fmla="*/ 76 w 173"/>
                <a:gd name="T23" fmla="*/ 60 h 161"/>
                <a:gd name="T24" fmla="*/ 76 w 173"/>
                <a:gd name="T2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61">
                  <a:moveTo>
                    <a:pt x="76" y="161"/>
                  </a:moveTo>
                  <a:lnTo>
                    <a:pt x="0" y="161"/>
                  </a:lnTo>
                  <a:lnTo>
                    <a:pt x="0" y="152"/>
                  </a:lnTo>
                  <a:lnTo>
                    <a:pt x="64" y="152"/>
                  </a:lnTo>
                  <a:lnTo>
                    <a:pt x="64" y="56"/>
                  </a:lnTo>
                  <a:lnTo>
                    <a:pt x="121" y="0"/>
                  </a:lnTo>
                  <a:lnTo>
                    <a:pt x="173" y="56"/>
                  </a:lnTo>
                  <a:lnTo>
                    <a:pt x="173" y="159"/>
                  </a:lnTo>
                  <a:lnTo>
                    <a:pt x="162" y="159"/>
                  </a:lnTo>
                  <a:lnTo>
                    <a:pt x="162" y="60"/>
                  </a:lnTo>
                  <a:lnTo>
                    <a:pt x="121" y="15"/>
                  </a:lnTo>
                  <a:lnTo>
                    <a:pt x="76" y="60"/>
                  </a:lnTo>
                  <a:lnTo>
                    <a:pt x="76" y="16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74"/>
            <p:cNvSpPr>
              <a:spLocks noChangeArrowheads="1"/>
            </p:cNvSpPr>
            <p:nvPr/>
          </p:nvSpPr>
          <p:spPr bwMode="auto">
            <a:xfrm>
              <a:off x="4738688" y="535893"/>
              <a:ext cx="65088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75"/>
            <p:cNvSpPr>
              <a:spLocks noEditPoints="1"/>
            </p:cNvSpPr>
            <p:nvPr/>
          </p:nvSpPr>
          <p:spPr bwMode="auto">
            <a:xfrm>
              <a:off x="4727575" y="527955"/>
              <a:ext cx="84138" cy="84138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  <a:gd name="T10" fmla="*/ 11 w 22"/>
                <a:gd name="T11" fmla="*/ 5 h 22"/>
                <a:gd name="T12" fmla="*/ 5 w 22"/>
                <a:gd name="T13" fmla="*/ 11 h 22"/>
                <a:gd name="T14" fmla="*/ 11 w 22"/>
                <a:gd name="T15" fmla="*/ 17 h 22"/>
                <a:gd name="T16" fmla="*/ 17 w 22"/>
                <a:gd name="T17" fmla="*/ 11 h 22"/>
                <a:gd name="T18" fmla="*/ 11 w 22"/>
                <a:gd name="T1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5"/>
                  </a:moveTo>
                  <a:cubicBezTo>
                    <a:pt x="8" y="5"/>
                    <a:pt x="5" y="8"/>
                    <a:pt x="5" y="11"/>
                  </a:cubicBezTo>
                  <a:cubicBezTo>
                    <a:pt x="5" y="14"/>
                    <a:pt x="8" y="17"/>
                    <a:pt x="11" y="17"/>
                  </a:cubicBezTo>
                  <a:cubicBezTo>
                    <a:pt x="14" y="17"/>
                    <a:pt x="17" y="14"/>
                    <a:pt x="17" y="11"/>
                  </a:cubicBezTo>
                  <a:cubicBezTo>
                    <a:pt x="17" y="8"/>
                    <a:pt x="14" y="5"/>
                    <a:pt x="11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76"/>
            <p:cNvSpPr>
              <a:spLocks/>
            </p:cNvSpPr>
            <p:nvPr/>
          </p:nvSpPr>
          <p:spPr bwMode="auto">
            <a:xfrm>
              <a:off x="4765675" y="639080"/>
              <a:ext cx="0" cy="57150"/>
            </a:xfrm>
            <a:custGeom>
              <a:avLst/>
              <a:gdLst>
                <a:gd name="T0" fmla="*/ 0 h 36"/>
                <a:gd name="T1" fmla="*/ 36 h 36"/>
                <a:gd name="T2" fmla="*/ 0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6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7"/>
            <p:cNvSpPr>
              <a:spLocks noChangeShapeType="1"/>
            </p:cNvSpPr>
            <p:nvPr/>
          </p:nvSpPr>
          <p:spPr bwMode="auto">
            <a:xfrm>
              <a:off x="4765675" y="639080"/>
              <a:ext cx="0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78"/>
            <p:cNvSpPr>
              <a:spLocks noChangeArrowheads="1"/>
            </p:cNvSpPr>
            <p:nvPr/>
          </p:nvSpPr>
          <p:spPr bwMode="auto">
            <a:xfrm>
              <a:off x="4757738" y="639080"/>
              <a:ext cx="19050" cy="571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Freeform 80"/>
            <p:cNvSpPr>
              <a:spLocks/>
            </p:cNvSpPr>
            <p:nvPr/>
          </p:nvSpPr>
          <p:spPr bwMode="auto">
            <a:xfrm>
              <a:off x="4697413" y="704168"/>
              <a:ext cx="215900" cy="400050"/>
            </a:xfrm>
            <a:custGeom>
              <a:avLst/>
              <a:gdLst>
                <a:gd name="T0" fmla="*/ 0 w 136"/>
                <a:gd name="T1" fmla="*/ 252 h 252"/>
                <a:gd name="T2" fmla="*/ 0 w 136"/>
                <a:gd name="T3" fmla="*/ 0 h 252"/>
                <a:gd name="T4" fmla="*/ 136 w 136"/>
                <a:gd name="T5" fmla="*/ 0 h 252"/>
                <a:gd name="T6" fmla="*/ 136 w 136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52">
                  <a:moveTo>
                    <a:pt x="0" y="252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Freeform 81"/>
            <p:cNvSpPr>
              <a:spLocks/>
            </p:cNvSpPr>
            <p:nvPr/>
          </p:nvSpPr>
          <p:spPr bwMode="auto">
            <a:xfrm>
              <a:off x="4686300" y="696230"/>
              <a:ext cx="238125" cy="407988"/>
            </a:xfrm>
            <a:custGeom>
              <a:avLst/>
              <a:gdLst>
                <a:gd name="T0" fmla="*/ 150 w 150"/>
                <a:gd name="T1" fmla="*/ 257 h 257"/>
                <a:gd name="T2" fmla="*/ 138 w 150"/>
                <a:gd name="T3" fmla="*/ 257 h 257"/>
                <a:gd name="T4" fmla="*/ 138 w 150"/>
                <a:gd name="T5" fmla="*/ 9 h 257"/>
                <a:gd name="T6" fmla="*/ 12 w 150"/>
                <a:gd name="T7" fmla="*/ 9 h 257"/>
                <a:gd name="T8" fmla="*/ 12 w 150"/>
                <a:gd name="T9" fmla="*/ 257 h 257"/>
                <a:gd name="T10" fmla="*/ 0 w 150"/>
                <a:gd name="T11" fmla="*/ 257 h 257"/>
                <a:gd name="T12" fmla="*/ 0 w 150"/>
                <a:gd name="T13" fmla="*/ 0 h 257"/>
                <a:gd name="T14" fmla="*/ 150 w 150"/>
                <a:gd name="T15" fmla="*/ 0 h 257"/>
                <a:gd name="T16" fmla="*/ 150 w 150"/>
                <a:gd name="T1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57">
                  <a:moveTo>
                    <a:pt x="150" y="257"/>
                  </a:moveTo>
                  <a:lnTo>
                    <a:pt x="138" y="257"/>
                  </a:lnTo>
                  <a:lnTo>
                    <a:pt x="138" y="9"/>
                  </a:lnTo>
                  <a:lnTo>
                    <a:pt x="12" y="9"/>
                  </a:lnTo>
                  <a:lnTo>
                    <a:pt x="12" y="257"/>
                  </a:lnTo>
                  <a:lnTo>
                    <a:pt x="0" y="257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257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Freeform 84"/>
            <p:cNvSpPr>
              <a:spLocks/>
            </p:cNvSpPr>
            <p:nvPr/>
          </p:nvSpPr>
          <p:spPr bwMode="auto">
            <a:xfrm>
              <a:off x="4721225" y="731155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Freeform 87"/>
            <p:cNvSpPr>
              <a:spLocks/>
            </p:cNvSpPr>
            <p:nvPr/>
          </p:nvSpPr>
          <p:spPr bwMode="auto">
            <a:xfrm>
              <a:off x="4803775" y="731155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Freeform 90"/>
            <p:cNvSpPr>
              <a:spLocks/>
            </p:cNvSpPr>
            <p:nvPr/>
          </p:nvSpPr>
          <p:spPr bwMode="auto">
            <a:xfrm>
              <a:off x="4721225" y="829580"/>
              <a:ext cx="71438" cy="73025"/>
            </a:xfrm>
            <a:custGeom>
              <a:avLst/>
              <a:gdLst>
                <a:gd name="T0" fmla="*/ 45 w 45"/>
                <a:gd name="T1" fmla="*/ 46 h 46"/>
                <a:gd name="T2" fmla="*/ 33 w 45"/>
                <a:gd name="T3" fmla="*/ 46 h 46"/>
                <a:gd name="T4" fmla="*/ 33 w 45"/>
                <a:gd name="T5" fmla="*/ 12 h 46"/>
                <a:gd name="T6" fmla="*/ 0 w 45"/>
                <a:gd name="T7" fmla="*/ 12 h 46"/>
                <a:gd name="T8" fmla="*/ 0 w 45"/>
                <a:gd name="T9" fmla="*/ 0 h 46"/>
                <a:gd name="T10" fmla="*/ 45 w 45"/>
                <a:gd name="T11" fmla="*/ 0 h 46"/>
                <a:gd name="T12" fmla="*/ 45 w 45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lnTo>
                    <a:pt x="33" y="46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Freeform 93"/>
            <p:cNvSpPr>
              <a:spLocks/>
            </p:cNvSpPr>
            <p:nvPr/>
          </p:nvSpPr>
          <p:spPr bwMode="auto">
            <a:xfrm>
              <a:off x="4803775" y="829580"/>
              <a:ext cx="71438" cy="73025"/>
            </a:xfrm>
            <a:custGeom>
              <a:avLst/>
              <a:gdLst>
                <a:gd name="T0" fmla="*/ 45 w 45"/>
                <a:gd name="T1" fmla="*/ 46 h 46"/>
                <a:gd name="T2" fmla="*/ 33 w 45"/>
                <a:gd name="T3" fmla="*/ 46 h 46"/>
                <a:gd name="T4" fmla="*/ 33 w 45"/>
                <a:gd name="T5" fmla="*/ 12 h 46"/>
                <a:gd name="T6" fmla="*/ 0 w 45"/>
                <a:gd name="T7" fmla="*/ 12 h 46"/>
                <a:gd name="T8" fmla="*/ 0 w 45"/>
                <a:gd name="T9" fmla="*/ 0 h 46"/>
                <a:gd name="T10" fmla="*/ 45 w 45"/>
                <a:gd name="T11" fmla="*/ 0 h 46"/>
                <a:gd name="T12" fmla="*/ 45 w 45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lnTo>
                    <a:pt x="33" y="46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Freeform 96"/>
            <p:cNvSpPr>
              <a:spLocks/>
            </p:cNvSpPr>
            <p:nvPr/>
          </p:nvSpPr>
          <p:spPr bwMode="auto">
            <a:xfrm>
              <a:off x="4721225" y="929593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Freeform 99"/>
            <p:cNvSpPr>
              <a:spLocks/>
            </p:cNvSpPr>
            <p:nvPr/>
          </p:nvSpPr>
          <p:spPr bwMode="auto">
            <a:xfrm>
              <a:off x="4803775" y="929593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Freeform 102"/>
            <p:cNvSpPr>
              <a:spLocks/>
            </p:cNvSpPr>
            <p:nvPr/>
          </p:nvSpPr>
          <p:spPr bwMode="auto">
            <a:xfrm>
              <a:off x="4721225" y="1028018"/>
              <a:ext cx="71438" cy="76200"/>
            </a:xfrm>
            <a:custGeom>
              <a:avLst/>
              <a:gdLst>
                <a:gd name="T0" fmla="*/ 45 w 45"/>
                <a:gd name="T1" fmla="*/ 48 h 48"/>
                <a:gd name="T2" fmla="*/ 33 w 45"/>
                <a:gd name="T3" fmla="*/ 48 h 48"/>
                <a:gd name="T4" fmla="*/ 33 w 45"/>
                <a:gd name="T5" fmla="*/ 10 h 48"/>
                <a:gd name="T6" fmla="*/ 0 w 45"/>
                <a:gd name="T7" fmla="*/ 10 h 48"/>
                <a:gd name="T8" fmla="*/ 0 w 45"/>
                <a:gd name="T9" fmla="*/ 0 h 48"/>
                <a:gd name="T10" fmla="*/ 45 w 45"/>
                <a:gd name="T11" fmla="*/ 0 h 48"/>
                <a:gd name="T12" fmla="*/ 45 w 45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45" y="48"/>
                  </a:moveTo>
                  <a:lnTo>
                    <a:pt x="33" y="48"/>
                  </a:lnTo>
                  <a:lnTo>
                    <a:pt x="3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Freeform 105"/>
            <p:cNvSpPr>
              <a:spLocks/>
            </p:cNvSpPr>
            <p:nvPr/>
          </p:nvSpPr>
          <p:spPr bwMode="auto">
            <a:xfrm>
              <a:off x="4803775" y="1028018"/>
              <a:ext cx="71438" cy="76200"/>
            </a:xfrm>
            <a:custGeom>
              <a:avLst/>
              <a:gdLst>
                <a:gd name="T0" fmla="*/ 45 w 45"/>
                <a:gd name="T1" fmla="*/ 48 h 48"/>
                <a:gd name="T2" fmla="*/ 33 w 45"/>
                <a:gd name="T3" fmla="*/ 48 h 48"/>
                <a:gd name="T4" fmla="*/ 33 w 45"/>
                <a:gd name="T5" fmla="*/ 10 h 48"/>
                <a:gd name="T6" fmla="*/ 0 w 45"/>
                <a:gd name="T7" fmla="*/ 10 h 48"/>
                <a:gd name="T8" fmla="*/ 0 w 45"/>
                <a:gd name="T9" fmla="*/ 0 h 48"/>
                <a:gd name="T10" fmla="*/ 45 w 45"/>
                <a:gd name="T11" fmla="*/ 0 h 48"/>
                <a:gd name="T12" fmla="*/ 45 w 45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45" y="48"/>
                  </a:moveTo>
                  <a:lnTo>
                    <a:pt x="33" y="48"/>
                  </a:lnTo>
                  <a:lnTo>
                    <a:pt x="3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Freeform 106"/>
            <p:cNvSpPr>
              <a:spLocks/>
            </p:cNvSpPr>
            <p:nvPr/>
          </p:nvSpPr>
          <p:spPr bwMode="auto">
            <a:xfrm>
              <a:off x="4452938" y="726393"/>
              <a:ext cx="244475" cy="111125"/>
            </a:xfrm>
            <a:custGeom>
              <a:avLst/>
              <a:gdLst>
                <a:gd name="T0" fmla="*/ 154 w 154"/>
                <a:gd name="T1" fmla="*/ 70 h 70"/>
                <a:gd name="T2" fmla="*/ 0 w 154"/>
                <a:gd name="T3" fmla="*/ 70 h 70"/>
                <a:gd name="T4" fmla="*/ 0 w 154"/>
                <a:gd name="T5" fmla="*/ 29 h 70"/>
                <a:gd name="T6" fmla="*/ 17 w 154"/>
                <a:gd name="T7" fmla="*/ 0 h 70"/>
                <a:gd name="T8" fmla="*/ 90 w 154"/>
                <a:gd name="T9" fmla="*/ 0 h 70"/>
                <a:gd name="T10" fmla="*/ 121 w 154"/>
                <a:gd name="T11" fmla="*/ 22 h 70"/>
                <a:gd name="T12" fmla="*/ 150 w 154"/>
                <a:gd name="T13" fmla="*/ 22 h 70"/>
                <a:gd name="T14" fmla="*/ 154 w 15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70">
                  <a:moveTo>
                    <a:pt x="154" y="70"/>
                  </a:moveTo>
                  <a:lnTo>
                    <a:pt x="0" y="70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90" y="0"/>
                  </a:lnTo>
                  <a:lnTo>
                    <a:pt x="121" y="22"/>
                  </a:lnTo>
                  <a:lnTo>
                    <a:pt x="150" y="22"/>
                  </a:lnTo>
                  <a:lnTo>
                    <a:pt x="154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Freeform 107"/>
            <p:cNvSpPr>
              <a:spLocks/>
            </p:cNvSpPr>
            <p:nvPr/>
          </p:nvSpPr>
          <p:spPr bwMode="auto">
            <a:xfrm>
              <a:off x="4452938" y="726393"/>
              <a:ext cx="244475" cy="111125"/>
            </a:xfrm>
            <a:custGeom>
              <a:avLst/>
              <a:gdLst>
                <a:gd name="T0" fmla="*/ 154 w 154"/>
                <a:gd name="T1" fmla="*/ 70 h 70"/>
                <a:gd name="T2" fmla="*/ 0 w 154"/>
                <a:gd name="T3" fmla="*/ 70 h 70"/>
                <a:gd name="T4" fmla="*/ 0 w 154"/>
                <a:gd name="T5" fmla="*/ 29 h 70"/>
                <a:gd name="T6" fmla="*/ 17 w 154"/>
                <a:gd name="T7" fmla="*/ 0 h 70"/>
                <a:gd name="T8" fmla="*/ 90 w 154"/>
                <a:gd name="T9" fmla="*/ 0 h 70"/>
                <a:gd name="T10" fmla="*/ 121 w 154"/>
                <a:gd name="T11" fmla="*/ 22 h 70"/>
                <a:gd name="T12" fmla="*/ 150 w 154"/>
                <a:gd name="T1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70">
                  <a:moveTo>
                    <a:pt x="154" y="70"/>
                  </a:moveTo>
                  <a:lnTo>
                    <a:pt x="0" y="70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90" y="0"/>
                  </a:lnTo>
                  <a:lnTo>
                    <a:pt x="121" y="22"/>
                  </a:lnTo>
                  <a:lnTo>
                    <a:pt x="15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Freeform 108"/>
            <p:cNvSpPr>
              <a:spLocks/>
            </p:cNvSpPr>
            <p:nvPr/>
          </p:nvSpPr>
          <p:spPr bwMode="auto">
            <a:xfrm>
              <a:off x="4441825" y="715280"/>
              <a:ext cx="255588" cy="130175"/>
            </a:xfrm>
            <a:custGeom>
              <a:avLst/>
              <a:gdLst>
                <a:gd name="T0" fmla="*/ 161 w 161"/>
                <a:gd name="T1" fmla="*/ 82 h 82"/>
                <a:gd name="T2" fmla="*/ 0 w 161"/>
                <a:gd name="T3" fmla="*/ 82 h 82"/>
                <a:gd name="T4" fmla="*/ 0 w 161"/>
                <a:gd name="T5" fmla="*/ 34 h 82"/>
                <a:gd name="T6" fmla="*/ 19 w 161"/>
                <a:gd name="T7" fmla="*/ 0 h 82"/>
                <a:gd name="T8" fmla="*/ 100 w 161"/>
                <a:gd name="T9" fmla="*/ 0 h 82"/>
                <a:gd name="T10" fmla="*/ 130 w 161"/>
                <a:gd name="T11" fmla="*/ 24 h 82"/>
                <a:gd name="T12" fmla="*/ 157 w 161"/>
                <a:gd name="T13" fmla="*/ 24 h 82"/>
                <a:gd name="T14" fmla="*/ 157 w 161"/>
                <a:gd name="T15" fmla="*/ 34 h 82"/>
                <a:gd name="T16" fmla="*/ 126 w 161"/>
                <a:gd name="T17" fmla="*/ 34 h 82"/>
                <a:gd name="T18" fmla="*/ 97 w 161"/>
                <a:gd name="T19" fmla="*/ 12 h 82"/>
                <a:gd name="T20" fmla="*/ 26 w 161"/>
                <a:gd name="T21" fmla="*/ 12 h 82"/>
                <a:gd name="T22" fmla="*/ 12 w 161"/>
                <a:gd name="T23" fmla="*/ 36 h 82"/>
                <a:gd name="T24" fmla="*/ 12 w 161"/>
                <a:gd name="T25" fmla="*/ 70 h 82"/>
                <a:gd name="T26" fmla="*/ 161 w 161"/>
                <a:gd name="T27" fmla="*/ 70 h 82"/>
                <a:gd name="T28" fmla="*/ 161 w 161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82">
                  <a:moveTo>
                    <a:pt x="161" y="82"/>
                  </a:moveTo>
                  <a:lnTo>
                    <a:pt x="0" y="82"/>
                  </a:lnTo>
                  <a:lnTo>
                    <a:pt x="0" y="34"/>
                  </a:lnTo>
                  <a:lnTo>
                    <a:pt x="19" y="0"/>
                  </a:lnTo>
                  <a:lnTo>
                    <a:pt x="100" y="0"/>
                  </a:lnTo>
                  <a:lnTo>
                    <a:pt x="130" y="24"/>
                  </a:lnTo>
                  <a:lnTo>
                    <a:pt x="157" y="24"/>
                  </a:lnTo>
                  <a:lnTo>
                    <a:pt x="157" y="34"/>
                  </a:lnTo>
                  <a:lnTo>
                    <a:pt x="126" y="34"/>
                  </a:lnTo>
                  <a:lnTo>
                    <a:pt x="97" y="12"/>
                  </a:lnTo>
                  <a:lnTo>
                    <a:pt x="26" y="12"/>
                  </a:lnTo>
                  <a:lnTo>
                    <a:pt x="12" y="36"/>
                  </a:lnTo>
                  <a:lnTo>
                    <a:pt x="12" y="70"/>
                  </a:lnTo>
                  <a:lnTo>
                    <a:pt x="161" y="70"/>
                  </a:lnTo>
                  <a:lnTo>
                    <a:pt x="161" y="8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Freeform 109"/>
            <p:cNvSpPr>
              <a:spLocks/>
            </p:cNvSpPr>
            <p:nvPr/>
          </p:nvSpPr>
          <p:spPr bwMode="auto">
            <a:xfrm>
              <a:off x="4491038" y="764493"/>
              <a:ext cx="104775" cy="0"/>
            </a:xfrm>
            <a:custGeom>
              <a:avLst/>
              <a:gdLst>
                <a:gd name="T0" fmla="*/ 0 w 66"/>
                <a:gd name="T1" fmla="*/ 66 w 66"/>
                <a:gd name="T2" fmla="*/ 0 w 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6">
                  <a:moveTo>
                    <a:pt x="0" y="0"/>
                  </a:move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Line 110"/>
            <p:cNvSpPr>
              <a:spLocks noChangeShapeType="1"/>
            </p:cNvSpPr>
            <p:nvPr/>
          </p:nvSpPr>
          <p:spPr bwMode="auto">
            <a:xfrm>
              <a:off x="4491038" y="764493"/>
              <a:ext cx="1047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Rectangle 111"/>
            <p:cNvSpPr>
              <a:spLocks noChangeArrowheads="1"/>
            </p:cNvSpPr>
            <p:nvPr/>
          </p:nvSpPr>
          <p:spPr bwMode="auto">
            <a:xfrm>
              <a:off x="4491038" y="756555"/>
              <a:ext cx="104775" cy="15875"/>
            </a:xfrm>
            <a:prstGeom prst="rect">
              <a:avLst/>
            </a:pr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Oval 112"/>
            <p:cNvSpPr>
              <a:spLocks noChangeArrowheads="1"/>
            </p:cNvSpPr>
            <p:nvPr/>
          </p:nvSpPr>
          <p:spPr bwMode="auto">
            <a:xfrm>
              <a:off x="4619625" y="807355"/>
              <a:ext cx="55563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Freeform 113"/>
            <p:cNvSpPr>
              <a:spLocks noEditPoints="1"/>
            </p:cNvSpPr>
            <p:nvPr/>
          </p:nvSpPr>
          <p:spPr bwMode="auto">
            <a:xfrm>
              <a:off x="4606925" y="799418"/>
              <a:ext cx="79375" cy="76200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5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8" y="4"/>
                    <a:pt x="5" y="7"/>
                    <a:pt x="5" y="10"/>
                  </a:cubicBezTo>
                  <a:cubicBezTo>
                    <a:pt x="5" y="13"/>
                    <a:pt x="8" y="15"/>
                    <a:pt x="11" y="15"/>
                  </a:cubicBezTo>
                  <a:cubicBezTo>
                    <a:pt x="14" y="15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Freeform 114"/>
            <p:cNvSpPr>
              <a:spLocks/>
            </p:cNvSpPr>
            <p:nvPr/>
          </p:nvSpPr>
          <p:spPr bwMode="auto">
            <a:xfrm>
              <a:off x="4475163" y="807355"/>
              <a:ext cx="60325" cy="60325"/>
            </a:xfrm>
            <a:custGeom>
              <a:avLst/>
              <a:gdLst>
                <a:gd name="T0" fmla="*/ 16 w 16"/>
                <a:gd name="T1" fmla="*/ 7 h 16"/>
                <a:gd name="T2" fmla="*/ 8 w 16"/>
                <a:gd name="T3" fmla="*/ 0 h 16"/>
                <a:gd name="T4" fmla="*/ 0 w 16"/>
                <a:gd name="T5" fmla="*/ 8 h 16"/>
                <a:gd name="T6" fmla="*/ 8 w 16"/>
                <a:gd name="T7" fmla="*/ 16 h 16"/>
                <a:gd name="T8" fmla="*/ 16 w 16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7"/>
                  </a:move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5"/>
                    <a:pt x="16" y="12"/>
                    <a:pt x="1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Freeform 115"/>
            <p:cNvSpPr>
              <a:spLocks noEditPoints="1"/>
            </p:cNvSpPr>
            <p:nvPr/>
          </p:nvSpPr>
          <p:spPr bwMode="auto">
            <a:xfrm>
              <a:off x="4468813" y="799418"/>
              <a:ext cx="74613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2 w 20"/>
                <a:gd name="T5" fmla="*/ 3 h 20"/>
                <a:gd name="T6" fmla="*/ 10 w 20"/>
                <a:gd name="T7" fmla="*/ 0 h 20"/>
                <a:gd name="T8" fmla="*/ 10 w 20"/>
                <a:gd name="T9" fmla="*/ 0 h 20"/>
                <a:gd name="T10" fmla="*/ 20 w 20"/>
                <a:gd name="T11" fmla="*/ 9 h 20"/>
                <a:gd name="T12" fmla="*/ 17 w 20"/>
                <a:gd name="T13" fmla="*/ 17 h 20"/>
                <a:gd name="T14" fmla="*/ 10 w 20"/>
                <a:gd name="T15" fmla="*/ 20 h 20"/>
                <a:gd name="T16" fmla="*/ 10 w 20"/>
                <a:gd name="T17" fmla="*/ 4 h 20"/>
                <a:gd name="T18" fmla="*/ 6 w 20"/>
                <a:gd name="T19" fmla="*/ 6 h 20"/>
                <a:gd name="T20" fmla="*/ 4 w 20"/>
                <a:gd name="T21" fmla="*/ 10 h 20"/>
                <a:gd name="T22" fmla="*/ 10 w 20"/>
                <a:gd name="T23" fmla="*/ 15 h 20"/>
                <a:gd name="T24" fmla="*/ 10 w 20"/>
                <a:gd name="T25" fmla="*/ 15 h 20"/>
                <a:gd name="T26" fmla="*/ 14 w 20"/>
                <a:gd name="T27" fmla="*/ 14 h 20"/>
                <a:gd name="T28" fmla="*/ 15 w 20"/>
                <a:gd name="T29" fmla="*/ 10 h 20"/>
                <a:gd name="T30" fmla="*/ 10 w 20"/>
                <a:gd name="T3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0" y="12"/>
                    <a:pt x="19" y="15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lose/>
                  <a:moveTo>
                    <a:pt x="10" y="4"/>
                  </a:move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4" y="8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5" y="7"/>
                    <a:pt x="13" y="4"/>
                    <a:pt x="10" y="4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Freeform 116"/>
            <p:cNvSpPr>
              <a:spLocks/>
            </p:cNvSpPr>
            <p:nvPr/>
          </p:nvSpPr>
          <p:spPr bwMode="auto">
            <a:xfrm>
              <a:off x="4305300" y="821643"/>
              <a:ext cx="392113" cy="282575"/>
            </a:xfrm>
            <a:custGeom>
              <a:avLst/>
              <a:gdLst>
                <a:gd name="T0" fmla="*/ 104 w 104"/>
                <a:gd name="T1" fmla="*/ 9 h 74"/>
                <a:gd name="T2" fmla="*/ 60 w 104"/>
                <a:gd name="T3" fmla="*/ 36 h 74"/>
                <a:gd name="T4" fmla="*/ 37 w 104"/>
                <a:gd name="T5" fmla="*/ 47 h 74"/>
                <a:gd name="T6" fmla="*/ 0 w 104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74">
                  <a:moveTo>
                    <a:pt x="104" y="9"/>
                  </a:moveTo>
                  <a:cubicBezTo>
                    <a:pt x="104" y="9"/>
                    <a:pt x="70" y="0"/>
                    <a:pt x="60" y="36"/>
                  </a:cubicBezTo>
                  <a:cubicBezTo>
                    <a:pt x="50" y="28"/>
                    <a:pt x="36" y="32"/>
                    <a:pt x="37" y="47"/>
                  </a:cubicBezTo>
                  <a:cubicBezTo>
                    <a:pt x="22" y="41"/>
                    <a:pt x="1" y="45"/>
                    <a:pt x="0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Freeform 117"/>
            <p:cNvSpPr>
              <a:spLocks/>
            </p:cNvSpPr>
            <p:nvPr/>
          </p:nvSpPr>
          <p:spPr bwMode="auto">
            <a:xfrm>
              <a:off x="4298950" y="813705"/>
              <a:ext cx="398463" cy="290513"/>
            </a:xfrm>
            <a:custGeom>
              <a:avLst/>
              <a:gdLst>
                <a:gd name="T0" fmla="*/ 4 w 106"/>
                <a:gd name="T1" fmla="*/ 76 h 76"/>
                <a:gd name="T2" fmla="*/ 0 w 106"/>
                <a:gd name="T3" fmla="*/ 76 h 76"/>
                <a:gd name="T4" fmla="*/ 12 w 106"/>
                <a:gd name="T5" fmla="*/ 49 h 76"/>
                <a:gd name="T6" fmla="*/ 37 w 106"/>
                <a:gd name="T7" fmla="*/ 45 h 76"/>
                <a:gd name="T8" fmla="*/ 44 w 106"/>
                <a:gd name="T9" fmla="*/ 33 h 76"/>
                <a:gd name="T10" fmla="*/ 60 w 106"/>
                <a:gd name="T11" fmla="*/ 34 h 76"/>
                <a:gd name="T12" fmla="*/ 106 w 106"/>
                <a:gd name="T13" fmla="*/ 9 h 76"/>
                <a:gd name="T14" fmla="*/ 105 w 106"/>
                <a:gd name="T15" fmla="*/ 14 h 76"/>
                <a:gd name="T16" fmla="*/ 64 w 106"/>
                <a:gd name="T17" fmla="*/ 38 h 76"/>
                <a:gd name="T18" fmla="*/ 63 w 106"/>
                <a:gd name="T19" fmla="*/ 41 h 76"/>
                <a:gd name="T20" fmla="*/ 60 w 106"/>
                <a:gd name="T21" fmla="*/ 39 h 76"/>
                <a:gd name="T22" fmla="*/ 46 w 106"/>
                <a:gd name="T23" fmla="*/ 37 h 76"/>
                <a:gd name="T24" fmla="*/ 42 w 106"/>
                <a:gd name="T25" fmla="*/ 48 h 76"/>
                <a:gd name="T26" fmla="*/ 42 w 106"/>
                <a:gd name="T27" fmla="*/ 52 h 76"/>
                <a:gd name="T28" fmla="*/ 38 w 106"/>
                <a:gd name="T29" fmla="*/ 51 h 76"/>
                <a:gd name="T30" fmla="*/ 14 w 106"/>
                <a:gd name="T31" fmla="*/ 53 h 76"/>
                <a:gd name="T32" fmla="*/ 4 w 106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76">
                  <a:moveTo>
                    <a:pt x="4" y="76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60"/>
                    <a:pt x="6" y="53"/>
                    <a:pt x="12" y="49"/>
                  </a:cubicBezTo>
                  <a:cubicBezTo>
                    <a:pt x="18" y="44"/>
                    <a:pt x="27" y="43"/>
                    <a:pt x="37" y="45"/>
                  </a:cubicBezTo>
                  <a:cubicBezTo>
                    <a:pt x="37" y="40"/>
                    <a:pt x="40" y="36"/>
                    <a:pt x="44" y="33"/>
                  </a:cubicBezTo>
                  <a:cubicBezTo>
                    <a:pt x="49" y="31"/>
                    <a:pt x="55" y="31"/>
                    <a:pt x="60" y="34"/>
                  </a:cubicBezTo>
                  <a:cubicBezTo>
                    <a:pt x="73" y="0"/>
                    <a:pt x="106" y="9"/>
                    <a:pt x="106" y="9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3"/>
                    <a:pt x="74" y="6"/>
                    <a:pt x="64" y="3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6" y="36"/>
                    <a:pt x="50" y="35"/>
                    <a:pt x="46" y="37"/>
                  </a:cubicBezTo>
                  <a:cubicBezTo>
                    <a:pt x="43" y="39"/>
                    <a:pt x="41" y="43"/>
                    <a:pt x="42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29" y="48"/>
                    <a:pt x="20" y="48"/>
                    <a:pt x="14" y="53"/>
                  </a:cubicBezTo>
                  <a:cubicBezTo>
                    <a:pt x="8" y="57"/>
                    <a:pt x="5" y="65"/>
                    <a:pt x="4" y="76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Freeform 118"/>
            <p:cNvSpPr>
              <a:spLocks/>
            </p:cNvSpPr>
            <p:nvPr/>
          </p:nvSpPr>
          <p:spPr bwMode="auto">
            <a:xfrm>
              <a:off x="4641850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119"/>
            <p:cNvSpPr>
              <a:spLocks noChangeShapeType="1"/>
            </p:cNvSpPr>
            <p:nvPr/>
          </p:nvSpPr>
          <p:spPr bwMode="auto">
            <a:xfrm>
              <a:off x="4641850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120"/>
            <p:cNvSpPr>
              <a:spLocks noChangeArrowheads="1"/>
            </p:cNvSpPr>
            <p:nvPr/>
          </p:nvSpPr>
          <p:spPr bwMode="auto">
            <a:xfrm>
              <a:off x="4633913" y="894668"/>
              <a:ext cx="19050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Freeform 121"/>
            <p:cNvSpPr>
              <a:spLocks/>
            </p:cNvSpPr>
            <p:nvPr/>
          </p:nvSpPr>
          <p:spPr bwMode="auto">
            <a:xfrm>
              <a:off x="4584700" y="929593"/>
              <a:ext cx="101600" cy="68263"/>
            </a:xfrm>
            <a:custGeom>
              <a:avLst/>
              <a:gdLst>
                <a:gd name="T0" fmla="*/ 36 w 64"/>
                <a:gd name="T1" fmla="*/ 43 h 43"/>
                <a:gd name="T2" fmla="*/ 0 w 64"/>
                <a:gd name="T3" fmla="*/ 9 h 43"/>
                <a:gd name="T4" fmla="*/ 7 w 64"/>
                <a:gd name="T5" fmla="*/ 0 h 43"/>
                <a:gd name="T6" fmla="*/ 36 w 64"/>
                <a:gd name="T7" fmla="*/ 28 h 43"/>
                <a:gd name="T8" fmla="*/ 57 w 64"/>
                <a:gd name="T9" fmla="*/ 9 h 43"/>
                <a:gd name="T10" fmla="*/ 64 w 64"/>
                <a:gd name="T11" fmla="*/ 16 h 43"/>
                <a:gd name="T12" fmla="*/ 36 w 64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3">
                  <a:moveTo>
                    <a:pt x="36" y="43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36" y="28"/>
                  </a:lnTo>
                  <a:lnTo>
                    <a:pt x="57" y="9"/>
                  </a:lnTo>
                  <a:lnTo>
                    <a:pt x="64" y="16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Freeform 122"/>
            <p:cNvSpPr>
              <a:spLocks/>
            </p:cNvSpPr>
            <p:nvPr/>
          </p:nvSpPr>
          <p:spPr bwMode="auto">
            <a:xfrm>
              <a:off x="4551363" y="970868"/>
              <a:ext cx="150813" cy="103188"/>
            </a:xfrm>
            <a:custGeom>
              <a:avLst/>
              <a:gdLst>
                <a:gd name="T0" fmla="*/ 57 w 95"/>
                <a:gd name="T1" fmla="*/ 65 h 65"/>
                <a:gd name="T2" fmla="*/ 0 w 95"/>
                <a:gd name="T3" fmla="*/ 7 h 65"/>
                <a:gd name="T4" fmla="*/ 9 w 95"/>
                <a:gd name="T5" fmla="*/ 0 h 65"/>
                <a:gd name="T6" fmla="*/ 57 w 95"/>
                <a:gd name="T7" fmla="*/ 48 h 65"/>
                <a:gd name="T8" fmla="*/ 88 w 95"/>
                <a:gd name="T9" fmla="*/ 17 h 65"/>
                <a:gd name="T10" fmla="*/ 95 w 95"/>
                <a:gd name="T11" fmla="*/ 26 h 65"/>
                <a:gd name="T12" fmla="*/ 57 w 9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5">
                  <a:moveTo>
                    <a:pt x="57" y="65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57" y="48"/>
                  </a:lnTo>
                  <a:lnTo>
                    <a:pt x="88" y="17"/>
                  </a:lnTo>
                  <a:lnTo>
                    <a:pt x="95" y="26"/>
                  </a:lnTo>
                  <a:lnTo>
                    <a:pt x="57" y="6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Freeform 123"/>
            <p:cNvSpPr>
              <a:spLocks/>
            </p:cNvSpPr>
            <p:nvPr/>
          </p:nvSpPr>
          <p:spPr bwMode="auto">
            <a:xfrm>
              <a:off x="4395788" y="1031193"/>
              <a:ext cx="34925" cy="26988"/>
            </a:xfrm>
            <a:custGeom>
              <a:avLst/>
              <a:gdLst>
                <a:gd name="T0" fmla="*/ 0 w 22"/>
                <a:gd name="T1" fmla="*/ 0 h 17"/>
                <a:gd name="T2" fmla="*/ 22 w 22"/>
                <a:gd name="T3" fmla="*/ 17 h 17"/>
                <a:gd name="T4" fmla="*/ 0 w 22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0" y="0"/>
                  </a:move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Line 124"/>
            <p:cNvSpPr>
              <a:spLocks noChangeShapeType="1"/>
            </p:cNvSpPr>
            <p:nvPr/>
          </p:nvSpPr>
          <p:spPr bwMode="auto">
            <a:xfrm>
              <a:off x="4395788" y="1031193"/>
              <a:ext cx="34925" cy="269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Freeform 125"/>
            <p:cNvSpPr>
              <a:spLocks/>
            </p:cNvSpPr>
            <p:nvPr/>
          </p:nvSpPr>
          <p:spPr bwMode="auto">
            <a:xfrm>
              <a:off x="4389438" y="1024843"/>
              <a:ext cx="44450" cy="41275"/>
            </a:xfrm>
            <a:custGeom>
              <a:avLst/>
              <a:gdLst>
                <a:gd name="T0" fmla="*/ 21 w 28"/>
                <a:gd name="T1" fmla="*/ 26 h 26"/>
                <a:gd name="T2" fmla="*/ 0 w 28"/>
                <a:gd name="T3" fmla="*/ 9 h 26"/>
                <a:gd name="T4" fmla="*/ 7 w 28"/>
                <a:gd name="T5" fmla="*/ 0 h 26"/>
                <a:gd name="T6" fmla="*/ 28 w 28"/>
                <a:gd name="T7" fmla="*/ 19 h 26"/>
                <a:gd name="T8" fmla="*/ 21 w 2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21" y="26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8" y="19"/>
                  </a:lnTo>
                  <a:lnTo>
                    <a:pt x="21" y="2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Freeform 126"/>
            <p:cNvSpPr>
              <a:spLocks/>
            </p:cNvSpPr>
            <p:nvPr/>
          </p:nvSpPr>
          <p:spPr bwMode="auto">
            <a:xfrm>
              <a:off x="4351338" y="1051830"/>
              <a:ext cx="11113" cy="52388"/>
            </a:xfrm>
            <a:custGeom>
              <a:avLst/>
              <a:gdLst>
                <a:gd name="T0" fmla="*/ 7 w 7"/>
                <a:gd name="T1" fmla="*/ 0 h 33"/>
                <a:gd name="T2" fmla="*/ 0 w 7"/>
                <a:gd name="T3" fmla="*/ 33 h 33"/>
                <a:gd name="T4" fmla="*/ 7 w 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3">
                  <a:moveTo>
                    <a:pt x="7" y="0"/>
                  </a:moveTo>
                  <a:lnTo>
                    <a:pt x="0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Line 127"/>
            <p:cNvSpPr>
              <a:spLocks noChangeShapeType="1"/>
            </p:cNvSpPr>
            <p:nvPr/>
          </p:nvSpPr>
          <p:spPr bwMode="auto">
            <a:xfrm flipH="1">
              <a:off x="4351338" y="1051830"/>
              <a:ext cx="11113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Freeform 128"/>
            <p:cNvSpPr>
              <a:spLocks/>
            </p:cNvSpPr>
            <p:nvPr/>
          </p:nvSpPr>
          <p:spPr bwMode="auto">
            <a:xfrm>
              <a:off x="4340225" y="1047068"/>
              <a:ext cx="30163" cy="57150"/>
            </a:xfrm>
            <a:custGeom>
              <a:avLst/>
              <a:gdLst>
                <a:gd name="T0" fmla="*/ 12 w 19"/>
                <a:gd name="T1" fmla="*/ 36 h 36"/>
                <a:gd name="T2" fmla="*/ 0 w 19"/>
                <a:gd name="T3" fmla="*/ 34 h 36"/>
                <a:gd name="T4" fmla="*/ 9 w 19"/>
                <a:gd name="T5" fmla="*/ 0 h 36"/>
                <a:gd name="T6" fmla="*/ 19 w 19"/>
                <a:gd name="T7" fmla="*/ 3 h 36"/>
                <a:gd name="T8" fmla="*/ 12 w 19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6">
                  <a:moveTo>
                    <a:pt x="12" y="36"/>
                  </a:moveTo>
                  <a:lnTo>
                    <a:pt x="0" y="34"/>
                  </a:lnTo>
                  <a:lnTo>
                    <a:pt x="9" y="0"/>
                  </a:lnTo>
                  <a:lnTo>
                    <a:pt x="19" y="3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Freeform 129"/>
            <p:cNvSpPr>
              <a:spLocks/>
            </p:cNvSpPr>
            <p:nvPr/>
          </p:nvSpPr>
          <p:spPr bwMode="auto">
            <a:xfrm>
              <a:off x="4491038" y="997855"/>
              <a:ext cx="30163" cy="38100"/>
            </a:xfrm>
            <a:custGeom>
              <a:avLst/>
              <a:gdLst>
                <a:gd name="T0" fmla="*/ 0 w 19"/>
                <a:gd name="T1" fmla="*/ 0 h 24"/>
                <a:gd name="T2" fmla="*/ 19 w 19"/>
                <a:gd name="T3" fmla="*/ 24 h 24"/>
                <a:gd name="T4" fmla="*/ 0 w 1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0" y="0"/>
                  </a:moveTo>
                  <a:lnTo>
                    <a:pt x="19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Line 130"/>
            <p:cNvSpPr>
              <a:spLocks noChangeShapeType="1"/>
            </p:cNvSpPr>
            <p:nvPr/>
          </p:nvSpPr>
          <p:spPr bwMode="auto">
            <a:xfrm>
              <a:off x="4491038" y="997855"/>
              <a:ext cx="30163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Freeform 131"/>
            <p:cNvSpPr>
              <a:spLocks/>
            </p:cNvSpPr>
            <p:nvPr/>
          </p:nvSpPr>
          <p:spPr bwMode="auto">
            <a:xfrm>
              <a:off x="4483100" y="993093"/>
              <a:ext cx="46038" cy="50800"/>
            </a:xfrm>
            <a:custGeom>
              <a:avLst/>
              <a:gdLst>
                <a:gd name="T0" fmla="*/ 19 w 29"/>
                <a:gd name="T1" fmla="*/ 32 h 32"/>
                <a:gd name="T2" fmla="*/ 0 w 29"/>
                <a:gd name="T3" fmla="*/ 8 h 32"/>
                <a:gd name="T4" fmla="*/ 10 w 29"/>
                <a:gd name="T5" fmla="*/ 0 h 32"/>
                <a:gd name="T6" fmla="*/ 29 w 29"/>
                <a:gd name="T7" fmla="*/ 24 h 32"/>
                <a:gd name="T8" fmla="*/ 19 w 2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19" y="32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9" y="24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Freeform 132"/>
            <p:cNvSpPr>
              <a:spLocks/>
            </p:cNvSpPr>
            <p:nvPr/>
          </p:nvSpPr>
          <p:spPr bwMode="auto">
            <a:xfrm>
              <a:off x="4475163" y="1055005"/>
              <a:ext cx="23813" cy="19050"/>
            </a:xfrm>
            <a:custGeom>
              <a:avLst/>
              <a:gdLst>
                <a:gd name="T0" fmla="*/ 0 w 15"/>
                <a:gd name="T1" fmla="*/ 12 h 12"/>
                <a:gd name="T2" fmla="*/ 15 w 15"/>
                <a:gd name="T3" fmla="*/ 0 h 12"/>
                <a:gd name="T4" fmla="*/ 0 w 15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lnTo>
                    <a:pt x="1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Line 133"/>
            <p:cNvSpPr>
              <a:spLocks noChangeShapeType="1"/>
            </p:cNvSpPr>
            <p:nvPr/>
          </p:nvSpPr>
          <p:spPr bwMode="auto">
            <a:xfrm flipV="1">
              <a:off x="4475163" y="1055005"/>
              <a:ext cx="23813" cy="190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Freeform 134"/>
            <p:cNvSpPr>
              <a:spLocks/>
            </p:cNvSpPr>
            <p:nvPr/>
          </p:nvSpPr>
          <p:spPr bwMode="auto">
            <a:xfrm>
              <a:off x="4471988" y="1047068"/>
              <a:ext cx="30163" cy="34925"/>
            </a:xfrm>
            <a:custGeom>
              <a:avLst/>
              <a:gdLst>
                <a:gd name="T0" fmla="*/ 7 w 19"/>
                <a:gd name="T1" fmla="*/ 22 h 22"/>
                <a:gd name="T2" fmla="*/ 0 w 19"/>
                <a:gd name="T3" fmla="*/ 12 h 22"/>
                <a:gd name="T4" fmla="*/ 12 w 19"/>
                <a:gd name="T5" fmla="*/ 0 h 22"/>
                <a:gd name="T6" fmla="*/ 19 w 19"/>
                <a:gd name="T7" fmla="*/ 10 h 22"/>
                <a:gd name="T8" fmla="*/ 7 w 19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9" y="10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Freeform 135"/>
            <p:cNvSpPr>
              <a:spLocks/>
            </p:cNvSpPr>
            <p:nvPr/>
          </p:nvSpPr>
          <p:spPr bwMode="auto">
            <a:xfrm>
              <a:off x="4559300" y="1055005"/>
              <a:ext cx="14288" cy="49213"/>
            </a:xfrm>
            <a:custGeom>
              <a:avLst/>
              <a:gdLst>
                <a:gd name="T0" fmla="*/ 9 w 9"/>
                <a:gd name="T1" fmla="*/ 0 h 31"/>
                <a:gd name="T2" fmla="*/ 0 w 9"/>
                <a:gd name="T3" fmla="*/ 31 h 31"/>
                <a:gd name="T4" fmla="*/ 9 w 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1">
                  <a:moveTo>
                    <a:pt x="9" y="0"/>
                  </a:moveTo>
                  <a:lnTo>
                    <a:pt x="0" y="3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3" name="Line 136"/>
            <p:cNvSpPr>
              <a:spLocks noChangeShapeType="1"/>
            </p:cNvSpPr>
            <p:nvPr/>
          </p:nvSpPr>
          <p:spPr bwMode="auto">
            <a:xfrm flipH="1">
              <a:off x="4559300" y="1055005"/>
              <a:ext cx="14288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Freeform 137"/>
            <p:cNvSpPr>
              <a:spLocks/>
            </p:cNvSpPr>
            <p:nvPr/>
          </p:nvSpPr>
          <p:spPr bwMode="auto">
            <a:xfrm>
              <a:off x="4551363" y="1051830"/>
              <a:ext cx="30163" cy="5238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9 w 19"/>
                <a:gd name="T5" fmla="*/ 0 h 33"/>
                <a:gd name="T6" fmla="*/ 19 w 19"/>
                <a:gd name="T7" fmla="*/ 4 h 33"/>
                <a:gd name="T8" fmla="*/ 9 w 1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lnTo>
                    <a:pt x="0" y="31"/>
                  </a:lnTo>
                  <a:lnTo>
                    <a:pt x="9" y="0"/>
                  </a:lnTo>
                  <a:lnTo>
                    <a:pt x="19" y="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Freeform 138"/>
            <p:cNvSpPr>
              <a:spLocks/>
            </p:cNvSpPr>
            <p:nvPr/>
          </p:nvSpPr>
          <p:spPr bwMode="auto">
            <a:xfrm>
              <a:off x="4143375" y="608918"/>
              <a:ext cx="339725" cy="182563"/>
            </a:xfrm>
            <a:custGeom>
              <a:avLst/>
              <a:gdLst>
                <a:gd name="T0" fmla="*/ 193 w 214"/>
                <a:gd name="T1" fmla="*/ 115 h 115"/>
                <a:gd name="T2" fmla="*/ 0 w 214"/>
                <a:gd name="T3" fmla="*/ 115 h 115"/>
                <a:gd name="T4" fmla="*/ 0 w 214"/>
                <a:gd name="T5" fmla="*/ 0 h 115"/>
                <a:gd name="T6" fmla="*/ 140 w 214"/>
                <a:gd name="T7" fmla="*/ 0 h 115"/>
                <a:gd name="T8" fmla="*/ 214 w 214"/>
                <a:gd name="T9" fmla="*/ 72 h 115"/>
                <a:gd name="T10" fmla="*/ 205 w 214"/>
                <a:gd name="T11" fmla="*/ 79 h 115"/>
                <a:gd name="T12" fmla="*/ 136 w 214"/>
                <a:gd name="T13" fmla="*/ 9 h 115"/>
                <a:gd name="T14" fmla="*/ 12 w 214"/>
                <a:gd name="T15" fmla="*/ 9 h 115"/>
                <a:gd name="T16" fmla="*/ 12 w 214"/>
                <a:gd name="T17" fmla="*/ 105 h 115"/>
                <a:gd name="T18" fmla="*/ 193 w 214"/>
                <a:gd name="T19" fmla="*/ 105 h 115"/>
                <a:gd name="T20" fmla="*/ 193 w 214"/>
                <a:gd name="T2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5">
                  <a:moveTo>
                    <a:pt x="193" y="115"/>
                  </a:moveTo>
                  <a:lnTo>
                    <a:pt x="0" y="115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214" y="72"/>
                  </a:lnTo>
                  <a:lnTo>
                    <a:pt x="205" y="79"/>
                  </a:lnTo>
                  <a:lnTo>
                    <a:pt x="136" y="9"/>
                  </a:lnTo>
                  <a:lnTo>
                    <a:pt x="12" y="9"/>
                  </a:lnTo>
                  <a:lnTo>
                    <a:pt x="12" y="105"/>
                  </a:lnTo>
                  <a:lnTo>
                    <a:pt x="193" y="105"/>
                  </a:lnTo>
                  <a:lnTo>
                    <a:pt x="193" y="11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Oval 139"/>
            <p:cNvSpPr>
              <a:spLocks noChangeArrowheads="1"/>
            </p:cNvSpPr>
            <p:nvPr/>
          </p:nvSpPr>
          <p:spPr bwMode="auto">
            <a:xfrm>
              <a:off x="4351338" y="745443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Freeform 140"/>
            <p:cNvSpPr>
              <a:spLocks noEditPoints="1"/>
            </p:cNvSpPr>
            <p:nvPr/>
          </p:nvSpPr>
          <p:spPr bwMode="auto">
            <a:xfrm>
              <a:off x="4340225" y="73750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5 h 24"/>
                <a:gd name="T12" fmla="*/ 5 w 24"/>
                <a:gd name="T13" fmla="*/ 12 h 24"/>
                <a:gd name="T14" fmla="*/ 12 w 24"/>
                <a:gd name="T15" fmla="*/ 19 h 24"/>
                <a:gd name="T16" fmla="*/ 19 w 24"/>
                <a:gd name="T17" fmla="*/ 12 h 24"/>
                <a:gd name="T18" fmla="*/ 12 w 24"/>
                <a:gd name="T1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Oval 141"/>
            <p:cNvSpPr>
              <a:spLocks noChangeArrowheads="1"/>
            </p:cNvSpPr>
            <p:nvPr/>
          </p:nvSpPr>
          <p:spPr bwMode="auto">
            <a:xfrm>
              <a:off x="4137025" y="745443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9" name="Freeform 142"/>
            <p:cNvSpPr>
              <a:spLocks noEditPoints="1"/>
            </p:cNvSpPr>
            <p:nvPr/>
          </p:nvSpPr>
          <p:spPr bwMode="auto">
            <a:xfrm>
              <a:off x="4129088" y="73750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5 h 24"/>
                <a:gd name="T12" fmla="*/ 5 w 24"/>
                <a:gd name="T13" fmla="*/ 12 h 24"/>
                <a:gd name="T14" fmla="*/ 12 w 24"/>
                <a:gd name="T15" fmla="*/ 19 h 24"/>
                <a:gd name="T16" fmla="*/ 19 w 24"/>
                <a:gd name="T17" fmla="*/ 12 h 24"/>
                <a:gd name="T18" fmla="*/ 12 w 24"/>
                <a:gd name="T1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4"/>
                    <a:pt x="12" y="24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0" name="Freeform 143"/>
            <p:cNvSpPr>
              <a:spLocks/>
            </p:cNvSpPr>
            <p:nvPr/>
          </p:nvSpPr>
          <p:spPr bwMode="auto">
            <a:xfrm>
              <a:off x="4283075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  <a:gd name="T6" fmla="*/ 0 w 2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Freeform 144"/>
            <p:cNvSpPr>
              <a:spLocks/>
            </p:cNvSpPr>
            <p:nvPr/>
          </p:nvSpPr>
          <p:spPr bwMode="auto">
            <a:xfrm>
              <a:off x="4283075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2" name="Freeform 145"/>
            <p:cNvSpPr>
              <a:spLocks/>
            </p:cNvSpPr>
            <p:nvPr/>
          </p:nvSpPr>
          <p:spPr bwMode="auto">
            <a:xfrm>
              <a:off x="4275138" y="658130"/>
              <a:ext cx="53975" cy="79375"/>
            </a:xfrm>
            <a:custGeom>
              <a:avLst/>
              <a:gdLst>
                <a:gd name="T0" fmla="*/ 10 w 34"/>
                <a:gd name="T1" fmla="*/ 50 h 50"/>
                <a:gd name="T2" fmla="*/ 0 w 34"/>
                <a:gd name="T3" fmla="*/ 41 h 50"/>
                <a:gd name="T4" fmla="*/ 17 w 34"/>
                <a:gd name="T5" fmla="*/ 26 h 50"/>
                <a:gd name="T6" fmla="*/ 0 w 34"/>
                <a:gd name="T7" fmla="*/ 9 h 50"/>
                <a:gd name="T8" fmla="*/ 10 w 34"/>
                <a:gd name="T9" fmla="*/ 0 h 50"/>
                <a:gd name="T10" fmla="*/ 34 w 34"/>
                <a:gd name="T11" fmla="*/ 26 h 50"/>
                <a:gd name="T12" fmla="*/ 10 w 34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0">
                  <a:moveTo>
                    <a:pt x="10" y="50"/>
                  </a:moveTo>
                  <a:lnTo>
                    <a:pt x="0" y="41"/>
                  </a:lnTo>
                  <a:lnTo>
                    <a:pt x="17" y="26"/>
                  </a:lnTo>
                  <a:lnTo>
                    <a:pt x="0" y="9"/>
                  </a:lnTo>
                  <a:lnTo>
                    <a:pt x="10" y="0"/>
                  </a:lnTo>
                  <a:lnTo>
                    <a:pt x="34" y="26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5" name="Freeform 146"/>
            <p:cNvSpPr>
              <a:spLocks/>
            </p:cNvSpPr>
            <p:nvPr/>
          </p:nvSpPr>
          <p:spPr bwMode="auto">
            <a:xfrm>
              <a:off x="4214813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  <a:gd name="T6" fmla="*/ 0 w 2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6" name="Freeform 147"/>
            <p:cNvSpPr>
              <a:spLocks/>
            </p:cNvSpPr>
            <p:nvPr/>
          </p:nvSpPr>
          <p:spPr bwMode="auto">
            <a:xfrm>
              <a:off x="4214813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7" name="Freeform 148"/>
            <p:cNvSpPr>
              <a:spLocks/>
            </p:cNvSpPr>
            <p:nvPr/>
          </p:nvSpPr>
          <p:spPr bwMode="auto">
            <a:xfrm>
              <a:off x="4208463" y="658130"/>
              <a:ext cx="52388" cy="79375"/>
            </a:xfrm>
            <a:custGeom>
              <a:avLst/>
              <a:gdLst>
                <a:gd name="T0" fmla="*/ 9 w 33"/>
                <a:gd name="T1" fmla="*/ 50 h 50"/>
                <a:gd name="T2" fmla="*/ 0 w 33"/>
                <a:gd name="T3" fmla="*/ 41 h 50"/>
                <a:gd name="T4" fmla="*/ 16 w 33"/>
                <a:gd name="T5" fmla="*/ 26 h 50"/>
                <a:gd name="T6" fmla="*/ 0 w 33"/>
                <a:gd name="T7" fmla="*/ 9 h 50"/>
                <a:gd name="T8" fmla="*/ 9 w 33"/>
                <a:gd name="T9" fmla="*/ 0 h 50"/>
                <a:gd name="T10" fmla="*/ 33 w 33"/>
                <a:gd name="T11" fmla="*/ 26 h 50"/>
                <a:gd name="T12" fmla="*/ 9 w 33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9" y="50"/>
                  </a:moveTo>
                  <a:lnTo>
                    <a:pt x="0" y="41"/>
                  </a:lnTo>
                  <a:lnTo>
                    <a:pt x="16" y="26"/>
                  </a:lnTo>
                  <a:lnTo>
                    <a:pt x="0" y="9"/>
                  </a:lnTo>
                  <a:lnTo>
                    <a:pt x="9" y="0"/>
                  </a:lnTo>
                  <a:lnTo>
                    <a:pt x="33" y="26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8" name="Rectangle 149"/>
            <p:cNvSpPr>
              <a:spLocks noChangeArrowheads="1"/>
            </p:cNvSpPr>
            <p:nvPr/>
          </p:nvSpPr>
          <p:spPr bwMode="auto">
            <a:xfrm>
              <a:off x="4510088" y="516843"/>
              <a:ext cx="19050" cy="19843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9" name="Freeform 150"/>
            <p:cNvSpPr>
              <a:spLocks/>
            </p:cNvSpPr>
            <p:nvPr/>
          </p:nvSpPr>
          <p:spPr bwMode="auto">
            <a:xfrm>
              <a:off x="4483100" y="500968"/>
              <a:ext cx="68263" cy="49213"/>
            </a:xfrm>
            <a:custGeom>
              <a:avLst/>
              <a:gdLst>
                <a:gd name="T0" fmla="*/ 7 w 43"/>
                <a:gd name="T1" fmla="*/ 31 h 31"/>
                <a:gd name="T2" fmla="*/ 0 w 43"/>
                <a:gd name="T3" fmla="*/ 24 h 31"/>
                <a:gd name="T4" fmla="*/ 21 w 43"/>
                <a:gd name="T5" fmla="*/ 0 h 31"/>
                <a:gd name="T6" fmla="*/ 43 w 43"/>
                <a:gd name="T7" fmla="*/ 22 h 31"/>
                <a:gd name="T8" fmla="*/ 36 w 43"/>
                <a:gd name="T9" fmla="*/ 31 h 31"/>
                <a:gd name="T10" fmla="*/ 21 w 43"/>
                <a:gd name="T11" fmla="*/ 17 h 31"/>
                <a:gd name="T12" fmla="*/ 7 w 43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1">
                  <a:moveTo>
                    <a:pt x="7" y="31"/>
                  </a:moveTo>
                  <a:lnTo>
                    <a:pt x="0" y="24"/>
                  </a:lnTo>
                  <a:lnTo>
                    <a:pt x="21" y="0"/>
                  </a:lnTo>
                  <a:lnTo>
                    <a:pt x="43" y="22"/>
                  </a:lnTo>
                  <a:lnTo>
                    <a:pt x="36" y="31"/>
                  </a:lnTo>
                  <a:lnTo>
                    <a:pt x="21" y="1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0" name="Freeform 151"/>
            <p:cNvSpPr>
              <a:spLocks/>
            </p:cNvSpPr>
            <p:nvPr/>
          </p:nvSpPr>
          <p:spPr bwMode="auto">
            <a:xfrm>
              <a:off x="4468813" y="562880"/>
              <a:ext cx="101600" cy="60325"/>
            </a:xfrm>
            <a:custGeom>
              <a:avLst/>
              <a:gdLst>
                <a:gd name="T0" fmla="*/ 7 w 64"/>
                <a:gd name="T1" fmla="*/ 38 h 38"/>
                <a:gd name="T2" fmla="*/ 0 w 64"/>
                <a:gd name="T3" fmla="*/ 31 h 38"/>
                <a:gd name="T4" fmla="*/ 33 w 64"/>
                <a:gd name="T5" fmla="*/ 0 h 38"/>
                <a:gd name="T6" fmla="*/ 64 w 64"/>
                <a:gd name="T7" fmla="*/ 31 h 38"/>
                <a:gd name="T8" fmla="*/ 54 w 64"/>
                <a:gd name="T9" fmla="*/ 38 h 38"/>
                <a:gd name="T10" fmla="*/ 33 w 64"/>
                <a:gd name="T11" fmla="*/ 14 h 38"/>
                <a:gd name="T12" fmla="*/ 7 w 64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8">
                  <a:moveTo>
                    <a:pt x="7" y="38"/>
                  </a:moveTo>
                  <a:lnTo>
                    <a:pt x="0" y="31"/>
                  </a:lnTo>
                  <a:lnTo>
                    <a:pt x="33" y="0"/>
                  </a:lnTo>
                  <a:lnTo>
                    <a:pt x="64" y="31"/>
                  </a:lnTo>
                  <a:lnTo>
                    <a:pt x="54" y="38"/>
                  </a:lnTo>
                  <a:lnTo>
                    <a:pt x="33" y="14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1" name="Freeform 152"/>
            <p:cNvSpPr>
              <a:spLocks/>
            </p:cNvSpPr>
            <p:nvPr/>
          </p:nvSpPr>
          <p:spPr bwMode="auto">
            <a:xfrm>
              <a:off x="4464050" y="615268"/>
              <a:ext cx="109538" cy="73025"/>
            </a:xfrm>
            <a:custGeom>
              <a:avLst/>
              <a:gdLst>
                <a:gd name="T0" fmla="*/ 62 w 69"/>
                <a:gd name="T1" fmla="*/ 46 h 46"/>
                <a:gd name="T2" fmla="*/ 33 w 69"/>
                <a:gd name="T3" fmla="*/ 17 h 46"/>
                <a:gd name="T4" fmla="*/ 7 w 69"/>
                <a:gd name="T5" fmla="*/ 44 h 46"/>
                <a:gd name="T6" fmla="*/ 0 w 69"/>
                <a:gd name="T7" fmla="*/ 36 h 46"/>
                <a:gd name="T8" fmla="*/ 33 w 69"/>
                <a:gd name="T9" fmla="*/ 0 h 46"/>
                <a:gd name="T10" fmla="*/ 69 w 69"/>
                <a:gd name="T11" fmla="*/ 36 h 46"/>
                <a:gd name="T12" fmla="*/ 62 w 69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46">
                  <a:moveTo>
                    <a:pt x="62" y="46"/>
                  </a:moveTo>
                  <a:lnTo>
                    <a:pt x="33" y="17"/>
                  </a:lnTo>
                  <a:lnTo>
                    <a:pt x="7" y="44"/>
                  </a:lnTo>
                  <a:lnTo>
                    <a:pt x="0" y="36"/>
                  </a:lnTo>
                  <a:lnTo>
                    <a:pt x="33" y="0"/>
                  </a:lnTo>
                  <a:lnTo>
                    <a:pt x="69" y="36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2" name="Freeform 153"/>
            <p:cNvSpPr>
              <a:spLocks/>
            </p:cNvSpPr>
            <p:nvPr/>
          </p:nvSpPr>
          <p:spPr bwMode="auto">
            <a:xfrm>
              <a:off x="3284538" y="459693"/>
              <a:ext cx="866775" cy="644525"/>
            </a:xfrm>
            <a:custGeom>
              <a:avLst/>
              <a:gdLst>
                <a:gd name="T0" fmla="*/ 546 w 546"/>
                <a:gd name="T1" fmla="*/ 406 h 406"/>
                <a:gd name="T2" fmla="*/ 546 w 546"/>
                <a:gd name="T3" fmla="*/ 82 h 406"/>
                <a:gd name="T4" fmla="*/ 468 w 546"/>
                <a:gd name="T5" fmla="*/ 0 h 406"/>
                <a:gd name="T6" fmla="*/ 337 w 546"/>
                <a:gd name="T7" fmla="*/ 132 h 406"/>
                <a:gd name="T8" fmla="*/ 264 w 546"/>
                <a:gd name="T9" fmla="*/ 60 h 406"/>
                <a:gd name="T10" fmla="*/ 147 w 546"/>
                <a:gd name="T11" fmla="*/ 178 h 406"/>
                <a:gd name="T12" fmla="*/ 76 w 546"/>
                <a:gd name="T13" fmla="*/ 106 h 406"/>
                <a:gd name="T14" fmla="*/ 0 w 546"/>
                <a:gd name="T15" fmla="*/ 180 h 406"/>
                <a:gd name="T16" fmla="*/ 0 w 546"/>
                <a:gd name="T17" fmla="*/ 406 h 406"/>
                <a:gd name="T18" fmla="*/ 546 w 546"/>
                <a:gd name="T19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6" h="406">
                  <a:moveTo>
                    <a:pt x="546" y="406"/>
                  </a:moveTo>
                  <a:lnTo>
                    <a:pt x="546" y="82"/>
                  </a:lnTo>
                  <a:lnTo>
                    <a:pt x="468" y="0"/>
                  </a:lnTo>
                  <a:lnTo>
                    <a:pt x="337" y="132"/>
                  </a:lnTo>
                  <a:lnTo>
                    <a:pt x="264" y="60"/>
                  </a:lnTo>
                  <a:lnTo>
                    <a:pt x="147" y="178"/>
                  </a:lnTo>
                  <a:lnTo>
                    <a:pt x="76" y="106"/>
                  </a:lnTo>
                  <a:lnTo>
                    <a:pt x="0" y="180"/>
                  </a:lnTo>
                  <a:lnTo>
                    <a:pt x="0" y="406"/>
                  </a:lnTo>
                  <a:lnTo>
                    <a:pt x="546" y="4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3" name="Freeform 154"/>
            <p:cNvSpPr>
              <a:spLocks noEditPoints="1"/>
            </p:cNvSpPr>
            <p:nvPr/>
          </p:nvSpPr>
          <p:spPr bwMode="auto">
            <a:xfrm>
              <a:off x="3276600" y="448580"/>
              <a:ext cx="885825" cy="663575"/>
            </a:xfrm>
            <a:custGeom>
              <a:avLst/>
              <a:gdLst>
                <a:gd name="T0" fmla="*/ 558 w 558"/>
                <a:gd name="T1" fmla="*/ 418 h 418"/>
                <a:gd name="T2" fmla="*/ 0 w 558"/>
                <a:gd name="T3" fmla="*/ 418 h 418"/>
                <a:gd name="T4" fmla="*/ 0 w 558"/>
                <a:gd name="T5" fmla="*/ 185 h 418"/>
                <a:gd name="T6" fmla="*/ 81 w 558"/>
                <a:gd name="T7" fmla="*/ 103 h 418"/>
                <a:gd name="T8" fmla="*/ 152 w 558"/>
                <a:gd name="T9" fmla="*/ 178 h 418"/>
                <a:gd name="T10" fmla="*/ 269 w 558"/>
                <a:gd name="T11" fmla="*/ 57 h 418"/>
                <a:gd name="T12" fmla="*/ 342 w 558"/>
                <a:gd name="T13" fmla="*/ 132 h 418"/>
                <a:gd name="T14" fmla="*/ 473 w 558"/>
                <a:gd name="T15" fmla="*/ 0 h 418"/>
                <a:gd name="T16" fmla="*/ 558 w 558"/>
                <a:gd name="T17" fmla="*/ 86 h 418"/>
                <a:gd name="T18" fmla="*/ 558 w 558"/>
                <a:gd name="T19" fmla="*/ 418 h 418"/>
                <a:gd name="T20" fmla="*/ 12 w 558"/>
                <a:gd name="T21" fmla="*/ 406 h 418"/>
                <a:gd name="T22" fmla="*/ 546 w 558"/>
                <a:gd name="T23" fmla="*/ 406 h 418"/>
                <a:gd name="T24" fmla="*/ 546 w 558"/>
                <a:gd name="T25" fmla="*/ 91 h 418"/>
                <a:gd name="T26" fmla="*/ 473 w 558"/>
                <a:gd name="T27" fmla="*/ 14 h 418"/>
                <a:gd name="T28" fmla="*/ 342 w 558"/>
                <a:gd name="T29" fmla="*/ 146 h 418"/>
                <a:gd name="T30" fmla="*/ 269 w 558"/>
                <a:gd name="T31" fmla="*/ 74 h 418"/>
                <a:gd name="T32" fmla="*/ 152 w 558"/>
                <a:gd name="T33" fmla="*/ 192 h 418"/>
                <a:gd name="T34" fmla="*/ 81 w 558"/>
                <a:gd name="T35" fmla="*/ 120 h 418"/>
                <a:gd name="T36" fmla="*/ 12 w 558"/>
                <a:gd name="T37" fmla="*/ 190 h 418"/>
                <a:gd name="T38" fmla="*/ 12 w 558"/>
                <a:gd name="T39" fmla="*/ 40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8" h="418">
                  <a:moveTo>
                    <a:pt x="558" y="418"/>
                  </a:moveTo>
                  <a:lnTo>
                    <a:pt x="0" y="418"/>
                  </a:lnTo>
                  <a:lnTo>
                    <a:pt x="0" y="185"/>
                  </a:lnTo>
                  <a:lnTo>
                    <a:pt x="81" y="103"/>
                  </a:lnTo>
                  <a:lnTo>
                    <a:pt x="152" y="178"/>
                  </a:lnTo>
                  <a:lnTo>
                    <a:pt x="269" y="57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8" y="86"/>
                  </a:lnTo>
                  <a:lnTo>
                    <a:pt x="558" y="418"/>
                  </a:lnTo>
                  <a:close/>
                  <a:moveTo>
                    <a:pt x="12" y="406"/>
                  </a:moveTo>
                  <a:lnTo>
                    <a:pt x="546" y="406"/>
                  </a:lnTo>
                  <a:lnTo>
                    <a:pt x="546" y="91"/>
                  </a:lnTo>
                  <a:lnTo>
                    <a:pt x="473" y="14"/>
                  </a:lnTo>
                  <a:lnTo>
                    <a:pt x="342" y="146"/>
                  </a:lnTo>
                  <a:lnTo>
                    <a:pt x="269" y="74"/>
                  </a:lnTo>
                  <a:lnTo>
                    <a:pt x="152" y="192"/>
                  </a:lnTo>
                  <a:lnTo>
                    <a:pt x="81" y="120"/>
                  </a:lnTo>
                  <a:lnTo>
                    <a:pt x="12" y="190"/>
                  </a:lnTo>
                  <a:lnTo>
                    <a:pt x="12" y="40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4" name="Oval 155"/>
            <p:cNvSpPr>
              <a:spLocks noChangeArrowheads="1"/>
            </p:cNvSpPr>
            <p:nvPr/>
          </p:nvSpPr>
          <p:spPr bwMode="auto">
            <a:xfrm>
              <a:off x="3940175" y="910543"/>
              <a:ext cx="128588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5" name="Freeform 156"/>
            <p:cNvSpPr>
              <a:spLocks noEditPoints="1"/>
            </p:cNvSpPr>
            <p:nvPr/>
          </p:nvSpPr>
          <p:spPr bwMode="auto">
            <a:xfrm>
              <a:off x="3929063" y="902605"/>
              <a:ext cx="147638" cy="149225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19 h 39"/>
                <a:gd name="T4" fmla="*/ 20 w 39"/>
                <a:gd name="T5" fmla="*/ 0 h 39"/>
                <a:gd name="T6" fmla="*/ 39 w 39"/>
                <a:gd name="T7" fmla="*/ 19 h 39"/>
                <a:gd name="T8" fmla="*/ 20 w 39"/>
                <a:gd name="T9" fmla="*/ 39 h 39"/>
                <a:gd name="T10" fmla="*/ 20 w 39"/>
                <a:gd name="T11" fmla="*/ 5 h 39"/>
                <a:gd name="T12" fmla="*/ 5 w 39"/>
                <a:gd name="T13" fmla="*/ 19 h 39"/>
                <a:gd name="T14" fmla="*/ 20 w 39"/>
                <a:gd name="T15" fmla="*/ 34 h 39"/>
                <a:gd name="T16" fmla="*/ 34 w 39"/>
                <a:gd name="T17" fmla="*/ 19 h 39"/>
                <a:gd name="T18" fmla="*/ 20 w 39"/>
                <a:gd name="T1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5"/>
                  </a:moveTo>
                  <a:cubicBezTo>
                    <a:pt x="11" y="5"/>
                    <a:pt x="5" y="11"/>
                    <a:pt x="5" y="19"/>
                  </a:cubicBezTo>
                  <a:cubicBezTo>
                    <a:pt x="5" y="27"/>
                    <a:pt x="11" y="34"/>
                    <a:pt x="20" y="34"/>
                  </a:cubicBezTo>
                  <a:cubicBezTo>
                    <a:pt x="28" y="34"/>
                    <a:pt x="34" y="27"/>
                    <a:pt x="34" y="19"/>
                  </a:cubicBezTo>
                  <a:cubicBezTo>
                    <a:pt x="34" y="11"/>
                    <a:pt x="28" y="5"/>
                    <a:pt x="2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6" name="Freeform 157"/>
            <p:cNvSpPr>
              <a:spLocks/>
            </p:cNvSpPr>
            <p:nvPr/>
          </p:nvSpPr>
          <p:spPr bwMode="auto">
            <a:xfrm>
              <a:off x="4005263" y="1039130"/>
              <a:ext cx="0" cy="65088"/>
            </a:xfrm>
            <a:custGeom>
              <a:avLst/>
              <a:gdLst>
                <a:gd name="T0" fmla="*/ 0 h 41"/>
                <a:gd name="T1" fmla="*/ 41 h 41"/>
                <a:gd name="T2" fmla="*/ 0 h 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1">
                  <a:moveTo>
                    <a:pt x="0" y="0"/>
                  </a:move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7" name="Line 158"/>
            <p:cNvSpPr>
              <a:spLocks noChangeShapeType="1"/>
            </p:cNvSpPr>
            <p:nvPr/>
          </p:nvSpPr>
          <p:spPr bwMode="auto">
            <a:xfrm>
              <a:off x="4005263" y="1039130"/>
              <a:ext cx="0" cy="650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8" name="Rectangle 159"/>
            <p:cNvSpPr>
              <a:spLocks noChangeArrowheads="1"/>
            </p:cNvSpPr>
            <p:nvPr/>
          </p:nvSpPr>
          <p:spPr bwMode="auto">
            <a:xfrm>
              <a:off x="3992563" y="1039130"/>
              <a:ext cx="19050" cy="650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9" name="Freeform 160"/>
            <p:cNvSpPr>
              <a:spLocks/>
            </p:cNvSpPr>
            <p:nvPr/>
          </p:nvSpPr>
          <p:spPr bwMode="auto">
            <a:xfrm>
              <a:off x="4005263" y="948643"/>
              <a:ext cx="0" cy="103188"/>
            </a:xfrm>
            <a:custGeom>
              <a:avLst/>
              <a:gdLst>
                <a:gd name="T0" fmla="*/ 0 h 65"/>
                <a:gd name="T1" fmla="*/ 65 h 65"/>
                <a:gd name="T2" fmla="*/ 0 h 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5">
                  <a:moveTo>
                    <a:pt x="0" y="0"/>
                  </a:move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0" name="Line 161"/>
            <p:cNvSpPr>
              <a:spLocks noChangeShapeType="1"/>
            </p:cNvSpPr>
            <p:nvPr/>
          </p:nvSpPr>
          <p:spPr bwMode="auto">
            <a:xfrm>
              <a:off x="4005263" y="948643"/>
              <a:ext cx="0" cy="1031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1" name="Rectangle 162"/>
            <p:cNvSpPr>
              <a:spLocks noChangeArrowheads="1"/>
            </p:cNvSpPr>
            <p:nvPr/>
          </p:nvSpPr>
          <p:spPr bwMode="auto">
            <a:xfrm>
              <a:off x="3992563" y="948643"/>
              <a:ext cx="19050" cy="1031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2" name="Line 163"/>
            <p:cNvSpPr>
              <a:spLocks noChangeShapeType="1"/>
            </p:cNvSpPr>
            <p:nvPr/>
          </p:nvSpPr>
          <p:spPr bwMode="auto">
            <a:xfrm>
              <a:off x="3978275" y="96769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3" name="Line 164"/>
            <p:cNvSpPr>
              <a:spLocks noChangeShapeType="1"/>
            </p:cNvSpPr>
            <p:nvPr/>
          </p:nvSpPr>
          <p:spPr bwMode="auto">
            <a:xfrm>
              <a:off x="3978275" y="967693"/>
              <a:ext cx="0" cy="0"/>
            </a:xfrm>
            <a:prstGeom prst="line">
              <a:avLst/>
            </a:prstGeom>
            <a:noFill/>
            <a:ln w="1111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4" name="Freeform 165"/>
            <p:cNvSpPr>
              <a:spLocks/>
            </p:cNvSpPr>
            <p:nvPr/>
          </p:nvSpPr>
          <p:spPr bwMode="auto">
            <a:xfrm>
              <a:off x="3405188" y="940705"/>
              <a:ext cx="46038" cy="46038"/>
            </a:xfrm>
            <a:custGeom>
              <a:avLst/>
              <a:gdLst>
                <a:gd name="T0" fmla="*/ 0 w 29"/>
                <a:gd name="T1" fmla="*/ 0 h 29"/>
                <a:gd name="T2" fmla="*/ 29 w 29"/>
                <a:gd name="T3" fmla="*/ 29 h 29"/>
                <a:gd name="T4" fmla="*/ 0 w 29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lnTo>
                    <a:pt x="29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9" name="Line 166"/>
            <p:cNvSpPr>
              <a:spLocks noChangeShapeType="1"/>
            </p:cNvSpPr>
            <p:nvPr/>
          </p:nvSpPr>
          <p:spPr bwMode="auto">
            <a:xfrm>
              <a:off x="3405188" y="940705"/>
              <a:ext cx="46038" cy="46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0" name="Freeform 167"/>
            <p:cNvSpPr>
              <a:spLocks/>
            </p:cNvSpPr>
            <p:nvPr/>
          </p:nvSpPr>
          <p:spPr bwMode="auto">
            <a:xfrm>
              <a:off x="3402013" y="935943"/>
              <a:ext cx="55563" cy="57150"/>
            </a:xfrm>
            <a:custGeom>
              <a:avLst/>
              <a:gdLst>
                <a:gd name="T0" fmla="*/ 28 w 35"/>
                <a:gd name="T1" fmla="*/ 36 h 36"/>
                <a:gd name="T2" fmla="*/ 0 w 35"/>
                <a:gd name="T3" fmla="*/ 8 h 36"/>
                <a:gd name="T4" fmla="*/ 7 w 35"/>
                <a:gd name="T5" fmla="*/ 0 h 36"/>
                <a:gd name="T6" fmla="*/ 35 w 35"/>
                <a:gd name="T7" fmla="*/ 27 h 36"/>
                <a:gd name="T8" fmla="*/ 28 w 3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8" y="36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35" y="27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1" name="Freeform 168"/>
            <p:cNvSpPr>
              <a:spLocks/>
            </p:cNvSpPr>
            <p:nvPr/>
          </p:nvSpPr>
          <p:spPr bwMode="auto">
            <a:xfrm>
              <a:off x="3517900" y="742268"/>
              <a:ext cx="0" cy="361950"/>
            </a:xfrm>
            <a:custGeom>
              <a:avLst/>
              <a:gdLst>
                <a:gd name="T0" fmla="*/ 0 h 228"/>
                <a:gd name="T1" fmla="*/ 228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0"/>
                  </a:move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2" name="Line 169"/>
            <p:cNvSpPr>
              <a:spLocks noChangeShapeType="1"/>
            </p:cNvSpPr>
            <p:nvPr/>
          </p:nvSpPr>
          <p:spPr bwMode="auto">
            <a:xfrm>
              <a:off x="3517900" y="742268"/>
              <a:ext cx="0" cy="3619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3" name="Rectangle 170"/>
            <p:cNvSpPr>
              <a:spLocks noChangeArrowheads="1"/>
            </p:cNvSpPr>
            <p:nvPr/>
          </p:nvSpPr>
          <p:spPr bwMode="auto">
            <a:xfrm>
              <a:off x="3511550" y="742268"/>
              <a:ext cx="14288" cy="3619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4" name="Line 171"/>
            <p:cNvSpPr>
              <a:spLocks noChangeShapeType="1"/>
            </p:cNvSpPr>
            <p:nvPr/>
          </p:nvSpPr>
          <p:spPr bwMode="auto">
            <a:xfrm>
              <a:off x="3819525" y="66924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0" name="Line 172"/>
            <p:cNvSpPr>
              <a:spLocks noChangeShapeType="1"/>
            </p:cNvSpPr>
            <p:nvPr/>
          </p:nvSpPr>
          <p:spPr bwMode="auto">
            <a:xfrm>
              <a:off x="3819525" y="669243"/>
              <a:ext cx="0" cy="0"/>
            </a:xfrm>
            <a:prstGeom prst="line">
              <a:avLst/>
            </a:prstGeom>
            <a:noFill/>
            <a:ln w="1111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1" name="Freeform 173"/>
            <p:cNvSpPr>
              <a:spLocks/>
            </p:cNvSpPr>
            <p:nvPr/>
          </p:nvSpPr>
          <p:spPr bwMode="auto">
            <a:xfrm>
              <a:off x="3819525" y="669243"/>
              <a:ext cx="0" cy="434975"/>
            </a:xfrm>
            <a:custGeom>
              <a:avLst/>
              <a:gdLst>
                <a:gd name="T0" fmla="*/ 0 h 274"/>
                <a:gd name="T1" fmla="*/ 274 h 274"/>
                <a:gd name="T2" fmla="*/ 0 h 27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4">
                  <a:moveTo>
                    <a:pt x="0" y="0"/>
                  </a:move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2" name="Line 174"/>
            <p:cNvSpPr>
              <a:spLocks noChangeShapeType="1"/>
            </p:cNvSpPr>
            <p:nvPr/>
          </p:nvSpPr>
          <p:spPr bwMode="auto">
            <a:xfrm>
              <a:off x="3819525" y="669243"/>
              <a:ext cx="0" cy="43497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3" name="Freeform 175"/>
            <p:cNvSpPr>
              <a:spLocks/>
            </p:cNvSpPr>
            <p:nvPr/>
          </p:nvSpPr>
          <p:spPr bwMode="auto">
            <a:xfrm>
              <a:off x="3284538" y="566055"/>
              <a:ext cx="874713" cy="282575"/>
            </a:xfrm>
            <a:custGeom>
              <a:avLst/>
              <a:gdLst>
                <a:gd name="T0" fmla="*/ 7 w 551"/>
                <a:gd name="T1" fmla="*/ 178 h 178"/>
                <a:gd name="T2" fmla="*/ 0 w 551"/>
                <a:gd name="T3" fmla="*/ 171 h 178"/>
                <a:gd name="T4" fmla="*/ 81 w 551"/>
                <a:gd name="T5" fmla="*/ 89 h 178"/>
                <a:gd name="T6" fmla="*/ 152 w 551"/>
                <a:gd name="T7" fmla="*/ 161 h 178"/>
                <a:gd name="T8" fmla="*/ 261 w 551"/>
                <a:gd name="T9" fmla="*/ 51 h 178"/>
                <a:gd name="T10" fmla="*/ 342 w 551"/>
                <a:gd name="T11" fmla="*/ 130 h 178"/>
                <a:gd name="T12" fmla="*/ 473 w 551"/>
                <a:gd name="T13" fmla="*/ 0 h 178"/>
                <a:gd name="T14" fmla="*/ 551 w 551"/>
                <a:gd name="T15" fmla="*/ 79 h 178"/>
                <a:gd name="T16" fmla="*/ 544 w 551"/>
                <a:gd name="T17" fmla="*/ 87 h 178"/>
                <a:gd name="T18" fmla="*/ 473 w 551"/>
                <a:gd name="T19" fmla="*/ 15 h 178"/>
                <a:gd name="T20" fmla="*/ 342 w 551"/>
                <a:gd name="T21" fmla="*/ 147 h 178"/>
                <a:gd name="T22" fmla="*/ 261 w 551"/>
                <a:gd name="T23" fmla="*/ 67 h 178"/>
                <a:gd name="T24" fmla="*/ 152 w 551"/>
                <a:gd name="T25" fmla="*/ 178 h 178"/>
                <a:gd name="T26" fmla="*/ 81 w 551"/>
                <a:gd name="T27" fmla="*/ 106 h 178"/>
                <a:gd name="T28" fmla="*/ 7 w 551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78">
                  <a:moveTo>
                    <a:pt x="7" y="178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1"/>
                  </a:lnTo>
                  <a:lnTo>
                    <a:pt x="261" y="51"/>
                  </a:lnTo>
                  <a:lnTo>
                    <a:pt x="342" y="130"/>
                  </a:lnTo>
                  <a:lnTo>
                    <a:pt x="473" y="0"/>
                  </a:lnTo>
                  <a:lnTo>
                    <a:pt x="551" y="79"/>
                  </a:lnTo>
                  <a:lnTo>
                    <a:pt x="544" y="87"/>
                  </a:lnTo>
                  <a:lnTo>
                    <a:pt x="473" y="15"/>
                  </a:lnTo>
                  <a:lnTo>
                    <a:pt x="342" y="147"/>
                  </a:lnTo>
                  <a:lnTo>
                    <a:pt x="261" y="67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4" name="Freeform 176"/>
            <p:cNvSpPr>
              <a:spLocks/>
            </p:cNvSpPr>
            <p:nvPr/>
          </p:nvSpPr>
          <p:spPr bwMode="auto">
            <a:xfrm>
              <a:off x="3284538" y="639080"/>
              <a:ext cx="874713" cy="282575"/>
            </a:xfrm>
            <a:custGeom>
              <a:avLst/>
              <a:gdLst>
                <a:gd name="T0" fmla="*/ 7 w 551"/>
                <a:gd name="T1" fmla="*/ 178 h 178"/>
                <a:gd name="T2" fmla="*/ 0 w 551"/>
                <a:gd name="T3" fmla="*/ 171 h 178"/>
                <a:gd name="T4" fmla="*/ 81 w 551"/>
                <a:gd name="T5" fmla="*/ 89 h 178"/>
                <a:gd name="T6" fmla="*/ 152 w 551"/>
                <a:gd name="T7" fmla="*/ 163 h 178"/>
                <a:gd name="T8" fmla="*/ 261 w 551"/>
                <a:gd name="T9" fmla="*/ 50 h 178"/>
                <a:gd name="T10" fmla="*/ 342 w 551"/>
                <a:gd name="T11" fmla="*/ 132 h 178"/>
                <a:gd name="T12" fmla="*/ 473 w 551"/>
                <a:gd name="T13" fmla="*/ 0 h 178"/>
                <a:gd name="T14" fmla="*/ 551 w 551"/>
                <a:gd name="T15" fmla="*/ 79 h 178"/>
                <a:gd name="T16" fmla="*/ 544 w 551"/>
                <a:gd name="T17" fmla="*/ 86 h 178"/>
                <a:gd name="T18" fmla="*/ 473 w 551"/>
                <a:gd name="T19" fmla="*/ 14 h 178"/>
                <a:gd name="T20" fmla="*/ 342 w 551"/>
                <a:gd name="T21" fmla="*/ 146 h 178"/>
                <a:gd name="T22" fmla="*/ 261 w 551"/>
                <a:gd name="T23" fmla="*/ 67 h 178"/>
                <a:gd name="T24" fmla="*/ 152 w 551"/>
                <a:gd name="T25" fmla="*/ 178 h 178"/>
                <a:gd name="T26" fmla="*/ 81 w 551"/>
                <a:gd name="T27" fmla="*/ 106 h 178"/>
                <a:gd name="T28" fmla="*/ 7 w 551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78">
                  <a:moveTo>
                    <a:pt x="7" y="178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3"/>
                  </a:lnTo>
                  <a:lnTo>
                    <a:pt x="261" y="50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1" y="79"/>
                  </a:lnTo>
                  <a:lnTo>
                    <a:pt x="544" y="86"/>
                  </a:lnTo>
                  <a:lnTo>
                    <a:pt x="473" y="14"/>
                  </a:lnTo>
                  <a:lnTo>
                    <a:pt x="342" y="146"/>
                  </a:lnTo>
                  <a:lnTo>
                    <a:pt x="261" y="67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5" name="Freeform 177"/>
            <p:cNvSpPr>
              <a:spLocks/>
            </p:cNvSpPr>
            <p:nvPr/>
          </p:nvSpPr>
          <p:spPr bwMode="auto">
            <a:xfrm>
              <a:off x="3284538" y="710518"/>
              <a:ext cx="1036638" cy="287338"/>
            </a:xfrm>
            <a:custGeom>
              <a:avLst/>
              <a:gdLst>
                <a:gd name="T0" fmla="*/ 7 w 653"/>
                <a:gd name="T1" fmla="*/ 181 h 181"/>
                <a:gd name="T2" fmla="*/ 0 w 653"/>
                <a:gd name="T3" fmla="*/ 171 h 181"/>
                <a:gd name="T4" fmla="*/ 81 w 653"/>
                <a:gd name="T5" fmla="*/ 89 h 181"/>
                <a:gd name="T6" fmla="*/ 152 w 653"/>
                <a:gd name="T7" fmla="*/ 164 h 181"/>
                <a:gd name="T8" fmla="*/ 261 w 653"/>
                <a:gd name="T9" fmla="*/ 51 h 181"/>
                <a:gd name="T10" fmla="*/ 342 w 653"/>
                <a:gd name="T11" fmla="*/ 133 h 181"/>
                <a:gd name="T12" fmla="*/ 473 w 653"/>
                <a:gd name="T13" fmla="*/ 0 h 181"/>
                <a:gd name="T14" fmla="*/ 548 w 653"/>
                <a:gd name="T15" fmla="*/ 80 h 181"/>
                <a:gd name="T16" fmla="*/ 653 w 653"/>
                <a:gd name="T17" fmla="*/ 80 h 181"/>
                <a:gd name="T18" fmla="*/ 653 w 653"/>
                <a:gd name="T19" fmla="*/ 89 h 181"/>
                <a:gd name="T20" fmla="*/ 544 w 653"/>
                <a:gd name="T21" fmla="*/ 89 h 181"/>
                <a:gd name="T22" fmla="*/ 473 w 653"/>
                <a:gd name="T23" fmla="*/ 17 h 181"/>
                <a:gd name="T24" fmla="*/ 342 w 653"/>
                <a:gd name="T25" fmla="*/ 147 h 181"/>
                <a:gd name="T26" fmla="*/ 261 w 653"/>
                <a:gd name="T27" fmla="*/ 68 h 181"/>
                <a:gd name="T28" fmla="*/ 152 w 653"/>
                <a:gd name="T29" fmla="*/ 178 h 181"/>
                <a:gd name="T30" fmla="*/ 81 w 653"/>
                <a:gd name="T31" fmla="*/ 106 h 181"/>
                <a:gd name="T32" fmla="*/ 7 w 653"/>
                <a:gd name="T3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3" h="181">
                  <a:moveTo>
                    <a:pt x="7" y="181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4"/>
                  </a:lnTo>
                  <a:lnTo>
                    <a:pt x="261" y="51"/>
                  </a:lnTo>
                  <a:lnTo>
                    <a:pt x="342" y="133"/>
                  </a:lnTo>
                  <a:lnTo>
                    <a:pt x="473" y="0"/>
                  </a:lnTo>
                  <a:lnTo>
                    <a:pt x="548" y="80"/>
                  </a:lnTo>
                  <a:lnTo>
                    <a:pt x="653" y="80"/>
                  </a:lnTo>
                  <a:lnTo>
                    <a:pt x="653" y="89"/>
                  </a:lnTo>
                  <a:lnTo>
                    <a:pt x="544" y="89"/>
                  </a:lnTo>
                  <a:lnTo>
                    <a:pt x="473" y="17"/>
                  </a:lnTo>
                  <a:lnTo>
                    <a:pt x="342" y="147"/>
                  </a:lnTo>
                  <a:lnTo>
                    <a:pt x="261" y="68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" name="Freeform 178"/>
            <p:cNvSpPr>
              <a:spLocks/>
            </p:cNvSpPr>
            <p:nvPr/>
          </p:nvSpPr>
          <p:spPr bwMode="auto">
            <a:xfrm>
              <a:off x="3284538" y="783543"/>
              <a:ext cx="874713" cy="287338"/>
            </a:xfrm>
            <a:custGeom>
              <a:avLst/>
              <a:gdLst>
                <a:gd name="T0" fmla="*/ 7 w 551"/>
                <a:gd name="T1" fmla="*/ 181 h 181"/>
                <a:gd name="T2" fmla="*/ 0 w 551"/>
                <a:gd name="T3" fmla="*/ 173 h 181"/>
                <a:gd name="T4" fmla="*/ 81 w 551"/>
                <a:gd name="T5" fmla="*/ 92 h 181"/>
                <a:gd name="T6" fmla="*/ 152 w 551"/>
                <a:gd name="T7" fmla="*/ 164 h 181"/>
                <a:gd name="T8" fmla="*/ 261 w 551"/>
                <a:gd name="T9" fmla="*/ 53 h 181"/>
                <a:gd name="T10" fmla="*/ 342 w 551"/>
                <a:gd name="T11" fmla="*/ 132 h 181"/>
                <a:gd name="T12" fmla="*/ 473 w 551"/>
                <a:gd name="T13" fmla="*/ 0 h 181"/>
                <a:gd name="T14" fmla="*/ 551 w 551"/>
                <a:gd name="T15" fmla="*/ 80 h 181"/>
                <a:gd name="T16" fmla="*/ 544 w 551"/>
                <a:gd name="T17" fmla="*/ 89 h 181"/>
                <a:gd name="T18" fmla="*/ 473 w 551"/>
                <a:gd name="T19" fmla="*/ 17 h 181"/>
                <a:gd name="T20" fmla="*/ 342 w 551"/>
                <a:gd name="T21" fmla="*/ 149 h 181"/>
                <a:gd name="T22" fmla="*/ 261 w 551"/>
                <a:gd name="T23" fmla="*/ 68 h 181"/>
                <a:gd name="T24" fmla="*/ 152 w 551"/>
                <a:gd name="T25" fmla="*/ 181 h 181"/>
                <a:gd name="T26" fmla="*/ 81 w 551"/>
                <a:gd name="T27" fmla="*/ 106 h 181"/>
                <a:gd name="T28" fmla="*/ 7 w 551"/>
                <a:gd name="T2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81">
                  <a:moveTo>
                    <a:pt x="7" y="181"/>
                  </a:moveTo>
                  <a:lnTo>
                    <a:pt x="0" y="173"/>
                  </a:lnTo>
                  <a:lnTo>
                    <a:pt x="81" y="92"/>
                  </a:lnTo>
                  <a:lnTo>
                    <a:pt x="152" y="164"/>
                  </a:lnTo>
                  <a:lnTo>
                    <a:pt x="261" y="53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1" y="80"/>
                  </a:lnTo>
                  <a:lnTo>
                    <a:pt x="544" y="89"/>
                  </a:lnTo>
                  <a:lnTo>
                    <a:pt x="473" y="17"/>
                  </a:lnTo>
                  <a:lnTo>
                    <a:pt x="342" y="149"/>
                  </a:lnTo>
                  <a:lnTo>
                    <a:pt x="261" y="68"/>
                  </a:lnTo>
                  <a:lnTo>
                    <a:pt x="152" y="181"/>
                  </a:lnTo>
                  <a:lnTo>
                    <a:pt x="81" y="10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" name="Oval 179"/>
            <p:cNvSpPr>
              <a:spLocks noChangeArrowheads="1"/>
            </p:cNvSpPr>
            <p:nvPr/>
          </p:nvSpPr>
          <p:spPr bwMode="auto">
            <a:xfrm>
              <a:off x="3725863" y="832755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" name="Freeform 180"/>
            <p:cNvSpPr>
              <a:spLocks noEditPoints="1"/>
            </p:cNvSpPr>
            <p:nvPr/>
          </p:nvSpPr>
          <p:spPr bwMode="auto">
            <a:xfrm>
              <a:off x="3717925" y="826405"/>
              <a:ext cx="230188" cy="231775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0 h 61"/>
                <a:gd name="T4" fmla="*/ 30 w 61"/>
                <a:gd name="T5" fmla="*/ 0 h 61"/>
                <a:gd name="T6" fmla="*/ 61 w 61"/>
                <a:gd name="T7" fmla="*/ 30 h 61"/>
                <a:gd name="T8" fmla="*/ 30 w 61"/>
                <a:gd name="T9" fmla="*/ 61 h 61"/>
                <a:gd name="T10" fmla="*/ 30 w 61"/>
                <a:gd name="T11" fmla="*/ 5 h 61"/>
                <a:gd name="T12" fmla="*/ 5 w 61"/>
                <a:gd name="T13" fmla="*/ 30 h 61"/>
                <a:gd name="T14" fmla="*/ 30 w 61"/>
                <a:gd name="T15" fmla="*/ 56 h 61"/>
                <a:gd name="T16" fmla="*/ 56 w 61"/>
                <a:gd name="T17" fmla="*/ 30 h 61"/>
                <a:gd name="T18" fmla="*/ 30 w 61"/>
                <a:gd name="T1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4" y="61"/>
                    <a:pt x="0" y="47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47"/>
                    <a:pt x="47" y="61"/>
                    <a:pt x="30" y="61"/>
                  </a:cubicBezTo>
                  <a:close/>
                  <a:moveTo>
                    <a:pt x="30" y="5"/>
                  </a:moveTo>
                  <a:cubicBezTo>
                    <a:pt x="16" y="5"/>
                    <a:pt x="5" y="16"/>
                    <a:pt x="5" y="30"/>
                  </a:cubicBezTo>
                  <a:cubicBezTo>
                    <a:pt x="5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5"/>
                    <a:pt x="3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" name="Freeform 181"/>
            <p:cNvSpPr>
              <a:spLocks/>
            </p:cNvSpPr>
            <p:nvPr/>
          </p:nvSpPr>
          <p:spPr bwMode="auto">
            <a:xfrm>
              <a:off x="3827463" y="886730"/>
              <a:ext cx="0" cy="217488"/>
            </a:xfrm>
            <a:custGeom>
              <a:avLst/>
              <a:gdLst>
                <a:gd name="T0" fmla="*/ 137 h 137"/>
                <a:gd name="T1" fmla="*/ 0 h 137"/>
                <a:gd name="T2" fmla="*/ 137 h 1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7">
                  <a:moveTo>
                    <a:pt x="0" y="137"/>
                  </a:move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0" name="Line 182"/>
            <p:cNvSpPr>
              <a:spLocks noChangeShapeType="1"/>
            </p:cNvSpPr>
            <p:nvPr/>
          </p:nvSpPr>
          <p:spPr bwMode="auto">
            <a:xfrm flipV="1">
              <a:off x="3827463" y="886730"/>
              <a:ext cx="0" cy="2174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1" name="Rectangle 183"/>
            <p:cNvSpPr>
              <a:spLocks noChangeArrowheads="1"/>
            </p:cNvSpPr>
            <p:nvPr/>
          </p:nvSpPr>
          <p:spPr bwMode="auto">
            <a:xfrm>
              <a:off x="3816350" y="886730"/>
              <a:ext cx="19050" cy="2174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" name="Freeform 184"/>
            <p:cNvSpPr>
              <a:spLocks/>
            </p:cNvSpPr>
            <p:nvPr/>
          </p:nvSpPr>
          <p:spPr bwMode="auto">
            <a:xfrm>
              <a:off x="3789363" y="894668"/>
              <a:ext cx="38100" cy="34925"/>
            </a:xfrm>
            <a:custGeom>
              <a:avLst/>
              <a:gdLst>
                <a:gd name="T0" fmla="*/ 0 w 24"/>
                <a:gd name="T1" fmla="*/ 0 h 22"/>
                <a:gd name="T2" fmla="*/ 24 w 24"/>
                <a:gd name="T3" fmla="*/ 22 h 22"/>
                <a:gd name="T4" fmla="*/ 0 w 24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2">
                  <a:moveTo>
                    <a:pt x="0" y="0"/>
                  </a:moveTo>
                  <a:lnTo>
                    <a:pt x="2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3" name="Line 185"/>
            <p:cNvSpPr>
              <a:spLocks noChangeShapeType="1"/>
            </p:cNvSpPr>
            <p:nvPr/>
          </p:nvSpPr>
          <p:spPr bwMode="auto">
            <a:xfrm>
              <a:off x="3789363" y="894668"/>
              <a:ext cx="38100" cy="349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4" name="Freeform 186"/>
            <p:cNvSpPr>
              <a:spLocks/>
            </p:cNvSpPr>
            <p:nvPr/>
          </p:nvSpPr>
          <p:spPr bwMode="auto">
            <a:xfrm>
              <a:off x="3781425" y="886730"/>
              <a:ext cx="49213" cy="49213"/>
            </a:xfrm>
            <a:custGeom>
              <a:avLst/>
              <a:gdLst>
                <a:gd name="T0" fmla="*/ 24 w 31"/>
                <a:gd name="T1" fmla="*/ 31 h 31"/>
                <a:gd name="T2" fmla="*/ 0 w 31"/>
                <a:gd name="T3" fmla="*/ 7 h 31"/>
                <a:gd name="T4" fmla="*/ 8 w 31"/>
                <a:gd name="T5" fmla="*/ 0 h 31"/>
                <a:gd name="T6" fmla="*/ 31 w 31"/>
                <a:gd name="T7" fmla="*/ 22 h 31"/>
                <a:gd name="T8" fmla="*/ 24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31" y="22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5" name="Freeform 187"/>
            <p:cNvSpPr>
              <a:spLocks/>
            </p:cNvSpPr>
            <p:nvPr/>
          </p:nvSpPr>
          <p:spPr bwMode="auto">
            <a:xfrm>
              <a:off x="3827463" y="929593"/>
              <a:ext cx="49213" cy="44450"/>
            </a:xfrm>
            <a:custGeom>
              <a:avLst/>
              <a:gdLst>
                <a:gd name="T0" fmla="*/ 31 w 31"/>
                <a:gd name="T1" fmla="*/ 0 h 28"/>
                <a:gd name="T2" fmla="*/ 0 w 31"/>
                <a:gd name="T3" fmla="*/ 28 h 28"/>
                <a:gd name="T4" fmla="*/ 31 w 3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8">
                  <a:moveTo>
                    <a:pt x="31" y="0"/>
                  </a:moveTo>
                  <a:lnTo>
                    <a:pt x="0" y="2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6" name="Line 188"/>
            <p:cNvSpPr>
              <a:spLocks noChangeShapeType="1"/>
            </p:cNvSpPr>
            <p:nvPr/>
          </p:nvSpPr>
          <p:spPr bwMode="auto">
            <a:xfrm flipH="1">
              <a:off x="3827463" y="929593"/>
              <a:ext cx="49213" cy="444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7" name="Freeform 189"/>
            <p:cNvSpPr>
              <a:spLocks/>
            </p:cNvSpPr>
            <p:nvPr/>
          </p:nvSpPr>
          <p:spPr bwMode="auto">
            <a:xfrm>
              <a:off x="3824288" y="921655"/>
              <a:ext cx="55563" cy="60325"/>
            </a:xfrm>
            <a:custGeom>
              <a:avLst/>
              <a:gdLst>
                <a:gd name="T0" fmla="*/ 7 w 35"/>
                <a:gd name="T1" fmla="*/ 38 h 38"/>
                <a:gd name="T2" fmla="*/ 0 w 35"/>
                <a:gd name="T3" fmla="*/ 31 h 38"/>
                <a:gd name="T4" fmla="*/ 28 w 35"/>
                <a:gd name="T5" fmla="*/ 0 h 38"/>
                <a:gd name="T6" fmla="*/ 35 w 35"/>
                <a:gd name="T7" fmla="*/ 9 h 38"/>
                <a:gd name="T8" fmla="*/ 7 w 35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7" y="38"/>
                  </a:moveTo>
                  <a:lnTo>
                    <a:pt x="0" y="31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8" name="Freeform 190"/>
            <p:cNvSpPr>
              <a:spLocks/>
            </p:cNvSpPr>
            <p:nvPr/>
          </p:nvSpPr>
          <p:spPr bwMode="auto">
            <a:xfrm>
              <a:off x="3770313" y="948643"/>
              <a:ext cx="57150" cy="57150"/>
            </a:xfrm>
            <a:custGeom>
              <a:avLst/>
              <a:gdLst>
                <a:gd name="T0" fmla="*/ 0 w 36"/>
                <a:gd name="T1" fmla="*/ 0 h 36"/>
                <a:gd name="T2" fmla="*/ 36 w 36"/>
                <a:gd name="T3" fmla="*/ 36 h 36"/>
                <a:gd name="T4" fmla="*/ 0 w 3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9" name="Line 191"/>
            <p:cNvSpPr>
              <a:spLocks noChangeShapeType="1"/>
            </p:cNvSpPr>
            <p:nvPr/>
          </p:nvSpPr>
          <p:spPr bwMode="auto">
            <a:xfrm>
              <a:off x="3770313" y="948643"/>
              <a:ext cx="57150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0" name="Freeform 192"/>
            <p:cNvSpPr>
              <a:spLocks/>
            </p:cNvSpPr>
            <p:nvPr/>
          </p:nvSpPr>
          <p:spPr bwMode="auto">
            <a:xfrm>
              <a:off x="3763963" y="943880"/>
              <a:ext cx="71438" cy="68263"/>
            </a:xfrm>
            <a:custGeom>
              <a:avLst/>
              <a:gdLst>
                <a:gd name="T0" fmla="*/ 35 w 45"/>
                <a:gd name="T1" fmla="*/ 43 h 43"/>
                <a:gd name="T2" fmla="*/ 0 w 45"/>
                <a:gd name="T3" fmla="*/ 7 h 43"/>
                <a:gd name="T4" fmla="*/ 9 w 45"/>
                <a:gd name="T5" fmla="*/ 0 h 43"/>
                <a:gd name="T6" fmla="*/ 45 w 45"/>
                <a:gd name="T7" fmla="*/ 36 h 43"/>
                <a:gd name="T8" fmla="*/ 35 w 4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35" y="4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45" y="36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1" name="Freeform 193"/>
            <p:cNvSpPr>
              <a:spLocks/>
            </p:cNvSpPr>
            <p:nvPr/>
          </p:nvSpPr>
          <p:spPr bwMode="auto">
            <a:xfrm>
              <a:off x="3517900" y="650193"/>
              <a:ext cx="0" cy="46038"/>
            </a:xfrm>
            <a:custGeom>
              <a:avLst/>
              <a:gdLst>
                <a:gd name="T0" fmla="*/ 0 h 29"/>
                <a:gd name="T1" fmla="*/ 29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2" name="Line 194"/>
            <p:cNvSpPr>
              <a:spLocks noChangeShapeType="1"/>
            </p:cNvSpPr>
            <p:nvPr/>
          </p:nvSpPr>
          <p:spPr bwMode="auto">
            <a:xfrm>
              <a:off x="3517900" y="650193"/>
              <a:ext cx="0" cy="46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3" name="Rectangle 195"/>
            <p:cNvSpPr>
              <a:spLocks noChangeArrowheads="1"/>
            </p:cNvSpPr>
            <p:nvPr/>
          </p:nvSpPr>
          <p:spPr bwMode="auto">
            <a:xfrm>
              <a:off x="3511550" y="650193"/>
              <a:ext cx="14288" cy="4603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4" name="Freeform 196"/>
            <p:cNvSpPr>
              <a:spLocks/>
            </p:cNvSpPr>
            <p:nvPr/>
          </p:nvSpPr>
          <p:spPr bwMode="auto">
            <a:xfrm>
              <a:off x="4197350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5" name="Line 197"/>
            <p:cNvSpPr>
              <a:spLocks noChangeShapeType="1"/>
            </p:cNvSpPr>
            <p:nvPr/>
          </p:nvSpPr>
          <p:spPr bwMode="auto">
            <a:xfrm>
              <a:off x="4197350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6" name="Rectangle 198"/>
            <p:cNvSpPr>
              <a:spLocks noChangeArrowheads="1"/>
            </p:cNvSpPr>
            <p:nvPr/>
          </p:nvSpPr>
          <p:spPr bwMode="auto">
            <a:xfrm>
              <a:off x="4189413" y="894668"/>
              <a:ext cx="14288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7" name="Freeform 199"/>
            <p:cNvSpPr>
              <a:spLocks/>
            </p:cNvSpPr>
            <p:nvPr/>
          </p:nvSpPr>
          <p:spPr bwMode="auto">
            <a:xfrm>
              <a:off x="4249738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8" name="Line 200"/>
            <p:cNvSpPr>
              <a:spLocks noChangeShapeType="1"/>
            </p:cNvSpPr>
            <p:nvPr/>
          </p:nvSpPr>
          <p:spPr bwMode="auto">
            <a:xfrm>
              <a:off x="4249738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9" name="Rectangle 201"/>
            <p:cNvSpPr>
              <a:spLocks noChangeArrowheads="1"/>
            </p:cNvSpPr>
            <p:nvPr/>
          </p:nvSpPr>
          <p:spPr bwMode="auto">
            <a:xfrm>
              <a:off x="4238625" y="894668"/>
              <a:ext cx="19050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0" name="Freeform 202"/>
            <p:cNvSpPr>
              <a:spLocks/>
            </p:cNvSpPr>
            <p:nvPr/>
          </p:nvSpPr>
          <p:spPr bwMode="auto">
            <a:xfrm>
              <a:off x="4151313" y="883555"/>
              <a:ext cx="161925" cy="228600"/>
            </a:xfrm>
            <a:custGeom>
              <a:avLst/>
              <a:gdLst>
                <a:gd name="T0" fmla="*/ 102 w 102"/>
                <a:gd name="T1" fmla="*/ 144 h 144"/>
                <a:gd name="T2" fmla="*/ 0 w 102"/>
                <a:gd name="T3" fmla="*/ 144 h 144"/>
                <a:gd name="T4" fmla="*/ 0 w 102"/>
                <a:gd name="T5" fmla="*/ 132 h 144"/>
                <a:gd name="T6" fmla="*/ 93 w 102"/>
                <a:gd name="T7" fmla="*/ 132 h 144"/>
                <a:gd name="T8" fmla="*/ 93 w 102"/>
                <a:gd name="T9" fmla="*/ 12 h 144"/>
                <a:gd name="T10" fmla="*/ 0 w 102"/>
                <a:gd name="T11" fmla="*/ 12 h 144"/>
                <a:gd name="T12" fmla="*/ 0 w 102"/>
                <a:gd name="T13" fmla="*/ 0 h 144"/>
                <a:gd name="T14" fmla="*/ 102 w 102"/>
                <a:gd name="T15" fmla="*/ 0 h 144"/>
                <a:gd name="T16" fmla="*/ 102 w 102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4">
                  <a:moveTo>
                    <a:pt x="102" y="144"/>
                  </a:moveTo>
                  <a:lnTo>
                    <a:pt x="0" y="144"/>
                  </a:lnTo>
                  <a:lnTo>
                    <a:pt x="0" y="132"/>
                  </a:lnTo>
                  <a:lnTo>
                    <a:pt x="93" y="132"/>
                  </a:lnTo>
                  <a:lnTo>
                    <a:pt x="9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4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1" name="Freeform 203"/>
            <p:cNvSpPr>
              <a:spLocks noEditPoints="1"/>
            </p:cNvSpPr>
            <p:nvPr/>
          </p:nvSpPr>
          <p:spPr bwMode="auto">
            <a:xfrm>
              <a:off x="4419600" y="859743"/>
              <a:ext cx="63500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9 h 17"/>
                <a:gd name="T4" fmla="*/ 8 w 17"/>
                <a:gd name="T5" fmla="*/ 0 h 17"/>
                <a:gd name="T6" fmla="*/ 17 w 17"/>
                <a:gd name="T7" fmla="*/ 9 h 17"/>
                <a:gd name="T8" fmla="*/ 8 w 17"/>
                <a:gd name="T9" fmla="*/ 17 h 17"/>
                <a:gd name="T10" fmla="*/ 8 w 17"/>
                <a:gd name="T11" fmla="*/ 5 h 17"/>
                <a:gd name="T12" fmla="*/ 5 w 17"/>
                <a:gd name="T13" fmla="*/ 9 h 17"/>
                <a:gd name="T14" fmla="*/ 8 w 17"/>
                <a:gd name="T15" fmla="*/ 13 h 17"/>
                <a:gd name="T16" fmla="*/ 12 w 17"/>
                <a:gd name="T17" fmla="*/ 9 h 17"/>
                <a:gd name="T18" fmla="*/ 8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8" y="13"/>
                  </a:cubicBezTo>
                  <a:cubicBezTo>
                    <a:pt x="11" y="13"/>
                    <a:pt x="12" y="11"/>
                    <a:pt x="12" y="9"/>
                  </a:cubicBezTo>
                  <a:cubicBezTo>
                    <a:pt x="12" y="7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2" name="Freeform 205"/>
            <p:cNvSpPr>
              <a:spLocks noEditPoints="1"/>
            </p:cNvSpPr>
            <p:nvPr/>
          </p:nvSpPr>
          <p:spPr bwMode="auto">
            <a:xfrm>
              <a:off x="4313238" y="891493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5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5" y="13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3" name="Freeform 207"/>
            <p:cNvSpPr>
              <a:spLocks noEditPoints="1"/>
            </p:cNvSpPr>
            <p:nvPr/>
          </p:nvSpPr>
          <p:spPr bwMode="auto">
            <a:xfrm>
              <a:off x="4359275" y="845455"/>
              <a:ext cx="41275" cy="41275"/>
            </a:xfrm>
            <a:custGeom>
              <a:avLst/>
              <a:gdLst>
                <a:gd name="T0" fmla="*/ 5 w 11"/>
                <a:gd name="T1" fmla="*/ 11 h 11"/>
                <a:gd name="T2" fmla="*/ 0 w 11"/>
                <a:gd name="T3" fmla="*/ 6 h 11"/>
                <a:gd name="T4" fmla="*/ 5 w 11"/>
                <a:gd name="T5" fmla="*/ 0 h 11"/>
                <a:gd name="T6" fmla="*/ 11 w 11"/>
                <a:gd name="T7" fmla="*/ 6 h 11"/>
                <a:gd name="T8" fmla="*/ 5 w 11"/>
                <a:gd name="T9" fmla="*/ 11 h 11"/>
                <a:gd name="T10" fmla="*/ 5 w 11"/>
                <a:gd name="T11" fmla="*/ 5 h 11"/>
                <a:gd name="T12" fmla="*/ 4 w 11"/>
                <a:gd name="T13" fmla="*/ 6 h 11"/>
                <a:gd name="T14" fmla="*/ 5 w 11"/>
                <a:gd name="T15" fmla="*/ 7 h 11"/>
                <a:gd name="T16" fmla="*/ 6 w 11"/>
                <a:gd name="T17" fmla="*/ 6 h 11"/>
                <a:gd name="T18" fmla="*/ 5 w 11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6"/>
                  </a:cubicBezTo>
                  <a:cubicBezTo>
                    <a:pt x="11" y="9"/>
                    <a:pt x="8" y="11"/>
                    <a:pt x="5" y="11"/>
                  </a:cubicBezTo>
                  <a:close/>
                  <a:moveTo>
                    <a:pt x="5" y="5"/>
                  </a:move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4" name="Oval 208"/>
            <p:cNvSpPr>
              <a:spLocks noChangeArrowheads="1"/>
            </p:cNvSpPr>
            <p:nvPr/>
          </p:nvSpPr>
          <p:spPr bwMode="auto">
            <a:xfrm>
              <a:off x="3378200" y="894668"/>
              <a:ext cx="147638" cy="149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5" name="Freeform 209"/>
            <p:cNvSpPr>
              <a:spLocks noEditPoints="1"/>
            </p:cNvSpPr>
            <p:nvPr/>
          </p:nvSpPr>
          <p:spPr bwMode="auto">
            <a:xfrm>
              <a:off x="3367088" y="883555"/>
              <a:ext cx="166688" cy="171450"/>
            </a:xfrm>
            <a:custGeom>
              <a:avLst/>
              <a:gdLst>
                <a:gd name="T0" fmla="*/ 22 w 44"/>
                <a:gd name="T1" fmla="*/ 45 h 45"/>
                <a:gd name="T2" fmla="*/ 0 w 44"/>
                <a:gd name="T3" fmla="*/ 22 h 45"/>
                <a:gd name="T4" fmla="*/ 22 w 44"/>
                <a:gd name="T5" fmla="*/ 0 h 45"/>
                <a:gd name="T6" fmla="*/ 44 w 44"/>
                <a:gd name="T7" fmla="*/ 22 h 45"/>
                <a:gd name="T8" fmla="*/ 22 w 44"/>
                <a:gd name="T9" fmla="*/ 45 h 45"/>
                <a:gd name="T10" fmla="*/ 22 w 44"/>
                <a:gd name="T11" fmla="*/ 5 h 45"/>
                <a:gd name="T12" fmla="*/ 5 w 44"/>
                <a:gd name="T13" fmla="*/ 22 h 45"/>
                <a:gd name="T14" fmla="*/ 22 w 44"/>
                <a:gd name="T15" fmla="*/ 40 h 45"/>
                <a:gd name="T16" fmla="*/ 40 w 44"/>
                <a:gd name="T17" fmla="*/ 22 h 45"/>
                <a:gd name="T18" fmla="*/ 22 w 44"/>
                <a:gd name="T1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5">
                  <a:moveTo>
                    <a:pt x="22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4" y="10"/>
                    <a:pt x="44" y="22"/>
                  </a:cubicBezTo>
                  <a:cubicBezTo>
                    <a:pt x="44" y="35"/>
                    <a:pt x="35" y="45"/>
                    <a:pt x="22" y="45"/>
                  </a:cubicBezTo>
                  <a:close/>
                  <a:moveTo>
                    <a:pt x="22" y="5"/>
                  </a:moveTo>
                  <a:cubicBezTo>
                    <a:pt x="13" y="5"/>
                    <a:pt x="5" y="13"/>
                    <a:pt x="5" y="22"/>
                  </a:cubicBezTo>
                  <a:cubicBezTo>
                    <a:pt x="5" y="32"/>
                    <a:pt x="13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3"/>
                    <a:pt x="32" y="5"/>
                    <a:pt x="22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6" name="Freeform 210"/>
            <p:cNvSpPr>
              <a:spLocks/>
            </p:cNvSpPr>
            <p:nvPr/>
          </p:nvSpPr>
          <p:spPr bwMode="auto">
            <a:xfrm>
              <a:off x="3451225" y="951818"/>
              <a:ext cx="0" cy="152400"/>
            </a:xfrm>
            <a:custGeom>
              <a:avLst/>
              <a:gdLst>
                <a:gd name="T0" fmla="*/ 0 h 96"/>
                <a:gd name="T1" fmla="*/ 96 h 96"/>
                <a:gd name="T2" fmla="*/ 0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7" name="Line 211"/>
            <p:cNvSpPr>
              <a:spLocks noChangeShapeType="1"/>
            </p:cNvSpPr>
            <p:nvPr/>
          </p:nvSpPr>
          <p:spPr bwMode="auto">
            <a:xfrm>
              <a:off x="3451225" y="951818"/>
              <a:ext cx="0" cy="152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8" name="Rectangle 212"/>
            <p:cNvSpPr>
              <a:spLocks noChangeArrowheads="1"/>
            </p:cNvSpPr>
            <p:nvPr/>
          </p:nvSpPr>
          <p:spPr bwMode="auto">
            <a:xfrm>
              <a:off x="3443288" y="951818"/>
              <a:ext cx="19050" cy="15240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9" name="Freeform 213"/>
            <p:cNvSpPr>
              <a:spLocks/>
            </p:cNvSpPr>
            <p:nvPr/>
          </p:nvSpPr>
          <p:spPr bwMode="auto">
            <a:xfrm>
              <a:off x="3451225" y="967693"/>
              <a:ext cx="52388" cy="52388"/>
            </a:xfrm>
            <a:custGeom>
              <a:avLst/>
              <a:gdLst>
                <a:gd name="T0" fmla="*/ 33 w 33"/>
                <a:gd name="T1" fmla="*/ 0 h 33"/>
                <a:gd name="T2" fmla="*/ 0 w 33"/>
                <a:gd name="T3" fmla="*/ 33 h 33"/>
                <a:gd name="T4" fmla="*/ 33 w 33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0" name="Line 214"/>
            <p:cNvSpPr>
              <a:spLocks noChangeShapeType="1"/>
            </p:cNvSpPr>
            <p:nvPr/>
          </p:nvSpPr>
          <p:spPr bwMode="auto">
            <a:xfrm flipH="1">
              <a:off x="3451225" y="967693"/>
              <a:ext cx="52388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1" name="Freeform 215"/>
            <p:cNvSpPr>
              <a:spLocks/>
            </p:cNvSpPr>
            <p:nvPr/>
          </p:nvSpPr>
          <p:spPr bwMode="auto">
            <a:xfrm>
              <a:off x="3446463" y="962930"/>
              <a:ext cx="60325" cy="65088"/>
            </a:xfrm>
            <a:custGeom>
              <a:avLst/>
              <a:gdLst>
                <a:gd name="T0" fmla="*/ 7 w 38"/>
                <a:gd name="T1" fmla="*/ 41 h 41"/>
                <a:gd name="T2" fmla="*/ 0 w 38"/>
                <a:gd name="T3" fmla="*/ 34 h 41"/>
                <a:gd name="T4" fmla="*/ 31 w 38"/>
                <a:gd name="T5" fmla="*/ 0 h 41"/>
                <a:gd name="T6" fmla="*/ 38 w 38"/>
                <a:gd name="T7" fmla="*/ 7 h 41"/>
                <a:gd name="T8" fmla="*/ 7 w 38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1">
                  <a:moveTo>
                    <a:pt x="7" y="41"/>
                  </a:moveTo>
                  <a:lnTo>
                    <a:pt x="0" y="34"/>
                  </a:lnTo>
                  <a:lnTo>
                    <a:pt x="31" y="0"/>
                  </a:lnTo>
                  <a:lnTo>
                    <a:pt x="38" y="7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2" name="Freeform 216"/>
            <p:cNvSpPr>
              <a:spLocks/>
            </p:cNvSpPr>
            <p:nvPr/>
          </p:nvSpPr>
          <p:spPr bwMode="auto">
            <a:xfrm>
              <a:off x="3421063" y="948643"/>
              <a:ext cx="30163" cy="30163"/>
            </a:xfrm>
            <a:custGeom>
              <a:avLst/>
              <a:gdLst>
                <a:gd name="T0" fmla="*/ 0 w 19"/>
                <a:gd name="T1" fmla="*/ 0 h 19"/>
                <a:gd name="T2" fmla="*/ 19 w 19"/>
                <a:gd name="T3" fmla="*/ 19 h 19"/>
                <a:gd name="T4" fmla="*/ 0 w 1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3" name="Line 217"/>
            <p:cNvSpPr>
              <a:spLocks noChangeShapeType="1"/>
            </p:cNvSpPr>
            <p:nvPr/>
          </p:nvSpPr>
          <p:spPr bwMode="auto">
            <a:xfrm>
              <a:off x="3421063" y="948643"/>
              <a:ext cx="30163" cy="301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4" name="Freeform 218"/>
            <p:cNvSpPr>
              <a:spLocks/>
            </p:cNvSpPr>
            <p:nvPr/>
          </p:nvSpPr>
          <p:spPr bwMode="auto">
            <a:xfrm>
              <a:off x="3413125" y="943880"/>
              <a:ext cx="41275" cy="42863"/>
            </a:xfrm>
            <a:custGeom>
              <a:avLst/>
              <a:gdLst>
                <a:gd name="T0" fmla="*/ 19 w 26"/>
                <a:gd name="T1" fmla="*/ 27 h 27"/>
                <a:gd name="T2" fmla="*/ 0 w 26"/>
                <a:gd name="T3" fmla="*/ 7 h 27"/>
                <a:gd name="T4" fmla="*/ 9 w 26"/>
                <a:gd name="T5" fmla="*/ 0 h 27"/>
                <a:gd name="T6" fmla="*/ 26 w 26"/>
                <a:gd name="T7" fmla="*/ 17 h 27"/>
                <a:gd name="T8" fmla="*/ 19 w 2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9" y="27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26" y="17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5" name="Freeform 219"/>
            <p:cNvSpPr>
              <a:spLocks/>
            </p:cNvSpPr>
            <p:nvPr/>
          </p:nvSpPr>
          <p:spPr bwMode="auto">
            <a:xfrm>
              <a:off x="4000500" y="962930"/>
              <a:ext cx="38100" cy="38100"/>
            </a:xfrm>
            <a:custGeom>
              <a:avLst/>
              <a:gdLst>
                <a:gd name="T0" fmla="*/ 24 w 24"/>
                <a:gd name="T1" fmla="*/ 0 h 24"/>
                <a:gd name="T2" fmla="*/ 0 w 24"/>
                <a:gd name="T3" fmla="*/ 24 h 24"/>
                <a:gd name="T4" fmla="*/ 24 w 24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" name="Line 220"/>
            <p:cNvSpPr>
              <a:spLocks noChangeShapeType="1"/>
            </p:cNvSpPr>
            <p:nvPr/>
          </p:nvSpPr>
          <p:spPr bwMode="auto">
            <a:xfrm flipH="1">
              <a:off x="4000500" y="962930"/>
              <a:ext cx="38100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" name="Freeform 221"/>
            <p:cNvSpPr>
              <a:spLocks/>
            </p:cNvSpPr>
            <p:nvPr/>
          </p:nvSpPr>
          <p:spPr bwMode="auto">
            <a:xfrm>
              <a:off x="3992563" y="954993"/>
              <a:ext cx="53975" cy="53975"/>
            </a:xfrm>
            <a:custGeom>
              <a:avLst/>
              <a:gdLst>
                <a:gd name="T0" fmla="*/ 10 w 34"/>
                <a:gd name="T1" fmla="*/ 34 h 34"/>
                <a:gd name="T2" fmla="*/ 0 w 34"/>
                <a:gd name="T3" fmla="*/ 27 h 34"/>
                <a:gd name="T4" fmla="*/ 27 w 34"/>
                <a:gd name="T5" fmla="*/ 0 h 34"/>
                <a:gd name="T6" fmla="*/ 34 w 34"/>
                <a:gd name="T7" fmla="*/ 10 h 34"/>
                <a:gd name="T8" fmla="*/ 10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0" y="34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10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" name="Rectangle 222"/>
            <p:cNvSpPr>
              <a:spLocks noChangeArrowheads="1"/>
            </p:cNvSpPr>
            <p:nvPr/>
          </p:nvSpPr>
          <p:spPr bwMode="auto">
            <a:xfrm>
              <a:off x="4305300" y="1093105"/>
              <a:ext cx="668338" cy="190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" name="Freeform 223"/>
            <p:cNvSpPr>
              <a:spLocks/>
            </p:cNvSpPr>
            <p:nvPr/>
          </p:nvSpPr>
          <p:spPr bwMode="auto">
            <a:xfrm>
              <a:off x="4979988" y="821643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" name="Freeform 224"/>
            <p:cNvSpPr>
              <a:spLocks/>
            </p:cNvSpPr>
            <p:nvPr/>
          </p:nvSpPr>
          <p:spPr bwMode="auto">
            <a:xfrm>
              <a:off x="4979988" y="894668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1" name="Freeform 225"/>
            <p:cNvSpPr>
              <a:spLocks/>
            </p:cNvSpPr>
            <p:nvPr/>
          </p:nvSpPr>
          <p:spPr bwMode="auto">
            <a:xfrm>
              <a:off x="4979988" y="967693"/>
              <a:ext cx="611188" cy="63500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2" name="Freeform 226"/>
            <p:cNvSpPr>
              <a:spLocks/>
            </p:cNvSpPr>
            <p:nvPr/>
          </p:nvSpPr>
          <p:spPr bwMode="auto">
            <a:xfrm>
              <a:off x="4979988" y="1039130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67068" y="5751841"/>
            <a:ext cx="734709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– Калинин Юрий Николаевич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61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Группа 192"/>
          <p:cNvGrpSpPr/>
          <p:nvPr/>
        </p:nvGrpSpPr>
        <p:grpSpPr>
          <a:xfrm>
            <a:off x="150587" y="116114"/>
            <a:ext cx="519866" cy="662934"/>
            <a:chOff x="483235" y="413655"/>
            <a:chExt cx="754907" cy="962660"/>
          </a:xfrm>
        </p:grpSpPr>
        <p:sp>
          <p:nvSpPr>
            <p:cNvPr id="195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197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47" name="Группа 346"/>
          <p:cNvGrpSpPr/>
          <p:nvPr/>
        </p:nvGrpSpPr>
        <p:grpSpPr>
          <a:xfrm>
            <a:off x="-507044" y="193527"/>
            <a:ext cx="13150542" cy="1052268"/>
            <a:chOff x="-507044" y="193527"/>
            <a:chExt cx="13150542" cy="1052268"/>
          </a:xfrm>
        </p:grpSpPr>
        <p:grpSp>
          <p:nvGrpSpPr>
            <p:cNvPr id="348" name="Группа 347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355" name="Группа 354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358" name="Прямая соединительная линия 357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Прямая соединительная линия 358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6" name="Прямая соединительная линия 355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Прямая соединительная линия 356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Группа 348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353" name="Прямая соединительная линия 352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Прямая соединительная линия 353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" name="Группа 349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351" name="Прямая соединительная линия 350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Прямая соединительная линия 351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0" name="Заголовок 1"/>
          <p:cNvSpPr txBox="1">
            <a:spLocks/>
          </p:cNvSpPr>
          <p:nvPr/>
        </p:nvSpPr>
        <p:spPr>
          <a:xfrm>
            <a:off x="812597" y="186195"/>
            <a:ext cx="7228317" cy="35523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defTabSz="914406">
              <a:lnSpc>
                <a:spcPts val="1900"/>
              </a:lnSpc>
              <a:spcBef>
                <a:spcPct val="0"/>
              </a:spcBef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950"/>
              </a:lnSpc>
            </a:pPr>
            <a:endParaRPr lang="ru-RU" dirty="0"/>
          </a:p>
        </p:txBody>
      </p:sp>
      <p:grpSp>
        <p:nvGrpSpPr>
          <p:cNvPr id="476" name="Группа 475"/>
          <p:cNvGrpSpPr/>
          <p:nvPr/>
        </p:nvGrpSpPr>
        <p:grpSpPr>
          <a:xfrm>
            <a:off x="11504416" y="6367761"/>
            <a:ext cx="977303" cy="593034"/>
            <a:chOff x="-116084" y="652761"/>
            <a:chExt cx="977303" cy="593034"/>
          </a:xfrm>
        </p:grpSpPr>
        <p:cxnSp>
          <p:nvCxnSpPr>
            <p:cNvPr id="477" name="Прямая соединительная линия 476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Прямая соединительная линия 477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6" name="Прямоугольник 375"/>
          <p:cNvSpPr/>
          <p:nvPr/>
        </p:nvSpPr>
        <p:spPr>
          <a:xfrm>
            <a:off x="1938019" y="969700"/>
            <a:ext cx="8079456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Невыполнение существенных условий лицензий на пользование недрами</a:t>
            </a:r>
            <a:endParaRPr lang="ru-RU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95" name="TextBox 394"/>
          <p:cNvSpPr txBox="1"/>
          <p:nvPr/>
        </p:nvSpPr>
        <p:spPr>
          <a:xfrm>
            <a:off x="11923978" y="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1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9</a:t>
            </a:r>
            <a:endParaRPr lang="ru-RU" sz="1200" b="1" spc="1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45" y="1245795"/>
            <a:ext cx="9772899" cy="56122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9891" y="1251635"/>
            <a:ext cx="94194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EA6C2"/>
                </a:solidFill>
              </a:rPr>
              <a:t>К таким относятся следующие нарушения:</a:t>
            </a:r>
          </a:p>
          <a:p>
            <a:r>
              <a:rPr lang="ru-RU" b="1" dirty="0">
                <a:solidFill>
                  <a:srgbClr val="3EA6C2"/>
                </a:solidFill>
              </a:rPr>
              <a:t>– проведение геологоразведочных или добычных работ в отсутствие утвержденной в установленном порядке проектной документации;</a:t>
            </a:r>
          </a:p>
          <a:p>
            <a:r>
              <a:rPr lang="ru-RU" b="1" dirty="0">
                <a:solidFill>
                  <a:srgbClr val="3EA6C2"/>
                </a:solidFill>
              </a:rPr>
              <a:t>– невыполнения ежегодного уровня добычи в объемах, превышающих допустимые отклонения;</a:t>
            </a:r>
          </a:p>
          <a:p>
            <a:r>
              <a:rPr lang="ru-RU" b="1" dirty="0">
                <a:solidFill>
                  <a:srgbClr val="3EA6C2"/>
                </a:solidFill>
              </a:rPr>
              <a:t>– невыполнение условий по завершению геологоразведочных работ и представлению геологического отчета на государственную экспертизу запасов полезных ископаемых;</a:t>
            </a:r>
          </a:p>
          <a:p>
            <a:r>
              <a:rPr lang="ru-RU" b="1" dirty="0">
                <a:solidFill>
                  <a:srgbClr val="3EA6C2"/>
                </a:solidFill>
              </a:rPr>
              <a:t>– невыполнение этапов по освоению участка недр, таких как: разработка технического проекта, ввод в эксплуатацию, выход на проектную мощность;</a:t>
            </a:r>
          </a:p>
          <a:p>
            <a:r>
              <a:rPr lang="ru-RU" b="1" dirty="0">
                <a:solidFill>
                  <a:srgbClr val="3EA6C2"/>
                </a:solidFill>
              </a:rPr>
              <a:t>– систематическое несоблюдение утвержденных в установленном порядке стандартов (норм, правил), регламентирующих условия охраны недр, атмосферного воздуха, земель, лесов, водных объектов, а также зданий и сооружений от вредного влияния работ, связанных с пользованием недр;</a:t>
            </a:r>
          </a:p>
          <a:p>
            <a:r>
              <a:rPr lang="ru-RU" b="1" dirty="0">
                <a:solidFill>
                  <a:srgbClr val="3EA6C2"/>
                </a:solidFill>
              </a:rPr>
              <a:t>– нарушение основных требований по рациональному использованию и охране недр, предусмотренных статьей 23 Закона Российской Федерации «О недрах».</a:t>
            </a:r>
            <a:endParaRPr lang="ru-RU" b="1" dirty="0">
              <a:solidFill>
                <a:srgbClr val="3EA6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Группа 192"/>
          <p:cNvGrpSpPr/>
          <p:nvPr/>
        </p:nvGrpSpPr>
        <p:grpSpPr>
          <a:xfrm>
            <a:off x="150587" y="116114"/>
            <a:ext cx="519866" cy="662934"/>
            <a:chOff x="483235" y="413655"/>
            <a:chExt cx="754907" cy="962660"/>
          </a:xfrm>
        </p:grpSpPr>
        <p:sp>
          <p:nvSpPr>
            <p:cNvPr id="195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197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47" name="Группа 346"/>
          <p:cNvGrpSpPr/>
          <p:nvPr/>
        </p:nvGrpSpPr>
        <p:grpSpPr>
          <a:xfrm>
            <a:off x="-507044" y="193527"/>
            <a:ext cx="13150542" cy="1052268"/>
            <a:chOff x="-507044" y="193527"/>
            <a:chExt cx="13150542" cy="1052268"/>
          </a:xfrm>
        </p:grpSpPr>
        <p:grpSp>
          <p:nvGrpSpPr>
            <p:cNvPr id="348" name="Группа 347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355" name="Группа 354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358" name="Прямая соединительная линия 357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Прямая соединительная линия 358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6" name="Прямая соединительная линия 355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Прямая соединительная линия 356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Группа 348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353" name="Прямая соединительная линия 352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Прямая соединительная линия 353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" name="Группа 349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351" name="Прямая соединительная линия 350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Прямая соединительная линия 351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0" name="Заголовок 1"/>
          <p:cNvSpPr txBox="1">
            <a:spLocks/>
          </p:cNvSpPr>
          <p:nvPr/>
        </p:nvSpPr>
        <p:spPr>
          <a:xfrm>
            <a:off x="812597" y="186195"/>
            <a:ext cx="7228317" cy="35523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defTabSz="914406">
              <a:lnSpc>
                <a:spcPts val="1900"/>
              </a:lnSpc>
              <a:spcBef>
                <a:spcPct val="0"/>
              </a:spcBef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950"/>
              </a:lnSpc>
            </a:pPr>
            <a:endParaRPr lang="ru-RU" dirty="0"/>
          </a:p>
        </p:txBody>
      </p:sp>
      <p:grpSp>
        <p:nvGrpSpPr>
          <p:cNvPr id="476" name="Группа 475"/>
          <p:cNvGrpSpPr/>
          <p:nvPr/>
        </p:nvGrpSpPr>
        <p:grpSpPr>
          <a:xfrm>
            <a:off x="11504416" y="6367761"/>
            <a:ext cx="977303" cy="593034"/>
            <a:chOff x="-116084" y="652761"/>
            <a:chExt cx="977303" cy="593034"/>
          </a:xfrm>
        </p:grpSpPr>
        <p:cxnSp>
          <p:nvCxnSpPr>
            <p:cNvPr id="477" name="Прямая соединительная линия 476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Прямая соединительная линия 477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6" name="Прямоугольник 375"/>
          <p:cNvSpPr/>
          <p:nvPr/>
        </p:nvSpPr>
        <p:spPr>
          <a:xfrm>
            <a:off x="5056722" y="1306447"/>
            <a:ext cx="1994457" cy="323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ФГИС «АСЛН»</a:t>
            </a:r>
            <a:endParaRPr lang="ru-RU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95" name="TextBox 394"/>
          <p:cNvSpPr txBox="1"/>
          <p:nvPr/>
        </p:nvSpPr>
        <p:spPr>
          <a:xfrm>
            <a:off x="11923978" y="0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1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10</a:t>
            </a:r>
            <a:endParaRPr lang="ru-RU" sz="1200" b="1" spc="1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2600" y="1819649"/>
            <a:ext cx="9372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EA6C2"/>
                </a:solidFill>
              </a:rPr>
              <a:t>Федеральная государственная автоматизированная система лицензирования недропользования (ФГИС «АСЛН») создана по приказу </a:t>
            </a:r>
            <a:r>
              <a:rPr lang="ru-RU" dirty="0" err="1">
                <a:solidFill>
                  <a:srgbClr val="3EA6C2"/>
                </a:solidFill>
              </a:rPr>
              <a:t>Роснедр</a:t>
            </a:r>
            <a:r>
              <a:rPr lang="ru-RU" dirty="0">
                <a:solidFill>
                  <a:srgbClr val="3EA6C2"/>
                </a:solidFill>
              </a:rPr>
              <a:t> от 05.04.2011 № 353 в целях обеспечения планирования, анализа и мониторинга состояния лицензирования пользования недрами. Содержит сведения и скан-образы лицензионных документов, включает встроенную интернет-ГИС для пространственного анализа лицензионной деятельности. На ее основе осуществляется поддержка оказания государственных услуг в электронном виде, информационная поддержка формирования перечней участков недр, предлагаемых в пользование, подготовки и проведения конкурсов и аукционов и лицензирования по результатам проведения конкурсов и на </a:t>
            </a:r>
            <a:r>
              <a:rPr lang="ru-RU" dirty="0" err="1">
                <a:solidFill>
                  <a:srgbClr val="3EA6C2"/>
                </a:solidFill>
              </a:rPr>
              <a:t>бесконкурсной</a:t>
            </a:r>
            <a:r>
              <a:rPr lang="ru-RU" dirty="0">
                <a:solidFill>
                  <a:srgbClr val="3EA6C2"/>
                </a:solidFill>
              </a:rPr>
              <a:t> основе; оперативный учет и мониторинг движения выданных лицензий, включая переоформления, дополнения, досрочные прекращения, ограничения, аннулирования; получение сводной информации по состоянию лицензирования.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0" y="1582811"/>
            <a:ext cx="11776038" cy="445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97" y="1468350"/>
            <a:ext cx="9474005" cy="4537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3985" y="6214832"/>
            <a:ext cx="1173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 адрес 21 юридического лица вынесены Предостережения о недопустимости нарушения обязательных требований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Группа 192"/>
          <p:cNvGrpSpPr/>
          <p:nvPr/>
        </p:nvGrpSpPr>
        <p:grpSpPr>
          <a:xfrm>
            <a:off x="150587" y="116114"/>
            <a:ext cx="519866" cy="662934"/>
            <a:chOff x="483235" y="413655"/>
            <a:chExt cx="754907" cy="962660"/>
          </a:xfrm>
        </p:grpSpPr>
        <p:sp>
          <p:nvSpPr>
            <p:cNvPr id="195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197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47" name="Группа 346"/>
          <p:cNvGrpSpPr/>
          <p:nvPr/>
        </p:nvGrpSpPr>
        <p:grpSpPr>
          <a:xfrm>
            <a:off x="-507044" y="193527"/>
            <a:ext cx="13150542" cy="1052268"/>
            <a:chOff x="-507044" y="193527"/>
            <a:chExt cx="13150542" cy="1052268"/>
          </a:xfrm>
        </p:grpSpPr>
        <p:grpSp>
          <p:nvGrpSpPr>
            <p:cNvPr id="348" name="Группа 347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355" name="Группа 354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358" name="Прямая соединительная линия 357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Прямая соединительная линия 358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6" name="Прямая соединительная линия 355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Прямая соединительная линия 356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Группа 348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353" name="Прямая соединительная линия 352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Прямая соединительная линия 353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" name="Группа 349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351" name="Прямая соединительная линия 350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Прямая соединительная линия 351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0" name="Заголовок 1"/>
          <p:cNvSpPr txBox="1">
            <a:spLocks/>
          </p:cNvSpPr>
          <p:nvPr/>
        </p:nvSpPr>
        <p:spPr>
          <a:xfrm>
            <a:off x="812597" y="186195"/>
            <a:ext cx="7228317" cy="35523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defTabSz="914406">
              <a:lnSpc>
                <a:spcPts val="1900"/>
              </a:lnSpc>
              <a:spcBef>
                <a:spcPct val="0"/>
              </a:spcBef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950"/>
              </a:lnSpc>
            </a:pPr>
            <a:endParaRPr lang="ru-RU" dirty="0"/>
          </a:p>
        </p:txBody>
      </p:sp>
      <p:grpSp>
        <p:nvGrpSpPr>
          <p:cNvPr id="476" name="Группа 475"/>
          <p:cNvGrpSpPr/>
          <p:nvPr/>
        </p:nvGrpSpPr>
        <p:grpSpPr>
          <a:xfrm>
            <a:off x="11504416" y="6367761"/>
            <a:ext cx="977303" cy="593034"/>
            <a:chOff x="-116084" y="652761"/>
            <a:chExt cx="977303" cy="593034"/>
          </a:xfrm>
        </p:grpSpPr>
        <p:cxnSp>
          <p:nvCxnSpPr>
            <p:cNvPr id="477" name="Прямая соединительная линия 476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Прямая соединительная линия 477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5" name="TextBox 394"/>
          <p:cNvSpPr txBox="1"/>
          <p:nvPr/>
        </p:nvSpPr>
        <p:spPr>
          <a:xfrm>
            <a:off x="11923978" y="0"/>
            <a:ext cx="344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1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11</a:t>
            </a:r>
            <a:endParaRPr lang="ru-RU" sz="1200" b="1" spc="1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8" y="1320694"/>
            <a:ext cx="10370102" cy="5496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3900" y="894954"/>
            <a:ext cx="4930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земельный надзор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2777" y="1760815"/>
            <a:ext cx="103348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 hangingPunct="0">
              <a:lnSpc>
                <a:spcPct val="150000"/>
              </a:lnSpc>
              <a:spcAft>
                <a:spcPts val="0"/>
              </a:spcAft>
            </a:pPr>
            <a:r>
              <a:rPr lang="ru-RU" sz="16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Liberation Serif"/>
              </a:rPr>
              <a:t>Волжско-Камское межрегиональное управление Росприроднадзора осуществляет государственный земельный надзор за соблюдением: </a:t>
            </a:r>
            <a:endParaRPr lang="ru-RU" sz="1600" b="1" kern="50" dirty="0">
              <a:solidFill>
                <a:srgbClr val="FFFF00"/>
              </a:solidFill>
              <a:latin typeface="Liberation Serif"/>
              <a:ea typeface="Times New Roman" panose="02020603050405020304" pitchFamily="18" charset="0"/>
              <a:cs typeface="Liberation Serif"/>
            </a:endParaRPr>
          </a:p>
          <a:p>
            <a:pPr indent="449580" algn="just" fontAlgn="base" hangingPunct="0">
              <a:lnSpc>
                <a:spcPct val="150000"/>
              </a:lnSpc>
              <a:spcAft>
                <a:spcPts val="0"/>
              </a:spcAft>
            </a:pPr>
            <a:r>
              <a:rPr lang="ru-RU" sz="16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Liberation Serif"/>
              </a:rPr>
              <a:t>– обязанностей по рекультивации земель при разработке месторождений полезных ископаемых, включая общераспространенные полезные ископаемые, осуществлении строительных, мелиоративных, изыскательских и иных работ, в том числе работ, осуществляемых для внутрихозяйственных или собственных надобностей, а также после завершения строительства, реконструкции и (или) эксплуатации объектов, не связанных с созданием лесной инфраструктуры, сноса объектов лесной инфраструктуры;</a:t>
            </a:r>
            <a:endParaRPr lang="ru-RU" sz="1600" b="1" kern="50" dirty="0">
              <a:solidFill>
                <a:srgbClr val="FFFF00"/>
              </a:solidFill>
              <a:latin typeface="Liberation Serif"/>
              <a:ea typeface="Times New Roman" panose="02020603050405020304" pitchFamily="18" charset="0"/>
              <a:cs typeface="Liberation Serif"/>
            </a:endParaRPr>
          </a:p>
          <a:p>
            <a:pPr indent="449580" algn="just" fontAlgn="base" hangingPunct="0">
              <a:lnSpc>
                <a:spcPct val="150000"/>
              </a:lnSpc>
              <a:spcAft>
                <a:spcPts val="0"/>
              </a:spcAft>
            </a:pPr>
            <a:r>
              <a:rPr lang="ru-RU" sz="16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Liberation Serif"/>
              </a:rPr>
              <a:t>– режима использования земельных участков и лесов в водоохранных зонах и прибрежных полосах водных объектов;</a:t>
            </a:r>
            <a:endParaRPr lang="ru-RU" sz="1600" b="1" kern="50" dirty="0">
              <a:solidFill>
                <a:srgbClr val="FFFF00"/>
              </a:solidFill>
              <a:latin typeface="Liberation Serif"/>
              <a:ea typeface="Times New Roman" panose="02020603050405020304" pitchFamily="18" charset="0"/>
              <a:cs typeface="Liberation Serif"/>
            </a:endParaRPr>
          </a:p>
          <a:p>
            <a:pPr indent="449580" algn="just" fontAlgn="base" hangingPunct="0">
              <a:lnSpc>
                <a:spcPct val="150000"/>
              </a:lnSpc>
              <a:spcAft>
                <a:spcPts val="0"/>
              </a:spcAft>
            </a:pPr>
            <a:r>
              <a:rPr lang="ru-RU" sz="16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Liberation Serif"/>
              </a:rPr>
              <a:t>– требований о запрете самовольного снятия, перемещения и уничтожения плодородного слоя почвы, а также порчи земель в результате нарушения правил обращения с пестицидами и </a:t>
            </a:r>
            <a:r>
              <a:rPr lang="ru-RU" sz="1600" b="1" kern="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Liberation Serif"/>
              </a:rPr>
              <a:t>агрохимикатами</a:t>
            </a:r>
            <a:r>
              <a:rPr lang="ru-RU" sz="16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Liberation Serif"/>
              </a:rPr>
              <a:t> или иными опасными для окружающей среды веществами</a:t>
            </a:r>
            <a:r>
              <a:rPr lang="ru-RU" sz="16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Liberation Serif"/>
              </a:rPr>
              <a:t>;</a:t>
            </a:r>
            <a:endParaRPr lang="ru-RU" sz="1600" b="1" kern="50" dirty="0">
              <a:solidFill>
                <a:srgbClr val="FFFF00"/>
              </a:solidFill>
              <a:latin typeface="Liberation Serif"/>
              <a:ea typeface="Times New Roman" panose="02020603050405020304" pitchFamily="18" charset="0"/>
              <a:cs typeface="Liberation Serif"/>
            </a:endParaRPr>
          </a:p>
        </p:txBody>
      </p:sp>
    </p:spTree>
    <p:extLst>
      <p:ext uri="{BB962C8B-B14F-4D97-AF65-F5344CB8AC3E}">
        <p14:creationId xmlns:p14="http://schemas.microsoft.com/office/powerpoint/2010/main" val="18016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Группа 192"/>
          <p:cNvGrpSpPr/>
          <p:nvPr/>
        </p:nvGrpSpPr>
        <p:grpSpPr>
          <a:xfrm>
            <a:off x="150587" y="116114"/>
            <a:ext cx="519866" cy="662934"/>
            <a:chOff x="483235" y="413655"/>
            <a:chExt cx="754907" cy="962660"/>
          </a:xfrm>
        </p:grpSpPr>
        <p:sp>
          <p:nvSpPr>
            <p:cNvPr id="195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197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47" name="Группа 346"/>
          <p:cNvGrpSpPr/>
          <p:nvPr/>
        </p:nvGrpSpPr>
        <p:grpSpPr>
          <a:xfrm>
            <a:off x="-507044" y="193527"/>
            <a:ext cx="13150542" cy="1052268"/>
            <a:chOff x="-507044" y="193527"/>
            <a:chExt cx="13150542" cy="1052268"/>
          </a:xfrm>
        </p:grpSpPr>
        <p:grpSp>
          <p:nvGrpSpPr>
            <p:cNvPr id="348" name="Группа 347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355" name="Группа 354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358" name="Прямая соединительная линия 357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Прямая соединительная линия 358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6" name="Прямая соединительная линия 355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Прямая соединительная линия 356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Группа 348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353" name="Прямая соединительная линия 352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Прямая соединительная линия 353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" name="Группа 349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351" name="Прямая соединительная линия 350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Прямая соединительная линия 351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0" name="Заголовок 1"/>
          <p:cNvSpPr txBox="1">
            <a:spLocks/>
          </p:cNvSpPr>
          <p:nvPr/>
        </p:nvSpPr>
        <p:spPr>
          <a:xfrm>
            <a:off x="812597" y="186195"/>
            <a:ext cx="7228317" cy="35523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defTabSz="914406">
              <a:lnSpc>
                <a:spcPts val="1900"/>
              </a:lnSpc>
              <a:spcBef>
                <a:spcPct val="0"/>
              </a:spcBef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950"/>
              </a:lnSpc>
            </a:pPr>
            <a:endParaRPr lang="ru-RU" dirty="0"/>
          </a:p>
        </p:txBody>
      </p:sp>
      <p:grpSp>
        <p:nvGrpSpPr>
          <p:cNvPr id="476" name="Группа 475"/>
          <p:cNvGrpSpPr/>
          <p:nvPr/>
        </p:nvGrpSpPr>
        <p:grpSpPr>
          <a:xfrm>
            <a:off x="11504416" y="6367761"/>
            <a:ext cx="977303" cy="593034"/>
            <a:chOff x="-116084" y="652761"/>
            <a:chExt cx="977303" cy="593034"/>
          </a:xfrm>
        </p:grpSpPr>
        <p:cxnSp>
          <p:nvCxnSpPr>
            <p:cNvPr id="477" name="Прямая соединительная линия 476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Прямая соединительная линия 477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5" name="TextBox 394"/>
          <p:cNvSpPr txBox="1"/>
          <p:nvPr/>
        </p:nvSpPr>
        <p:spPr>
          <a:xfrm>
            <a:off x="11923978" y="0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1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12</a:t>
            </a:r>
            <a:endParaRPr lang="ru-RU" sz="1200" b="1" spc="1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4800" y="910602"/>
            <a:ext cx="7683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надзор на ООПТ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790701"/>
            <a:ext cx="5067300" cy="422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6183095"/>
            <a:ext cx="922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9A181"/>
                </a:solidFill>
              </a:rPr>
              <a:t>Внеплановая проверка готовности дирекций ООПТ к пожароопасному периоду 2020 года</a:t>
            </a:r>
            <a:endParaRPr lang="ru-RU" b="1" dirty="0">
              <a:solidFill>
                <a:srgbClr val="39A181"/>
              </a:solidFill>
            </a:endParaRPr>
          </a:p>
        </p:txBody>
      </p:sp>
      <p:pic>
        <p:nvPicPr>
          <p:cNvPr id="4098" name="Picture 2" descr="2020_0311_114627_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1790701"/>
            <a:ext cx="4786424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1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Группа 192"/>
          <p:cNvGrpSpPr/>
          <p:nvPr/>
        </p:nvGrpSpPr>
        <p:grpSpPr>
          <a:xfrm>
            <a:off x="150587" y="116114"/>
            <a:ext cx="519866" cy="662934"/>
            <a:chOff x="483235" y="413655"/>
            <a:chExt cx="754907" cy="962660"/>
          </a:xfrm>
        </p:grpSpPr>
        <p:sp>
          <p:nvSpPr>
            <p:cNvPr id="195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197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47" name="Группа 346"/>
          <p:cNvGrpSpPr/>
          <p:nvPr/>
        </p:nvGrpSpPr>
        <p:grpSpPr>
          <a:xfrm>
            <a:off x="-507044" y="193527"/>
            <a:ext cx="13150542" cy="1052268"/>
            <a:chOff x="-507044" y="193527"/>
            <a:chExt cx="13150542" cy="1052268"/>
          </a:xfrm>
        </p:grpSpPr>
        <p:grpSp>
          <p:nvGrpSpPr>
            <p:cNvPr id="348" name="Группа 347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355" name="Группа 354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358" name="Прямая соединительная линия 357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Прямая соединительная линия 358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6" name="Прямая соединительная линия 355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Прямая соединительная линия 356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Группа 348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353" name="Прямая соединительная линия 352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Прямая соединительная линия 353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" name="Группа 349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351" name="Прямая соединительная линия 350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Прямая соединительная линия 351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0" name="Заголовок 1"/>
          <p:cNvSpPr txBox="1">
            <a:spLocks/>
          </p:cNvSpPr>
          <p:nvPr/>
        </p:nvSpPr>
        <p:spPr>
          <a:xfrm>
            <a:off x="812597" y="186195"/>
            <a:ext cx="7228317" cy="35523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defTabSz="914406">
              <a:lnSpc>
                <a:spcPts val="1900"/>
              </a:lnSpc>
              <a:spcBef>
                <a:spcPct val="0"/>
              </a:spcBef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950"/>
              </a:lnSpc>
            </a:pPr>
            <a:endParaRPr lang="ru-RU" dirty="0"/>
          </a:p>
        </p:txBody>
      </p:sp>
      <p:grpSp>
        <p:nvGrpSpPr>
          <p:cNvPr id="476" name="Группа 475"/>
          <p:cNvGrpSpPr/>
          <p:nvPr/>
        </p:nvGrpSpPr>
        <p:grpSpPr>
          <a:xfrm>
            <a:off x="11504416" y="6367761"/>
            <a:ext cx="977303" cy="593034"/>
            <a:chOff x="-116084" y="652761"/>
            <a:chExt cx="977303" cy="593034"/>
          </a:xfrm>
        </p:grpSpPr>
        <p:cxnSp>
          <p:nvCxnSpPr>
            <p:cNvPr id="477" name="Прямая соединительная линия 476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Прямая соединительная линия 477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5" name="TextBox 394"/>
          <p:cNvSpPr txBox="1"/>
          <p:nvPr/>
        </p:nvSpPr>
        <p:spPr>
          <a:xfrm>
            <a:off x="11923978" y="0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1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13</a:t>
            </a:r>
            <a:endParaRPr lang="ru-RU" sz="1200" b="1" spc="1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16" y="1356618"/>
            <a:ext cx="10532700" cy="5047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4500" y="1464250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Напоминаю, что при осуществлении рекреационной деятельности </a:t>
            </a:r>
            <a:r>
              <a:rPr lang="ru-RU" sz="2800" b="1" dirty="0" err="1">
                <a:solidFill>
                  <a:srgbClr val="0070C0"/>
                </a:solidFill>
              </a:rPr>
              <a:t>природопользователи</a:t>
            </a:r>
            <a:r>
              <a:rPr lang="ru-RU" sz="2800" b="1" dirty="0">
                <a:solidFill>
                  <a:srgbClr val="0070C0"/>
                </a:solidFill>
              </a:rPr>
              <a:t>, имеющие в аренде земельные участки, расположенные в границах особо охраняемых природных территориях федерального значения, должны использовать леса в соответствии с проектом освоения лесов, прошедшим государственную экспертизу.</a:t>
            </a:r>
          </a:p>
        </p:txBody>
      </p:sp>
    </p:spTree>
    <p:extLst>
      <p:ext uri="{BB962C8B-B14F-4D97-AF65-F5344CB8AC3E}">
        <p14:creationId xmlns:p14="http://schemas.microsoft.com/office/powerpoint/2010/main" val="13629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Заголовок 1"/>
          <p:cNvSpPr txBox="1">
            <a:spLocks/>
          </p:cNvSpPr>
          <p:nvPr/>
        </p:nvSpPr>
        <p:spPr>
          <a:xfrm>
            <a:off x="822653" y="313938"/>
            <a:ext cx="12194847" cy="35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800"/>
              </a:lnSpc>
              <a:spcBef>
                <a:spcPct val="0"/>
              </a:spcBef>
              <a:buNone/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50587" y="116114"/>
            <a:ext cx="519866" cy="662934"/>
            <a:chOff x="483235" y="413655"/>
            <a:chExt cx="754907" cy="962660"/>
          </a:xfrm>
        </p:grpSpPr>
        <p:sp>
          <p:nvSpPr>
            <p:cNvPr id="1083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84" name="Группа 1083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73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87" name="Группа 586"/>
          <p:cNvGrpSpPr/>
          <p:nvPr/>
        </p:nvGrpSpPr>
        <p:grpSpPr>
          <a:xfrm>
            <a:off x="11504416" y="6367761"/>
            <a:ext cx="977303" cy="593034"/>
            <a:chOff x="-116084" y="652761"/>
            <a:chExt cx="977303" cy="593034"/>
          </a:xfrm>
        </p:grpSpPr>
        <p:cxnSp>
          <p:nvCxnSpPr>
            <p:cNvPr id="589" name="Прямая соединительная линия 588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Прямая соединительная линия 589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7" name="Прямоугольник 606"/>
          <p:cNvSpPr/>
          <p:nvPr/>
        </p:nvSpPr>
        <p:spPr>
          <a:xfrm>
            <a:off x="3481110" y="3778990"/>
            <a:ext cx="48993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buClr>
                <a:srgbClr val="FF0000"/>
              </a:buClr>
            </a:pPr>
            <a:endParaRPr lang="ru-RU" b="1" spc="100" dirty="0">
              <a:latin typeface="Arial Narrow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-507044" y="193527"/>
            <a:ext cx="13150542" cy="1052268"/>
            <a:chOff x="-507044" y="193527"/>
            <a:chExt cx="13150542" cy="1052268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581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580" name="Прямая соединительная линия 579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Прямая соединительная линия 624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Прямая соединительная линия 50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8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779" name="Прямая соединительная линия 77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Прямая соединительная линия 77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1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782" name="Прямая соединительная линия 781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Прямая соединительная линия 782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>
            <a:off x="11930741" y="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1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2</a:t>
            </a:r>
            <a:endParaRPr lang="ru-RU" sz="1200" b="1" spc="1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18041"/>
              </p:ext>
            </p:extLst>
          </p:nvPr>
        </p:nvGraphicFramePr>
        <p:xfrm>
          <a:off x="47609" y="730294"/>
          <a:ext cx="5121291" cy="6078957"/>
        </p:xfrm>
        <a:graphic>
          <a:graphicData uri="http://schemas.openxmlformats.org/drawingml/2006/table">
            <a:tbl>
              <a:tblPr/>
              <a:tblGrid>
                <a:gridCol w="2250608"/>
                <a:gridCol w="1000270"/>
                <a:gridCol w="1870413"/>
              </a:tblGrid>
              <a:tr h="243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МУП «Водоканал» МО «Городской округ «Город Козьмодемьянск»                               </a:t>
                      </a:r>
                      <a:r>
                        <a:rPr lang="ru-RU" sz="6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Чебоксарское водохранилище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12-08.01.04.003-Х-РСБХ-Т-2018-00564/00            до 18.05.2020 г.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АО «МЦБК»                                               </a:t>
                      </a:r>
                      <a:r>
                        <a:rPr lang="ru-RU" sz="6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а</a:t>
                      </a:r>
                      <a:endParaRPr lang="ru-RU" sz="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  </a:t>
                      </a:r>
                      <a:endParaRPr lang="ru-RU" sz="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с</a:t>
                      </a:r>
                      <a:endParaRPr lang="ru-RU" sz="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з</a:t>
                      </a:r>
                      <a:endParaRPr lang="ru-RU" sz="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Куйбышевское водохранилище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12-08.01.04.007-Х-ДРБВ-Т-2016-00355/00            до 09.06.2026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12-08.01.04.007-Х-РСБХ-Т-2017-00465/00            до 28.08.2022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12-08.01.04.007-Х-ДЗИО-Т-2018-00565/00            до 01.09.2023 г.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ОАО «Водоканал» г. Волжск                     </a:t>
                      </a:r>
                      <a:r>
                        <a:rPr lang="ru-RU" sz="6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Куйбышевское водохранилище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12-08.01.04.007-Х-РСБХ-Т-2018-00580/00            до 11.10.2023 г.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4.ООО «Мариэнергогидромеханизация» </a:t>
                      </a: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а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доб.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с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Чебоксарское водохранилище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12-08.01.04.003-Х-ДРБВ-Т-2012-00132/00            до 31.12.2031 г. Решение 12-08.01.04.003-Х-РДБК-Т-2014-00205/00            до 29.01.2023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12-08.01.04.003-Х-РСБХ-Т-2015-00295/00            до 03.04.2020 г.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ООО «Сандком»                                     </a:t>
                      </a: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доб.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доб.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доб.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Куйбышевское водохранилище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12-08.01.04.007-Х-РДБК-Т-2017-00423/00           до 01.01.2030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12-08.01.04.007-Х-РДБК-Т-2017-00424/00           до 01.05.2033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12-08.01.04.007-Х-РДБК-Т-2017-00429/00           до 01.01.2030 г.</a:t>
                      </a:r>
                    </a:p>
                  </a:txBody>
                  <a:tcPr marL="33945" marR="339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 АО «Порт Козьмодемьянск»                 </a:t>
                      </a: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а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доб.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доб.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Чебоксарское водохранилище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12-08.01.04.003-Х-ДРБВ-Т-2012-00157/00           до 29.12.2032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12-08.01.04.003-Х-РДБК-Т-2016-00333/00           до 01.07.2028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12-08.01.04.003-Х-РДБК-Т-2016-00334/00           до 19.12.2028 г.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 ОАО «УМС» БО «Шелангуш»                   </a:t>
                      </a: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Куйбышевское водохранилище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12-08.01.04.007-Х-ДРБВ-Т-2010-00066/00           до 08.07.2020 г.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 ООО «Актив Недвижимость»                    </a:t>
                      </a: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Чебоксарское водохранилище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12-08.01.04.003-Х-ДРБВ-Т-2011-00089/00           до 01.01.2031 г.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 </a:t>
                      </a:r>
                      <a:r>
                        <a:rPr lang="en-US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ОО «</a:t>
                      </a:r>
                      <a:r>
                        <a:rPr lang="en-US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Содруже</a:t>
                      </a: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ство»</a:t>
                      </a: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а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а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Куйбышевское водохранилище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12-08.01.04.007-Х-ДРБВ-Т-2012-00146/00           до 01.06.2022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12-08.01.04.007-Х-ДРБВ-Т-2019-00635/00           до 31.07.2039 г.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 ООО «Потенциал»</a:t>
                      </a: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а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Чебоксарское водохранилище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12-08.01.04.003-Х-ДРБВ-Т-2014-00195/00           до 07.11.2033 г.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 ООО «Олимп»</a:t>
                      </a: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а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дн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Куйбышевское водохранилище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12-08.01.04.007-Х-ДРБВ-Т-2014-00214/00           до 01.01.2030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12-08.01.04.007-Х-РББВ-Т-2019-00645/00           до 01.11.2022 г.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 Индивидуальный предприниматель Макаров Н.В.                            </a:t>
                      </a: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а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Куйбышевское водохранилище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12-08.01.04.007-Х-ДРБВ-Т-2014-00215/00           до 30.09.2024 г.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 Средневолжское тер. упр. Федерального агентства по рыболовству      </a:t>
                      </a: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а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Чебоксарское водохранилище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12-08.01.04.003-Х-ДРБВ-Т-2015-00240/00           до 01.01.2035 г.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 ООО «КаскадНеруд»                            </a:t>
                      </a: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доб.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а</a:t>
                      </a:r>
                      <a:endParaRPr lang="ru-RU" sz="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Куйбышевское водохранилище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12-08.01.04.007-Х-РДБК-Т-2015-00306/00           до 01.09.2033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12-08.01.04.007-Х-ДРБВ-Т-2016-00363/00           до 24.06.2021 г.</a:t>
                      </a:r>
                    </a:p>
                  </a:txBody>
                  <a:tcPr marL="33945" marR="33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5" name="TextBox 324"/>
          <p:cNvSpPr txBox="1"/>
          <p:nvPr/>
        </p:nvSpPr>
        <p:spPr>
          <a:xfrm>
            <a:off x="1355709" y="-9228"/>
            <a:ext cx="100052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Перечень водопользователей на территории Республики Марий Эл, подлежащих федеральному государственному надзору (Чебоксарское и Куйбышевское водохранилища – река Волга)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619090"/>
              </p:ext>
            </p:extLst>
          </p:nvPr>
        </p:nvGraphicFramePr>
        <p:xfrm>
          <a:off x="5271878" y="730296"/>
          <a:ext cx="6089056" cy="6078954"/>
        </p:xfrm>
        <a:graphic>
          <a:graphicData uri="http://schemas.openxmlformats.org/drawingml/2006/table">
            <a:tbl>
              <a:tblPr/>
              <a:tblGrid>
                <a:gridCol w="2675903"/>
                <a:gridCol w="1189291"/>
                <a:gridCol w="2223862"/>
              </a:tblGrid>
              <a:tr h="28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 Бабина А.Н.                                                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Куйбышевское водохранилище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12-08.01.04.007-Х-ДРБВ-Т-2015-00326/00           до 01.12.2025 г.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 ФБУ «Администрация Волжского бассейна»                                                          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Чебоксарское водохранилище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12-08.01.04.002-Р-ДРБВ-Т-2016-00337/00           до 11.04.2026 г.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 АНО «ПК Акватория НН»                        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Чебоксарское водохранилище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12-08.01.04.003-Х-ДРБВ-Т-2016-00341/00           до 27.04.2026 г.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 МОО ВМК «Парус»                                  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Куйбышевское водохранилище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12-08.01.04.007-Х-ДРБВ-Т-2016-00364/00           до 28.06.2026 г.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 ООО «Олимп» г. Звенигово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а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Куйбышевское водохранилище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12-08.01.04.007-Х-ДРБВ-Т-2017-00411/00           до 13.03.2027 г.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 ООО «ВСК «Флагман»          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а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Чебоксарское водохранилище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12-08.01.04.003-Х-ДРБВ-Т-2017-00425/00           до 25.05.2022 г.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 Крестьянское (фермерское) хозяйство «</a:t>
                      </a:r>
                      <a:r>
                        <a:rPr lang="ru-RU" sz="7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Талпас</a:t>
                      </a: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   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а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Чебоксарское водохранилище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12-08.01.04.003-Х-ДРБВ-Т-2017-00426/00          до 01.06.2027 г.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 Офицеров Геннадий Никитич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Чебоксарское водохранилище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12-08.01.04.003-Х-ДРБВ-Т-2018-00566/00           до 06.09.2028 г. 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 ООО «СК «Рубин»              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Куйбышевское водохранилище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12-08.01.04.007-Х-ДРБВ-Т-2018-00568/00           до 04.10.2038 г.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 Дождиков Владимир Евгеньевич             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  </a:t>
                      </a: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Куйбышевское водохранилище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12-08.01.04.007-Х-ДРБВ-Т-2018-00571/00           до 16.10.2038 г.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 Пономарев Александр Юрьевич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Куйбышевское водохранилище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12-08.01.04.007-Х-ДРБВ-Т-2018-00576/00           до 01.11.2038 г. 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 Боровских Игорь Васильевич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Куйбышевское водохранилище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12-08.01.04.007-Х-ДРБВ-Т-2018-00578/00           до 06.11.2038 г.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27. Тимофеев Александр Михайлович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Куйбышевское водохранилище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12-08.01.04.007-Х-ДРБВ-Т-2018-00582/00           до 06.12.2038 г.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 Михайлов Юрий Владимирович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Чебоксарское водохранилище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12-08.01.04.003-Х-ДРБВ-Т-2019-00617/00           до 13.06.2039 г.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29. ООО «ЗЗСГ»           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стр. гтс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дн.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Куйбышевское водохранилище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12-08.01.04.007-Х-РББВ-Т-2019-00619/00           до 01.06.2020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12-08.01.04.007-Х-РББВ-Т-2019-00622/00           до 01.06.2020 г.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 ООО «Спецводкор»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под. суд.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под. суд.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под. суд.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под. суд.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под. суд.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Чебоксарское водохранилище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12-08.01.04.003-Х-РФБК-Т-2019-00639/00           до 01.11.2020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12-08.01.04.003-Х-РФБК-Т-2019-00640/00           до 01.11.2020 г. Решение 12-08.01.04.003-Х-РФБК-Т-2019-00641/00           до 01.11.2020 г. Решение 12-08.01.04.003-Х-РФБК-Т-2019-00642/00           до 01.11.2020 г. Решение 12-08.01.04.003-Х-РФБК-Т-2019-00643/00           до 01.11.2020 г.</a:t>
                      </a: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21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Заголовок 1"/>
          <p:cNvSpPr txBox="1">
            <a:spLocks/>
          </p:cNvSpPr>
          <p:nvPr/>
        </p:nvSpPr>
        <p:spPr>
          <a:xfrm>
            <a:off x="822653" y="313938"/>
            <a:ext cx="12194847" cy="35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800"/>
              </a:lnSpc>
              <a:spcBef>
                <a:spcPct val="0"/>
              </a:spcBef>
              <a:buNone/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50587" y="116114"/>
            <a:ext cx="519866" cy="662934"/>
            <a:chOff x="483235" y="413655"/>
            <a:chExt cx="754907" cy="962660"/>
          </a:xfrm>
        </p:grpSpPr>
        <p:sp>
          <p:nvSpPr>
            <p:cNvPr id="1083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84" name="Группа 1083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73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87" name="Группа 586"/>
          <p:cNvGrpSpPr/>
          <p:nvPr/>
        </p:nvGrpSpPr>
        <p:grpSpPr>
          <a:xfrm>
            <a:off x="11504416" y="6367761"/>
            <a:ext cx="977303" cy="593034"/>
            <a:chOff x="-116084" y="652761"/>
            <a:chExt cx="977303" cy="593034"/>
          </a:xfrm>
        </p:grpSpPr>
        <p:cxnSp>
          <p:nvCxnSpPr>
            <p:cNvPr id="589" name="Прямая соединительная линия 588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Прямая соединительная линия 589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7" name="Прямоугольник 606"/>
          <p:cNvSpPr/>
          <p:nvPr/>
        </p:nvSpPr>
        <p:spPr>
          <a:xfrm>
            <a:off x="3481110" y="3778990"/>
            <a:ext cx="48993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buClr>
                <a:srgbClr val="FF0000"/>
              </a:buClr>
            </a:pPr>
            <a:endParaRPr lang="ru-RU" b="1" spc="100" dirty="0">
              <a:latin typeface="Arial Narrow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-507044" y="193527"/>
            <a:ext cx="13150542" cy="1052268"/>
            <a:chOff x="-507044" y="193527"/>
            <a:chExt cx="13150542" cy="1052268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581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580" name="Прямая соединительная линия 579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Прямая соединительная линия 624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Прямая соединительная линия 50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8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779" name="Прямая соединительная линия 77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Прямая соединительная линия 77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1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782" name="Прямая соединительная линия 781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Прямая соединительная линия 782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>
            <a:off x="11930741" y="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1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3</a:t>
            </a:r>
            <a:endParaRPr lang="ru-RU" sz="1200" b="1" spc="1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1355709" y="-9228"/>
            <a:ext cx="100052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Перечень водопользователей на территории Республики Марий Эл, подлежащих федеральному государственному надзору (водные объекты бассейна реки Волга и озера республики)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097309"/>
              </p:ext>
            </p:extLst>
          </p:nvPr>
        </p:nvGraphicFramePr>
        <p:xfrm>
          <a:off x="929112" y="793077"/>
          <a:ext cx="5016297" cy="5798222"/>
        </p:xfrm>
        <a:graphic>
          <a:graphicData uri="http://schemas.openxmlformats.org/drawingml/2006/table">
            <a:tbl>
              <a:tblPr/>
              <a:tblGrid>
                <a:gridCol w="2210064"/>
                <a:gridCol w="982250"/>
                <a:gridCol w="1823983"/>
              </a:tblGrid>
              <a:tr h="453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МУП «Водоканал» г. Йошкар-Ола            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с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М. Кокшага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12-08.01.04.007-Р-ДХВО-С-2015-00302/00          до 03.05.2025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12-08.01.04.007-Р-РСБХ-С-2019-00627/00          до 01.11.2023 г.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ПАО «Т Плюс»                                                   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с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М. </a:t>
                      </a:r>
                      <a:r>
                        <a:rPr lang="ru-RU" sz="7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Кокшага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обводненный карьер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12-08.01.04.007-Р-ДЗИО-С-2018-00577/00          до 29.10.2023 г. Решение 12-08.01.04.007-П-РСБХ-С-2017-00468/00          до 04.10.2022 г.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ОАО «РЖД»                                                 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оз. </a:t>
                      </a:r>
                      <a:r>
                        <a:rPr lang="ru-RU" sz="7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Яльчик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12-08.01.04.007-О-ДИБВ-С-2011-00076/00          до 24.12.2030 г.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8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ФГАОУ ВО «Казанский (Приволжский) федеральный университет»      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оз. </a:t>
                      </a:r>
                      <a:r>
                        <a:rPr lang="ru-RU" sz="7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Яльчик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12-08.01.04.007-О-ДИБВ-С-2010-00060/00          до 21.07.2020 г.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ГУ РМЭ «Санаторий «Кичиер»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оз. </a:t>
                      </a:r>
                      <a:r>
                        <a:rPr lang="ru-RU" sz="7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Кичиер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12-08.01.04.007-О-РВБВ-С-2010-00055/00          до 01.09.2025 г.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 ФГКУ «Войсковая часть 95504»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</a:t>
                      </a:r>
                      <a:r>
                        <a:rPr lang="ru-RU" sz="7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Нолька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12-08.01.04.007-Р-РСБХ-С-2015-00308/00          до 28.05.2020 г.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 ФГБОУ ВПО «Марийский государственный университет»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оз. Яльчик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12-08.01.04.007-О-ДИБВ-С-2010-00067/00          до 19.11.2025 г.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 АО «</a:t>
                      </a:r>
                      <a:r>
                        <a:rPr lang="ru-RU" sz="7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Транснефть</a:t>
                      </a: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                     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плашкоут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Верхняя Волга»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Нефтепровод(строит)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строит.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строит.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строит.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строит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строит.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Ветлуга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реки РМЭ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Толмань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Куптинка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Буй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Теплая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Ветлуга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Теплая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Буй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12-08.01.04.002-Р-РОБВ-С-2014-00234/00          до 01.11.2027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12-10.01.03.004-Р-РЛБВ-С-2014-00233/00          до 01.11.2027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12-10.01.03.004-Р-РЛБВ-С-2019-00608/00          до 30.06.2020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12-10.01.03.005-Р-РЛБВ-С-2019-00647/00          до 10.10.2020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12-10.01.03.005-Р-РЛБВ-С-2019-00648/00          до 10.10.2020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12-08.01.04.002-Р-РЛБВ-С-2019-00660/00          до 17.09.2021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12-08.01.04.002-Р-РЛБВ-С-2019-00661/00          до 17.09.2021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12-08.01.04.002-Р-РСВХ-С-2020-00669/00          до 15.03.2020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12-10.01.03.004-Р-ДЗВО-С-2020-00672/00          до 30.09.2020 г.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 ГБУ РМЭ «Волжская центральная городская больница»                 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оз. Кичиер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12-08.01.04.007-О-ДИБВ-С-2011-00097/00          до 01.06.2026 г.</a:t>
                      </a:r>
                    </a:p>
                  </a:txBody>
                  <a:tcPr marL="33026" marR="330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 МП «Куженерводоканал»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с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Немда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12-10.01.03.004-Р-РСБХ-С-2016-00373/00          до 06.07.2021 г.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8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 ООО «Интелкомплект +»   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оз. Кичиер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12-08.01.04.007-О-ДИБВ-С-2013-00166/00          до 30.03.2033 г.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 ООО «Марийский нефтеперерабатывающий завод»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b="1" i="0" ker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р. Пижанка</a:t>
                      </a:r>
                      <a:endParaRPr lang="ru-RU" sz="700" b="1" i="1" ker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12-08.01.04.007-Р-РСБХ-С-2017-00438/00          до 09.06.2022 г.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8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 ИП Пигулевский Артём Николаевич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М. Кокшага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12-08.01.04.007-Р-ДРБВ-С-2013-00181/00          до 01.07.2033 г.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 ГБУ РМЭ «Волжский центр для детей-сирот и детей, оставшихся без попечения родителей»                                 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b="1" i="0" ker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оз. Яльчик</a:t>
                      </a:r>
                      <a:endParaRPr lang="ru-RU" sz="700" b="1" i="1" ker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12-08.01.04.007-О-РВБВ-С-2016-00340/00          до 01.10.2023 г.</a:t>
                      </a:r>
                    </a:p>
                  </a:txBody>
                  <a:tcPr marL="33026" marR="33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356428"/>
              </p:ext>
            </p:extLst>
          </p:nvPr>
        </p:nvGraphicFramePr>
        <p:xfrm>
          <a:off x="6261102" y="793077"/>
          <a:ext cx="4838699" cy="5862991"/>
        </p:xfrm>
        <a:graphic>
          <a:graphicData uri="http://schemas.openxmlformats.org/drawingml/2006/table">
            <a:tbl>
              <a:tblPr/>
              <a:tblGrid>
                <a:gridCol w="2088505"/>
                <a:gridCol w="928224"/>
                <a:gridCol w="1821970"/>
              </a:tblGrid>
              <a:tr h="21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 ИП Багдасарян </a:t>
                      </a:r>
                      <a:r>
                        <a:rPr lang="ru-RU" sz="7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Овик</a:t>
                      </a: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Спартакович          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b="1" i="0" ker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р. М. Кокшага</a:t>
                      </a:r>
                      <a:endParaRPr lang="ru-RU" sz="700" b="1" i="1" ker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12-08.01.04.007-Р-ДРБВ-С-2013-00184/00          до 06.08.2033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 ИП </a:t>
                      </a:r>
                      <a:r>
                        <a:rPr lang="ru-RU" sz="7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Вохминцева</a:t>
                      </a: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Наталья Валерьевна      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М. Кокшага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12-08.01.04.007-Р-ДРБВ-С-2014-00193/00           до 01.11.2033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3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 Мамаев Леонид Анатольевич                   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Малая Ошла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12-08.01.04.007-Р-ДРБВ-С-2015-00298/00           до 31.01.2035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14">
                <a:tc>
                  <a:txBody>
                    <a:bodyPr/>
                    <a:lstStyle/>
                    <a:p>
                      <a:pPr marL="274320" indent="-274320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 МУП «Водоканал» Мари-</a:t>
                      </a:r>
                      <a:r>
                        <a:rPr lang="ru-RU" sz="7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Турек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с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Буй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12-10.01.03.004-Р-РСБХ-С-2017-00413/00           до 10.10.2021 г.</a:t>
                      </a:r>
                    </a:p>
                  </a:txBody>
                  <a:tcPr marL="30971" marR="309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с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Ноля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12-10.01.03.005-Р-РСБХ-С-2017-00412/00           до 10.10.2021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 ООО «</a:t>
                      </a:r>
                      <a:r>
                        <a:rPr lang="ru-RU" sz="7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Толмань</a:t>
                      </a: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                                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 </a:t>
                      </a:r>
                      <a:r>
                        <a:rPr lang="ru-RU" sz="7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акв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с. </a:t>
                      </a:r>
                      <a:r>
                        <a:rPr lang="ru-RU" sz="7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акв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с. </a:t>
                      </a:r>
                      <a:r>
                        <a:rPr lang="ru-RU" sz="700" b="1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акв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</a:t>
                      </a:r>
                      <a:r>
                        <a:rPr lang="ru-RU" sz="7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Толмань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</a:t>
                      </a:r>
                      <a:r>
                        <a:rPr lang="ru-RU" sz="7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Толмань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</a:t>
                      </a:r>
                      <a:r>
                        <a:rPr lang="ru-RU" sz="7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Немда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12-10.01.03.004-Р-РАВО-С-2015-00315/00           до 01.09.2020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12-10.01.03.004-Р-РЯВХ-С-2015-00316/00           до 01.09.2020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12-10.01.03.004-Р-РЯБХ-С-2015-00317/00           до 01.09.2020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 СПК «Звениговский»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полив(з)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Юшут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12-08.01.04.007-Р-РМИО-С-2016-00351/00        до 01.10.2030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35. ООО «ВКБ-ЭКО»                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Илеть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12-08.01.04.007-Р-РСБХ-С-2017-00447/00           до 18.08.2022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37. ООО «Дубовая роща»      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дн.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Малая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Кокшага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12-08.01.04.007-Р-РББК-С-2018-00562/00           до 07.02.2021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12-08.01.04.007-Р-ДРБК-С-2018-00579/00           до 01.06.2038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39. ООО «Реки Марий Эл»                            </a:t>
                      </a:r>
                      <a:r>
                        <a:rPr lang="ru-RU" sz="7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а</a:t>
                      </a:r>
                      <a:endParaRPr lang="ru-RU" sz="7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Большая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Кокшага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12-08.01.04.007-Р-ДРБК-С-2018-00573/00           до 30.12.2022 г. 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40. ИП Глава К(Ф)Х Бабушкин Никита Андреевич                      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полив(з)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Юнга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12-08.01.04.003-Р-РМИО-С-2018-00574/00       до 30.12.2028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 АО «МЦБК»                         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оз. Яльчик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12-08.01.04.007-О-ДИБВ-С-2019-00620/00           до 31.12.2036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46. ООО  «База отдыха «Яльчик»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а(п)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оз. Яльчик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12-08.01.04.007-О-ДИБВ-С-2019-00633/00           до 30.05.2038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47. АО «ММЗ»                      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а(п)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оз. Яльчик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12-08.01.04.007-О-ДИБВ-С-2019-00636/00           до 30.04.2039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48. ФБОУ ВО «ПГТУ»         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а(п)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оз. Яльчик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12-08.01.04.007-О-ДИБВ-С-2019-00637/00           до 24.03.2034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49. Глущенко Александр Петрович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Уржумка (Звениг. Р-ой)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12-08.01.04.007-Р-ДРБВ-С-2019-00644/00           до 25.04.2038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50. МУП «Новоторъяльский водоканал»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Немда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12-10.01.03.004-Р-РСБХ-С-2019-00650/00           до 31.08.2022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51. МУП «Оршанский водоканал»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Пижанка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Малая Ошла</a:t>
                      </a:r>
                      <a:b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(д. М.Каракша)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Малая Ошла</a:t>
                      </a:r>
                      <a:b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(д. Марково)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12-08.01.04.007-Р-РСБХ-С-2019-00651/00           до 31.12.2023 г.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12-08.01.04.007-Р-РСБХ-С-2019-00652/00           до 31.12.2023 г.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12-08.01.04.007-Р-РСБХ-С-2019-00653/00           до 31.12.2023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52. МУП «Аква-Сервис»             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Юшут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Решение 12-08.01.04.007-Р-РСБХ-С-2019-00654/00           до 31.12.2023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54. Магаршак Елена Владимировна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Уржумка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12-08.01.04.007-Р-ДРБВ-С-2019-00656/00           до 01.09.2039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55. Салмина Людмила Александровна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р. Уржумка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12-08.01.04.007-Р-ДРБВ-С-2019-00657/00           до 01.02.2039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59. ЧУ «Пансионат «Яльчик»                    </a:t>
                      </a:r>
                      <a:r>
                        <a:rPr lang="ru-RU" sz="700" b="1" i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а(п)</a:t>
                      </a:r>
                      <a:endParaRPr lang="ru-RU" sz="7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Озеро Яльчик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7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Договор 12-08.01.04.007-О-ДИБВ-С-2020-00668/00           до 31.12.2039 г.</a:t>
                      </a:r>
                    </a:p>
                  </a:txBody>
                  <a:tcPr marL="30971" marR="3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41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577" y="1358923"/>
            <a:ext cx="8766095" cy="54990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32325" y="5481490"/>
            <a:ext cx="1314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р. Волга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2342775" y="3233443"/>
            <a:ext cx="681320" cy="48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flipH="1">
            <a:off x="421108" y="3143124"/>
            <a:ext cx="19216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/>
        </p:nvSpPr>
        <p:spPr>
          <a:xfrm>
            <a:off x="415622" y="2717891"/>
            <a:ext cx="1528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р. Ветлуга</a:t>
            </a:r>
            <a:endParaRPr lang="ru-RU" sz="24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409156" y="3143123"/>
            <a:ext cx="199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Протяженность по территории Республики Марий Эл – 115 км</a:t>
            </a:r>
            <a:endParaRPr lang="ru-RU" sz="1200" dirty="0"/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 flipH="1" flipV="1">
            <a:off x="8973088" y="5259295"/>
            <a:ext cx="1109848" cy="863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H="1">
            <a:off x="10082935" y="6122953"/>
            <a:ext cx="19216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10279595" y="5630510"/>
            <a:ext cx="1528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р. Илеть</a:t>
            </a:r>
            <a:endParaRPr lang="ru-RU" sz="2400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10279595" y="6125456"/>
            <a:ext cx="1875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Протяженность по территории Республики Марий Эл – 193 км</a:t>
            </a:r>
            <a:endParaRPr lang="ru-RU" sz="1200" dirty="0"/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2315072" y="2045799"/>
            <a:ext cx="1987987" cy="1501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H="1">
            <a:off x="400719" y="2045800"/>
            <a:ext cx="19216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Прямоугольник 128"/>
          <p:cNvSpPr/>
          <p:nvPr/>
        </p:nvSpPr>
        <p:spPr>
          <a:xfrm>
            <a:off x="434697" y="1617575"/>
            <a:ext cx="1528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р. </a:t>
            </a:r>
            <a:r>
              <a:rPr lang="ru-RU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Рутка</a:t>
            </a:r>
            <a:endParaRPr lang="ru-RU" sz="2400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352907" y="2045799"/>
            <a:ext cx="199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Протяженность по территории Республики Марий Эл – 102 км</a:t>
            </a:r>
            <a:endParaRPr lang="ru-RU" sz="1200" dirty="0"/>
          </a:p>
        </p:txBody>
      </p:sp>
      <p:cxnSp>
        <p:nvCxnSpPr>
          <p:cNvPr id="143" name="Прямая соединительная линия 142"/>
          <p:cNvCxnSpPr/>
          <p:nvPr/>
        </p:nvCxnSpPr>
        <p:spPr>
          <a:xfrm flipH="1">
            <a:off x="446648" y="5529680"/>
            <a:ext cx="19216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441162" y="5104447"/>
            <a:ext cx="1915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р. </a:t>
            </a:r>
            <a:r>
              <a:rPr lang="ru-RU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М.Кокшага</a:t>
            </a:r>
            <a:endParaRPr lang="ru-RU" sz="2400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434696" y="5529679"/>
            <a:ext cx="199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Протяженность по территории Республики Марий Эл – 194 км</a:t>
            </a:r>
            <a:endParaRPr lang="ru-RU" sz="1200" dirty="0"/>
          </a:p>
        </p:txBody>
      </p:sp>
      <p:cxnSp>
        <p:nvCxnSpPr>
          <p:cNvPr id="146" name="Прямая соединительная линия 145"/>
          <p:cNvCxnSpPr/>
          <p:nvPr/>
        </p:nvCxnSpPr>
        <p:spPr>
          <a:xfrm flipH="1">
            <a:off x="408311" y="4370006"/>
            <a:ext cx="19216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Прямоугольник 146"/>
          <p:cNvSpPr/>
          <p:nvPr/>
        </p:nvSpPr>
        <p:spPr>
          <a:xfrm>
            <a:off x="453908" y="3931025"/>
            <a:ext cx="2471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р. </a:t>
            </a:r>
            <a:r>
              <a:rPr lang="ru-RU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Б.Кокшага</a:t>
            </a:r>
            <a:endParaRPr lang="ru-RU" sz="2400" dirty="0"/>
          </a:p>
        </p:txBody>
      </p:sp>
      <p:sp>
        <p:nvSpPr>
          <p:cNvPr id="148" name="Прямоугольник 147"/>
          <p:cNvSpPr/>
          <p:nvPr/>
        </p:nvSpPr>
        <p:spPr>
          <a:xfrm>
            <a:off x="396359" y="4370006"/>
            <a:ext cx="199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Протяженность по территории Республики Марий Эл – 156 км</a:t>
            </a:r>
            <a:endParaRPr lang="ru-RU" sz="1200" dirty="0"/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 flipV="1">
            <a:off x="2303120" y="3925489"/>
            <a:ext cx="3387289" cy="762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flipV="1">
            <a:off x="2348261" y="5038201"/>
            <a:ext cx="4464915" cy="1047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"/>
          <p:cNvSpPr>
            <a:spLocks noChangeArrowheads="1"/>
          </p:cNvSpPr>
          <p:nvPr/>
        </p:nvSpPr>
        <p:spPr bwMode="auto">
          <a:xfrm>
            <a:off x="-4589" y="687021"/>
            <a:ext cx="12192000" cy="53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080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080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080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080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667" b="1" dirty="0">
                <a:solidFill>
                  <a:srgbClr val="558ED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Крупнейшие притоки реки Волги на территории Республики Марий Эл</a:t>
            </a:r>
            <a:endParaRPr lang="ru-RU" altLang="ru-RU" sz="2667" b="1" dirty="0">
              <a:solidFill>
                <a:srgbClr val="558ED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1835428" y="6059936"/>
            <a:ext cx="4949555" cy="76963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r"/>
            <a:r>
              <a:rPr lang="ru-RU" sz="1467" b="1" dirty="0">
                <a:solidFill>
                  <a:srgbClr val="259B85"/>
                </a:solidFill>
              </a:rPr>
              <a:t>Общая протяженность реки Волги по территории Республики Марий Эл составляет 155 км, </a:t>
            </a:r>
            <a:r>
              <a:rPr lang="ru-RU" sz="1467" b="1" dirty="0">
                <a:solidFill>
                  <a:srgbClr val="259B85"/>
                </a:solidFill>
              </a:rPr>
              <a:t>протяженность </a:t>
            </a:r>
            <a:r>
              <a:rPr lang="ru-RU" sz="1467" b="1" dirty="0">
                <a:solidFill>
                  <a:srgbClr val="259B85"/>
                </a:solidFill>
              </a:rPr>
              <a:t>водоохранной зоны реки Волги – 649,4 км</a:t>
            </a:r>
          </a:p>
        </p:txBody>
      </p:sp>
      <p:grpSp>
        <p:nvGrpSpPr>
          <p:cNvPr id="120" name="Группа 119"/>
          <p:cNvGrpSpPr/>
          <p:nvPr/>
        </p:nvGrpSpPr>
        <p:grpSpPr>
          <a:xfrm>
            <a:off x="-507044" y="193527"/>
            <a:ext cx="13150542" cy="1052268"/>
            <a:chOff x="-507044" y="193527"/>
            <a:chExt cx="13150542" cy="1052268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135" name="Группа 134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138" name="Прямая соединительная линия 137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6" name="Прямая соединительная линия 135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Группа 121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133" name="Прямая соединительная линия 132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Группа 122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131" name="Прямая соединительная линия 130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33" y="85820"/>
            <a:ext cx="518205" cy="6645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8177" y="6376959"/>
            <a:ext cx="993734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5791" y="87084"/>
            <a:ext cx="11597743" cy="124713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914406">
              <a:lnSpc>
                <a:spcPts val="1900"/>
              </a:lnSpc>
              <a:spcBef>
                <a:spcPct val="0"/>
              </a:spcBef>
            </a:pPr>
            <a:r>
              <a:rPr lang="ru-RU" sz="2000" b="1" spc="230" dirty="0" smtClean="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rPr>
              <a:t>Проверки исполнения предписаний в отношении граждан</a:t>
            </a:r>
            <a:endParaRPr lang="ru-RU" sz="2000" b="1" spc="230" dirty="0">
              <a:solidFill>
                <a:srgbClr val="007FDE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4340" name="Прямоугольник 11"/>
          <p:cNvSpPr>
            <a:spLocks noChangeArrowheads="1"/>
          </p:cNvSpPr>
          <p:nvPr/>
        </p:nvSpPr>
        <p:spPr bwMode="auto">
          <a:xfrm>
            <a:off x="1760471" y="23"/>
            <a:ext cx="8668070" cy="83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581" tIns="42290" rIns="84581" bIns="42290" anchor="ctr"/>
          <a:lstStyle/>
          <a:p>
            <a:pPr>
              <a:lnSpc>
                <a:spcPts val="1630"/>
              </a:lnSpc>
            </a:pPr>
            <a:endParaRPr lang="ru-RU" sz="151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193" name="Группа 192"/>
          <p:cNvGrpSpPr/>
          <p:nvPr/>
        </p:nvGrpSpPr>
        <p:grpSpPr>
          <a:xfrm>
            <a:off x="150587" y="116114"/>
            <a:ext cx="519866" cy="662934"/>
            <a:chOff x="483235" y="413655"/>
            <a:chExt cx="754907" cy="962660"/>
          </a:xfrm>
        </p:grpSpPr>
        <p:sp>
          <p:nvSpPr>
            <p:cNvPr id="195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197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47" name="Группа 346"/>
          <p:cNvGrpSpPr/>
          <p:nvPr/>
        </p:nvGrpSpPr>
        <p:grpSpPr>
          <a:xfrm>
            <a:off x="-507044" y="193527"/>
            <a:ext cx="13150542" cy="1052268"/>
            <a:chOff x="-507044" y="193527"/>
            <a:chExt cx="13150542" cy="1052268"/>
          </a:xfrm>
        </p:grpSpPr>
        <p:grpSp>
          <p:nvGrpSpPr>
            <p:cNvPr id="348" name="Группа 347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355" name="Группа 354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358" name="Прямая соединительная линия 357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Прямая соединительная линия 358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6" name="Прямая соединительная линия 355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Прямая соединительная линия 356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Группа 348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353" name="Прямая соединительная линия 352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Прямая соединительная линия 353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" name="Группа 349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351" name="Прямая соединительная линия 350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Прямая соединительная линия 351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Группа 361"/>
          <p:cNvGrpSpPr/>
          <p:nvPr/>
        </p:nvGrpSpPr>
        <p:grpSpPr>
          <a:xfrm>
            <a:off x="11504416" y="6367761"/>
            <a:ext cx="977303" cy="593034"/>
            <a:chOff x="-116084" y="652761"/>
            <a:chExt cx="977303" cy="593034"/>
          </a:xfrm>
        </p:grpSpPr>
        <p:cxnSp>
          <p:nvCxnSpPr>
            <p:cNvPr id="363" name="Прямая соединительная линия 362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Прямая соединительная линия 363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6" name="TextBox 365"/>
          <p:cNvSpPr txBox="1"/>
          <p:nvPr/>
        </p:nvSpPr>
        <p:spPr>
          <a:xfrm>
            <a:off x="11923978" y="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1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4</a:t>
            </a:r>
            <a:endParaRPr lang="ru-RU" sz="1200" b="1" spc="1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0" y="926747"/>
            <a:ext cx="4827909" cy="480256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12" y="923167"/>
            <a:ext cx="4760388" cy="4862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77687" y="5785212"/>
            <a:ext cx="4053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Оформлен договор водопользования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частью акватории </a:t>
            </a:r>
            <a:r>
              <a:rPr lang="ru-RU" dirty="0" err="1" smtClean="0">
                <a:solidFill>
                  <a:srgbClr val="0070C0"/>
                </a:solidFill>
              </a:rPr>
              <a:t>р.Волга</a:t>
            </a:r>
            <a:r>
              <a:rPr lang="ru-RU" dirty="0" smtClean="0">
                <a:solidFill>
                  <a:srgbClr val="0070C0"/>
                </a:solidFill>
              </a:rPr>
              <a:t> в </a:t>
            </a:r>
            <a:r>
              <a:rPr lang="ru-RU" dirty="0" err="1" smtClean="0">
                <a:solidFill>
                  <a:srgbClr val="0070C0"/>
                </a:solidFill>
              </a:rPr>
              <a:t>с.Кокшайск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464" y="5923711"/>
            <a:ext cx="459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Обеспечен доступ к реке Волга в </a:t>
            </a:r>
            <a:r>
              <a:rPr lang="ru-RU" dirty="0" err="1" smtClean="0">
                <a:solidFill>
                  <a:srgbClr val="0070C0"/>
                </a:solidFill>
              </a:rPr>
              <a:t>п.Кокшайск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11"/>
          <p:cNvSpPr>
            <a:spLocks noChangeArrowheads="1"/>
          </p:cNvSpPr>
          <p:nvPr/>
        </p:nvSpPr>
        <p:spPr bwMode="auto">
          <a:xfrm>
            <a:off x="1760471" y="23"/>
            <a:ext cx="8668070" cy="83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581" tIns="42290" rIns="84581" bIns="42290" anchor="ctr"/>
          <a:lstStyle/>
          <a:p>
            <a:pPr>
              <a:lnSpc>
                <a:spcPts val="1630"/>
              </a:lnSpc>
            </a:pPr>
            <a:endParaRPr lang="ru-RU" sz="151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193" name="Группа 192"/>
          <p:cNvGrpSpPr/>
          <p:nvPr/>
        </p:nvGrpSpPr>
        <p:grpSpPr>
          <a:xfrm>
            <a:off x="150587" y="116114"/>
            <a:ext cx="519866" cy="662934"/>
            <a:chOff x="483235" y="413655"/>
            <a:chExt cx="754907" cy="962660"/>
          </a:xfrm>
        </p:grpSpPr>
        <p:sp>
          <p:nvSpPr>
            <p:cNvPr id="195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197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47" name="Группа 346"/>
          <p:cNvGrpSpPr/>
          <p:nvPr/>
        </p:nvGrpSpPr>
        <p:grpSpPr>
          <a:xfrm>
            <a:off x="-507044" y="193527"/>
            <a:ext cx="13150542" cy="1052268"/>
            <a:chOff x="-507044" y="193527"/>
            <a:chExt cx="13150542" cy="1052268"/>
          </a:xfrm>
        </p:grpSpPr>
        <p:grpSp>
          <p:nvGrpSpPr>
            <p:cNvPr id="348" name="Группа 347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355" name="Группа 354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358" name="Прямая соединительная линия 357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Прямая соединительная линия 358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6" name="Прямая соединительная линия 355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Прямая соединительная линия 356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Группа 348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353" name="Прямая соединительная линия 352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Прямая соединительная линия 353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" name="Группа 349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351" name="Прямая соединительная линия 350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Прямая соединительная линия 351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0" name="Заголовок 1"/>
          <p:cNvSpPr txBox="1">
            <a:spLocks/>
          </p:cNvSpPr>
          <p:nvPr/>
        </p:nvSpPr>
        <p:spPr>
          <a:xfrm>
            <a:off x="812597" y="186195"/>
            <a:ext cx="7228317" cy="35523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defTabSz="914406">
              <a:lnSpc>
                <a:spcPts val="1900"/>
              </a:lnSpc>
              <a:spcBef>
                <a:spcPct val="0"/>
              </a:spcBef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950"/>
              </a:lnSpc>
            </a:pPr>
            <a:endParaRPr lang="ru-RU" dirty="0"/>
          </a:p>
        </p:txBody>
      </p:sp>
      <p:grpSp>
        <p:nvGrpSpPr>
          <p:cNvPr id="476" name="Группа 475"/>
          <p:cNvGrpSpPr/>
          <p:nvPr/>
        </p:nvGrpSpPr>
        <p:grpSpPr>
          <a:xfrm>
            <a:off x="11504416" y="6367761"/>
            <a:ext cx="977303" cy="593034"/>
            <a:chOff x="-116084" y="652761"/>
            <a:chExt cx="977303" cy="593034"/>
          </a:xfrm>
        </p:grpSpPr>
        <p:cxnSp>
          <p:nvCxnSpPr>
            <p:cNvPr id="477" name="Прямая соединительная линия 476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Прямая соединительная линия 477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7" name="TextBox 566"/>
          <p:cNvSpPr txBox="1"/>
          <p:nvPr/>
        </p:nvSpPr>
        <p:spPr>
          <a:xfrm>
            <a:off x="11923978" y="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1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5</a:t>
            </a:r>
            <a:endParaRPr lang="ru-RU" sz="1200" b="1" spc="1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9400" y="910709"/>
            <a:ext cx="951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Проведение внеплановых проверок по исполнению предписаний в отношении юридических лиц, осуществляющих сброс сточных вод в поверхностные водные объекты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7" y="1659287"/>
            <a:ext cx="3765347" cy="4348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3" y="1659286"/>
            <a:ext cx="3600000" cy="4348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402" y="6313053"/>
            <a:ext cx="417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Очистные сооружения п. Новый </a:t>
            </a:r>
            <a:r>
              <a:rPr lang="ru-RU" b="1" dirty="0" err="1" smtClean="0">
                <a:solidFill>
                  <a:srgbClr val="0070C0"/>
                </a:solidFill>
              </a:rPr>
              <a:t>Торъял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1615" y="6088137"/>
            <a:ext cx="370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Очистные сооружения АО «МЦБК»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261" y="1659286"/>
            <a:ext cx="3433716" cy="4348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19585" y="6385261"/>
            <a:ext cx="437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Очистные сооружения МУП «Водоканал»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Группа 192"/>
          <p:cNvGrpSpPr/>
          <p:nvPr/>
        </p:nvGrpSpPr>
        <p:grpSpPr>
          <a:xfrm>
            <a:off x="150587" y="116114"/>
            <a:ext cx="519866" cy="662934"/>
            <a:chOff x="483235" y="413655"/>
            <a:chExt cx="754907" cy="962660"/>
          </a:xfrm>
        </p:grpSpPr>
        <p:sp>
          <p:nvSpPr>
            <p:cNvPr id="195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197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47" name="Группа 346"/>
          <p:cNvGrpSpPr/>
          <p:nvPr/>
        </p:nvGrpSpPr>
        <p:grpSpPr>
          <a:xfrm>
            <a:off x="-507044" y="193527"/>
            <a:ext cx="13150542" cy="1052268"/>
            <a:chOff x="-507044" y="193527"/>
            <a:chExt cx="13150542" cy="1052268"/>
          </a:xfrm>
        </p:grpSpPr>
        <p:grpSp>
          <p:nvGrpSpPr>
            <p:cNvPr id="348" name="Группа 347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355" name="Группа 354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358" name="Прямая соединительная линия 357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Прямая соединительная линия 358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6" name="Прямая соединительная линия 355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Прямая соединительная линия 356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Группа 348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353" name="Прямая соединительная линия 352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Прямая соединительная линия 353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" name="Группа 349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351" name="Прямая соединительная линия 350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Прямая соединительная линия 351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0" name="Заголовок 1"/>
          <p:cNvSpPr txBox="1">
            <a:spLocks/>
          </p:cNvSpPr>
          <p:nvPr/>
        </p:nvSpPr>
        <p:spPr>
          <a:xfrm>
            <a:off x="812597" y="186195"/>
            <a:ext cx="7228317" cy="35523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defTabSz="914406">
              <a:lnSpc>
                <a:spcPts val="1900"/>
              </a:lnSpc>
              <a:spcBef>
                <a:spcPct val="0"/>
              </a:spcBef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950"/>
              </a:lnSpc>
            </a:pPr>
            <a:endParaRPr lang="ru-RU" dirty="0"/>
          </a:p>
        </p:txBody>
      </p:sp>
      <p:grpSp>
        <p:nvGrpSpPr>
          <p:cNvPr id="476" name="Группа 475"/>
          <p:cNvGrpSpPr/>
          <p:nvPr/>
        </p:nvGrpSpPr>
        <p:grpSpPr>
          <a:xfrm>
            <a:off x="11504416" y="6367761"/>
            <a:ext cx="977303" cy="593034"/>
            <a:chOff x="-116084" y="652761"/>
            <a:chExt cx="977303" cy="593034"/>
          </a:xfrm>
        </p:grpSpPr>
        <p:cxnSp>
          <p:nvCxnSpPr>
            <p:cNvPr id="477" name="Прямая соединительная линия 476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Прямая соединительная линия 477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6" name="Прямоугольник 375"/>
          <p:cNvSpPr/>
          <p:nvPr/>
        </p:nvSpPr>
        <p:spPr>
          <a:xfrm>
            <a:off x="3512142" y="969700"/>
            <a:ext cx="4931158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Проведение плановых (рейдовых) осмотров</a:t>
            </a:r>
            <a:endParaRPr lang="ru-RU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95" name="TextBox 394"/>
          <p:cNvSpPr txBox="1"/>
          <p:nvPr/>
        </p:nvSpPr>
        <p:spPr>
          <a:xfrm>
            <a:off x="11923978" y="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1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6</a:t>
            </a:r>
            <a:endParaRPr lang="ru-RU" sz="1200" b="1" spc="1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" y="1381730"/>
            <a:ext cx="3530271" cy="3568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29" y="1381730"/>
            <a:ext cx="3497184" cy="3579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355" y="1424236"/>
            <a:ext cx="3665166" cy="3536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7498" y="5032737"/>
            <a:ext cx="3710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r>
              <a:rPr lang="ru-RU" b="1" dirty="0" err="1" smtClean="0">
                <a:solidFill>
                  <a:srgbClr val="0070C0"/>
                </a:solidFill>
              </a:rPr>
              <a:t>Нежнурский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(забор воды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из </a:t>
            </a:r>
            <a:r>
              <a:rPr lang="ru-RU" b="1" dirty="0" err="1" smtClean="0">
                <a:solidFill>
                  <a:srgbClr val="0070C0"/>
                </a:solidFill>
              </a:rPr>
              <a:t>р.Рутка</a:t>
            </a:r>
            <a:r>
              <a:rPr lang="ru-RU" b="1" dirty="0" smtClean="0">
                <a:solidFill>
                  <a:srgbClr val="0070C0"/>
                </a:solidFill>
              </a:rPr>
              <a:t>) – ст.7.6 КоАП РФ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7481" y="5032737"/>
            <a:ext cx="386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Захламление береговой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полосы </a:t>
            </a:r>
            <a:r>
              <a:rPr lang="ru-RU" b="1" dirty="0" err="1" smtClean="0">
                <a:solidFill>
                  <a:srgbClr val="0070C0"/>
                </a:solidFill>
              </a:rPr>
              <a:t>р.Волга</a:t>
            </a:r>
            <a:r>
              <a:rPr lang="ru-RU" b="1" dirty="0" smtClean="0">
                <a:solidFill>
                  <a:srgbClr val="0070C0"/>
                </a:solidFill>
              </a:rPr>
              <a:t> – ч.4 ст.8.13 КоАП РФ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0914" y="5032737"/>
            <a:ext cx="3671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Движение транспорта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 </a:t>
            </a:r>
            <a:r>
              <a:rPr lang="ru-RU" b="1" dirty="0" err="1" smtClean="0">
                <a:solidFill>
                  <a:srgbClr val="0070C0"/>
                </a:solidFill>
              </a:rPr>
              <a:t>водоохранной</a:t>
            </a:r>
            <a:r>
              <a:rPr lang="ru-RU" b="1" dirty="0" smtClean="0">
                <a:solidFill>
                  <a:srgbClr val="0070C0"/>
                </a:solidFill>
              </a:rPr>
              <a:t> зоне </a:t>
            </a:r>
            <a:r>
              <a:rPr lang="ru-RU" b="1" dirty="0" err="1" smtClean="0">
                <a:solidFill>
                  <a:srgbClr val="0070C0"/>
                </a:solidFill>
              </a:rPr>
              <a:t>р.М.Кокшага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ч</a:t>
            </a:r>
            <a:r>
              <a:rPr lang="ru-RU" b="1" dirty="0" smtClean="0">
                <a:solidFill>
                  <a:srgbClr val="0070C0"/>
                </a:solidFill>
              </a:rPr>
              <a:t>.1 ст.8.42 КоАП РФ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Группа 192"/>
          <p:cNvGrpSpPr/>
          <p:nvPr/>
        </p:nvGrpSpPr>
        <p:grpSpPr>
          <a:xfrm>
            <a:off x="150587" y="116114"/>
            <a:ext cx="519866" cy="662934"/>
            <a:chOff x="483235" y="413655"/>
            <a:chExt cx="754907" cy="962660"/>
          </a:xfrm>
        </p:grpSpPr>
        <p:sp>
          <p:nvSpPr>
            <p:cNvPr id="195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197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47" name="Группа 346"/>
          <p:cNvGrpSpPr/>
          <p:nvPr/>
        </p:nvGrpSpPr>
        <p:grpSpPr>
          <a:xfrm>
            <a:off x="-507044" y="193527"/>
            <a:ext cx="13150542" cy="1052268"/>
            <a:chOff x="-507044" y="193527"/>
            <a:chExt cx="13150542" cy="1052268"/>
          </a:xfrm>
        </p:grpSpPr>
        <p:grpSp>
          <p:nvGrpSpPr>
            <p:cNvPr id="348" name="Группа 347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355" name="Группа 354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358" name="Прямая соединительная линия 357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Прямая соединительная линия 358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6" name="Прямая соединительная линия 355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Прямая соединительная линия 356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Группа 348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353" name="Прямая соединительная линия 352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Прямая соединительная линия 353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" name="Группа 349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351" name="Прямая соединительная линия 350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Прямая соединительная линия 351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0" name="Заголовок 1"/>
          <p:cNvSpPr txBox="1">
            <a:spLocks/>
          </p:cNvSpPr>
          <p:nvPr/>
        </p:nvSpPr>
        <p:spPr>
          <a:xfrm>
            <a:off x="812597" y="186195"/>
            <a:ext cx="7228317" cy="35523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defTabSz="914406">
              <a:lnSpc>
                <a:spcPts val="1900"/>
              </a:lnSpc>
              <a:spcBef>
                <a:spcPct val="0"/>
              </a:spcBef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950"/>
              </a:lnSpc>
            </a:pPr>
            <a:endParaRPr lang="ru-RU" dirty="0"/>
          </a:p>
        </p:txBody>
      </p:sp>
      <p:grpSp>
        <p:nvGrpSpPr>
          <p:cNvPr id="476" name="Группа 475"/>
          <p:cNvGrpSpPr/>
          <p:nvPr/>
        </p:nvGrpSpPr>
        <p:grpSpPr>
          <a:xfrm>
            <a:off x="11504416" y="6367761"/>
            <a:ext cx="977303" cy="593034"/>
            <a:chOff x="-116084" y="652761"/>
            <a:chExt cx="977303" cy="593034"/>
          </a:xfrm>
        </p:grpSpPr>
        <p:cxnSp>
          <p:nvCxnSpPr>
            <p:cNvPr id="477" name="Прямая соединительная линия 476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Прямая соединительная линия 477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6" name="Прямоугольник 375"/>
          <p:cNvSpPr/>
          <p:nvPr/>
        </p:nvSpPr>
        <p:spPr>
          <a:xfrm>
            <a:off x="1939610" y="969700"/>
            <a:ext cx="8076250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Ненадлежащее техническое состояние очистных сооружений канализации</a:t>
            </a:r>
            <a:endParaRPr lang="ru-RU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95" name="TextBox 394"/>
          <p:cNvSpPr txBox="1"/>
          <p:nvPr/>
        </p:nvSpPr>
        <p:spPr>
          <a:xfrm>
            <a:off x="11923978" y="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1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7</a:t>
            </a:r>
            <a:endParaRPr lang="ru-RU" sz="1200" b="1" spc="1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326101"/>
            <a:ext cx="9372600" cy="50416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9542" y="1506650"/>
            <a:ext cx="59366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</a:t>
            </a:r>
            <a:r>
              <a:rPr lang="ru-RU" sz="2000" b="1" dirty="0" smtClean="0"/>
              <a:t>сновные причины </a:t>
            </a:r>
            <a:r>
              <a:rPr lang="ru-RU" sz="2000" b="1" dirty="0"/>
              <a:t>низкой эффективности очистки сточных вод на очистных </a:t>
            </a:r>
            <a:r>
              <a:rPr lang="ru-RU" sz="2000" b="1" dirty="0" smtClean="0"/>
              <a:t>сооружениях</a:t>
            </a:r>
            <a:r>
              <a:rPr lang="ru-RU" sz="2000" b="1" dirty="0"/>
              <a:t> </a:t>
            </a:r>
            <a:r>
              <a:rPr lang="ru-RU" sz="2000" b="1" dirty="0" smtClean="0"/>
              <a:t>Республики Марий Эл:</a:t>
            </a:r>
          </a:p>
          <a:p>
            <a:r>
              <a:rPr lang="ru-RU" sz="2000" b="1" dirty="0" smtClean="0"/>
              <a:t>несвоевременное </a:t>
            </a:r>
            <a:r>
              <a:rPr lang="ru-RU" sz="2000" b="1" dirty="0"/>
              <a:t>проведение ремонтных работ вследствие недостатка финансовых и материальных ресурсов;</a:t>
            </a:r>
          </a:p>
          <a:p>
            <a:r>
              <a:rPr lang="ru-RU" sz="2000" b="1" dirty="0"/>
              <a:t>– несоблюдение технологии очистки сточных вод;</a:t>
            </a:r>
          </a:p>
          <a:p>
            <a:r>
              <a:rPr lang="ru-RU" sz="2000" b="1" dirty="0"/>
              <a:t>– подача на ступень доочистки сточных вод, не соответствующих по качественным показателям технологическому регламенту очистки, что снижает эффективность её работы или вообще выводит ступень доочистки из рабочего состояния и она становится источником вторичного загрязнения, что отрицательно сказывается на состоянии водных объектов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13575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Группа 192"/>
          <p:cNvGrpSpPr/>
          <p:nvPr/>
        </p:nvGrpSpPr>
        <p:grpSpPr>
          <a:xfrm>
            <a:off x="150587" y="116114"/>
            <a:ext cx="519866" cy="662934"/>
            <a:chOff x="483235" y="413655"/>
            <a:chExt cx="754907" cy="962660"/>
          </a:xfrm>
        </p:grpSpPr>
        <p:sp>
          <p:nvSpPr>
            <p:cNvPr id="195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197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47" name="Группа 346"/>
          <p:cNvGrpSpPr/>
          <p:nvPr/>
        </p:nvGrpSpPr>
        <p:grpSpPr>
          <a:xfrm>
            <a:off x="-507044" y="193527"/>
            <a:ext cx="13150542" cy="1052268"/>
            <a:chOff x="-507044" y="193527"/>
            <a:chExt cx="13150542" cy="1052268"/>
          </a:xfrm>
        </p:grpSpPr>
        <p:grpSp>
          <p:nvGrpSpPr>
            <p:cNvPr id="348" name="Группа 347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355" name="Группа 354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358" name="Прямая соединительная линия 357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Прямая соединительная линия 358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6" name="Прямая соединительная линия 355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Прямая соединительная линия 356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Группа 348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353" name="Прямая соединительная линия 352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Прямая соединительная линия 353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" name="Группа 349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351" name="Прямая соединительная линия 350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Прямая соединительная линия 351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0" name="Заголовок 1"/>
          <p:cNvSpPr txBox="1">
            <a:spLocks/>
          </p:cNvSpPr>
          <p:nvPr/>
        </p:nvSpPr>
        <p:spPr>
          <a:xfrm>
            <a:off x="812597" y="186195"/>
            <a:ext cx="7228317" cy="35523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defTabSz="914406">
              <a:lnSpc>
                <a:spcPts val="1900"/>
              </a:lnSpc>
              <a:spcBef>
                <a:spcPct val="0"/>
              </a:spcBef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950"/>
              </a:lnSpc>
            </a:pPr>
            <a:endParaRPr lang="ru-RU" dirty="0"/>
          </a:p>
        </p:txBody>
      </p:sp>
      <p:grpSp>
        <p:nvGrpSpPr>
          <p:cNvPr id="476" name="Группа 475"/>
          <p:cNvGrpSpPr/>
          <p:nvPr/>
        </p:nvGrpSpPr>
        <p:grpSpPr>
          <a:xfrm>
            <a:off x="11504416" y="6367761"/>
            <a:ext cx="977303" cy="593034"/>
            <a:chOff x="-116084" y="652761"/>
            <a:chExt cx="977303" cy="593034"/>
          </a:xfrm>
        </p:grpSpPr>
        <p:cxnSp>
          <p:nvCxnSpPr>
            <p:cNvPr id="477" name="Прямая соединительная линия 476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Прямая соединительная линия 477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6" name="Прямоугольник 375"/>
          <p:cNvSpPr/>
          <p:nvPr/>
        </p:nvSpPr>
        <p:spPr>
          <a:xfrm>
            <a:off x="2255401" y="969700"/>
            <a:ext cx="7444667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Перечень </a:t>
            </a:r>
            <a:r>
              <a:rPr lang="ru-RU" sz="20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недропользователей</a:t>
            </a:r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на территории Республики Марий Эл</a:t>
            </a:r>
            <a:endParaRPr lang="ru-RU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95" name="TextBox 394"/>
          <p:cNvSpPr txBox="1"/>
          <p:nvPr/>
        </p:nvSpPr>
        <p:spPr>
          <a:xfrm>
            <a:off x="11923978" y="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spc="1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8</a:t>
            </a:r>
            <a:endParaRPr lang="ru-RU" sz="1200" b="1" spc="1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77" y="1308766"/>
            <a:ext cx="5815321" cy="554923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38560"/>
              </p:ext>
            </p:extLst>
          </p:nvPr>
        </p:nvGraphicFramePr>
        <p:xfrm>
          <a:off x="6634286" y="1561884"/>
          <a:ext cx="4384428" cy="4761425"/>
        </p:xfrm>
        <a:graphic>
          <a:graphicData uri="http://schemas.openxmlformats.org/drawingml/2006/table">
            <a:tbl>
              <a:tblPr/>
              <a:tblGrid>
                <a:gridCol w="1071749"/>
                <a:gridCol w="1071749"/>
                <a:gridCol w="1120465"/>
                <a:gridCol w="1120465"/>
              </a:tblGrid>
              <a:tr h="2410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"Марикоммунэнерго"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ЙШК 02653 ВЭ  01.11.2039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Подземные воды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ЙШК 02654 ВЭ 01.11.2039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Подземные воды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МУП "Водоканал" МО Волжского района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ЙШК 02655 ВР 28.12.2040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Подземные воды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МУП "Новоторъяльский водоканал"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ЙШК 02657 ВР 12.02.2041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Подземные воды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МУП "Оршанский водоканал"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ЙШК 02658 ВЭ 28.03.2041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Подземные воды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СНТ "Коммунальник"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ЙШК 02659 ВЭ 30.05.2041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Подземные воды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ОАО "Тепличное"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ЙШК 02661 ВЭ 01.03.2041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Подземные воды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ОАО "Водоканал"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ЙШК 02664 ВЭ 01.12.2040 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Подземные воды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ЙШК 02665 ВЭ 04.07.2041 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Подземные воды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"Красногорский завод "Электродвигатель"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ЙШК 02666 ВЭ 01.11.2039 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Подземные воды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"ММЗ"    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ЙШК 02667 ВЭ 01.07.2040 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Подземные воды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"ВодоканалСервис"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ЙШК 02668 ВЭ 21.11.2041 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Подземные воды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МУП "Водоканал"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ЙШК 02671 ВЭ 01.02.2043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Подземные воды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МУП "Водоканал" МО "Городской округ" "Город Козьмодемьянск"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ЙШК 02674 ВЭ 13.03.2043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Подземные воды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ЙШК 02680 ВП 14.03.2025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Подземные воды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"Птицефабрика "Приволжская"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ЙШК 02675 ВР 01.11.2043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Подземные воды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"Специализированный застройщик" "Отделфинстрой"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ЙШК 02678 МЭ 12.12.2038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Лечебные грязи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4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31361</TotalTime>
  <Words>2386</Words>
  <Application>Microsoft Office PowerPoint</Application>
  <PresentationFormat>Широкоэкранный</PresentationFormat>
  <Paragraphs>463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Microsoft YaHei UI</vt:lpstr>
      <vt:lpstr>Aharoni</vt:lpstr>
      <vt:lpstr>Arial</vt:lpstr>
      <vt:lpstr>Arial Black</vt:lpstr>
      <vt:lpstr>Arial Narrow</vt:lpstr>
      <vt:lpstr>Calibri</vt:lpstr>
      <vt:lpstr>Liberation Serif</vt:lpstr>
      <vt:lpstr>Times New Roman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Егоров Николай Константинович</dc:creator>
  <cp:lastModifiedBy>Татьяна Н. Баранова</cp:lastModifiedBy>
  <cp:revision>3159</cp:revision>
  <cp:lastPrinted>2020-06-08T11:23:39Z</cp:lastPrinted>
  <dcterms:created xsi:type="dcterms:W3CDTF">2018-11-28T14:32:55Z</dcterms:created>
  <dcterms:modified xsi:type="dcterms:W3CDTF">2020-06-08T11:30:19Z</dcterms:modified>
</cp:coreProperties>
</file>