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12"/>
  </p:notesMasterIdLst>
  <p:handoutMasterIdLst>
    <p:handoutMasterId r:id="rId13"/>
  </p:handoutMasterIdLst>
  <p:sldIdLst>
    <p:sldId id="586" r:id="rId2"/>
    <p:sldId id="657" r:id="rId3"/>
    <p:sldId id="658" r:id="rId4"/>
    <p:sldId id="653" r:id="rId5"/>
    <p:sldId id="616" r:id="rId6"/>
    <p:sldId id="654" r:id="rId7"/>
    <p:sldId id="647" r:id="rId8"/>
    <p:sldId id="655" r:id="rId9"/>
    <p:sldId id="656" r:id="rId10"/>
    <p:sldId id="643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181"/>
    <a:srgbClr val="DE7120"/>
    <a:srgbClr val="52A887"/>
    <a:srgbClr val="A84400"/>
    <a:srgbClr val="23634F"/>
    <a:srgbClr val="214945"/>
    <a:srgbClr val="507BA2"/>
    <a:srgbClr val="4274B0"/>
    <a:srgbClr val="5AA08A"/>
    <a:srgbClr val="3EA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8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1040" y="44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11.01.2021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11.01.2021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8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099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261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575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6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98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542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03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48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11.01.2021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11.01.2021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5" name="Рисунок 13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83100" y="2501900"/>
            <a:ext cx="1581150" cy="1562100"/>
          </a:xfrm>
          <a:prstGeom prst="rect">
            <a:avLst/>
          </a:prstGeom>
        </p:spPr>
      </p:pic>
      <p:grpSp>
        <p:nvGrpSpPr>
          <p:cNvPr id="1039" name="Группа 1038"/>
          <p:cNvGrpSpPr/>
          <p:nvPr/>
        </p:nvGrpSpPr>
        <p:grpSpPr>
          <a:xfrm>
            <a:off x="414108" y="429080"/>
            <a:ext cx="857754" cy="1064757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412782" y="561589"/>
            <a:ext cx="2685232" cy="700225"/>
            <a:chOff x="859658" y="271249"/>
            <a:chExt cx="5107510" cy="700225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379589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4636345" cy="400108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1504285" y="804019"/>
            <a:ext cx="5902611" cy="5888790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2900"/>
              </a:lnSpc>
            </a:pPr>
            <a:endParaRPr lang="ru-RU" sz="2800" spc="200" dirty="0"/>
          </a:p>
          <a:p>
            <a:pPr lvl="2">
              <a:lnSpc>
                <a:spcPts val="2900"/>
              </a:lnSpc>
            </a:pP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типовых и массовых нарушениях обязательных </a:t>
            </a: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выявленных Межрегиональным управлением Росприроднадзора по Московской и Смоленской областям при осуществлении государственного надзора в области с обращениями с отходами, охраны атмосферного воздуха, за особо охраняемыми природными территориями и в сфере охоты по Московской Области </a:t>
            </a: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2900"/>
              </a:lnSpc>
            </a:pP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2020г)</a:t>
            </a: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u="sng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отдела:</a:t>
            </a:r>
            <a:endParaRPr lang="ru-RU" sz="1600" u="sng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Сергеевич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endParaRPr lang="ru-RU" sz="1600" spc="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u="sng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Федерации:</a:t>
            </a:r>
          </a:p>
          <a:p>
            <a:pPr lvl="2">
              <a:lnSpc>
                <a:spcPts val="19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 </a:t>
            </a:r>
          </a:p>
          <a:p>
            <a:pPr lvl="2">
              <a:lnSpc>
                <a:spcPts val="1900"/>
              </a:lnSpc>
            </a:pPr>
            <a:endParaRPr lang="ru-RU" sz="1600" u="sng" spc="200" dirty="0"/>
          </a:p>
        </p:txBody>
      </p:sp>
      <p:grpSp>
        <p:nvGrpSpPr>
          <p:cNvPr id="1065" name="Группа 1064"/>
          <p:cNvGrpSpPr/>
          <p:nvPr/>
        </p:nvGrpSpPr>
        <p:grpSpPr>
          <a:xfrm>
            <a:off x="8205181" y="1889431"/>
            <a:ext cx="3011676" cy="3375024"/>
            <a:chOff x="16875125" y="-6457951"/>
            <a:chExt cx="2552701" cy="2860675"/>
          </a:xfrm>
        </p:grpSpPr>
        <p:sp>
          <p:nvSpPr>
            <p:cNvPr id="1062" name="Freeform 331"/>
            <p:cNvSpPr>
              <a:spLocks/>
            </p:cNvSpPr>
            <p:nvPr/>
          </p:nvSpPr>
          <p:spPr bwMode="auto">
            <a:xfrm>
              <a:off x="18165763" y="-5934076"/>
              <a:ext cx="1262063" cy="2198688"/>
            </a:xfrm>
            <a:custGeom>
              <a:avLst/>
              <a:gdLst>
                <a:gd name="T0" fmla="*/ 257 w 335"/>
                <a:gd name="T1" fmla="*/ 0 h 584"/>
                <a:gd name="T2" fmla="*/ 257 w 335"/>
                <a:gd name="T3" fmla="*/ 368 h 584"/>
                <a:gd name="T4" fmla="*/ 236 w 335"/>
                <a:gd name="T5" fmla="*/ 404 h 584"/>
                <a:gd name="T6" fmla="*/ 0 w 335"/>
                <a:gd name="T7" fmla="*/ 542 h 584"/>
                <a:gd name="T8" fmla="*/ 73 w 335"/>
                <a:gd name="T9" fmla="*/ 584 h 584"/>
                <a:gd name="T10" fmla="*/ 286 w 335"/>
                <a:gd name="T11" fmla="*/ 464 h 584"/>
                <a:gd name="T12" fmla="*/ 335 w 335"/>
                <a:gd name="T13" fmla="*/ 379 h 584"/>
                <a:gd name="T14" fmla="*/ 335 w 335"/>
                <a:gd name="T15" fmla="*/ 93 h 584"/>
                <a:gd name="T16" fmla="*/ 294 w 335"/>
                <a:gd name="T17" fmla="*/ 22 h 584"/>
                <a:gd name="T18" fmla="*/ 257 w 335"/>
                <a:gd name="T1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584">
                  <a:moveTo>
                    <a:pt x="257" y="0"/>
                  </a:moveTo>
                  <a:cubicBezTo>
                    <a:pt x="257" y="368"/>
                    <a:pt x="257" y="368"/>
                    <a:pt x="257" y="368"/>
                  </a:cubicBezTo>
                  <a:cubicBezTo>
                    <a:pt x="257" y="383"/>
                    <a:pt x="249" y="397"/>
                    <a:pt x="236" y="404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73" y="584"/>
                    <a:pt x="73" y="584"/>
                    <a:pt x="73" y="584"/>
                  </a:cubicBezTo>
                  <a:cubicBezTo>
                    <a:pt x="286" y="464"/>
                    <a:pt x="286" y="464"/>
                    <a:pt x="286" y="464"/>
                  </a:cubicBezTo>
                  <a:cubicBezTo>
                    <a:pt x="316" y="446"/>
                    <a:pt x="335" y="414"/>
                    <a:pt x="335" y="379"/>
                  </a:cubicBezTo>
                  <a:cubicBezTo>
                    <a:pt x="335" y="93"/>
                    <a:pt x="335" y="93"/>
                    <a:pt x="335" y="93"/>
                  </a:cubicBezTo>
                  <a:cubicBezTo>
                    <a:pt x="335" y="64"/>
                    <a:pt x="320" y="36"/>
                    <a:pt x="294" y="22"/>
                  </a:cubicBezTo>
                  <a:lnTo>
                    <a:pt x="257" y="0"/>
                  </a:lnTo>
                  <a:close/>
                </a:path>
              </a:pathLst>
            </a:custGeom>
            <a:solidFill>
              <a:srgbClr val="358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3" name="Freeform 332"/>
            <p:cNvSpPr>
              <a:spLocks/>
            </p:cNvSpPr>
            <p:nvPr/>
          </p:nvSpPr>
          <p:spPr bwMode="auto">
            <a:xfrm>
              <a:off x="16875125" y="-5588001"/>
              <a:ext cx="1570038" cy="1990725"/>
            </a:xfrm>
            <a:custGeom>
              <a:avLst/>
              <a:gdLst>
                <a:gd name="T0" fmla="*/ 417 w 417"/>
                <a:gd name="T1" fmla="*/ 493 h 529"/>
                <a:gd name="T2" fmla="*/ 98 w 417"/>
                <a:gd name="T3" fmla="*/ 309 h 529"/>
                <a:gd name="T4" fmla="*/ 77 w 417"/>
                <a:gd name="T5" fmla="*/ 273 h 529"/>
                <a:gd name="T6" fmla="*/ 76 w 417"/>
                <a:gd name="T7" fmla="*/ 0 h 529"/>
                <a:gd name="T8" fmla="*/ 0 w 417"/>
                <a:gd name="T9" fmla="*/ 44 h 529"/>
                <a:gd name="T10" fmla="*/ 0 w 417"/>
                <a:gd name="T11" fmla="*/ 286 h 529"/>
                <a:gd name="T12" fmla="*/ 49 w 417"/>
                <a:gd name="T13" fmla="*/ 371 h 529"/>
                <a:gd name="T14" fmla="*/ 297 w 417"/>
                <a:gd name="T15" fmla="*/ 514 h 529"/>
                <a:gd name="T16" fmla="*/ 379 w 417"/>
                <a:gd name="T17" fmla="*/ 514 h 529"/>
                <a:gd name="T18" fmla="*/ 417 w 417"/>
                <a:gd name="T19" fmla="*/ 49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529">
                  <a:moveTo>
                    <a:pt x="417" y="493"/>
                  </a:moveTo>
                  <a:cubicBezTo>
                    <a:pt x="98" y="309"/>
                    <a:pt x="98" y="309"/>
                    <a:pt x="98" y="309"/>
                  </a:cubicBezTo>
                  <a:cubicBezTo>
                    <a:pt x="85" y="302"/>
                    <a:pt x="77" y="288"/>
                    <a:pt x="77" y="273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321"/>
                    <a:pt x="19" y="354"/>
                    <a:pt x="49" y="371"/>
                  </a:cubicBezTo>
                  <a:cubicBezTo>
                    <a:pt x="297" y="514"/>
                    <a:pt x="297" y="514"/>
                    <a:pt x="297" y="514"/>
                  </a:cubicBezTo>
                  <a:cubicBezTo>
                    <a:pt x="322" y="529"/>
                    <a:pt x="354" y="529"/>
                    <a:pt x="379" y="514"/>
                  </a:cubicBezTo>
                  <a:lnTo>
                    <a:pt x="417" y="493"/>
                  </a:lnTo>
                  <a:close/>
                </a:path>
              </a:pathLst>
            </a:custGeom>
            <a:solidFill>
              <a:srgbClr val="52A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4" name="Freeform 333"/>
            <p:cNvSpPr>
              <a:spLocks/>
            </p:cNvSpPr>
            <p:nvPr/>
          </p:nvSpPr>
          <p:spPr bwMode="auto">
            <a:xfrm>
              <a:off x="16875125" y="-6457951"/>
              <a:ext cx="2259013" cy="1035050"/>
            </a:xfrm>
            <a:custGeom>
              <a:avLst/>
              <a:gdLst>
                <a:gd name="T0" fmla="*/ 0 w 600"/>
                <a:gd name="T1" fmla="*/ 275 h 275"/>
                <a:gd name="T2" fmla="*/ 319 w 600"/>
                <a:gd name="T3" fmla="*/ 91 h 275"/>
                <a:gd name="T4" fmla="*/ 361 w 600"/>
                <a:gd name="T5" fmla="*/ 91 h 275"/>
                <a:gd name="T6" fmla="*/ 600 w 600"/>
                <a:gd name="T7" fmla="*/ 227 h 275"/>
                <a:gd name="T8" fmla="*/ 600 w 600"/>
                <a:gd name="T9" fmla="*/ 140 h 275"/>
                <a:gd name="T10" fmla="*/ 387 w 600"/>
                <a:gd name="T11" fmla="*/ 17 h 275"/>
                <a:gd name="T12" fmla="*/ 289 w 600"/>
                <a:gd name="T13" fmla="*/ 17 h 275"/>
                <a:gd name="T14" fmla="*/ 42 w 600"/>
                <a:gd name="T15" fmla="*/ 160 h 275"/>
                <a:gd name="T16" fmla="*/ 0 w 600"/>
                <a:gd name="T17" fmla="*/ 232 h 275"/>
                <a:gd name="T18" fmla="*/ 0 w 600"/>
                <a:gd name="T1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275">
                  <a:moveTo>
                    <a:pt x="0" y="275"/>
                  </a:moveTo>
                  <a:cubicBezTo>
                    <a:pt x="319" y="91"/>
                    <a:pt x="319" y="91"/>
                    <a:pt x="319" y="91"/>
                  </a:cubicBezTo>
                  <a:cubicBezTo>
                    <a:pt x="332" y="83"/>
                    <a:pt x="348" y="83"/>
                    <a:pt x="361" y="91"/>
                  </a:cubicBezTo>
                  <a:cubicBezTo>
                    <a:pt x="600" y="227"/>
                    <a:pt x="600" y="227"/>
                    <a:pt x="600" y="22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57" y="0"/>
                    <a:pt x="320" y="0"/>
                    <a:pt x="289" y="17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16" y="175"/>
                    <a:pt x="0" y="202"/>
                    <a:pt x="0" y="232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214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9" name="Группа 1068"/>
          <p:cNvGrpSpPr/>
          <p:nvPr/>
        </p:nvGrpSpPr>
        <p:grpSpPr>
          <a:xfrm flipV="1">
            <a:off x="-1941286" y="5725213"/>
            <a:ext cx="15799699" cy="778094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95" name="Прямоугольник 1094"/>
          <p:cNvSpPr/>
          <p:nvPr/>
        </p:nvSpPr>
        <p:spPr>
          <a:xfrm>
            <a:off x="8547484" y="3996178"/>
            <a:ext cx="2290482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spc="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МЫ  ОТВЕТСТВЕННЫ </a:t>
            </a:r>
          </a:p>
          <a:p>
            <a:pPr algn="ctr">
              <a:lnSpc>
                <a:spcPts val="1300"/>
              </a:lnSpc>
            </a:pPr>
            <a:r>
              <a:rPr lang="ru-RU" sz="1100" b="1" spc="15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  СВОЕЙ  ПРИРОДЕ</a:t>
            </a:r>
          </a:p>
        </p:txBody>
      </p:sp>
      <p:grpSp>
        <p:nvGrpSpPr>
          <p:cNvPr id="1109" name="Группа 1108"/>
          <p:cNvGrpSpPr/>
          <p:nvPr/>
        </p:nvGrpSpPr>
        <p:grpSpPr>
          <a:xfrm flipV="1">
            <a:off x="-1941286" y="5896663"/>
            <a:ext cx="15799699" cy="778094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8819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C3C9D3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 качестве доказательной базы использовано 109 протоколов по лабораторному сопровождению (индекс результативности 0,7) и 30 заключений по экспертному сопровождению, </a:t>
            </a:r>
            <a:r>
              <a:rPr lang="ru-RU" b="1" dirty="0"/>
              <a:t>сумма предъявленного ущерба </a:t>
            </a:r>
            <a:br>
              <a:rPr lang="ru-RU" b="1" dirty="0"/>
            </a:br>
            <a:r>
              <a:rPr lang="ru-RU" b="1" dirty="0"/>
              <a:t>с использованием результатов составила 72 719 тыс. рублей</a:t>
            </a:r>
            <a:r>
              <a:rPr lang="ru-RU" dirty="0"/>
              <a:t>.</a:t>
            </a: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fld id="{81D60167-4931-47E6-BA6A-407CBD079E47}" type="slidenum">
              <a:rPr lang="ru-RU" sz="1100" b="0" smtClean="0">
                <a:solidFill>
                  <a:srgbClr val="8E9EB0"/>
                </a:solidFill>
                <a:latin typeface="Arial Narrow" panose="020B0606020202030204" pitchFamily="34" charset="0"/>
              </a:rPr>
              <a:pPr marL="25399">
                <a:spcBef>
                  <a:spcPts val="245"/>
                </a:spcBef>
              </a:pPr>
              <a:t>10</a:t>
            </a:fld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30185" y="291409"/>
            <a:ext cx="10919395" cy="493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ru-RU" sz="1800" b="1" spc="28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 </a:t>
            </a:r>
            <a:endParaRPr lang="ru-RU" sz="1800" b="1" spc="3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46" name="Группа 345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47" name="Группа 346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52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8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9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0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1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2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3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4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5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6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7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8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9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0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1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2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3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4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5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6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7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8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9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0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1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2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3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4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5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6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7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8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9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0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1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2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3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4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5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6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7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8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9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0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1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2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3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4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5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6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7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8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9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0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1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2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3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4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5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6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7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8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9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0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1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2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3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4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5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8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9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0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1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2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3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4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5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6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7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8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9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0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1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2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3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4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5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6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7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8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9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0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1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2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3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4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5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6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7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8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9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0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1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2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3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4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5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6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7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8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9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0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1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2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3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4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5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3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0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1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2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4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5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48" name="Группа 347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49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193" name="Прямоугольник 192"/>
          <p:cNvSpPr/>
          <p:nvPr/>
        </p:nvSpPr>
        <p:spPr>
          <a:xfrm>
            <a:off x="1283861" y="2017985"/>
            <a:ext cx="9749784" cy="1411016"/>
          </a:xfrm>
          <a:prstGeom prst="rect">
            <a:avLst/>
          </a:prstGeom>
          <a:gradFill flip="none" rotWithShape="1">
            <a:gsLst>
              <a:gs pos="69100">
                <a:srgbClr val="CCD5DD"/>
              </a:gs>
              <a:gs pos="30400">
                <a:srgbClr val="CDD5DD"/>
              </a:gs>
              <a:gs pos="50000">
                <a:srgbClr val="C1CBD5"/>
              </a:gs>
              <a:gs pos="100000">
                <a:srgbClr val="DFE4E9">
                  <a:alpha val="0"/>
                </a:srgbClr>
              </a:gs>
              <a:gs pos="0">
                <a:srgbClr val="DFE4E9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3C9D3"/>
                </a:solidFill>
              </a:rPr>
              <a:t>Д</a:t>
            </a:r>
            <a:endParaRPr lang="ru-RU" dirty="0">
              <a:solidFill>
                <a:srgbClr val="C3C9D3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906" y="20625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29" y="5812211"/>
            <a:ext cx="159051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333" y="2062576"/>
            <a:ext cx="3011487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320" y="2847406"/>
            <a:ext cx="1584325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307" y="4220695"/>
            <a:ext cx="22923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6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2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endParaRPr lang="ru-RU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 федеральном государственном экологическом надзоре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209549" y="1121065"/>
            <a:ext cx="11470821" cy="507831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Отдел государственного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экологического надзора в области обращения с отходами, охраны атмосферного воздуха, за особо охраняемыми природными территориями и в сфере охоты по Московской области осуществляет федеральный государственный экологический надзор в соответствии с Положением о федеральном государственном экологическом надзоре, утвержденным постановлением Правительства от 08.05.2014 № 426, а также Положением о Межрегиональном управлении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Московской и Смоленской областям,  утвержденного приказом Федеральной службы по надзору в сфере природопользования от 27.08.2019 № 505, который включает в себя следующие направления: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1.федеральный государственный надзор за геологическим изучением, рациональным использованием и охраной недр;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государственный земельный надзор;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государственный надзор в области обращения с отходами;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государственный надзор в области охраны атмосферного воздуха;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государственный надзор в области использования и охраны водных объектов;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федеральный государственный лесной надзор (лесную охрану) на землях особо охраняемых природных территорий федерального значения;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федеральный государственный надзор в области охраны, воспроизводства и использования объектов животного мира и среды их обитания на особо охраняемых природных территориях федерального значения;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государственный надзор в области охраны и использования особо охраняемых природных территорий федерального значения;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федеральный государственный охотничий надзор на особо охраняемых природных территориях федерального значения;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федеральный государственный контроль (надзор) в области рыболовства и сохранения водных биологических ресурсов на особо охраняемых природных территориях федерального значения;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государственный надзор за соблюдением требований к обращению с веществами, разрушающими озоновый слой.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Отделом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установленной сфере деятельности проводятся проверки (плановые/ внеплановые, документарные/выездные), мероприятия по контролю без взаимодействия с юридическими лицами, индивидуальными предпринимателями и производство по делам об административных правонарушениях.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Отделом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надзорные мероприятия осуществляет в соответствии с требованиями Федерального закона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в виде плановых и внеплановых мероприятий. Основания для внеплановых проверок изложены в ст.10 данного закона.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Согласно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ч.1 ст.10 предметом внеплановой проверки является соблюдение юридическим лицом, индивидуальным предпринимателем в процессе осуществления деятельности обязательных требований и требований, установленных муниципальными правовыми актами, выполнение предписаний органов государственного контроля (надзора), органов муниципального контроля, проведение мероприятий по предотвращению причинения вреда жизни, здоровью граждан, по предупреждению возникновения чрезвычайных ситуаций природного и техногенного характера, по ликвидации последствий причинения такого вреда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3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endParaRPr lang="ru-RU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 федеральном государственном экологическом надзоре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209550" y="1319409"/>
            <a:ext cx="11470821" cy="4832092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соответствии с постановлением Правительства РФ от 03.04.2020 № 438 «Об 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предпринимателей», в 2020 году проведение плановых проверок осуществляется на объектах, подпадающих под категории чрезвычайно высокого и высокого рисков, а также основанием для проведения внеплановой проверки в 2020году являются: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внеплановые проверки, основаниями для проведения которых являются факты причинения вреда жизни, здоровью граждан или угрозы причинения вреда жизни, здоровью граждан, возникновение чрезвычайных ситуаций природного и техногенного характера и проведение которых согласовано органами прокуратуры;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внеплановые проверки, назначенные в целях проверки исполнения ранее выданного предписания о принятии мер, направленных на устранение нарушений, влекущих непосредственную угрозу причинения вреда жизни и здоровью граждан, проведение которых согласовано органами прокуратуры;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внеплановые проверки, проводимые на основании поручения Президента Российской Федерации, поручения Правительства Российской Федерации с указанием конкретного юридического лица и (или) индивидуального предпринимателя,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внеплановые проверки, основания для проведения которых установлены пунктом 1.1 части 2 статьи 10 Федерального закона "О защите прав юридических лиц и индивидуальных предпринимателей при осуществлении государственного контроля (надзора) и муниципального контроля" и пунктом 4 части 10 статьи 19 Федерального закона «О лицензировании отдельных видов деятельности" (специального разрешения (лицензии);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внеплановые проверки, назначенные в целях проверки исполнения ранее выданного предписания, решение о признании которого исполненным влечет возобновление ранее приостановленного действия лицензии, аккредитации или иного документа, имеющего разрешительный характер;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внеплановые проверки, назначенные в целях проверки исполнения ранее выданного предписания при поступлении в орган государственного контроля (надзора), орган муниципального контроля ходатайства от юридического лица или индивидуального предпринимателя о проведении проверки в целях признания предписания исполненным.</a:t>
            </a:r>
          </a:p>
        </p:txBody>
      </p:sp>
    </p:spTree>
    <p:extLst>
      <p:ext uri="{BB962C8B-B14F-4D97-AF65-F5344CB8AC3E}">
        <p14:creationId xmlns:p14="http://schemas.microsoft.com/office/powerpoint/2010/main" val="1625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4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Контрольно-надзорные мероприятия проведенные отделом во втором полугодии 2020 года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658810" y="3833758"/>
            <a:ext cx="7248160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штрафов, вынесенных постановлениями о привлечении к административной за 2 полугодие текущего года составила  - 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186 500 руб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-Количество выданных предостережений: 106 шт.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учет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- 16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Экологический сбор - 38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Невнесение платы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негативное воздействие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- 43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Надзор 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обращения с животными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ГЭЭ 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Надзор в области охраны атмосферного воздуха 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Надзор в области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обращения с отходами -2 шт.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10" y="1415090"/>
            <a:ext cx="7248160" cy="2308324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1.Количество плановых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(1 в стадии проведения)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2.Количество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внеплановых проверок 8, из них: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выездные - 4;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документарные - 3;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(выездные/документарные) по проверке предписания - 1;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внеплановые выездные (лицензирование) -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3.Количество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рейдовых мероприятий – 74.</a:t>
            </a:r>
          </a:p>
        </p:txBody>
      </p:sp>
    </p:spTree>
    <p:extLst>
      <p:ext uri="{BB962C8B-B14F-4D97-AF65-F5344CB8AC3E}">
        <p14:creationId xmlns:p14="http://schemas.microsoft.com/office/powerpoint/2010/main" val="7155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5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Административная ответственность по результатам проведенных контрольно-надзорных мероприятий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17046"/>
              </p:ext>
            </p:extLst>
          </p:nvPr>
        </p:nvGraphicFramePr>
        <p:xfrm>
          <a:off x="389646" y="1159869"/>
          <a:ext cx="10343668" cy="136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3668"/>
              </a:tblGrid>
              <a:tr h="13633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результатам контрольно-надзорных мероприятий:</a:t>
                      </a:r>
                    </a:p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-Вынесено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постановлений, из них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постановления о назначении административного наказания,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постановлений о прекращении производства по делу об административном правонарушении.</a:t>
                      </a:r>
                    </a:p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92376"/>
              </p:ext>
            </p:extLst>
          </p:nvPr>
        </p:nvGraphicFramePr>
        <p:xfrm>
          <a:off x="376433" y="2677098"/>
          <a:ext cx="10356881" cy="3448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850"/>
                <a:gridCol w="1680030"/>
                <a:gridCol w="2142587"/>
                <a:gridCol w="2142587"/>
                <a:gridCol w="2313827"/>
              </a:tblGrid>
              <a:tr h="1755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постановлений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постановлений с наложением штрафа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постановлений в виде предупреждения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8 364 000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724 500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186 500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8915622" y="6455418"/>
            <a:ext cx="2844801" cy="365125"/>
          </a:xfrm>
        </p:spPr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6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72141"/>
            <a:ext cx="10590199" cy="635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нарушения, выявленные при осуществлении федерального государственного экологического надзора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739244"/>
            <a:ext cx="11854287" cy="250747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71888"/>
              </p:ext>
            </p:extLst>
          </p:nvPr>
        </p:nvGraphicFramePr>
        <p:xfrm>
          <a:off x="112107" y="1021617"/>
          <a:ext cx="11997305" cy="543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49"/>
                <a:gridCol w="11387548"/>
                <a:gridCol w="304208"/>
              </a:tblGrid>
              <a:tr h="253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КоАП РФ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7.3 ч. 1  Пользование недрами без лицензии на пользование недрами, за исключением случаев, предусмотренных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статьей 7.5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частью 1 статьи 15.44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настоящего Кодекса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7.6. Самовольное занятие водного объекта или пользование им с нарушением установленных условий.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32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8.1 Несоблюдение экологических требований при территориальном планировании, градостроительном зонировании, планировке территории, архитектурно-строительном проектировании, строительстве, капитальном ремонте, реконструкции, вводе в эксплуатацию, эксплуатации, выводе из эксплуатации зданий, строений, сооружений и иных объектов капитального строительства, за исключением случаев, предусмотренных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статьей 8.48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настоящего Кодекса,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 ч. 1  Несоблюдение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требований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в области охраны окружающей среды при сборе, накоплении, транспортировании, обработке, утилизации или обезвреживании отходов производства и потребления, за исключением случаев, предусмотренных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статьей 8.2.3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настоящего Кодекса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40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 ч. 4 Несоблюдение требований в области охраны окружающей среды при размещении отходов производства и потребления, за исключением случаев, предусмотренных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статьей 8.2.3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настоящего Кодекса,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 ч. 7  Неисполнение обязанности по разработке проектов нормативов образования отходов производства и потребления и лимитов на их размещение или направлению таких проектов на утверждение в уполномоченный орган, если такая обязанность установлена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Российской Федерации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17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 ч. 9  Неисполнение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обязанности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 ч. 10 Неисполнение обязанности по ведению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учета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в области обращения с отходами производства и потребления 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8.2.3 ч. 1 Несоблюдение требований в области охраны окружающей среды при сборе, накоплении, транспортировании, обработке, утилизации или обезвреживании отходов животноводства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8.4 ч. 1 Невыполнение требований законодательства об обязательности проведения государственной экологической экспертизы, финансирование или реализация проектов, программ и иной документации, подлежащих государственной экологической экспертизе и не получивших положительного заключения государственной экологической экспертизы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8.4 ч. 2 Осуществление деятельности, не соответствующей документации, которая получила положительное заключение государственной экологической экспертизы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652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8.5 Сокрытие, умышленное искажение или несвоевременное сообщение полной и достоверной информации о состоянии окружающей среды и природных ресурсов, об источниках загрязнения окружающей среды и природных ресурсов или иного вредного воздействия на окружающую среду и природные ресурсы, о радиационной обстановке данных, полученных при осуществлении производственного экологического контроля, информации, содержащейся в заявлении о постановке на государственный учет объектов, оказывающих негативное воздействие на окружающую среду,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декларации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о воздействии на окружающую среду,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декларации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о плате за негативное воздействие на окружающую среду, отчете о выполнении плана мероприятий по охране окружающей среды или программы повышения экологической эффективности, а равно искажение сведений о состоянии земель, водных объектов и других объектов окружающей среды лицами, обязанными сообщать такую информацию, за исключением случаев, предусмотренных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статьей 8.5.2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настоящего Кодекса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8.6 ч. 1 Самовольное снятие или перемещение плодородного слоя почвы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8.6 ч. 2 Уничтожение плодородного слоя почвы, а равно порча земель в результате нарушения правил обращения с пестицидами и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агрохимикатами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или иными опасными для здоровья людей и окружающей среды веществами и отходами производства и потребления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84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Статья 8.13 ч.4. Нарушение требований к охране водных объектов, которое может повлечь их загрязнение, засорение и (или) истощение, за исключением случаев, предусмотренных статьей 8.45 настоящего Кодекса.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Статья 8.14 ч. 1  Нарушение правил водопользования при заборе воды, без изъятия воды и при сбросе сточных вод в водные объекты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8.21 ч. 1 Выброс вредных веществ в атмосферный воздух или вредное физическое воздействие на него без специального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разрешения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Статья 8.21 ч.2 Нарушение условий специального разрешения на выброс вредных веществ в атмосферный воздух или вредное физическое воздействие на него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8.21 ч. 3 Нарушение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правил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эксплуатации, неиспользование сооружений, оборудования или аппаратуры для очистки газов и контроля выбросов вредных веществ в атмосферный воздух, которые могут привести к его загрязнению, либо использование неисправных указанных сооружений, оборудования или аппаратуры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Статья 8.41. Невнесение в установленные сроки платы за негативное воздействие на окружающую среду.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8.42 ч. 1 Использование прибрежной защитной полосы водного объекта,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водоохранной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зоны водного объекта с нарушением ограничений хозяйственной и иной деятельности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8.45 ч. 1 Невыполнение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требований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по оборудованию хозяйственных и иных объектов, расположенных в границах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водоохранных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зон, сооружениями, обеспечивающими охрану водных объектов от загрязнения, засорения, заиления и истощения вод в соответствии с водным законодательством и законодательством в области охраны окружающей среды, в случаях, если такие требования установлены законом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8.46. Невыполнение или несвоевременное выполнение обязанности по подаче заявки на постановку на государственный учет объектов, оказывающих негативное воздействие на окружающую среду, представлению сведений для актуализации учетных сведений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1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14.1 ч. 2  Осуществление предпринимательской деятельности без специального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разрешения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(лицензии), если такое разрешение (такая лицензия) обязательно (обязательна)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  <a:tr h="23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Статья 19.5 ч.1 Невыполнение в установленный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контроль, об устранении нарушений законодательства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7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Государственный надзор в области</a:t>
            </a:r>
          </a:p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охраны атмосферного воздуха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125475" y="1317793"/>
            <a:ext cx="11311561" cy="206210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типовым и массовым нарушениям относятся нарушения статьи 8.1 КоАП РФ - несоблюдение экологических требований при осуществлении градостроительной деятельности и эксплуатации предприятий, сооружений или иных объектов.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нарушениями в области охраны атмосферного воздуха являются: отсутствие разрешительных документов на выброс вредных (загрязняющих) веществ в атмосферу (разрешения или комплексного экологического разрешения для объектов 1 категории, декларации НВОС для объектов 2 категории, либо отчета об организации и о результатах осуществления производственного экологического контроля для объектов 3 категории НВОС), эксплуатация установок очистки газов с нарушениями установленных требований.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97011"/>
              </p:ext>
            </p:extLst>
          </p:nvPr>
        </p:nvGraphicFramePr>
        <p:xfrm>
          <a:off x="124996" y="3552576"/>
          <a:ext cx="11312040" cy="3000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716"/>
                <a:gridCol w="9319831"/>
                <a:gridCol w="1106493"/>
              </a:tblGrid>
              <a:tr h="141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</a:tr>
              <a:tr h="566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8.1 Несоблюдение экологических требований при территориальном планировании, градостроительном зонировании, планировке территории, архитектурно-строительном проектировании, строительстве, капитальном ремонте, реконструкции, вводе в эксплуатацию, эксплуатации, выводе из эксплуатации зданий, строений, сооружений и иных объектов капитального строительства, за исключением случаев, предусмотренных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статьей 8.48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</a:tr>
              <a:tr h="217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 1 Выброс вредных веществ в атмосферный воздух или вредное физическое воздействие на него без специального разрешения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</a:tr>
              <a:tr h="1024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ч.2 Нарушение условий специального разрешения на выброс вредных веществ в атмосферный воздух или вредное физическое воздействие на него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</a:tr>
              <a:tr h="682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 3 Нарушение правил эксплуатации, неиспользование сооружений, оборудования или аппаратуры для очистки газов и контроля выбросов вредных веществ в атмосферный воздух, которые могут привести к его загрязнению, либо использование неисправных указанных сооружений, оборудования или аппаратуры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8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Государственный надзор в области обращения с отходами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125475" y="1317793"/>
            <a:ext cx="11311561" cy="1815882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нарушениями в области обращения с отходами производства и потребления являются: отсутствие разрешительных документов (документ об утверждении нормативов образования отходов и лимитов на их размещение или комплексного экологического разрешения для объектов 1 категории, декларации НВОС для объектов 2 категории, либо отчета об организации и о результатах осуществления производственного экологического контроля для объектов 3 категории НВОС), непредставление или недостоверность отчетов 2-ТП (отходы), недостоверность сведений в данных порядка учета в области обращения с отходами, отсутствие паспортов, неправильное ведение мониторинга на объектах размещения отходов (ОРО).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17793"/>
              </p:ext>
            </p:extLst>
          </p:nvPr>
        </p:nvGraphicFramePr>
        <p:xfrm>
          <a:off x="128049" y="3278805"/>
          <a:ext cx="11308988" cy="3312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551"/>
                <a:gridCol w="9318171"/>
                <a:gridCol w="1128266"/>
              </a:tblGrid>
              <a:tr h="95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</a:tr>
              <a:tr h="738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 1  Несоблюдение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области охраны окружающей среды при сборе, накоплении, транспортировании, обработке, утилизации или обезвреживании отходов производства и потребления, за исключением случаев, предусмотренных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статьей 8.2.3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Кодекса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</a:tr>
              <a:tr h="492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 4 Несоблюдение требований в области охраны окружающей среды при размещении отходов производства и потребления, за исключением случаев, предусмотренных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статьей 8.2.3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</a:tr>
              <a:tr h="738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 7  Неисполнение обязанности по разработке проектов нормативов образования отходов производства и потребления и лимитов на их размещение или направлению таких проектов на утверждение в уполномоченный орган, если такая обязанность установлена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законодательством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</a:tr>
              <a:tr h="615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 9  Неисполнение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обязанности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</a:tr>
              <a:tr h="369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 10 Неисполнение обязанности по ведению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области обращения с отходами производства и потребления 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6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9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Лицензионный контроль за деятельностью по сбору, транспортированию, обработке, утилизации, обезвреживанию, размещению отходов I - IV классов опасности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325536" y="1535125"/>
            <a:ext cx="10938995" cy="3046988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лицензионных требований является: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отсутствие государственной экологической экспертизы проектной документации объектов, используемых для размещения и (или) обезвреживания отходов I - V классов опасности, в том числе проектная документация на строительство, реконструкцию объектов, используемых для обезвреживания и (или) размещения отходов I - V классов опасности, а также проекты вывода из эксплуатации указанных объектов, проекты рекультивации земель, нарушенных при размещении отходов I - V классов опасности, и земель, используемых, но не предназначенных для размещения отходов I - V классов опасности;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использование объекта размещения и (или) обезвреживания отходов I - IV классов опасности с отступлениями от документации, получившей положительное заключение государственной экологической экспертизы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осуществление лицензируемых видов деятельности с отходами, не указанными в лицензии;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допуск к деятельности в области обращения с отходами лиц, не имеющих профессиональной подготовки, подтвержденной свидетельствами (сертификатами) на право работы с отходами I - IV классов опасности.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20586"/>
              </p:ext>
            </p:extLst>
          </p:nvPr>
        </p:nvGraphicFramePr>
        <p:xfrm>
          <a:off x="325535" y="4732089"/>
          <a:ext cx="10938996" cy="84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100"/>
                <a:gridCol w="6269912"/>
                <a:gridCol w="3158984"/>
              </a:tblGrid>
              <a:tr h="27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</a:tr>
              <a:tr h="57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14.1 ч. 2  Осуществление предпринимательской деятельности без специального разрешения (лицензии), если такое разрешение (такая лицензия) обязательно (обязательна)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32935</TotalTime>
  <Words>2787</Words>
  <Application>Microsoft Office PowerPoint</Application>
  <PresentationFormat>Широкоэкранный</PresentationFormat>
  <Paragraphs>234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Adobe Fan Heiti Std B</vt:lpstr>
      <vt:lpstr>Arial</vt:lpstr>
      <vt:lpstr>Arial Black</vt:lpstr>
      <vt:lpstr>Arial Narrow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Juliya</cp:lastModifiedBy>
  <cp:revision>3369</cp:revision>
  <cp:lastPrinted>2020-03-16T15:06:31Z</cp:lastPrinted>
  <dcterms:created xsi:type="dcterms:W3CDTF">2018-11-28T14:32:55Z</dcterms:created>
  <dcterms:modified xsi:type="dcterms:W3CDTF">2021-01-11T10:25:38Z</dcterms:modified>
</cp:coreProperties>
</file>