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4"/>
  </p:notesMasterIdLst>
  <p:sldIdLst>
    <p:sldId id="256" r:id="rId2"/>
    <p:sldId id="257" r:id="rId3"/>
    <p:sldId id="260" r:id="rId4"/>
    <p:sldId id="272" r:id="rId5"/>
    <p:sldId id="273" r:id="rId6"/>
    <p:sldId id="261" r:id="rId7"/>
    <p:sldId id="264" r:id="rId8"/>
    <p:sldId id="266" r:id="rId9"/>
    <p:sldId id="267" r:id="rId10"/>
    <p:sldId id="269" r:id="rId11"/>
    <p:sldId id="268" r:id="rId12"/>
    <p:sldId id="271" r:id="rId13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002128819591259"/>
          <c:y val="6.1659723511090919E-2"/>
        </c:manualLayout>
      </c:layout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634286253928179"/>
          <c:y val="0.10651044143639349"/>
          <c:w val="0.53021304105312328"/>
          <c:h val="0.7249123576089906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Лист1!$B$1</c:f>
              <c:strCache>
                <c:ptCount val="1"/>
                <c:pt idx="0">
                  <c:v>2 полугодие 2021 г.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Общее количество проверок</c:v>
                </c:pt>
                <c:pt idx="1">
                  <c:v>Плановые</c:v>
                </c:pt>
                <c:pt idx="2">
                  <c:v>Внеплановые</c:v>
                </c:pt>
                <c:pt idx="3">
                  <c:v>Выездные обследования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151</c:v>
                </c:pt>
                <c:pt idx="1">
                  <c:v>103</c:v>
                </c:pt>
                <c:pt idx="2">
                  <c:v>11</c:v>
                </c:pt>
                <c:pt idx="3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080872"/>
        <c:axId val="396070680"/>
      </c:barChart>
      <c:catAx>
        <c:axId val="39608087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6070680"/>
        <c:crosses val="autoZero"/>
        <c:auto val="1"/>
        <c:lblAlgn val="ctr"/>
        <c:lblOffset val="100"/>
        <c:noMultiLvlLbl val="0"/>
      </c:catAx>
      <c:valAx>
        <c:axId val="3960706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6080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002128819591259"/>
          <c:y val="6.1659723511090919E-2"/>
        </c:manualLayout>
      </c:layout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634286253928179"/>
          <c:y val="0.10651044143639349"/>
          <c:w val="0.53021304105312328"/>
          <c:h val="0.7249123576089906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Лист1!$B$1</c:f>
              <c:strCache>
                <c:ptCount val="1"/>
                <c:pt idx="0">
                  <c:v>2 полугодие 2021 г.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Общее количество нарушений</c:v>
                </c:pt>
                <c:pt idx="1">
                  <c:v>Плановые</c:v>
                </c:pt>
                <c:pt idx="2">
                  <c:v>Внеплановые</c:v>
                </c:pt>
                <c:pt idx="3">
                  <c:v>Выездные обследования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214</c:v>
                </c:pt>
                <c:pt idx="1">
                  <c:v>170</c:v>
                </c:pt>
                <c:pt idx="2">
                  <c:v>21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078128"/>
        <c:axId val="396069896"/>
      </c:barChart>
      <c:catAx>
        <c:axId val="39607812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6069896"/>
        <c:crosses val="autoZero"/>
        <c:auto val="1"/>
        <c:lblAlgn val="ctr"/>
        <c:lblOffset val="100"/>
        <c:noMultiLvlLbl val="0"/>
      </c:catAx>
      <c:valAx>
        <c:axId val="39606989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6078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2634286253928179"/>
          <c:y val="0.10651044143639349"/>
          <c:w val="0.53021304105312328"/>
          <c:h val="0.7249123576089906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Лист1!$B$1</c:f>
              <c:strCache>
                <c:ptCount val="1"/>
                <c:pt idx="0">
                  <c:v>2 полугодие 2021 г.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Общее количество вынесенных постановлений</c:v>
                </c:pt>
                <c:pt idx="1">
                  <c:v>На должностных лиц</c:v>
                </c:pt>
                <c:pt idx="2">
                  <c:v>На юридических лиц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129</c:v>
                </c:pt>
                <c:pt idx="1">
                  <c:v>56</c:v>
                </c:pt>
                <c:pt idx="2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071072"/>
        <c:axId val="396071464"/>
      </c:barChart>
      <c:catAx>
        <c:axId val="39607107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6071464"/>
        <c:crosses val="autoZero"/>
        <c:auto val="1"/>
        <c:lblAlgn val="ctr"/>
        <c:lblOffset val="100"/>
        <c:noMultiLvlLbl val="0"/>
      </c:catAx>
      <c:valAx>
        <c:axId val="3960714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6071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0.50956</cdr:x>
      <cdr:y>0.35447</cdr:y>
    </cdr:from>
    <cdr:to>
      <cdr:x>0.53795</cdr:x>
      <cdr:y>0.39117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85351" y="1390799"/>
          <a:ext cx="144016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0.50956</cdr:x>
      <cdr:y>0.35447</cdr:y>
    </cdr:from>
    <cdr:to>
      <cdr:x>0.53795</cdr:x>
      <cdr:y>0.39117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85351" y="1390799"/>
          <a:ext cx="144016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0.50956</cdr:x>
      <cdr:y>0.35447</cdr:y>
    </cdr:from>
    <cdr:to>
      <cdr:x>0.53795</cdr:x>
      <cdr:y>0.39117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85351" y="1390799"/>
          <a:ext cx="144016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4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4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23479-4CAF-4258-AF26-E03E988276F7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1363"/>
            <a:ext cx="4938713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694039"/>
            <a:ext cx="5408930" cy="44469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41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41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07349-1746-4E2E-85C6-AC4735965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68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D6356-FAAE-44C6-88AE-295C78661A5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08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7349-1746-4E2E-85C6-AC473596553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346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35732575-9072-4EDC-A028-2B28EAC9427D}" type="datetime1">
              <a:rPr lang="ru-RU" smtClean="0">
                <a:solidFill>
                  <a:prstClr val="white"/>
                </a:solidFill>
                <a:latin typeface="Arial" pitchFamily="34" charset="0"/>
                <a:cs typeface="Lucida Sans Unicode" pitchFamily="34" charset="0"/>
              </a:rPr>
              <a:t>16.12.2021</a:t>
            </a:fld>
            <a:endParaRPr lang="ru-RU">
              <a:solidFill>
                <a:prstClr val="white"/>
              </a:solidFill>
              <a:latin typeface="Arial" pitchFamily="34" charset="0"/>
              <a:cs typeface="Lucida Sans Unicode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>
              <a:solidFill>
                <a:prstClr val="white"/>
              </a:solidFill>
              <a:latin typeface="Arial" pitchFamily="34" charset="0"/>
              <a:cs typeface="Lucida Sans Unicode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6E14DAE5-97DC-4035-8FCE-0AD422E53BE7}" type="slidenum">
              <a:rPr lang="ru-RU">
                <a:solidFill>
                  <a:prstClr val="white"/>
                </a:solidFill>
                <a:latin typeface="Arial" pitchFamily="34" charset="0"/>
                <a:cs typeface="Lucida Sans Unicode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‹#›</a:t>
            </a:fld>
            <a:endParaRPr lang="ru-RU">
              <a:solidFill>
                <a:prstClr val="white"/>
              </a:solidFill>
              <a:latin typeface="Arial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89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9693" y="2276872"/>
            <a:ext cx="7049109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контрольно-надзорных мероприятий, </a:t>
            </a:r>
          </a:p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 отделом государственного геологического,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земельного надзора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области использования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водных объектов по Московской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Межрегионального управления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Московской и Смоленской областям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2021 года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60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813718"/>
              </p:ext>
            </p:extLst>
          </p:nvPr>
        </p:nvGraphicFramePr>
        <p:xfrm>
          <a:off x="467544" y="908720"/>
          <a:ext cx="7992888" cy="4642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/>
              </a:tblGrid>
              <a:tr h="3816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типовых и массовых нарушениях обязательных требований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области использования и охраны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земель,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выявленные отделом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8.6 КоАП РФ. Порча земель, в частности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порча земель в результате нарушения правил обращения с отходами производства и потребления</a:t>
                      </a:r>
                      <a:endParaRPr lang="en-US" sz="14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работ по вертикальной планировке территории или рекультивации земельного участка с отступления от проектных решений, в том числе использование для работ </a:t>
                      </a:r>
                      <a:r>
                        <a:rPr lang="ru-RU" sz="1400" b="1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рекультиванта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(материала для планировки территории), несоответствующего предъявляемым к нему требованиям по содержанию в нем загрязняющих веществ, что влечет за собой загрязнение почвы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размещение потенциально размываемых грунтов 4 и 5 класса опасности для окружающей среды в границах прибрежных и </a:t>
                      </a:r>
                      <a:r>
                        <a:rPr lang="ru-RU" sz="1400" b="1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водоохранных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зон водных объектов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сброс неочищенных сточных вод на почву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8.7 КоАП РФ. Невыполнение обязанностей по рекультивации земель, обязательных мероприятий по улучшению земель и охране почв, в частности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организация мест для накопления загрязненного снега на открытой почве (в местах, не предназначенных и не оборудованных для такой деятельности),  что влечет за собой качественное ухудшение состояния земель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4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1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84051"/>
              </p:ext>
            </p:extLst>
          </p:nvPr>
        </p:nvGraphicFramePr>
        <p:xfrm>
          <a:off x="395536" y="908720"/>
          <a:ext cx="8424936" cy="2835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4032448"/>
                <a:gridCol w="3960440"/>
              </a:tblGrid>
              <a:tr h="275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Информация об исполнении</a:t>
                      </a:r>
                    </a:p>
                  </a:txBody>
                  <a:tcPr marL="68580" marR="68580" marT="0" marB="0"/>
                </a:tc>
              </a:tr>
              <a:tr h="12650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Выездное обследование по факту ограничения свободного доступа к реке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Волга, по результатам которого установлен факт размещения в границах береговой полосы на землях неразграниченной собственности некапитальных строений (эллингов), препятствующих проходу к водному объекту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адрес Администрации городского округа Дубна выдано предостережение о недопустимости нарушений обязательных требований, а также направлено письмо о необходимости организации сноса самовольных построек в рамках имеющихся полномочий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584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Выездное обследование по факту сброс неочищенных сточных вод в реку Волга, по результатам которого лабораторными</a:t>
                      </a:r>
                      <a:r>
                        <a:rPr lang="ru-RU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исследованиями подтверждён факт сброса сточных вод с превышением нормативов допустимого воздействия на водный объект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выявленному факту сброса неочищенных сточных вод в реку Волга возбуждено дело об административном правонарушении, проводится административное расследование</a:t>
                      </a:r>
                    </a:p>
                    <a:p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27584" y="188640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ходе реализации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экологическим состоянием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водного объекта река Волга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водоохранной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зоны </a:t>
            </a:r>
          </a:p>
        </p:txBody>
      </p:sp>
    </p:spTree>
    <p:extLst>
      <p:ext uri="{BB962C8B-B14F-4D97-AF65-F5344CB8AC3E}">
        <p14:creationId xmlns:p14="http://schemas.microsoft.com/office/powerpoint/2010/main" val="41901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Спасибо за внимание!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1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03640" y="6611779"/>
            <a:ext cx="3240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40466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акты, регламентирующие проведение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осуществления федерального государственного контроля (надзора)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268760"/>
            <a:ext cx="8496944" cy="362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об административных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 от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30.12.2001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195-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ФЗ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31.07.2020 N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248-ФЗ "О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государственном контроле (надзоре) и муниципальном контроле в Российской Федерации"</a:t>
            </a:r>
          </a:p>
          <a:p>
            <a:pPr marL="171450" indent="-171450" algn="just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21.02.1992 N 2395-1 "О недрах"</a:t>
            </a:r>
          </a:p>
          <a:p>
            <a:pPr marL="171450" indent="-171450" algn="just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кодекс Российской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от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25.10.2001 N 136-ФЗ</a:t>
            </a:r>
          </a:p>
          <a:p>
            <a:pPr marL="171450" indent="-171450" algn="just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Водный кодекс Российской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03.06.2006 N 74-ФЗ</a:t>
            </a:r>
          </a:p>
          <a:p>
            <a:pPr marL="171450" indent="-171450" algn="just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10.01.2002 N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7-ФЗ "Об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охране окружающей среды"</a:t>
            </a:r>
          </a:p>
          <a:p>
            <a:pPr marL="171450" indent="-171450" algn="just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30.06.2021 N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1095 "Об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Положения о федеральном государственном геологическом контроле (надзоре)"</a:t>
            </a:r>
          </a:p>
          <a:p>
            <a:pPr marL="171450" indent="-171450" algn="just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30.06.2021 N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1081 "О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 государственном земельном контроле (надзоре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)" (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"Положением о федеральном государственном земельном контроле (надзоре)")</a:t>
            </a:r>
          </a:p>
          <a:p>
            <a:pPr marL="171450" indent="-171450" algn="just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30.06.2021 N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1096 "О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 государственном экологическом контроле (надзоре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)« (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"Положением о федеральном государственном экологическом контроле (надзоре)")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7495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8"/>
          <a:stretch/>
        </p:blipFill>
        <p:spPr>
          <a:xfrm flipH="1">
            <a:off x="-2" y="-27384"/>
            <a:ext cx="9144001" cy="6850039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1319294" y="1412776"/>
            <a:ext cx="6624736" cy="4248472"/>
          </a:xfrm>
          <a:prstGeom prst="roundRect">
            <a:avLst/>
          </a:prstGeom>
          <a:solidFill>
            <a:schemeClr val="bg2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14439" y="476672"/>
            <a:ext cx="600799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контрольно-надзорной деятельности</a:t>
            </a:r>
          </a:p>
        </p:txBody>
      </p:sp>
      <p:graphicFrame>
        <p:nvGraphicFramePr>
          <p:cNvPr id="6" name="Диаграмма 5" descr="Проведенные проверки" title="Проведенные проверки"/>
          <p:cNvGraphicFramePr/>
          <p:nvPr>
            <p:extLst>
              <p:ext uri="{D42A27DB-BD31-4B8C-83A1-F6EECF244321}">
                <p14:modId xmlns:p14="http://schemas.microsoft.com/office/powerpoint/2010/main" val="2658610015"/>
              </p:ext>
            </p:extLst>
          </p:nvPr>
        </p:nvGraphicFramePr>
        <p:xfrm>
          <a:off x="23150" y="1271351"/>
          <a:ext cx="9805434" cy="4531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502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8"/>
          <a:stretch/>
        </p:blipFill>
        <p:spPr>
          <a:xfrm flipH="1">
            <a:off x="-2" y="-27384"/>
            <a:ext cx="9144001" cy="6850039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1319294" y="1412776"/>
            <a:ext cx="6624736" cy="4248472"/>
          </a:xfrm>
          <a:prstGeom prst="roundRect">
            <a:avLst/>
          </a:prstGeom>
          <a:solidFill>
            <a:schemeClr val="bg2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14439" y="476672"/>
            <a:ext cx="600799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контрольно-надзорной деятельности</a:t>
            </a:r>
          </a:p>
        </p:txBody>
      </p:sp>
      <p:graphicFrame>
        <p:nvGraphicFramePr>
          <p:cNvPr id="6" name="Диаграмма 5" descr="Проведенные проверки" title="Проведенные проверки"/>
          <p:cNvGraphicFramePr/>
          <p:nvPr>
            <p:extLst>
              <p:ext uri="{D42A27DB-BD31-4B8C-83A1-F6EECF244321}">
                <p14:modId xmlns:p14="http://schemas.microsoft.com/office/powerpoint/2010/main" val="1424560773"/>
              </p:ext>
            </p:extLst>
          </p:nvPr>
        </p:nvGraphicFramePr>
        <p:xfrm>
          <a:off x="23150" y="1271351"/>
          <a:ext cx="9805434" cy="4531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807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8"/>
          <a:stretch/>
        </p:blipFill>
        <p:spPr>
          <a:xfrm flipH="1">
            <a:off x="-2" y="-27384"/>
            <a:ext cx="9144001" cy="6850039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1319294" y="1412776"/>
            <a:ext cx="6624736" cy="4248472"/>
          </a:xfrm>
          <a:prstGeom prst="roundRect">
            <a:avLst/>
          </a:prstGeom>
          <a:solidFill>
            <a:schemeClr val="bg2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14439" y="476672"/>
            <a:ext cx="600799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контрольно-надзорной деятельности</a:t>
            </a:r>
          </a:p>
        </p:txBody>
      </p:sp>
      <p:graphicFrame>
        <p:nvGraphicFramePr>
          <p:cNvPr id="6" name="Диаграмма 5" descr="Проведенные проверки" title="Проведенные проверки"/>
          <p:cNvGraphicFramePr/>
          <p:nvPr>
            <p:extLst>
              <p:ext uri="{D42A27DB-BD31-4B8C-83A1-F6EECF244321}">
                <p14:modId xmlns:p14="http://schemas.microsoft.com/office/powerpoint/2010/main" val="3532779226"/>
              </p:ext>
            </p:extLst>
          </p:nvPr>
        </p:nvGraphicFramePr>
        <p:xfrm>
          <a:off x="23150" y="1271351"/>
          <a:ext cx="9805434" cy="4531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949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91580" y="666025"/>
            <a:ext cx="3960440" cy="5069128"/>
            <a:chOff x="-2196752" y="548680"/>
            <a:chExt cx="3960440" cy="622120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-2196752" y="548680"/>
              <a:ext cx="3960440" cy="5688632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-2016733" y="631839"/>
              <a:ext cx="3600401" cy="6138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полугодие 2021 год</a:t>
              </a:r>
              <a:r>
                <a:rPr lang="en-US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indent="-171450" algn="just">
                <a:buFontTx/>
                <a:buChar char="-"/>
              </a:pP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возбуждено и проведено административных расследований по 35 делам об административных правонарушениях, по результатам вынесено 25 постановлений о назначении административных наказаний</a:t>
              </a:r>
            </a:p>
            <a:p>
              <a:pPr marL="171450" indent="-171450" algn="just">
                <a:buFontTx/>
                <a:buChar char="-"/>
              </a:pP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основании достаточных данных, поступивших в отдел и свидетельствующих о факте совершения административного правонарушения,  составлено 50 протоколов об административных правонарушениях, из них по 4 делам производство по делу прекращено в связи с отсутствием состава административного правонарушения, по 46 делам ответственные лица привлечены к административной ответственности</a:t>
              </a:r>
            </a:p>
            <a:p>
              <a:pPr marL="171450" indent="-171450" algn="just">
                <a:buFontTx/>
                <a:buChar char="-"/>
              </a:pP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30 материалам об административных правонарушений, поступившим в отдел на рассмотрение в рамках подведомственности из органов прокуратуры, Министерства экологии и природопользования Московской области и иных органов государственной власти, вынесены 30 постановлений о назначении административных наказаний</a:t>
              </a:r>
            </a:p>
            <a:p>
              <a:pPr marL="171450" indent="-171450" algn="just">
                <a:buFontTx/>
                <a:buChar char="-"/>
              </a:pP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результатам контрольно-надзорных мероприятий и производства по делам об административных правонарушениях наложено административных штрафов на сумму 7 787,8 тыс. рублей, из них поступило в бюджет на сумму 2 368 тыс. рублей</a:t>
              </a:r>
            </a:p>
            <a:p>
              <a:pPr marL="171450" indent="-171450" algn="just">
                <a:buFontTx/>
                <a:buChar char="-"/>
              </a:pPr>
              <a:endParaRPr lang="ru-RU" sz="1100" dirty="0" smtClean="0"/>
            </a:p>
            <a:p>
              <a:pPr marL="171450" indent="-171450" algn="just">
                <a:buFontTx/>
                <a:buChar char="-"/>
              </a:pPr>
              <a:endParaRPr lang="ru-RU" sz="1100" dirty="0" smtClean="0"/>
            </a:p>
          </p:txBody>
        </p:sp>
      </p:grpSp>
      <p:sp>
        <p:nvSpPr>
          <p:cNvPr id="6" name="Скругленный прямоугольник 5"/>
          <p:cNvSpPr/>
          <p:nvPr/>
        </p:nvSpPr>
        <p:spPr>
          <a:xfrm>
            <a:off x="4860032" y="666026"/>
            <a:ext cx="3960440" cy="463518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50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500"/>
              </a:spcAft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нарушения в области использования и охраны недр вынесено 6 постановлений о назначении административного наказания на общую сумму 1 070 тыс. рублей</a:t>
            </a:r>
          </a:p>
          <a:p>
            <a:pPr marL="285750" indent="-285750" algn="just">
              <a:spcAft>
                <a:spcPts val="500"/>
              </a:spcAft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нарушения в области использования и охраны земель вынесено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постановлений о назначении административного наказания на общую сумму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 тыс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</a:p>
          <a:p>
            <a:pPr marL="285750" indent="-285750" algn="just">
              <a:spcAft>
                <a:spcPts val="500"/>
              </a:spcAft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нарушения в области использования и охраны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водных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вынесено 84 постановления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назначении административного наказания на общую сумму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4 582,5 тыс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</a:p>
          <a:p>
            <a:pPr marL="285750" indent="-285750" algn="just">
              <a:spcAft>
                <a:spcPts val="500"/>
              </a:spcAft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нарушения в области охраны окружающей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 вынесено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постановлений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назначении административного наказания на общую сумму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2 078,1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just">
              <a:spcAft>
                <a:spcPts val="500"/>
              </a:spcAft>
            </a:pPr>
            <a:endParaRPr lang="ru-RU" sz="1600" dirty="0">
              <a:solidFill>
                <a:schemeClr val="tx1"/>
              </a:solidFill>
            </a:endParaRPr>
          </a:p>
          <a:p>
            <a:pPr marL="285750" indent="-285750" algn="just">
              <a:spcAft>
                <a:spcPts val="500"/>
              </a:spcAft>
              <a:buFontTx/>
              <a:buChar char="-"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1800" y="116632"/>
            <a:ext cx="360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47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4850" y="260648"/>
            <a:ext cx="6569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ходе реализации профилактических мероприятий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699746"/>
              </p:ext>
            </p:extLst>
          </p:nvPr>
        </p:nvGraphicFramePr>
        <p:xfrm>
          <a:off x="467544" y="1412776"/>
          <a:ext cx="8136904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6904"/>
              </a:tblGrid>
              <a:tr h="20966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 полугодие 2021 года выдано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37 предостережений  о недопустимости нарушения обязательных требований.</a:t>
                      </a: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Два предостережения, выданные органу местного самоуправления, были обжалованы в Арбитражный суд города Москвы, приняты решения об отказе в удовлетворении заявленных требований, предостережения о недопустимости нарушения обязательных требований признаны законными.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2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741695"/>
              </p:ext>
            </p:extLst>
          </p:nvPr>
        </p:nvGraphicFramePr>
        <p:xfrm>
          <a:off x="467544" y="908720"/>
          <a:ext cx="7992888" cy="3925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2888"/>
              </a:tblGrid>
              <a:tr h="3816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типовых и массовых нарушениях обязательных требований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области использования и охраны недр,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выявленные отделом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Часть 2 статьи 7.3 КоАП РФ. Нарушение условий, предусмотренных лицензией на пользование недрами, и (или) требований утвержденного в установленном порядке технического проекта и (или) иной проектной документации на выполнение работ, связанных с пользованием недрами, в частности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утверждение в установленном порядке технического проекта и (или) иной проектной документации на выполнение работ, связанных с пользованием недрами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невыполнение оценки запасов подземных вод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представление материалов по результатам геологического изучения недр на государственную экспертизу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представление сведений о выполнении условий пользования недрами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начало добычи подземной воды до выполнения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обязательных условий пользования недрами, отражённых в лицензии, и необходимых для начала такой деятельности, в том числе, в отсутствие технического проекта разработки месторождения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46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388962"/>
              </p:ext>
            </p:extLst>
          </p:nvPr>
        </p:nvGraphicFramePr>
        <p:xfrm>
          <a:off x="107504" y="205533"/>
          <a:ext cx="8928992" cy="72038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28992"/>
              </a:tblGrid>
              <a:tr h="6535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типовых и массовых нарушениях обязательных требований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области использования и охраны водных объектов,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выявленные отделом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7.6 КоАП РФ. Самовольное занятие водного объекта или его части, либо использование их без документов, на основании которых возникает право пользования водным объектом или его частью, либо водопользование с нарушением его условий, в частности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8.1 КоАП РФ. Несоблюдение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экологичесотсутствие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права пользования водным объектом (договора водопользования или решения на предоставление водного объекта в пользование) для целей сброса сточных вод, забора (изъятия)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водных ресурсов из водных объектов, использования акватории водного объекта, для проведения дноуглубительных, взрывных, буровых и других работ, связанных с изменением дна и берегов поверхностных водных объектов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ких требований при осуществлении градостроительной деятельности и эксплуатации предприятий, сооружений или иных объектов, в частности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необеспечение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надлежащей эксплуатации очистных сооружений, что влечёт за собой их неэффективную работу, в том числе, неэффективную степень очистки сточных вод, сбрасываемых в водный объект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8.12.1 КоАП РФ. Несоблюдение условия обеспечения свободного доступа граждан к водному объекту общего пользования и его береговой полосе, в частности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застройка береговой полосы водного объекта объектами некапитального строительства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возведение ограждений земельных участков до уреза воды водного объекта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8.13 КоАП РФ. Нарушение правил охраны водных объектов, в частности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сброс в водные объекты сточных вод, содержание в которых опасных для здоровья человека веществ и соединений превышает нормативы допустимого воздействия на водные объекты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8.14 КоАП РФ. Нарушение правил водопользования, в частности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ведение в установленном порядке учет объема забора (изъятия) водных ресурсов из водных объектов и объема сброса сточных, в том числе дренажных, вод, их качества, регулярные наблюдения за водными объектами и их </a:t>
                      </a:r>
                      <a:r>
                        <a:rPr lang="ru-RU" sz="1200" b="1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водоохранными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зонами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сброс в водные объекты сточных вод, не подвергшихся санитарной очистке, обезвреживанию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8.45 КоАП РФ. Невыполнение требований по оборудованию хозяйственных и иных объектов, расположенных в границах </a:t>
                      </a:r>
                      <a:r>
                        <a:rPr lang="ru-RU" sz="1200" b="1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водоохранных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зон, сооружениями, обеспечивающими охрану водных объектов от загрязнения, засорения, заиления и истощения вод, в частности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отсутствие локальных очистных сооружений для очистки сточных вод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отсутствие сооружений и систем для отведения (сброса) сточных вод в приемники, изготовленные из водонепроницаемых материалов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52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764</TotalTime>
  <Words>1350</Words>
  <Application>Microsoft Office PowerPoint</Application>
  <PresentationFormat>Экран (4:3)</PresentationFormat>
  <Paragraphs>86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Georgia</vt:lpstr>
      <vt:lpstr>Lucida Sans Unicode</vt:lpstr>
      <vt:lpstr>Times New Roman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Сычевский Андрей Викторович</dc:creator>
  <cp:lastModifiedBy>Буддо Юлия Юрьевна</cp:lastModifiedBy>
  <cp:revision>68</cp:revision>
  <cp:lastPrinted>2021-12-16T06:26:41Z</cp:lastPrinted>
  <dcterms:modified xsi:type="dcterms:W3CDTF">2021-12-16T06:29:34Z</dcterms:modified>
</cp:coreProperties>
</file>