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97" r:id="rId1"/>
  </p:sldMasterIdLst>
  <p:notesMasterIdLst>
    <p:notesMasterId r:id="rId17"/>
  </p:notesMasterIdLst>
  <p:handoutMasterIdLst>
    <p:handoutMasterId r:id="rId18"/>
  </p:handoutMasterIdLst>
  <p:sldIdLst>
    <p:sldId id="586" r:id="rId2"/>
    <p:sldId id="653" r:id="rId3"/>
    <p:sldId id="616" r:id="rId4"/>
    <p:sldId id="654" r:id="rId5"/>
    <p:sldId id="662" r:id="rId6"/>
    <p:sldId id="661" r:id="rId7"/>
    <p:sldId id="647" r:id="rId8"/>
    <p:sldId id="655" r:id="rId9"/>
    <p:sldId id="666" r:id="rId10"/>
    <p:sldId id="664" r:id="rId11"/>
    <p:sldId id="667" r:id="rId12"/>
    <p:sldId id="663" r:id="rId13"/>
    <p:sldId id="668" r:id="rId14"/>
    <p:sldId id="669" r:id="rId15"/>
    <p:sldId id="643" r:id="rId1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A181"/>
    <a:srgbClr val="DE7120"/>
    <a:srgbClr val="52A887"/>
    <a:srgbClr val="A84400"/>
    <a:srgbClr val="23634F"/>
    <a:srgbClr val="214945"/>
    <a:srgbClr val="507BA2"/>
    <a:srgbClr val="4274B0"/>
    <a:srgbClr val="5AA08A"/>
    <a:srgbClr val="3EA6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08" autoAdjust="0"/>
    <p:restoredTop sz="96433" autoAdjust="0"/>
  </p:normalViewPr>
  <p:slideViewPr>
    <p:cSldViewPr snapToGrid="0">
      <p:cViewPr varScale="1">
        <p:scale>
          <a:sx n="112" d="100"/>
          <a:sy n="112" d="100"/>
        </p:scale>
        <p:origin x="1104" y="132"/>
      </p:cViewPr>
      <p:guideLst>
        <p:guide orient="horz" pos="2183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8"/>
            <a:ext cx="2946400" cy="496887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18"/>
            <a:ext cx="2946400" cy="496887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r">
              <a:defRPr sz="1200"/>
            </a:lvl1pPr>
          </a:lstStyle>
          <a:p>
            <a:fld id="{329F1339-AFC8-49AE-A8A0-F921C6CF0B8A}" type="datetimeFigureOut">
              <a:rPr lang="ru-RU" smtClean="0"/>
              <a:pPr/>
              <a:t>21.12.2021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3"/>
            <a:ext cx="2946400" cy="496887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429753"/>
            <a:ext cx="2946400" cy="496887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r">
              <a:defRPr sz="1200"/>
            </a:lvl1pPr>
          </a:lstStyle>
          <a:p>
            <a:fld id="{C270A5ED-57E7-4FE5-B573-1814A9271F0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62767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5" y="23"/>
            <a:ext cx="2945659" cy="498055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88" y="23"/>
            <a:ext cx="2945659" cy="498055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r">
              <a:defRPr sz="1200"/>
            </a:lvl1pPr>
          </a:lstStyle>
          <a:p>
            <a:fld id="{16B5D8CE-39A6-4CEA-AF5B-3429038C13AC}" type="datetimeFigureOut">
              <a:rPr lang="ru-RU" smtClean="0"/>
              <a:pPr/>
              <a:t>21.12.2021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4" rIns="91426" bIns="45714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216"/>
            <a:ext cx="5438140" cy="3908614"/>
          </a:xfrm>
          <a:prstGeom prst="rect">
            <a:avLst/>
          </a:prstGeom>
        </p:spPr>
        <p:txBody>
          <a:bodyPr vert="horz" lIns="91426" tIns="45714" rIns="91426" bIns="4571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5" y="9428584"/>
            <a:ext cx="2945659" cy="498054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88" y="9428584"/>
            <a:ext cx="2945659" cy="498054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r">
              <a:defRPr sz="1200"/>
            </a:lvl1pPr>
          </a:lstStyle>
          <a:p>
            <a:fld id="{3B4C8C4F-C774-437C-A1B2-1ECD8DE2D14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718952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9346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9541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79577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77725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01898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84834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0486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3575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4560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2998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00917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1010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2542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00351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5416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1" y="3886204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94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88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82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77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713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65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59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54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7B82-04B9-4553-BFD4-0016CC9B0AA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265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5DFD-F615-4AEC-AD9E-8CE8BB236B6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21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4" y="274640"/>
            <a:ext cx="8026401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C05D3-CEDF-471F-8683-D2C882E23BD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464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D0B34-F517-4F8E-BC01-F442EF91C0F5}" type="datetime1">
              <a:rPr lang="ru-RU" smtClean="0"/>
              <a:pPr/>
              <a:t>21.12.2021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282C5E"/>
                </a:solidFill>
                <a:latin typeface="Arial Black"/>
                <a:cs typeface="Arial Black"/>
              </a:defRPr>
            </a:lvl1pPr>
          </a:lstStyle>
          <a:p>
            <a:pPr marL="25399">
              <a:spcBef>
                <a:spcPts val="245"/>
              </a:spcBef>
            </a:pPr>
            <a:fld id="{81D60167-4931-47E6-BA6A-407CBD079E47}" type="slidenum">
              <a:rPr lang="ru-RU" smtClean="0"/>
              <a:pPr marL="25399">
                <a:spcBef>
                  <a:spcPts val="245"/>
                </a:spcBef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7482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A8D8-68B1-41AA-8AF0-19E2B656737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159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4"/>
            <a:ext cx="10363200" cy="1362075"/>
          </a:xfrm>
        </p:spPr>
        <p:txBody>
          <a:bodyPr anchor="t"/>
          <a:lstStyle>
            <a:lvl1pPr algn="l">
              <a:defRPr sz="52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59427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18855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82831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3771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297138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565662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1599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75421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DE9EE-8518-4E54-82C9-2A5A162FE9E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417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5" y="1600201"/>
            <a:ext cx="5384799" cy="4525963"/>
          </a:xfrm>
        </p:spPr>
        <p:txBody>
          <a:bodyPr/>
          <a:lstStyle>
            <a:lvl1pPr>
              <a:defRPr sz="3600"/>
            </a:lvl1pPr>
            <a:lvl2pPr>
              <a:defRPr sz="3067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5" y="1600201"/>
            <a:ext cx="5384799" cy="4525963"/>
          </a:xfrm>
        </p:spPr>
        <p:txBody>
          <a:bodyPr/>
          <a:lstStyle>
            <a:lvl1pPr>
              <a:defRPr sz="3600"/>
            </a:lvl1pPr>
            <a:lvl2pPr>
              <a:defRPr sz="3067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06C6-5C95-4B29-AF77-F8E1A306E1E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18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3"/>
          </a:xfrm>
        </p:spPr>
        <p:txBody>
          <a:bodyPr anchor="b"/>
          <a:lstStyle>
            <a:lvl1pPr marL="0" indent="0">
              <a:buNone/>
              <a:defRPr sz="3067" b="1"/>
            </a:lvl1pPr>
            <a:lvl2pPr marL="594277" indent="0">
              <a:buNone/>
              <a:defRPr sz="2667" b="1"/>
            </a:lvl2pPr>
            <a:lvl3pPr marL="1188553" indent="0">
              <a:buNone/>
              <a:defRPr sz="2400" b="1"/>
            </a:lvl3pPr>
            <a:lvl4pPr marL="1782831" indent="0">
              <a:buNone/>
              <a:defRPr sz="2000" b="1"/>
            </a:lvl4pPr>
            <a:lvl5pPr marL="2377109" indent="0">
              <a:buNone/>
              <a:defRPr sz="2000" b="1"/>
            </a:lvl5pPr>
            <a:lvl6pPr marL="2971383" indent="0">
              <a:buNone/>
              <a:defRPr sz="2000" b="1"/>
            </a:lvl6pPr>
            <a:lvl7pPr marL="3565662" indent="0">
              <a:buNone/>
              <a:defRPr sz="2000" b="1"/>
            </a:lvl7pPr>
            <a:lvl8pPr marL="4159939" indent="0">
              <a:buNone/>
              <a:defRPr sz="2000" b="1"/>
            </a:lvl8pPr>
            <a:lvl9pPr marL="4754214" indent="0">
              <a:buNone/>
              <a:defRPr sz="20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3067"/>
            </a:lvl1pPr>
            <a:lvl2pPr>
              <a:defRPr sz="2667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3"/>
          </a:xfrm>
        </p:spPr>
        <p:txBody>
          <a:bodyPr anchor="b"/>
          <a:lstStyle>
            <a:lvl1pPr marL="0" indent="0">
              <a:buNone/>
              <a:defRPr sz="3067" b="1"/>
            </a:lvl1pPr>
            <a:lvl2pPr marL="594277" indent="0">
              <a:buNone/>
              <a:defRPr sz="2667" b="1"/>
            </a:lvl2pPr>
            <a:lvl3pPr marL="1188553" indent="0">
              <a:buNone/>
              <a:defRPr sz="2400" b="1"/>
            </a:lvl3pPr>
            <a:lvl4pPr marL="1782831" indent="0">
              <a:buNone/>
              <a:defRPr sz="2000" b="1"/>
            </a:lvl4pPr>
            <a:lvl5pPr marL="2377109" indent="0">
              <a:buNone/>
              <a:defRPr sz="2000" b="1"/>
            </a:lvl5pPr>
            <a:lvl6pPr marL="2971383" indent="0">
              <a:buNone/>
              <a:defRPr sz="2000" b="1"/>
            </a:lvl6pPr>
            <a:lvl7pPr marL="3565662" indent="0">
              <a:buNone/>
              <a:defRPr sz="2000" b="1"/>
            </a:lvl7pPr>
            <a:lvl8pPr marL="4159939" indent="0">
              <a:buNone/>
              <a:defRPr sz="2000" b="1"/>
            </a:lvl8pPr>
            <a:lvl9pPr marL="4754214" indent="0">
              <a:buNone/>
              <a:defRPr sz="20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/>
          <a:lstStyle>
            <a:lvl1pPr>
              <a:defRPr sz="3067"/>
            </a:lvl1pPr>
            <a:lvl2pPr>
              <a:defRPr sz="2667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98F82-3E5D-4787-8BF1-5FF68AD298F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30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DE7E-7810-4D6A-9C66-AAE18DDBA80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454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2B96-C4B0-4884-AE1B-A2F77FC9653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669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6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5" y="273054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600"/>
            </a:lvl2pPr>
            <a:lvl3pPr>
              <a:defRPr sz="3067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6" y="1435103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594277" indent="0">
              <a:buNone/>
              <a:defRPr sz="1600"/>
            </a:lvl2pPr>
            <a:lvl3pPr marL="1188553" indent="0">
              <a:buNone/>
              <a:defRPr sz="1200"/>
            </a:lvl3pPr>
            <a:lvl4pPr marL="1782831" indent="0">
              <a:buNone/>
              <a:defRPr sz="1200"/>
            </a:lvl4pPr>
            <a:lvl5pPr marL="2377109" indent="0">
              <a:buNone/>
              <a:defRPr sz="1200"/>
            </a:lvl5pPr>
            <a:lvl6pPr marL="2971383" indent="0">
              <a:buNone/>
              <a:defRPr sz="1200"/>
            </a:lvl6pPr>
            <a:lvl7pPr marL="3565662" indent="0">
              <a:buNone/>
              <a:defRPr sz="1200"/>
            </a:lvl7pPr>
            <a:lvl8pPr marL="4159939" indent="0">
              <a:buNone/>
              <a:defRPr sz="1200"/>
            </a:lvl8pPr>
            <a:lvl9pPr marL="4754214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1144-82D2-4319-BD34-DF6E12A6405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527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594277" indent="0">
              <a:buNone/>
              <a:defRPr sz="3600"/>
            </a:lvl2pPr>
            <a:lvl3pPr marL="1188553" indent="0">
              <a:buNone/>
              <a:defRPr sz="3067"/>
            </a:lvl3pPr>
            <a:lvl4pPr marL="1782831" indent="0">
              <a:buNone/>
              <a:defRPr sz="2667"/>
            </a:lvl4pPr>
            <a:lvl5pPr marL="2377109" indent="0">
              <a:buNone/>
              <a:defRPr sz="2667"/>
            </a:lvl5pPr>
            <a:lvl6pPr marL="2971383" indent="0">
              <a:buNone/>
              <a:defRPr sz="2667"/>
            </a:lvl6pPr>
            <a:lvl7pPr marL="3565662" indent="0">
              <a:buNone/>
              <a:defRPr sz="2667"/>
            </a:lvl7pPr>
            <a:lvl8pPr marL="4159939" indent="0">
              <a:buNone/>
              <a:defRPr sz="2667"/>
            </a:lvl8pPr>
            <a:lvl9pPr marL="4754214" indent="0">
              <a:buNone/>
              <a:defRPr sz="2667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594277" indent="0">
              <a:buNone/>
              <a:defRPr sz="1600"/>
            </a:lvl2pPr>
            <a:lvl3pPr marL="1188553" indent="0">
              <a:buNone/>
              <a:defRPr sz="1200"/>
            </a:lvl3pPr>
            <a:lvl4pPr marL="1782831" indent="0">
              <a:buNone/>
              <a:defRPr sz="1200"/>
            </a:lvl4pPr>
            <a:lvl5pPr marL="2377109" indent="0">
              <a:buNone/>
              <a:defRPr sz="1200"/>
            </a:lvl5pPr>
            <a:lvl6pPr marL="2971383" indent="0">
              <a:buNone/>
              <a:defRPr sz="1200"/>
            </a:lvl6pPr>
            <a:lvl7pPr marL="3565662" indent="0">
              <a:buNone/>
              <a:defRPr sz="1200"/>
            </a:lvl7pPr>
            <a:lvl8pPr marL="4159939" indent="0">
              <a:buNone/>
              <a:defRPr sz="1200"/>
            </a:lvl8pPr>
            <a:lvl9pPr marL="4754214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66956-921C-42A9-8F6B-F9A6A2AF58D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618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4640"/>
            <a:ext cx="10972800" cy="1143000"/>
          </a:xfrm>
          <a:prstGeom prst="rect">
            <a:avLst/>
          </a:prstGeom>
        </p:spPr>
        <p:txBody>
          <a:bodyPr vert="horz" lIns="78191" tIns="39096" rIns="78191" bIns="39096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1" y="1600201"/>
            <a:ext cx="10972800" cy="4525963"/>
          </a:xfrm>
          <a:prstGeom prst="rect">
            <a:avLst/>
          </a:prstGeom>
        </p:spPr>
        <p:txBody>
          <a:bodyPr vert="horz" lIns="78191" tIns="39096" rIns="78191" bIns="39096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5" y="6356354"/>
            <a:ext cx="2844801" cy="365125"/>
          </a:xfrm>
          <a:prstGeom prst="rect">
            <a:avLst/>
          </a:prstGeom>
        </p:spPr>
        <p:txBody>
          <a:bodyPr vert="horz" lIns="78191" tIns="39096" rIns="78191" bIns="39096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45474"/>
            <a:fld id="{B164239E-8695-4D68-93CD-0370E8C07FF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45474"/>
              <a:t>21.12.2021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4" y="6356354"/>
            <a:ext cx="3860800" cy="365125"/>
          </a:xfrm>
          <a:prstGeom prst="rect">
            <a:avLst/>
          </a:prstGeom>
        </p:spPr>
        <p:txBody>
          <a:bodyPr vert="horz" lIns="78191" tIns="39096" rIns="78191" bIns="39096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45474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2" y="6356354"/>
            <a:ext cx="2844801" cy="365125"/>
          </a:xfrm>
          <a:prstGeom prst="rect">
            <a:avLst/>
          </a:prstGeom>
        </p:spPr>
        <p:txBody>
          <a:bodyPr vert="horz" lIns="78191" tIns="39096" rIns="78191" bIns="39096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45474"/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45474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614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hdr="0" ftr="0" dt="0"/>
  <p:txStyles>
    <p:titleStyle>
      <a:lvl1pPr algn="ctr" defTabSz="1188553" rtl="0" eaLnBrk="1" latinLnBrk="0" hangingPunct="1">
        <a:spcBef>
          <a:spcPct val="0"/>
        </a:spcBef>
        <a:buNone/>
        <a:defRPr sz="5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5706" indent="-445706" algn="l" defTabSz="1188553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65700" indent="-371423" algn="l" defTabSz="1188553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85692" indent="-297139" algn="l" defTabSz="1188553" rtl="0" eaLnBrk="1" latinLnBrk="0" hangingPunct="1">
        <a:spcBef>
          <a:spcPct val="20000"/>
        </a:spcBef>
        <a:buFont typeface="Arial" pitchFamily="34" charset="0"/>
        <a:buChar char="•"/>
        <a:defRPr sz="3067" kern="1200">
          <a:solidFill>
            <a:schemeClr val="tx1"/>
          </a:solidFill>
          <a:latin typeface="+mn-lt"/>
          <a:ea typeface="+mn-ea"/>
          <a:cs typeface="+mn-cs"/>
        </a:defRPr>
      </a:lvl3pPr>
      <a:lvl4pPr marL="2079971" indent="-297139" algn="l" defTabSz="1188553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674244" indent="-297139" algn="l" defTabSz="1188553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268524" indent="-297139" algn="l" defTabSz="1188553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862801" indent="-297139" algn="l" defTabSz="1188553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457078" indent="-297139" algn="l" defTabSz="1188553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051354" indent="-297139" algn="l" defTabSz="1188553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94277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88553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831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377109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1383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5662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59939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54214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89923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consultant.ru/document/cons_doc_LAW_391850/04553e935b9fe74b0b673a97c282d719858ee7a2/#dst100078" TargetMode="External"/><Relationship Id="rId5" Type="http://schemas.openxmlformats.org/officeDocument/2006/relationships/hyperlink" Target="http://www.consultant.ru/document/cons_doc_LAW_89923/692f85b41e3a8e9b2c5186170a26a57b309e0954/" TargetMode="External"/><Relationship Id="rId4" Type="http://schemas.openxmlformats.org/officeDocument/2006/relationships/hyperlink" Target="http://www.consultant.ru/document/cons_doc_LAW_387510/8fe8d6f4953969bbf0ab167ddcd77ca8dd17fb4c/#dst100183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89923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consultant.ru/document/cons_doc_LAW_349637/85e86343918d460e2375dd55a27a7b84ecaee523/#dst100014" TargetMode="External"/><Relationship Id="rId4" Type="http://schemas.openxmlformats.org/officeDocument/2006/relationships/hyperlink" Target="http://www.consultant.ru/document/cons_doc_LAW_356602/cbaf83a142dc512eecd113e9e1d11c0f0c8effd7/#dst100024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C48810308DCA01F9378C43C866E8F2FC1855AD6ECB21B5500556A0B0927F8B913CED44BF612979163EEAB66D626B2AC1C6142B77E349D4A3h57DM" TargetMode="External"/><Relationship Id="rId13" Type="http://schemas.openxmlformats.org/officeDocument/2006/relationships/hyperlink" Target="consultantplus://offline/ref=1C5B3988739CB76B3CB3D9741FE72A2667D485620828E2495347D57FA1865F1CBB627F39AABEBAA2A1E9F8FF94F74764927FAC20EBDCD1N" TargetMode="External"/><Relationship Id="rId3" Type="http://schemas.openxmlformats.org/officeDocument/2006/relationships/hyperlink" Target="consultantplus://offline/ref=0795E151E2856F58CF563AC460AA4099270D8D72F9D1E35CCBCD21DD312CFE253F16BA624AC6CF696BC2522871A400076549BF01B2FBx7L8N" TargetMode="External"/><Relationship Id="rId7" Type="http://schemas.openxmlformats.org/officeDocument/2006/relationships/hyperlink" Target="consultantplus://offline/ref=B90EC412806538DF3D1535E702C0CE283C2556A2D8C646F919C89E7E8D39652A3CBA3D85BBB2210EBA7FF704E49AEB09DF2A8AE9225EM2T1N" TargetMode="External"/><Relationship Id="rId12" Type="http://schemas.openxmlformats.org/officeDocument/2006/relationships/hyperlink" Target="consultantplus://offline/ref=97847BEC18B1AEFC8CF8A2A155744C0D691312361E3E5C9C49789968B3B7E443B83516A652A06439782F4ACD5B450C3E985F6463A1F1CBEBw4cF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hyperlink" Target="consultantplus://offline/ref=B90EC412806538DF3D1535E702C0CE283C2755A6DFC846F919C89E7E8D39652A3CBA3D8CBDB22906E725E700ADCEE316DB3695E93C5E217CM5TFN" TargetMode="External"/><Relationship Id="rId11" Type="http://schemas.openxmlformats.org/officeDocument/2006/relationships/hyperlink" Target="http://www.consultant.ru/document/cons_doc_LAW_401384/f62ee45faefd8e2a11d6d88941ac66824f848bc2/#dst100003" TargetMode="External"/><Relationship Id="rId5" Type="http://schemas.openxmlformats.org/officeDocument/2006/relationships/hyperlink" Target="consultantplus://offline/ref=B90EC412806538DF3D1535E702C0CE283C255AA7D9C646F919C89E7E8D39652A3CBA3D8CBDB22904EA25E700ADCEE316DB3695E93C5E217CM5TFN" TargetMode="External"/><Relationship Id="rId10" Type="http://schemas.openxmlformats.org/officeDocument/2006/relationships/hyperlink" Target="http://www.consultant.ru/document/cons_doc_LAW_389614/5becb664d19d0c893e59dc3501754b0f828ed269/#dst569" TargetMode="External"/><Relationship Id="rId4" Type="http://schemas.openxmlformats.org/officeDocument/2006/relationships/hyperlink" Target="consultantplus://offline/ref=1F513D6850C736002143F134C440723E56099188849E5B99864E70E2AD033C3E5FE32F51B4CFD4E4C8E987FE705546B1434B4F62690F1D3AU0eBN" TargetMode="External"/><Relationship Id="rId9" Type="http://schemas.openxmlformats.org/officeDocument/2006/relationships/hyperlink" Target="consultantplus://offline/ref=C48810308DCA01F9378C43C866E8F2FC1854A86FCA20B5500556A0B0927F8B913CED44B66721781A6FB0A6692B3F22DEC2083477FD49hD74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E135CE971665B0A2EDE994CFF7390B8FFB1D1A1599FC3BBFB8E1B470C7119260801258889F96847F418645D17EBA08F8422511EACA19E8FAD3E6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consultant.ru/document/cons_doc_LAW_387669/5d94a3e5987f4b54531d0d8bad631b120c42b594/#dst8646" TargetMode="External"/><Relationship Id="rId4" Type="http://schemas.openxmlformats.org/officeDocument/2006/relationships/hyperlink" Target="http://www.consultant.ru/document/cons_doc_LAW_34661/0dcc7e45e580575732df25b337143deb37ba917e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D0C3D2935EDFF4D9D4CA75778BA506696B736D7E6083879646DD2D4400DBB24A994F1E7F80B2A526AB6E1CC295F0A12E209F0830nBh7N" TargetMode="External"/><Relationship Id="rId7" Type="http://schemas.openxmlformats.org/officeDocument/2006/relationships/hyperlink" Target="http://www.consultant.ru/document/cons_doc_LAW_34661/4393efe0f2b0783bb33c94bee9e077be76cf22bd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consultant.ru/document/cons_doc_LAW_389614/5074d915c513f487167b8dd8402cad9c30d22e16/#dst100" TargetMode="External"/><Relationship Id="rId5" Type="http://schemas.openxmlformats.org/officeDocument/2006/relationships/hyperlink" Target="consultantplus://offline/ref=CCA14453D101E0DDE88A80A6EC89F646FAE3A4C78400B30986093A21F84A90E016F2347B52D0988A21E04510B6901A17AE28D136F25410577BB2N" TargetMode="External"/><Relationship Id="rId4" Type="http://schemas.openxmlformats.org/officeDocument/2006/relationships/hyperlink" Target="consultantplus://offline/ref=BD00F4C8BAF9B1639EA965B1315111970BD8E8C6A94D2D1E2232BB03C0F609CDE7FAD48C2A483F97CF2C3110D4D9BC0EADBA0627CC45z2A2N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389504/7bce8ea0853b22138d715fc6bd443a35830c1bff/#dst100375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hyperlink" Target="consultantplus://offline/ref=BD00F4C8BAF9B1639EA965B1315111970BD8E8C6A94D2D1E2232BB03C0F609CDE7FAD48C2A483F97CF2C3110D4D9BC0EADBA0627CC45z2A2N" TargetMode="External"/><Relationship Id="rId5" Type="http://schemas.openxmlformats.org/officeDocument/2006/relationships/hyperlink" Target="http://www.consultant.ru/document/cons_doc_LAW_387669/5d94a3e5987f4b54531d0d8bad631b120c42b594/#dst8646" TargetMode="External"/><Relationship Id="rId4" Type="http://schemas.openxmlformats.org/officeDocument/2006/relationships/hyperlink" Target="http://www.consultant.ru/document/cons_doc_LAW_387669/ee098428ba2bcdd37f13b505ebbf2dcaf12deac0/#dst8682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CCA14453D101E0DDE88A80A6EC89F646FAE3A4C78400B30986093A21F84A90E016F2347B52D0988A21E04510B6901A17AE28D136F25410577BB2N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consultant.ru/document/cons_doc_LAW_389614/5074d915c513f487167b8dd8402cad9c30d22e16/#dst100" TargetMode="External"/><Relationship Id="rId5" Type="http://schemas.openxmlformats.org/officeDocument/2006/relationships/hyperlink" Target="consultantplus://offline/ref=E135CE971665B0A2EDE994CFF7390B8FFB1D1A1599FC3BBFB8E1B470C7119260801258889F96847F418645D17EBA08F8422511EACA19E8FAD3E6N" TargetMode="External"/><Relationship Id="rId4" Type="http://schemas.openxmlformats.org/officeDocument/2006/relationships/hyperlink" Target="consultantplus://offline/ref=1C5B3988739CB76B3CB3D9741FE72A2667D485620828E2495347D57FA1865F1CBB627F39AABEBAA2A1E9F8FF94F74764927FAC20EBDCD1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5" name="Рисунок 134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883100" y="2501900"/>
            <a:ext cx="1581150" cy="1562100"/>
          </a:xfrm>
          <a:prstGeom prst="rect">
            <a:avLst/>
          </a:prstGeom>
        </p:spPr>
      </p:pic>
      <p:grpSp>
        <p:nvGrpSpPr>
          <p:cNvPr id="1039" name="Группа 1038"/>
          <p:cNvGrpSpPr/>
          <p:nvPr/>
        </p:nvGrpSpPr>
        <p:grpSpPr>
          <a:xfrm>
            <a:off x="414108" y="429080"/>
            <a:ext cx="857754" cy="1064757"/>
            <a:chOff x="1546225" y="-3938587"/>
            <a:chExt cx="2335213" cy="2898774"/>
          </a:xfrm>
        </p:grpSpPr>
        <p:grpSp>
          <p:nvGrpSpPr>
            <p:cNvPr id="1038" name="Группа 1037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325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26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27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28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29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30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31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32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33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34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38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39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40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41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42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43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44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45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46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47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48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49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0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1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3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47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08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09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10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11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12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13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14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15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16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17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18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19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20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21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22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23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24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25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26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27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28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29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30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31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32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33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34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35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36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37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38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39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40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41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42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43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44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45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46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47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48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49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50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51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52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53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54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55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56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57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58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59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60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61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62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63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64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65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66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67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68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69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70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71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72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73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74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75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76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77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78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79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80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81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82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83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84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85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86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87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88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89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90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91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92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93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94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95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96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97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98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99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00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01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02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03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04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05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06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07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08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09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10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11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12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13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14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15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16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17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18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19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20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21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22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23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24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25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26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27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28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29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30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31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33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34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grpSp>
          <p:nvGrpSpPr>
            <p:cNvPr id="1037" name="Группа 1036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1032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35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36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</p:grpSp>
      <p:grpSp>
        <p:nvGrpSpPr>
          <p:cNvPr id="335" name="Группа 334"/>
          <p:cNvGrpSpPr/>
          <p:nvPr/>
        </p:nvGrpSpPr>
        <p:grpSpPr>
          <a:xfrm>
            <a:off x="1412782" y="561589"/>
            <a:ext cx="2685232" cy="700225"/>
            <a:chOff x="859658" y="271249"/>
            <a:chExt cx="5107510" cy="700225"/>
          </a:xfrm>
        </p:grpSpPr>
        <p:sp>
          <p:nvSpPr>
            <p:cNvPr id="336" name="TextBox 335"/>
            <p:cNvSpPr txBox="1"/>
            <p:nvPr/>
          </p:nvSpPr>
          <p:spPr>
            <a:xfrm>
              <a:off x="859658" y="591885"/>
              <a:ext cx="5107510" cy="379589"/>
            </a:xfrm>
            <a:prstGeom prst="rect">
              <a:avLst/>
            </a:prstGeom>
            <a:noFill/>
          </p:spPr>
          <p:txBody>
            <a:bodyPr wrap="square" lIns="121917" tIns="60959" rIns="121917" bIns="60959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ru-RU" sz="1050" b="1" spc="100" dirty="0">
                  <a:solidFill>
                    <a:srgbClr val="31547F"/>
                  </a:solidFill>
                  <a:latin typeface="Arial Narrow" pitchFamily="34" charset="0"/>
                  <a:cs typeface="Arial" panose="020B0604020202020204" pitchFamily="34" charset="0"/>
                </a:rPr>
                <a:t>Федеральная служба по надзору </a:t>
              </a:r>
            </a:p>
            <a:p>
              <a:pPr>
                <a:lnSpc>
                  <a:spcPts val="1000"/>
                </a:lnSpc>
              </a:pPr>
              <a:r>
                <a:rPr lang="ru-RU" sz="1050" b="1" spc="100" dirty="0">
                  <a:solidFill>
                    <a:srgbClr val="31547F"/>
                  </a:solidFill>
                  <a:latin typeface="Arial Narrow" pitchFamily="34" charset="0"/>
                  <a:cs typeface="Arial" panose="020B0604020202020204" pitchFamily="34" charset="0"/>
                </a:rPr>
                <a:t>в сфере природопользования</a:t>
              </a:r>
            </a:p>
          </p:txBody>
        </p:sp>
        <p:sp>
          <p:nvSpPr>
            <p:cNvPr id="337" name="TextBox 336"/>
            <p:cNvSpPr txBox="1"/>
            <p:nvPr/>
          </p:nvSpPr>
          <p:spPr>
            <a:xfrm>
              <a:off x="880611" y="271249"/>
              <a:ext cx="4636345" cy="400108"/>
            </a:xfrm>
            <a:prstGeom prst="rect">
              <a:avLst/>
            </a:prstGeom>
            <a:noFill/>
          </p:spPr>
          <p:txBody>
            <a:bodyPr wrap="none" lIns="121917" tIns="60959" rIns="121917" bIns="60959" rtlCol="0">
              <a:spAutoFit/>
            </a:bodyPr>
            <a:lstStyle/>
            <a:p>
              <a:r>
                <a:rPr lang="ru-RU" b="1" spc="100" dirty="0">
                  <a:solidFill>
                    <a:srgbClr val="31547F"/>
                  </a:solidFill>
                  <a:latin typeface="Arial Narrow" pitchFamily="34" charset="0"/>
                </a:rPr>
                <a:t>РОСПРИРОДНАДЗОР</a:t>
              </a:r>
            </a:p>
          </p:txBody>
        </p:sp>
      </p:grpSp>
      <p:sp>
        <p:nvSpPr>
          <p:cNvPr id="450" name="TextBox 449"/>
          <p:cNvSpPr txBox="1"/>
          <p:nvPr/>
        </p:nvSpPr>
        <p:spPr>
          <a:xfrm>
            <a:off x="1504285" y="804019"/>
            <a:ext cx="5902611" cy="5888790"/>
          </a:xfrm>
          <a:prstGeom prst="rect">
            <a:avLst/>
          </a:prstGeom>
          <a:noFill/>
        </p:spPr>
        <p:txBody>
          <a:bodyPr wrap="square" lIns="0" tIns="45719" rIns="0" bIns="45719" rtlCol="0">
            <a:spAutoFit/>
          </a:bodyPr>
          <a:lstStyle>
            <a:defPPr>
              <a:defRPr lang="ru-RU"/>
            </a:defPPr>
            <a:lvl1pPr>
              <a:lnSpc>
                <a:spcPts val="2900"/>
              </a:lnSpc>
              <a:defRPr sz="2400" b="1" spc="100">
                <a:solidFill>
                  <a:srgbClr val="458B7A"/>
                </a:solidFill>
                <a:latin typeface="Arial Narrow" pitchFamily="34" charset="0"/>
                <a:cs typeface="Arial" panose="020B0604020202020204" pitchFamily="34" charset="0"/>
              </a:defRPr>
            </a:lvl1pPr>
            <a:lvl3pPr marL="0" lvl="2">
              <a:lnSpc>
                <a:spcPts val="3700"/>
              </a:lnSpc>
              <a:defRPr sz="3200" b="1" spc="130">
                <a:solidFill>
                  <a:srgbClr val="002060"/>
                </a:solidFill>
                <a:latin typeface="Arial Narrow" pitchFamily="34" charset="0"/>
                <a:cs typeface="Arial" panose="020B0604020202020204" pitchFamily="34" charset="0"/>
              </a:defRPr>
            </a:lvl3pPr>
          </a:lstStyle>
          <a:p>
            <a:pPr lvl="2">
              <a:lnSpc>
                <a:spcPts val="2900"/>
              </a:lnSpc>
            </a:pPr>
            <a:endParaRPr lang="ru-RU" sz="2800" spc="200" dirty="0"/>
          </a:p>
          <a:p>
            <a:pPr lvl="2">
              <a:lnSpc>
                <a:spcPts val="2900"/>
              </a:lnSpc>
            </a:pPr>
            <a:r>
              <a:rPr lang="ru-RU" sz="1600" spc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типовых и массовых нарушениях обязательных требований, выявленных Межрегиональным управлением Росприроднадзора по Московской и Смоленской областям при осуществлении государственного надзора в области с обращениями с отходами, охраны атмосферного воздуха, за особо охраняемыми природными территориями и в сфере охоты по Московской Области </a:t>
            </a:r>
          </a:p>
          <a:p>
            <a:pPr lvl="2">
              <a:lnSpc>
                <a:spcPts val="2900"/>
              </a:lnSpc>
            </a:pPr>
            <a:r>
              <a:rPr lang="ru-RU" sz="1600" spc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 полугодие 2021г)</a:t>
            </a:r>
          </a:p>
          <a:p>
            <a:pPr lvl="2">
              <a:lnSpc>
                <a:spcPts val="1900"/>
              </a:lnSpc>
            </a:pPr>
            <a:r>
              <a:rPr lang="ru-RU" sz="1600" u="sng" spc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отдела:</a:t>
            </a:r>
          </a:p>
          <a:p>
            <a:pPr lvl="2">
              <a:lnSpc>
                <a:spcPts val="19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Бухарин Евгений Романович</a:t>
            </a:r>
          </a:p>
          <a:p>
            <a:pPr lvl="2">
              <a:lnSpc>
                <a:spcPts val="1900"/>
              </a:lnSpc>
            </a:pPr>
            <a:endParaRPr lang="ru-RU" sz="1600" spc="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ts val="1900"/>
              </a:lnSpc>
            </a:pPr>
            <a:endParaRPr lang="ru-RU" sz="1600" spc="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ts val="1900"/>
              </a:lnSpc>
            </a:pPr>
            <a:r>
              <a:rPr lang="ru-RU" sz="1600" u="sng" spc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Российской Федерации:</a:t>
            </a:r>
          </a:p>
          <a:p>
            <a:pPr lvl="2">
              <a:lnSpc>
                <a:spcPts val="19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Московская область </a:t>
            </a:r>
          </a:p>
          <a:p>
            <a:pPr lvl="2">
              <a:lnSpc>
                <a:spcPts val="1900"/>
              </a:lnSpc>
            </a:pPr>
            <a:endParaRPr lang="ru-RU" sz="1600" u="sng" spc="200" dirty="0"/>
          </a:p>
        </p:txBody>
      </p:sp>
      <p:grpSp>
        <p:nvGrpSpPr>
          <p:cNvPr id="1065" name="Группа 1064"/>
          <p:cNvGrpSpPr/>
          <p:nvPr/>
        </p:nvGrpSpPr>
        <p:grpSpPr>
          <a:xfrm>
            <a:off x="8205181" y="1889431"/>
            <a:ext cx="3011676" cy="3375024"/>
            <a:chOff x="16875125" y="-6457951"/>
            <a:chExt cx="2552701" cy="2860675"/>
          </a:xfrm>
        </p:grpSpPr>
        <p:sp>
          <p:nvSpPr>
            <p:cNvPr id="1062" name="Freeform 331"/>
            <p:cNvSpPr>
              <a:spLocks/>
            </p:cNvSpPr>
            <p:nvPr/>
          </p:nvSpPr>
          <p:spPr bwMode="auto">
            <a:xfrm>
              <a:off x="18165763" y="-5934076"/>
              <a:ext cx="1262063" cy="2198688"/>
            </a:xfrm>
            <a:custGeom>
              <a:avLst/>
              <a:gdLst>
                <a:gd name="T0" fmla="*/ 257 w 335"/>
                <a:gd name="T1" fmla="*/ 0 h 584"/>
                <a:gd name="T2" fmla="*/ 257 w 335"/>
                <a:gd name="T3" fmla="*/ 368 h 584"/>
                <a:gd name="T4" fmla="*/ 236 w 335"/>
                <a:gd name="T5" fmla="*/ 404 h 584"/>
                <a:gd name="T6" fmla="*/ 0 w 335"/>
                <a:gd name="T7" fmla="*/ 542 h 584"/>
                <a:gd name="T8" fmla="*/ 73 w 335"/>
                <a:gd name="T9" fmla="*/ 584 h 584"/>
                <a:gd name="T10" fmla="*/ 286 w 335"/>
                <a:gd name="T11" fmla="*/ 464 h 584"/>
                <a:gd name="T12" fmla="*/ 335 w 335"/>
                <a:gd name="T13" fmla="*/ 379 h 584"/>
                <a:gd name="T14" fmla="*/ 335 w 335"/>
                <a:gd name="T15" fmla="*/ 93 h 584"/>
                <a:gd name="T16" fmla="*/ 294 w 335"/>
                <a:gd name="T17" fmla="*/ 22 h 584"/>
                <a:gd name="T18" fmla="*/ 257 w 335"/>
                <a:gd name="T19" fmla="*/ 0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5" h="584">
                  <a:moveTo>
                    <a:pt x="257" y="0"/>
                  </a:moveTo>
                  <a:cubicBezTo>
                    <a:pt x="257" y="368"/>
                    <a:pt x="257" y="368"/>
                    <a:pt x="257" y="368"/>
                  </a:cubicBezTo>
                  <a:cubicBezTo>
                    <a:pt x="257" y="383"/>
                    <a:pt x="249" y="397"/>
                    <a:pt x="236" y="404"/>
                  </a:cubicBezTo>
                  <a:cubicBezTo>
                    <a:pt x="0" y="542"/>
                    <a:pt x="0" y="542"/>
                    <a:pt x="0" y="542"/>
                  </a:cubicBezTo>
                  <a:cubicBezTo>
                    <a:pt x="73" y="584"/>
                    <a:pt x="73" y="584"/>
                    <a:pt x="73" y="584"/>
                  </a:cubicBezTo>
                  <a:cubicBezTo>
                    <a:pt x="286" y="464"/>
                    <a:pt x="286" y="464"/>
                    <a:pt x="286" y="464"/>
                  </a:cubicBezTo>
                  <a:cubicBezTo>
                    <a:pt x="316" y="446"/>
                    <a:pt x="335" y="414"/>
                    <a:pt x="335" y="379"/>
                  </a:cubicBezTo>
                  <a:cubicBezTo>
                    <a:pt x="335" y="93"/>
                    <a:pt x="335" y="93"/>
                    <a:pt x="335" y="93"/>
                  </a:cubicBezTo>
                  <a:cubicBezTo>
                    <a:pt x="335" y="64"/>
                    <a:pt x="320" y="36"/>
                    <a:pt x="294" y="22"/>
                  </a:cubicBezTo>
                  <a:lnTo>
                    <a:pt x="257" y="0"/>
                  </a:lnTo>
                  <a:close/>
                </a:path>
              </a:pathLst>
            </a:custGeom>
            <a:solidFill>
              <a:srgbClr val="3583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63" name="Freeform 332"/>
            <p:cNvSpPr>
              <a:spLocks/>
            </p:cNvSpPr>
            <p:nvPr/>
          </p:nvSpPr>
          <p:spPr bwMode="auto">
            <a:xfrm>
              <a:off x="16875125" y="-5588001"/>
              <a:ext cx="1570038" cy="1990725"/>
            </a:xfrm>
            <a:custGeom>
              <a:avLst/>
              <a:gdLst>
                <a:gd name="T0" fmla="*/ 417 w 417"/>
                <a:gd name="T1" fmla="*/ 493 h 529"/>
                <a:gd name="T2" fmla="*/ 98 w 417"/>
                <a:gd name="T3" fmla="*/ 309 h 529"/>
                <a:gd name="T4" fmla="*/ 77 w 417"/>
                <a:gd name="T5" fmla="*/ 273 h 529"/>
                <a:gd name="T6" fmla="*/ 76 w 417"/>
                <a:gd name="T7" fmla="*/ 0 h 529"/>
                <a:gd name="T8" fmla="*/ 0 w 417"/>
                <a:gd name="T9" fmla="*/ 44 h 529"/>
                <a:gd name="T10" fmla="*/ 0 w 417"/>
                <a:gd name="T11" fmla="*/ 286 h 529"/>
                <a:gd name="T12" fmla="*/ 49 w 417"/>
                <a:gd name="T13" fmla="*/ 371 h 529"/>
                <a:gd name="T14" fmla="*/ 297 w 417"/>
                <a:gd name="T15" fmla="*/ 514 h 529"/>
                <a:gd name="T16" fmla="*/ 379 w 417"/>
                <a:gd name="T17" fmla="*/ 514 h 529"/>
                <a:gd name="T18" fmla="*/ 417 w 417"/>
                <a:gd name="T19" fmla="*/ 493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7" h="529">
                  <a:moveTo>
                    <a:pt x="417" y="493"/>
                  </a:moveTo>
                  <a:cubicBezTo>
                    <a:pt x="98" y="309"/>
                    <a:pt x="98" y="309"/>
                    <a:pt x="98" y="309"/>
                  </a:cubicBezTo>
                  <a:cubicBezTo>
                    <a:pt x="85" y="302"/>
                    <a:pt x="77" y="288"/>
                    <a:pt x="77" y="273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0" y="321"/>
                    <a:pt x="19" y="354"/>
                    <a:pt x="49" y="371"/>
                  </a:cubicBezTo>
                  <a:cubicBezTo>
                    <a:pt x="297" y="514"/>
                    <a:pt x="297" y="514"/>
                    <a:pt x="297" y="514"/>
                  </a:cubicBezTo>
                  <a:cubicBezTo>
                    <a:pt x="322" y="529"/>
                    <a:pt x="354" y="529"/>
                    <a:pt x="379" y="514"/>
                  </a:cubicBezTo>
                  <a:lnTo>
                    <a:pt x="417" y="493"/>
                  </a:lnTo>
                  <a:close/>
                </a:path>
              </a:pathLst>
            </a:custGeom>
            <a:solidFill>
              <a:srgbClr val="52A6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64" name="Freeform 333"/>
            <p:cNvSpPr>
              <a:spLocks/>
            </p:cNvSpPr>
            <p:nvPr/>
          </p:nvSpPr>
          <p:spPr bwMode="auto">
            <a:xfrm>
              <a:off x="16875125" y="-6457951"/>
              <a:ext cx="2259013" cy="1035050"/>
            </a:xfrm>
            <a:custGeom>
              <a:avLst/>
              <a:gdLst>
                <a:gd name="T0" fmla="*/ 0 w 600"/>
                <a:gd name="T1" fmla="*/ 275 h 275"/>
                <a:gd name="T2" fmla="*/ 319 w 600"/>
                <a:gd name="T3" fmla="*/ 91 h 275"/>
                <a:gd name="T4" fmla="*/ 361 w 600"/>
                <a:gd name="T5" fmla="*/ 91 h 275"/>
                <a:gd name="T6" fmla="*/ 600 w 600"/>
                <a:gd name="T7" fmla="*/ 227 h 275"/>
                <a:gd name="T8" fmla="*/ 600 w 600"/>
                <a:gd name="T9" fmla="*/ 140 h 275"/>
                <a:gd name="T10" fmla="*/ 387 w 600"/>
                <a:gd name="T11" fmla="*/ 17 h 275"/>
                <a:gd name="T12" fmla="*/ 289 w 600"/>
                <a:gd name="T13" fmla="*/ 17 h 275"/>
                <a:gd name="T14" fmla="*/ 42 w 600"/>
                <a:gd name="T15" fmla="*/ 160 h 275"/>
                <a:gd name="T16" fmla="*/ 0 w 600"/>
                <a:gd name="T17" fmla="*/ 232 h 275"/>
                <a:gd name="T18" fmla="*/ 0 w 600"/>
                <a:gd name="T1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0" h="275">
                  <a:moveTo>
                    <a:pt x="0" y="275"/>
                  </a:moveTo>
                  <a:cubicBezTo>
                    <a:pt x="319" y="91"/>
                    <a:pt x="319" y="91"/>
                    <a:pt x="319" y="91"/>
                  </a:cubicBezTo>
                  <a:cubicBezTo>
                    <a:pt x="332" y="83"/>
                    <a:pt x="348" y="83"/>
                    <a:pt x="361" y="91"/>
                  </a:cubicBezTo>
                  <a:cubicBezTo>
                    <a:pt x="600" y="227"/>
                    <a:pt x="600" y="227"/>
                    <a:pt x="600" y="227"/>
                  </a:cubicBezTo>
                  <a:cubicBezTo>
                    <a:pt x="600" y="140"/>
                    <a:pt x="600" y="140"/>
                    <a:pt x="600" y="140"/>
                  </a:cubicBezTo>
                  <a:cubicBezTo>
                    <a:pt x="387" y="17"/>
                    <a:pt x="387" y="17"/>
                    <a:pt x="387" y="17"/>
                  </a:cubicBezTo>
                  <a:cubicBezTo>
                    <a:pt x="357" y="0"/>
                    <a:pt x="320" y="0"/>
                    <a:pt x="289" y="17"/>
                  </a:cubicBezTo>
                  <a:cubicBezTo>
                    <a:pt x="42" y="160"/>
                    <a:pt x="42" y="160"/>
                    <a:pt x="42" y="160"/>
                  </a:cubicBezTo>
                  <a:cubicBezTo>
                    <a:pt x="16" y="175"/>
                    <a:pt x="0" y="202"/>
                    <a:pt x="0" y="232"/>
                  </a:cubicBezTo>
                  <a:lnTo>
                    <a:pt x="0" y="275"/>
                  </a:lnTo>
                  <a:close/>
                </a:path>
              </a:pathLst>
            </a:custGeom>
            <a:solidFill>
              <a:srgbClr val="2149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1069" name="Группа 1068"/>
          <p:cNvGrpSpPr/>
          <p:nvPr/>
        </p:nvGrpSpPr>
        <p:grpSpPr>
          <a:xfrm flipV="1">
            <a:off x="-1941286" y="5725213"/>
            <a:ext cx="15799699" cy="778094"/>
            <a:chOff x="-1941286" y="1184963"/>
            <a:chExt cx="15799699" cy="778094"/>
          </a:xfrm>
        </p:grpSpPr>
        <p:sp>
          <p:nvSpPr>
            <p:cNvPr id="1070" name="Полилиния 1069"/>
            <p:cNvSpPr/>
            <p:nvPr/>
          </p:nvSpPr>
          <p:spPr>
            <a:xfrm rot="19743785" flipV="1">
              <a:off x="8926631" y="1184963"/>
              <a:ext cx="630633" cy="658446"/>
            </a:xfrm>
            <a:custGeom>
              <a:avLst/>
              <a:gdLst>
                <a:gd name="connsiteX0" fmla="*/ 0 w 3643085"/>
                <a:gd name="connsiteY0" fmla="*/ 0 h 0"/>
                <a:gd name="connsiteX1" fmla="*/ 3643085 w 364308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43085">
                  <a:moveTo>
                    <a:pt x="0" y="0"/>
                  </a:moveTo>
                  <a:lnTo>
                    <a:pt x="3643085" y="0"/>
                  </a:lnTo>
                </a:path>
              </a:pathLst>
            </a:custGeom>
            <a:noFill/>
            <a:ln w="107950" cap="rnd">
              <a:solidFill>
                <a:srgbClr val="214945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1071" name="Группа 1070"/>
            <p:cNvGrpSpPr/>
            <p:nvPr/>
          </p:nvGrpSpPr>
          <p:grpSpPr>
            <a:xfrm>
              <a:off x="-1941286" y="1963057"/>
              <a:ext cx="15799699" cy="0"/>
              <a:chOff x="-1941286" y="1963057"/>
              <a:chExt cx="15799699" cy="0"/>
            </a:xfrm>
          </p:grpSpPr>
          <p:sp>
            <p:nvSpPr>
              <p:cNvPr id="1073" name="Полилиния 1072"/>
              <p:cNvSpPr/>
              <p:nvPr/>
            </p:nvSpPr>
            <p:spPr>
              <a:xfrm flipH="1">
                <a:off x="10215328" y="1963057"/>
                <a:ext cx="3643085" cy="0"/>
              </a:xfrm>
              <a:custGeom>
                <a:avLst/>
                <a:gdLst>
                  <a:gd name="connsiteX0" fmla="*/ 0 w 3643085"/>
                  <a:gd name="connsiteY0" fmla="*/ 0 h 0"/>
                  <a:gd name="connsiteX1" fmla="*/ 3643085 w 364308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643085">
                    <a:moveTo>
                      <a:pt x="0" y="0"/>
                    </a:moveTo>
                    <a:lnTo>
                      <a:pt x="3643085" y="0"/>
                    </a:lnTo>
                  </a:path>
                </a:pathLst>
              </a:custGeom>
              <a:noFill/>
              <a:ln w="107950" cap="rnd">
                <a:solidFill>
                  <a:srgbClr val="358364">
                    <a:alpha val="6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074" name="Полилиния 1073"/>
              <p:cNvSpPr/>
              <p:nvPr/>
            </p:nvSpPr>
            <p:spPr>
              <a:xfrm flipH="1">
                <a:off x="-1941286" y="1963057"/>
                <a:ext cx="11088000" cy="0"/>
              </a:xfrm>
              <a:custGeom>
                <a:avLst/>
                <a:gdLst>
                  <a:gd name="connsiteX0" fmla="*/ 0 w 3643085"/>
                  <a:gd name="connsiteY0" fmla="*/ 0 h 0"/>
                  <a:gd name="connsiteX1" fmla="*/ 3643085 w 364308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643085">
                    <a:moveTo>
                      <a:pt x="0" y="0"/>
                    </a:moveTo>
                    <a:lnTo>
                      <a:pt x="3643085" y="0"/>
                    </a:lnTo>
                  </a:path>
                </a:pathLst>
              </a:custGeom>
              <a:noFill/>
              <a:ln w="107950" cap="rnd">
                <a:solidFill>
                  <a:srgbClr val="358364">
                    <a:alpha val="6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1072" name="Полилиния 1071"/>
            <p:cNvSpPr/>
            <p:nvPr/>
          </p:nvSpPr>
          <p:spPr>
            <a:xfrm rot="1856215" flipH="1" flipV="1">
              <a:off x="9802931" y="1184963"/>
              <a:ext cx="630633" cy="658446"/>
            </a:xfrm>
            <a:custGeom>
              <a:avLst/>
              <a:gdLst>
                <a:gd name="connsiteX0" fmla="*/ 0 w 3643085"/>
                <a:gd name="connsiteY0" fmla="*/ 0 h 0"/>
                <a:gd name="connsiteX1" fmla="*/ 3643085 w 364308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43085">
                  <a:moveTo>
                    <a:pt x="0" y="0"/>
                  </a:moveTo>
                  <a:lnTo>
                    <a:pt x="3643085" y="0"/>
                  </a:lnTo>
                </a:path>
              </a:pathLst>
            </a:custGeom>
            <a:noFill/>
            <a:ln w="107950" cap="rnd">
              <a:solidFill>
                <a:srgbClr val="35A982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095" name="Прямоугольник 1094"/>
          <p:cNvSpPr/>
          <p:nvPr/>
        </p:nvSpPr>
        <p:spPr>
          <a:xfrm>
            <a:off x="8547484" y="3996178"/>
            <a:ext cx="2290482" cy="437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sz="1100" b="1" spc="2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МЫ  ОТВЕТСТВЕННЫ </a:t>
            </a:r>
          </a:p>
          <a:p>
            <a:pPr algn="ctr">
              <a:lnSpc>
                <a:spcPts val="1300"/>
              </a:lnSpc>
            </a:pPr>
            <a:r>
              <a:rPr lang="ru-RU" sz="1100" b="1" spc="15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ПО  СВОЕЙ  ПРИРОДЕ</a:t>
            </a:r>
          </a:p>
        </p:txBody>
      </p:sp>
      <p:grpSp>
        <p:nvGrpSpPr>
          <p:cNvPr id="1109" name="Группа 1108"/>
          <p:cNvGrpSpPr/>
          <p:nvPr/>
        </p:nvGrpSpPr>
        <p:grpSpPr>
          <a:xfrm flipV="1">
            <a:off x="-1941286" y="5896663"/>
            <a:ext cx="15799699" cy="778094"/>
            <a:chOff x="-1941286" y="1184963"/>
            <a:chExt cx="15799699" cy="778094"/>
          </a:xfrm>
        </p:grpSpPr>
        <p:sp>
          <p:nvSpPr>
            <p:cNvPr id="1110" name="Полилиния 1109"/>
            <p:cNvSpPr/>
            <p:nvPr/>
          </p:nvSpPr>
          <p:spPr>
            <a:xfrm rot="19743785" flipV="1">
              <a:off x="8926631" y="1184963"/>
              <a:ext cx="630633" cy="658446"/>
            </a:xfrm>
            <a:custGeom>
              <a:avLst/>
              <a:gdLst>
                <a:gd name="connsiteX0" fmla="*/ 0 w 3643085"/>
                <a:gd name="connsiteY0" fmla="*/ 0 h 0"/>
                <a:gd name="connsiteX1" fmla="*/ 3643085 w 364308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43085">
                  <a:moveTo>
                    <a:pt x="0" y="0"/>
                  </a:moveTo>
                  <a:lnTo>
                    <a:pt x="3643085" y="0"/>
                  </a:lnTo>
                </a:path>
              </a:pathLst>
            </a:custGeom>
            <a:noFill/>
            <a:ln w="44450" cap="rnd">
              <a:solidFill>
                <a:srgbClr val="10497E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1111" name="Группа 1110"/>
            <p:cNvGrpSpPr/>
            <p:nvPr/>
          </p:nvGrpSpPr>
          <p:grpSpPr>
            <a:xfrm>
              <a:off x="-1941286" y="1963057"/>
              <a:ext cx="15799699" cy="0"/>
              <a:chOff x="-1941286" y="1963057"/>
              <a:chExt cx="15799699" cy="0"/>
            </a:xfrm>
          </p:grpSpPr>
          <p:sp>
            <p:nvSpPr>
              <p:cNvPr id="1113" name="Полилиния 1112"/>
              <p:cNvSpPr/>
              <p:nvPr/>
            </p:nvSpPr>
            <p:spPr>
              <a:xfrm flipH="1">
                <a:off x="10215328" y="1963057"/>
                <a:ext cx="3643085" cy="0"/>
              </a:xfrm>
              <a:custGeom>
                <a:avLst/>
                <a:gdLst>
                  <a:gd name="connsiteX0" fmla="*/ 0 w 3643085"/>
                  <a:gd name="connsiteY0" fmla="*/ 0 h 0"/>
                  <a:gd name="connsiteX1" fmla="*/ 3643085 w 364308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643085">
                    <a:moveTo>
                      <a:pt x="0" y="0"/>
                    </a:moveTo>
                    <a:lnTo>
                      <a:pt x="3643085" y="0"/>
                    </a:lnTo>
                  </a:path>
                </a:pathLst>
              </a:custGeom>
              <a:noFill/>
              <a:ln w="44450" cap="rnd">
                <a:solidFill>
                  <a:srgbClr val="2AAAE2">
                    <a:alpha val="6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14" name="Полилиния 1113"/>
              <p:cNvSpPr/>
              <p:nvPr/>
            </p:nvSpPr>
            <p:spPr>
              <a:xfrm flipH="1">
                <a:off x="-1941286" y="1963057"/>
                <a:ext cx="11088000" cy="0"/>
              </a:xfrm>
              <a:custGeom>
                <a:avLst/>
                <a:gdLst>
                  <a:gd name="connsiteX0" fmla="*/ 0 w 3643085"/>
                  <a:gd name="connsiteY0" fmla="*/ 0 h 0"/>
                  <a:gd name="connsiteX1" fmla="*/ 3643085 w 364308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643085">
                    <a:moveTo>
                      <a:pt x="0" y="0"/>
                    </a:moveTo>
                    <a:lnTo>
                      <a:pt x="3643085" y="0"/>
                    </a:lnTo>
                  </a:path>
                </a:pathLst>
              </a:custGeom>
              <a:noFill/>
              <a:ln w="44450" cap="rnd">
                <a:solidFill>
                  <a:srgbClr val="2AAAE2">
                    <a:alpha val="6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1112" name="Полилиния 1111"/>
            <p:cNvSpPr/>
            <p:nvPr/>
          </p:nvSpPr>
          <p:spPr>
            <a:xfrm rot="1856215" flipH="1" flipV="1">
              <a:off x="9802931" y="1184963"/>
              <a:ext cx="630633" cy="658446"/>
            </a:xfrm>
            <a:custGeom>
              <a:avLst/>
              <a:gdLst>
                <a:gd name="connsiteX0" fmla="*/ 0 w 3643085"/>
                <a:gd name="connsiteY0" fmla="*/ 0 h 0"/>
                <a:gd name="connsiteX1" fmla="*/ 3643085 w 364308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43085">
                  <a:moveTo>
                    <a:pt x="0" y="0"/>
                  </a:moveTo>
                  <a:lnTo>
                    <a:pt x="3643085" y="0"/>
                  </a:lnTo>
                </a:path>
              </a:pathLst>
            </a:custGeom>
            <a:noFill/>
            <a:ln w="44450" cap="rnd">
              <a:solidFill>
                <a:srgbClr val="0886B2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881900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Freeform 169"/>
          <p:cNvSpPr>
            <a:spLocks/>
          </p:cNvSpPr>
          <p:nvPr/>
        </p:nvSpPr>
        <p:spPr bwMode="auto">
          <a:xfrm rot="1046995">
            <a:off x="12341058" y="-828250"/>
            <a:ext cx="1075863" cy="1011193"/>
          </a:xfrm>
          <a:custGeom>
            <a:avLst/>
            <a:gdLst>
              <a:gd name="T0" fmla="*/ 1143 w 1217"/>
              <a:gd name="T1" fmla="*/ 289 h 1365"/>
              <a:gd name="T2" fmla="*/ 1076 w 1217"/>
              <a:gd name="T3" fmla="*/ 251 h 1365"/>
              <a:gd name="T4" fmla="*/ 1076 w 1217"/>
              <a:gd name="T5" fmla="*/ 251 h 1365"/>
              <a:gd name="T6" fmla="*/ 695 w 1217"/>
              <a:gd name="T7" fmla="*/ 32 h 1365"/>
              <a:gd name="T8" fmla="*/ 519 w 1217"/>
              <a:gd name="T9" fmla="*/ 32 h 1365"/>
              <a:gd name="T10" fmla="*/ 75 w 1217"/>
              <a:gd name="T11" fmla="*/ 289 h 1365"/>
              <a:gd name="T12" fmla="*/ 1 w 1217"/>
              <a:gd name="T13" fmla="*/ 417 h 1365"/>
              <a:gd name="T14" fmla="*/ 1 w 1217"/>
              <a:gd name="T15" fmla="*/ 494 h 1365"/>
              <a:gd name="T16" fmla="*/ 1 w 1217"/>
              <a:gd name="T17" fmla="*/ 495 h 1365"/>
              <a:gd name="T18" fmla="*/ 0 w 1217"/>
              <a:gd name="T19" fmla="*/ 930 h 1365"/>
              <a:gd name="T20" fmla="*/ 88 w 1217"/>
              <a:gd name="T21" fmla="*/ 1082 h 1365"/>
              <a:gd name="T22" fmla="*/ 533 w 1217"/>
              <a:gd name="T23" fmla="*/ 1338 h 1365"/>
              <a:gd name="T24" fmla="*/ 681 w 1217"/>
              <a:gd name="T25" fmla="*/ 1338 h 1365"/>
              <a:gd name="T26" fmla="*/ 748 w 1217"/>
              <a:gd name="T27" fmla="*/ 1300 h 1365"/>
              <a:gd name="T28" fmla="*/ 746 w 1217"/>
              <a:gd name="T29" fmla="*/ 1299 h 1365"/>
              <a:gd name="T30" fmla="*/ 1128 w 1217"/>
              <a:gd name="T31" fmla="*/ 1083 h 1365"/>
              <a:gd name="T32" fmla="*/ 1217 w 1217"/>
              <a:gd name="T33" fmla="*/ 930 h 1365"/>
              <a:gd name="T34" fmla="*/ 1217 w 1217"/>
              <a:gd name="T35" fmla="*/ 418 h 1365"/>
              <a:gd name="T36" fmla="*/ 1143 w 1217"/>
              <a:gd name="T37" fmla="*/ 289 h 1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17" h="1365">
                <a:moveTo>
                  <a:pt x="1143" y="289"/>
                </a:moveTo>
                <a:cubicBezTo>
                  <a:pt x="1076" y="251"/>
                  <a:pt x="1076" y="251"/>
                  <a:pt x="1076" y="251"/>
                </a:cubicBezTo>
                <a:cubicBezTo>
                  <a:pt x="1076" y="251"/>
                  <a:pt x="1076" y="251"/>
                  <a:pt x="1076" y="251"/>
                </a:cubicBezTo>
                <a:cubicBezTo>
                  <a:pt x="695" y="32"/>
                  <a:pt x="695" y="32"/>
                  <a:pt x="695" y="32"/>
                </a:cubicBezTo>
                <a:cubicBezTo>
                  <a:pt x="640" y="0"/>
                  <a:pt x="574" y="1"/>
                  <a:pt x="519" y="32"/>
                </a:cubicBezTo>
                <a:cubicBezTo>
                  <a:pt x="75" y="289"/>
                  <a:pt x="75" y="289"/>
                  <a:pt x="75" y="289"/>
                </a:cubicBezTo>
                <a:cubicBezTo>
                  <a:pt x="29" y="315"/>
                  <a:pt x="1" y="364"/>
                  <a:pt x="1" y="417"/>
                </a:cubicBezTo>
                <a:cubicBezTo>
                  <a:pt x="1" y="494"/>
                  <a:pt x="1" y="494"/>
                  <a:pt x="1" y="494"/>
                </a:cubicBezTo>
                <a:cubicBezTo>
                  <a:pt x="1" y="495"/>
                  <a:pt x="1" y="495"/>
                  <a:pt x="1" y="495"/>
                </a:cubicBezTo>
                <a:cubicBezTo>
                  <a:pt x="0" y="930"/>
                  <a:pt x="0" y="930"/>
                  <a:pt x="0" y="930"/>
                </a:cubicBezTo>
                <a:cubicBezTo>
                  <a:pt x="0" y="992"/>
                  <a:pt x="34" y="1050"/>
                  <a:pt x="88" y="1082"/>
                </a:cubicBezTo>
                <a:cubicBezTo>
                  <a:pt x="533" y="1338"/>
                  <a:pt x="533" y="1338"/>
                  <a:pt x="533" y="1338"/>
                </a:cubicBezTo>
                <a:cubicBezTo>
                  <a:pt x="578" y="1365"/>
                  <a:pt x="635" y="1365"/>
                  <a:pt x="681" y="1338"/>
                </a:cubicBezTo>
                <a:cubicBezTo>
                  <a:pt x="748" y="1300"/>
                  <a:pt x="748" y="1300"/>
                  <a:pt x="748" y="1300"/>
                </a:cubicBezTo>
                <a:cubicBezTo>
                  <a:pt x="746" y="1299"/>
                  <a:pt x="746" y="1299"/>
                  <a:pt x="746" y="1299"/>
                </a:cubicBezTo>
                <a:cubicBezTo>
                  <a:pt x="1128" y="1083"/>
                  <a:pt x="1128" y="1083"/>
                  <a:pt x="1128" y="1083"/>
                </a:cubicBezTo>
                <a:cubicBezTo>
                  <a:pt x="1183" y="1051"/>
                  <a:pt x="1217" y="993"/>
                  <a:pt x="1217" y="930"/>
                </a:cubicBezTo>
                <a:cubicBezTo>
                  <a:pt x="1217" y="418"/>
                  <a:pt x="1217" y="418"/>
                  <a:pt x="1217" y="418"/>
                </a:cubicBezTo>
                <a:cubicBezTo>
                  <a:pt x="1217" y="365"/>
                  <a:pt x="1189" y="316"/>
                  <a:pt x="1143" y="289"/>
                </a:cubicBezTo>
                <a:close/>
              </a:path>
            </a:pathLst>
          </a:custGeom>
          <a:solidFill>
            <a:srgbClr val="D1D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3C9D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" name="Номер слайда 12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lvl="0"/>
            <a:fld id="{81D60167-4931-47E6-BA6A-407CBD079E47}" type="slidenum">
              <a:rPr lang="ru-RU" noProof="0" smtClean="0"/>
              <a:pPr lvl="0"/>
              <a:t>10</a:t>
            </a:fld>
            <a:endParaRPr lang="ru-RU" noProof="0" dirty="0"/>
          </a:p>
        </p:txBody>
      </p:sp>
      <p:sp>
        <p:nvSpPr>
          <p:cNvPr id="226" name="Прямоугольник 11"/>
          <p:cNvSpPr>
            <a:spLocks noChangeArrowheads="1"/>
          </p:cNvSpPr>
          <p:nvPr/>
        </p:nvSpPr>
        <p:spPr bwMode="auto">
          <a:xfrm>
            <a:off x="1760471" y="23"/>
            <a:ext cx="8668070" cy="83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581" tIns="42290" rIns="84581" bIns="42290" anchor="ctr"/>
          <a:lstStyle/>
          <a:p>
            <a:pPr marL="0" marR="0" lvl="0" indent="0" algn="l" defTabSz="914400" rtl="0" eaLnBrk="1" fontAlgn="auto" latinLnBrk="0" hangingPunct="1">
              <a:lnSpc>
                <a:spcPts val="16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1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89" name="Заголовок 1"/>
          <p:cNvSpPr txBox="1">
            <a:spLocks/>
          </p:cNvSpPr>
          <p:nvPr/>
        </p:nvSpPr>
        <p:spPr>
          <a:xfrm>
            <a:off x="933847" y="325297"/>
            <a:ext cx="10590199" cy="3811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914377">
              <a:lnSpc>
                <a:spcPts val="1900"/>
              </a:lnSpc>
              <a:spcBef>
                <a:spcPct val="0"/>
              </a:spcBef>
              <a:buNone/>
              <a:defRPr sz="2400" b="1" spc="30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dirty="0"/>
              <a:t>Государственный надзор в области</a:t>
            </a:r>
            <a:br>
              <a:rPr lang="ru-RU" dirty="0"/>
            </a:br>
            <a:r>
              <a:rPr lang="ru-RU" dirty="0"/>
              <a:t>охраны атмосферного воздуха</a:t>
            </a:r>
          </a:p>
          <a:p>
            <a:pPr lvl="0" algn="ctr">
              <a:defRPr/>
            </a:pPr>
            <a:endParaRPr lang="ru-RU" b="0" dirty="0">
              <a:solidFill>
                <a:srgbClr val="4F81BD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2" name="Группа 180"/>
          <p:cNvGrpSpPr/>
          <p:nvPr/>
        </p:nvGrpSpPr>
        <p:grpSpPr>
          <a:xfrm>
            <a:off x="291731" y="803890"/>
            <a:ext cx="11854287" cy="368773"/>
            <a:chOff x="120000" y="742950"/>
            <a:chExt cx="11854287" cy="361950"/>
          </a:xfrm>
        </p:grpSpPr>
        <p:sp>
          <p:nvSpPr>
            <p:cNvPr id="182" name="Прямоугольник 181"/>
            <p:cNvSpPr/>
            <p:nvPr/>
          </p:nvSpPr>
          <p:spPr>
            <a:xfrm>
              <a:off x="274866" y="742950"/>
              <a:ext cx="11699421" cy="361950"/>
            </a:xfrm>
            <a:prstGeom prst="rect">
              <a:avLst/>
            </a:prstGeom>
            <a:gradFill flip="none" rotWithShape="1">
              <a:gsLst>
                <a:gs pos="69100">
                  <a:srgbClr val="CCD5DD"/>
                </a:gs>
                <a:gs pos="30400">
                  <a:srgbClr val="CDD5DD"/>
                </a:gs>
                <a:gs pos="50000">
                  <a:srgbClr val="C1CBD5"/>
                </a:gs>
                <a:gs pos="100000">
                  <a:srgbClr val="DFE4E9">
                    <a:alpha val="0"/>
                  </a:srgbClr>
                </a:gs>
                <a:gs pos="0">
                  <a:srgbClr val="DFE4E9">
                    <a:alpha val="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C3C9D3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3" name="Прямоугольник 182"/>
            <p:cNvSpPr/>
            <p:nvPr/>
          </p:nvSpPr>
          <p:spPr>
            <a:xfrm>
              <a:off x="120000" y="786171"/>
              <a:ext cx="11750108" cy="2899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1" i="0" u="none" strike="noStrike" kern="1200" cap="none" spc="250" normalizeH="0" baseline="0" noProof="0" dirty="0">
                <a:ln w="3175">
                  <a:noFill/>
                </a:ln>
                <a:solidFill>
                  <a:srgbClr val="358364"/>
                </a:solidFill>
                <a:effectLst/>
                <a:uLnTx/>
                <a:uFillTx/>
                <a:latin typeface="Arial Narrow" pitchFamily="34" charset="0"/>
                <a:ea typeface="Adobe Fan Heiti Std B" panose="020B0700000000000000" pitchFamily="34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3" name="Группа 219"/>
          <p:cNvGrpSpPr/>
          <p:nvPr/>
        </p:nvGrpSpPr>
        <p:grpSpPr>
          <a:xfrm>
            <a:off x="209550" y="125550"/>
            <a:ext cx="719893" cy="893626"/>
            <a:chOff x="1546225" y="-3938587"/>
            <a:chExt cx="2335213" cy="2898774"/>
          </a:xfrm>
        </p:grpSpPr>
        <p:grpSp>
          <p:nvGrpSpPr>
            <p:cNvPr id="4" name="Группа 220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227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4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7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8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9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0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1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2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3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4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5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6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7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8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9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0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1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2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3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4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6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7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8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9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0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1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2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3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4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5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6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7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8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9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0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1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2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3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4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5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6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7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8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9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0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1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2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3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4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5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6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7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8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9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0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1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2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3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4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5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6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7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8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9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0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1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2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3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4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5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6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7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8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9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0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1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3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4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5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6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7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8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9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0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1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2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3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4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5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6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0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1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2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3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4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5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6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7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8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9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0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1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2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3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4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5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6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7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8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9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0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1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2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3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4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5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6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7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8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9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0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1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2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3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4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5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6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7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8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9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0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1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2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3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4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5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6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7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8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9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0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1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2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3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4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5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6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7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8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9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50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Группа 221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223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4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5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6" name="Прямоугольник 5"/>
          <p:cNvSpPr/>
          <p:nvPr/>
        </p:nvSpPr>
        <p:spPr>
          <a:xfrm>
            <a:off x="685727" y="1753615"/>
            <a:ext cx="10938995" cy="2062103"/>
          </a:xfrm>
          <a:prstGeom prst="rect">
            <a:avLst/>
          </a:prstGeom>
          <a:solidFill>
            <a:schemeClr val="accent1">
              <a:alpha val="75000"/>
            </a:schemeClr>
          </a:solidFill>
        </p:spPr>
        <p:txBody>
          <a:bodyPr wrap="square">
            <a:spAutoFit/>
          </a:bodyPr>
          <a:lstStyle/>
          <a:p>
            <a:pPr indent="450000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нарушениями в области охраны атмосферного воздуха являются: отсутствие разрешительных документов на выброс вредных (загрязняющих) веществ в атмосферу (разрешения или комплексного экологического разрешения для объектов 1 категории, декларации НВОС для объектов 2 категории, либо отчета об организации и о результатах осуществления производственного экологического контроля для объектов 3 категории НВОС), эксплуатация установок очистки газов с нарушениями установленных требований.</a:t>
            </a:r>
          </a:p>
          <a:p>
            <a:pPr indent="450000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Кодексом об административных правонарушениях Российской Федерации за нарушения природоохранного законодательства в области охраны атмосферного воздуха предусмотрена административная ответственность по статье 8.21 - нарушение правил охраны атмосферного воздуха:</a:t>
            </a:r>
          </a:p>
        </p:txBody>
      </p:sp>
      <p:graphicFrame>
        <p:nvGraphicFramePr>
          <p:cNvPr id="169" name="Таблица 1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453484"/>
              </p:ext>
            </p:extLst>
          </p:nvPr>
        </p:nvGraphicFramePr>
        <p:xfrm>
          <a:off x="685726" y="4007978"/>
          <a:ext cx="10896677" cy="27773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35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036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56555"/>
                <a:gridCol w="1936438"/>
                <a:gridCol w="1936438"/>
              </a:tblGrid>
              <a:tr h="6494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КоАП РФ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долж/юр/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постановлений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Сумма (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6571">
                <a:tc rowSpan="2">
                  <a:txBody>
                    <a:bodyPr/>
                    <a:lstStyle/>
                    <a:p>
                      <a:pPr marL="0" marR="0" lvl="0" indent="0" algn="ctr" defTabSz="118855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alpha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Статья 8.21 ч.1 – отсутствие специального разрешения на выброс 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юр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65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долж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8657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alpha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Статья 8.21 ч.2 – нарушение условий специального разрешения на выброс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юр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65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долж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070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alpha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Статья 8.21 ч.3 – </a:t>
                      </a: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нарушение правил</a:t>
                      </a:r>
                      <a:r>
                        <a:rPr lang="ru-RU" sz="1400" b="1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эксплуатации, неиспользование сооружений, оборудования или аппаратуры для очистки газов и контроля выбросов вредных веществ в атмосферный воздух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юр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09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долж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876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Freeform 169"/>
          <p:cNvSpPr>
            <a:spLocks/>
          </p:cNvSpPr>
          <p:nvPr/>
        </p:nvSpPr>
        <p:spPr bwMode="auto">
          <a:xfrm rot="1046995">
            <a:off x="12341058" y="-828250"/>
            <a:ext cx="1075863" cy="1011193"/>
          </a:xfrm>
          <a:custGeom>
            <a:avLst/>
            <a:gdLst>
              <a:gd name="T0" fmla="*/ 1143 w 1217"/>
              <a:gd name="T1" fmla="*/ 289 h 1365"/>
              <a:gd name="T2" fmla="*/ 1076 w 1217"/>
              <a:gd name="T3" fmla="*/ 251 h 1365"/>
              <a:gd name="T4" fmla="*/ 1076 w 1217"/>
              <a:gd name="T5" fmla="*/ 251 h 1365"/>
              <a:gd name="T6" fmla="*/ 695 w 1217"/>
              <a:gd name="T7" fmla="*/ 32 h 1365"/>
              <a:gd name="T8" fmla="*/ 519 w 1217"/>
              <a:gd name="T9" fmla="*/ 32 h 1365"/>
              <a:gd name="T10" fmla="*/ 75 w 1217"/>
              <a:gd name="T11" fmla="*/ 289 h 1365"/>
              <a:gd name="T12" fmla="*/ 1 w 1217"/>
              <a:gd name="T13" fmla="*/ 417 h 1365"/>
              <a:gd name="T14" fmla="*/ 1 w 1217"/>
              <a:gd name="T15" fmla="*/ 494 h 1365"/>
              <a:gd name="T16" fmla="*/ 1 w 1217"/>
              <a:gd name="T17" fmla="*/ 495 h 1365"/>
              <a:gd name="T18" fmla="*/ 0 w 1217"/>
              <a:gd name="T19" fmla="*/ 930 h 1365"/>
              <a:gd name="T20" fmla="*/ 88 w 1217"/>
              <a:gd name="T21" fmla="*/ 1082 h 1365"/>
              <a:gd name="T22" fmla="*/ 533 w 1217"/>
              <a:gd name="T23" fmla="*/ 1338 h 1365"/>
              <a:gd name="T24" fmla="*/ 681 w 1217"/>
              <a:gd name="T25" fmla="*/ 1338 h 1365"/>
              <a:gd name="T26" fmla="*/ 748 w 1217"/>
              <a:gd name="T27" fmla="*/ 1300 h 1365"/>
              <a:gd name="T28" fmla="*/ 746 w 1217"/>
              <a:gd name="T29" fmla="*/ 1299 h 1365"/>
              <a:gd name="T30" fmla="*/ 1128 w 1217"/>
              <a:gd name="T31" fmla="*/ 1083 h 1365"/>
              <a:gd name="T32" fmla="*/ 1217 w 1217"/>
              <a:gd name="T33" fmla="*/ 930 h 1365"/>
              <a:gd name="T34" fmla="*/ 1217 w 1217"/>
              <a:gd name="T35" fmla="*/ 418 h 1365"/>
              <a:gd name="T36" fmla="*/ 1143 w 1217"/>
              <a:gd name="T37" fmla="*/ 289 h 1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17" h="1365">
                <a:moveTo>
                  <a:pt x="1143" y="289"/>
                </a:moveTo>
                <a:cubicBezTo>
                  <a:pt x="1076" y="251"/>
                  <a:pt x="1076" y="251"/>
                  <a:pt x="1076" y="251"/>
                </a:cubicBezTo>
                <a:cubicBezTo>
                  <a:pt x="1076" y="251"/>
                  <a:pt x="1076" y="251"/>
                  <a:pt x="1076" y="251"/>
                </a:cubicBezTo>
                <a:cubicBezTo>
                  <a:pt x="695" y="32"/>
                  <a:pt x="695" y="32"/>
                  <a:pt x="695" y="32"/>
                </a:cubicBezTo>
                <a:cubicBezTo>
                  <a:pt x="640" y="0"/>
                  <a:pt x="574" y="1"/>
                  <a:pt x="519" y="32"/>
                </a:cubicBezTo>
                <a:cubicBezTo>
                  <a:pt x="75" y="289"/>
                  <a:pt x="75" y="289"/>
                  <a:pt x="75" y="289"/>
                </a:cubicBezTo>
                <a:cubicBezTo>
                  <a:pt x="29" y="315"/>
                  <a:pt x="1" y="364"/>
                  <a:pt x="1" y="417"/>
                </a:cubicBezTo>
                <a:cubicBezTo>
                  <a:pt x="1" y="494"/>
                  <a:pt x="1" y="494"/>
                  <a:pt x="1" y="494"/>
                </a:cubicBezTo>
                <a:cubicBezTo>
                  <a:pt x="1" y="495"/>
                  <a:pt x="1" y="495"/>
                  <a:pt x="1" y="495"/>
                </a:cubicBezTo>
                <a:cubicBezTo>
                  <a:pt x="0" y="930"/>
                  <a:pt x="0" y="930"/>
                  <a:pt x="0" y="930"/>
                </a:cubicBezTo>
                <a:cubicBezTo>
                  <a:pt x="0" y="992"/>
                  <a:pt x="34" y="1050"/>
                  <a:pt x="88" y="1082"/>
                </a:cubicBezTo>
                <a:cubicBezTo>
                  <a:pt x="533" y="1338"/>
                  <a:pt x="533" y="1338"/>
                  <a:pt x="533" y="1338"/>
                </a:cubicBezTo>
                <a:cubicBezTo>
                  <a:pt x="578" y="1365"/>
                  <a:pt x="635" y="1365"/>
                  <a:pt x="681" y="1338"/>
                </a:cubicBezTo>
                <a:cubicBezTo>
                  <a:pt x="748" y="1300"/>
                  <a:pt x="748" y="1300"/>
                  <a:pt x="748" y="1300"/>
                </a:cubicBezTo>
                <a:cubicBezTo>
                  <a:pt x="746" y="1299"/>
                  <a:pt x="746" y="1299"/>
                  <a:pt x="746" y="1299"/>
                </a:cubicBezTo>
                <a:cubicBezTo>
                  <a:pt x="1128" y="1083"/>
                  <a:pt x="1128" y="1083"/>
                  <a:pt x="1128" y="1083"/>
                </a:cubicBezTo>
                <a:cubicBezTo>
                  <a:pt x="1183" y="1051"/>
                  <a:pt x="1217" y="993"/>
                  <a:pt x="1217" y="930"/>
                </a:cubicBezTo>
                <a:cubicBezTo>
                  <a:pt x="1217" y="418"/>
                  <a:pt x="1217" y="418"/>
                  <a:pt x="1217" y="418"/>
                </a:cubicBezTo>
                <a:cubicBezTo>
                  <a:pt x="1217" y="365"/>
                  <a:pt x="1189" y="316"/>
                  <a:pt x="1143" y="289"/>
                </a:cubicBezTo>
                <a:close/>
              </a:path>
            </a:pathLst>
          </a:custGeom>
          <a:solidFill>
            <a:srgbClr val="D1D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3C9D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" name="Номер слайда 12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lvl="0"/>
            <a:fld id="{81D60167-4931-47E6-BA6A-407CBD079E47}" type="slidenum">
              <a:rPr lang="ru-RU" noProof="0" smtClean="0"/>
              <a:pPr lvl="0"/>
              <a:t>11</a:t>
            </a:fld>
            <a:endParaRPr lang="ru-RU" noProof="0" dirty="0"/>
          </a:p>
        </p:txBody>
      </p:sp>
      <p:sp>
        <p:nvSpPr>
          <p:cNvPr id="226" name="Прямоугольник 11"/>
          <p:cNvSpPr>
            <a:spLocks noChangeArrowheads="1"/>
          </p:cNvSpPr>
          <p:nvPr/>
        </p:nvSpPr>
        <p:spPr bwMode="auto">
          <a:xfrm>
            <a:off x="1760471" y="23"/>
            <a:ext cx="8668070" cy="83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581" tIns="42290" rIns="84581" bIns="42290" anchor="ctr"/>
          <a:lstStyle/>
          <a:p>
            <a:pPr marL="0" marR="0" lvl="0" indent="0" algn="l" defTabSz="914400" rtl="0" eaLnBrk="1" fontAlgn="auto" latinLnBrk="0" hangingPunct="1">
              <a:lnSpc>
                <a:spcPts val="16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1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89" name="Заголовок 1"/>
          <p:cNvSpPr txBox="1">
            <a:spLocks/>
          </p:cNvSpPr>
          <p:nvPr/>
        </p:nvSpPr>
        <p:spPr>
          <a:xfrm>
            <a:off x="933847" y="325297"/>
            <a:ext cx="10590199" cy="3811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914377">
              <a:lnSpc>
                <a:spcPts val="1900"/>
              </a:lnSpc>
              <a:spcBef>
                <a:spcPct val="0"/>
              </a:spcBef>
              <a:buNone/>
              <a:defRPr sz="2400" b="1" spc="30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ea typeface="+mj-ea"/>
                <a:cs typeface="+mj-cs"/>
              </a:defRPr>
            </a:lvl1pPr>
          </a:lstStyle>
          <a:p>
            <a:pPr indent="450000"/>
            <a:r>
              <a:rPr lang="ru-RU" u="sng" dirty="0"/>
              <a:t>Охрана и использование природных ресурсов на особо охраняемых природных территориях.</a:t>
            </a:r>
            <a:endParaRPr lang="ru-RU" dirty="0"/>
          </a:p>
          <a:p>
            <a:pPr lvl="0" algn="ctr">
              <a:defRPr/>
            </a:pPr>
            <a:endParaRPr lang="ru-RU" b="0" dirty="0">
              <a:solidFill>
                <a:srgbClr val="4F81BD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2" name="Группа 180"/>
          <p:cNvGrpSpPr/>
          <p:nvPr/>
        </p:nvGrpSpPr>
        <p:grpSpPr>
          <a:xfrm>
            <a:off x="291731" y="803890"/>
            <a:ext cx="11854287" cy="368773"/>
            <a:chOff x="120000" y="742950"/>
            <a:chExt cx="11854287" cy="361950"/>
          </a:xfrm>
        </p:grpSpPr>
        <p:sp>
          <p:nvSpPr>
            <p:cNvPr id="182" name="Прямоугольник 181"/>
            <p:cNvSpPr/>
            <p:nvPr/>
          </p:nvSpPr>
          <p:spPr>
            <a:xfrm>
              <a:off x="274866" y="742950"/>
              <a:ext cx="11699421" cy="361950"/>
            </a:xfrm>
            <a:prstGeom prst="rect">
              <a:avLst/>
            </a:prstGeom>
            <a:gradFill flip="none" rotWithShape="1">
              <a:gsLst>
                <a:gs pos="69100">
                  <a:srgbClr val="CCD5DD"/>
                </a:gs>
                <a:gs pos="30400">
                  <a:srgbClr val="CDD5DD"/>
                </a:gs>
                <a:gs pos="50000">
                  <a:srgbClr val="C1CBD5"/>
                </a:gs>
                <a:gs pos="100000">
                  <a:srgbClr val="DFE4E9">
                    <a:alpha val="0"/>
                  </a:srgbClr>
                </a:gs>
                <a:gs pos="0">
                  <a:srgbClr val="DFE4E9">
                    <a:alpha val="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C3C9D3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3" name="Прямоугольник 182"/>
            <p:cNvSpPr/>
            <p:nvPr/>
          </p:nvSpPr>
          <p:spPr>
            <a:xfrm>
              <a:off x="120000" y="786171"/>
              <a:ext cx="11750108" cy="2899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1" i="0" u="none" strike="noStrike" kern="1200" cap="none" spc="250" normalizeH="0" baseline="0" noProof="0" dirty="0">
                <a:ln w="3175">
                  <a:noFill/>
                </a:ln>
                <a:solidFill>
                  <a:srgbClr val="358364"/>
                </a:solidFill>
                <a:effectLst/>
                <a:uLnTx/>
                <a:uFillTx/>
                <a:latin typeface="Arial Narrow" pitchFamily="34" charset="0"/>
                <a:ea typeface="Adobe Fan Heiti Std B" panose="020B0700000000000000" pitchFamily="34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3" name="Группа 219"/>
          <p:cNvGrpSpPr/>
          <p:nvPr/>
        </p:nvGrpSpPr>
        <p:grpSpPr>
          <a:xfrm>
            <a:off x="209550" y="125550"/>
            <a:ext cx="719893" cy="893626"/>
            <a:chOff x="1546225" y="-3938587"/>
            <a:chExt cx="2335213" cy="2898774"/>
          </a:xfrm>
        </p:grpSpPr>
        <p:grpSp>
          <p:nvGrpSpPr>
            <p:cNvPr id="4" name="Группа 220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227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4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7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8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9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0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1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2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3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4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5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6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7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8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9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0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1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2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3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4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6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7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8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9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0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1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2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3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4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5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6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7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8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9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0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1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2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3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4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5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6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7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8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9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0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1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2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3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4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5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6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7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8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9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0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1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2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3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4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5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6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7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8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9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0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1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2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3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4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5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6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7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8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9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0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1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3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4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5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6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7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8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9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0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1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2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3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4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5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6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0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1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2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3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4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5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6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7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8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9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0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1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2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3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4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5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6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7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8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9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0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1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2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3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4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5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6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7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8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9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0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1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2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3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4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5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6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7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8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9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0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1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2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3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4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5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6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7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8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9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0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1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2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3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4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5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6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7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8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9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50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Группа 221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223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4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5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6" name="Прямоугольник 5"/>
          <p:cNvSpPr/>
          <p:nvPr/>
        </p:nvSpPr>
        <p:spPr>
          <a:xfrm>
            <a:off x="697287" y="2738705"/>
            <a:ext cx="10938995" cy="1323439"/>
          </a:xfrm>
          <a:prstGeom prst="rect">
            <a:avLst/>
          </a:prstGeom>
          <a:solidFill>
            <a:schemeClr val="accent1">
              <a:alpha val="75000"/>
            </a:schemeClr>
          </a:solidFill>
        </p:spPr>
        <p:txBody>
          <a:bodyPr wrap="square">
            <a:spAutoFit/>
          </a:bodyPr>
          <a:lstStyle/>
          <a:p>
            <a:pPr indent="450000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50000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за осуществление охраны особо охраняемых природных территорий определена ст.8.39 КоАП РФ. За второе полугодие 2021 года, было выписано 1 постановление по прокурорскому делу в отношении должностного лица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Лахина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Е.Е на сумму 17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</a:p>
          <a:p>
            <a:r>
              <a:rPr lang="ru-RU" sz="1600" b="1" dirty="0"/>
              <a:t> 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240059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Freeform 169"/>
          <p:cNvSpPr>
            <a:spLocks/>
          </p:cNvSpPr>
          <p:nvPr/>
        </p:nvSpPr>
        <p:spPr bwMode="auto">
          <a:xfrm rot="1046995">
            <a:off x="12341058" y="-828250"/>
            <a:ext cx="1075863" cy="1011193"/>
          </a:xfrm>
          <a:custGeom>
            <a:avLst/>
            <a:gdLst>
              <a:gd name="T0" fmla="*/ 1143 w 1217"/>
              <a:gd name="T1" fmla="*/ 289 h 1365"/>
              <a:gd name="T2" fmla="*/ 1076 w 1217"/>
              <a:gd name="T3" fmla="*/ 251 h 1365"/>
              <a:gd name="T4" fmla="*/ 1076 w 1217"/>
              <a:gd name="T5" fmla="*/ 251 h 1365"/>
              <a:gd name="T6" fmla="*/ 695 w 1217"/>
              <a:gd name="T7" fmla="*/ 32 h 1365"/>
              <a:gd name="T8" fmla="*/ 519 w 1217"/>
              <a:gd name="T9" fmla="*/ 32 h 1365"/>
              <a:gd name="T10" fmla="*/ 75 w 1217"/>
              <a:gd name="T11" fmla="*/ 289 h 1365"/>
              <a:gd name="T12" fmla="*/ 1 w 1217"/>
              <a:gd name="T13" fmla="*/ 417 h 1365"/>
              <a:gd name="T14" fmla="*/ 1 w 1217"/>
              <a:gd name="T15" fmla="*/ 494 h 1365"/>
              <a:gd name="T16" fmla="*/ 1 w 1217"/>
              <a:gd name="T17" fmla="*/ 495 h 1365"/>
              <a:gd name="T18" fmla="*/ 0 w 1217"/>
              <a:gd name="T19" fmla="*/ 930 h 1365"/>
              <a:gd name="T20" fmla="*/ 88 w 1217"/>
              <a:gd name="T21" fmla="*/ 1082 h 1365"/>
              <a:gd name="T22" fmla="*/ 533 w 1217"/>
              <a:gd name="T23" fmla="*/ 1338 h 1365"/>
              <a:gd name="T24" fmla="*/ 681 w 1217"/>
              <a:gd name="T25" fmla="*/ 1338 h 1365"/>
              <a:gd name="T26" fmla="*/ 748 w 1217"/>
              <a:gd name="T27" fmla="*/ 1300 h 1365"/>
              <a:gd name="T28" fmla="*/ 746 w 1217"/>
              <a:gd name="T29" fmla="*/ 1299 h 1365"/>
              <a:gd name="T30" fmla="*/ 1128 w 1217"/>
              <a:gd name="T31" fmla="*/ 1083 h 1365"/>
              <a:gd name="T32" fmla="*/ 1217 w 1217"/>
              <a:gd name="T33" fmla="*/ 930 h 1365"/>
              <a:gd name="T34" fmla="*/ 1217 w 1217"/>
              <a:gd name="T35" fmla="*/ 418 h 1365"/>
              <a:gd name="T36" fmla="*/ 1143 w 1217"/>
              <a:gd name="T37" fmla="*/ 289 h 1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17" h="1365">
                <a:moveTo>
                  <a:pt x="1143" y="289"/>
                </a:moveTo>
                <a:cubicBezTo>
                  <a:pt x="1076" y="251"/>
                  <a:pt x="1076" y="251"/>
                  <a:pt x="1076" y="251"/>
                </a:cubicBezTo>
                <a:cubicBezTo>
                  <a:pt x="1076" y="251"/>
                  <a:pt x="1076" y="251"/>
                  <a:pt x="1076" y="251"/>
                </a:cubicBezTo>
                <a:cubicBezTo>
                  <a:pt x="695" y="32"/>
                  <a:pt x="695" y="32"/>
                  <a:pt x="695" y="32"/>
                </a:cubicBezTo>
                <a:cubicBezTo>
                  <a:pt x="640" y="0"/>
                  <a:pt x="574" y="1"/>
                  <a:pt x="519" y="32"/>
                </a:cubicBezTo>
                <a:cubicBezTo>
                  <a:pt x="75" y="289"/>
                  <a:pt x="75" y="289"/>
                  <a:pt x="75" y="289"/>
                </a:cubicBezTo>
                <a:cubicBezTo>
                  <a:pt x="29" y="315"/>
                  <a:pt x="1" y="364"/>
                  <a:pt x="1" y="417"/>
                </a:cubicBezTo>
                <a:cubicBezTo>
                  <a:pt x="1" y="494"/>
                  <a:pt x="1" y="494"/>
                  <a:pt x="1" y="494"/>
                </a:cubicBezTo>
                <a:cubicBezTo>
                  <a:pt x="1" y="495"/>
                  <a:pt x="1" y="495"/>
                  <a:pt x="1" y="495"/>
                </a:cubicBezTo>
                <a:cubicBezTo>
                  <a:pt x="0" y="930"/>
                  <a:pt x="0" y="930"/>
                  <a:pt x="0" y="930"/>
                </a:cubicBezTo>
                <a:cubicBezTo>
                  <a:pt x="0" y="992"/>
                  <a:pt x="34" y="1050"/>
                  <a:pt x="88" y="1082"/>
                </a:cubicBezTo>
                <a:cubicBezTo>
                  <a:pt x="533" y="1338"/>
                  <a:pt x="533" y="1338"/>
                  <a:pt x="533" y="1338"/>
                </a:cubicBezTo>
                <a:cubicBezTo>
                  <a:pt x="578" y="1365"/>
                  <a:pt x="635" y="1365"/>
                  <a:pt x="681" y="1338"/>
                </a:cubicBezTo>
                <a:cubicBezTo>
                  <a:pt x="748" y="1300"/>
                  <a:pt x="748" y="1300"/>
                  <a:pt x="748" y="1300"/>
                </a:cubicBezTo>
                <a:cubicBezTo>
                  <a:pt x="746" y="1299"/>
                  <a:pt x="746" y="1299"/>
                  <a:pt x="746" y="1299"/>
                </a:cubicBezTo>
                <a:cubicBezTo>
                  <a:pt x="1128" y="1083"/>
                  <a:pt x="1128" y="1083"/>
                  <a:pt x="1128" y="1083"/>
                </a:cubicBezTo>
                <a:cubicBezTo>
                  <a:pt x="1183" y="1051"/>
                  <a:pt x="1217" y="993"/>
                  <a:pt x="1217" y="930"/>
                </a:cubicBezTo>
                <a:cubicBezTo>
                  <a:pt x="1217" y="418"/>
                  <a:pt x="1217" y="418"/>
                  <a:pt x="1217" y="418"/>
                </a:cubicBezTo>
                <a:cubicBezTo>
                  <a:pt x="1217" y="365"/>
                  <a:pt x="1189" y="316"/>
                  <a:pt x="1143" y="289"/>
                </a:cubicBezTo>
                <a:close/>
              </a:path>
            </a:pathLst>
          </a:custGeom>
          <a:solidFill>
            <a:srgbClr val="D1D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3C9D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" name="Номер слайда 12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lvl="0"/>
            <a:fld id="{81D60167-4931-47E6-BA6A-407CBD079E47}" type="slidenum">
              <a:rPr lang="ru-RU" noProof="0" smtClean="0"/>
              <a:pPr lvl="0"/>
              <a:t>12</a:t>
            </a:fld>
            <a:endParaRPr lang="ru-RU" noProof="0" dirty="0"/>
          </a:p>
        </p:txBody>
      </p:sp>
      <p:sp>
        <p:nvSpPr>
          <p:cNvPr id="226" name="Прямоугольник 11"/>
          <p:cNvSpPr>
            <a:spLocks noChangeArrowheads="1"/>
          </p:cNvSpPr>
          <p:nvPr/>
        </p:nvSpPr>
        <p:spPr bwMode="auto">
          <a:xfrm>
            <a:off x="1760471" y="23"/>
            <a:ext cx="8668070" cy="83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581" tIns="42290" rIns="84581" bIns="42290" anchor="ctr"/>
          <a:lstStyle/>
          <a:p>
            <a:pPr marL="0" marR="0" lvl="0" indent="0" algn="l" defTabSz="914400" rtl="0" eaLnBrk="1" fontAlgn="auto" latinLnBrk="0" hangingPunct="1">
              <a:lnSpc>
                <a:spcPts val="16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1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89" name="Заголовок 1"/>
          <p:cNvSpPr txBox="1">
            <a:spLocks/>
          </p:cNvSpPr>
          <p:nvPr/>
        </p:nvSpPr>
        <p:spPr>
          <a:xfrm>
            <a:off x="1170224" y="222938"/>
            <a:ext cx="10590199" cy="3811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914377">
              <a:lnSpc>
                <a:spcPts val="1900"/>
              </a:lnSpc>
              <a:spcBef>
                <a:spcPct val="0"/>
              </a:spcBef>
              <a:buNone/>
              <a:defRPr sz="2400" b="1" spc="30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ru-RU" dirty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Лицензионный контроль за деятельностью по сбору, транспортированию, обработке, утилизации, обезвреживанию, размещению отходов I - IV классов опасности</a:t>
            </a:r>
          </a:p>
        </p:txBody>
      </p:sp>
      <p:grpSp>
        <p:nvGrpSpPr>
          <p:cNvPr id="2" name="Группа 180"/>
          <p:cNvGrpSpPr/>
          <p:nvPr/>
        </p:nvGrpSpPr>
        <p:grpSpPr>
          <a:xfrm>
            <a:off x="291731" y="803890"/>
            <a:ext cx="11854287" cy="368773"/>
            <a:chOff x="120000" y="742950"/>
            <a:chExt cx="11854287" cy="361950"/>
          </a:xfrm>
        </p:grpSpPr>
        <p:sp>
          <p:nvSpPr>
            <p:cNvPr id="182" name="Прямоугольник 181"/>
            <p:cNvSpPr/>
            <p:nvPr/>
          </p:nvSpPr>
          <p:spPr>
            <a:xfrm>
              <a:off x="274866" y="742950"/>
              <a:ext cx="11699421" cy="361950"/>
            </a:xfrm>
            <a:prstGeom prst="rect">
              <a:avLst/>
            </a:prstGeom>
            <a:gradFill flip="none" rotWithShape="1">
              <a:gsLst>
                <a:gs pos="69100">
                  <a:srgbClr val="CCD5DD"/>
                </a:gs>
                <a:gs pos="30400">
                  <a:srgbClr val="CDD5DD"/>
                </a:gs>
                <a:gs pos="50000">
                  <a:srgbClr val="C1CBD5"/>
                </a:gs>
                <a:gs pos="100000">
                  <a:srgbClr val="DFE4E9">
                    <a:alpha val="0"/>
                  </a:srgbClr>
                </a:gs>
                <a:gs pos="0">
                  <a:srgbClr val="DFE4E9">
                    <a:alpha val="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C3C9D3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3" name="Прямоугольник 182"/>
            <p:cNvSpPr/>
            <p:nvPr/>
          </p:nvSpPr>
          <p:spPr>
            <a:xfrm>
              <a:off x="120000" y="786171"/>
              <a:ext cx="11750108" cy="2899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1" i="0" u="none" strike="noStrike" kern="1200" cap="none" spc="250" normalizeH="0" baseline="0" noProof="0" dirty="0">
                <a:ln w="3175">
                  <a:noFill/>
                </a:ln>
                <a:solidFill>
                  <a:srgbClr val="358364"/>
                </a:solidFill>
                <a:effectLst/>
                <a:uLnTx/>
                <a:uFillTx/>
                <a:latin typeface="Arial Narrow" pitchFamily="34" charset="0"/>
                <a:ea typeface="Adobe Fan Heiti Std B" panose="020B0700000000000000" pitchFamily="34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3" name="Группа 219"/>
          <p:cNvGrpSpPr/>
          <p:nvPr/>
        </p:nvGrpSpPr>
        <p:grpSpPr>
          <a:xfrm>
            <a:off x="209550" y="125550"/>
            <a:ext cx="719893" cy="893626"/>
            <a:chOff x="1546225" y="-3938587"/>
            <a:chExt cx="2335213" cy="2898774"/>
          </a:xfrm>
        </p:grpSpPr>
        <p:grpSp>
          <p:nvGrpSpPr>
            <p:cNvPr id="4" name="Группа 220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227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4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7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8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9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0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1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2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3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4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5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6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7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8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9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0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1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2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3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4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6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7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8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9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0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1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2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3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4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5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6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7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8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9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0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1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2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3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4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5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6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7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8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9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0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1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2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3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4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5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6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7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8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9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0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1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2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3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4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5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6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7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8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9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0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1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2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3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4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5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6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7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8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9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0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1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3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4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5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6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7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8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9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0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1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2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3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4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5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6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0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1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2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3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4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5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6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7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8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9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0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1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2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3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4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5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6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7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8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9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0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1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2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3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4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5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6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7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8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9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0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1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2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3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4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5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6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7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8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9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0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1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2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3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4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5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6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7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8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9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0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1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2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3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4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5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6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7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8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9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50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Группа 221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223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4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5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6" name="Прямоугольник 5"/>
          <p:cNvSpPr/>
          <p:nvPr/>
        </p:nvSpPr>
        <p:spPr>
          <a:xfrm>
            <a:off x="604489" y="2474108"/>
            <a:ext cx="10938995" cy="1077218"/>
          </a:xfrm>
          <a:prstGeom prst="rect">
            <a:avLst/>
          </a:prstGeom>
          <a:solidFill>
            <a:schemeClr val="accent1">
              <a:alpha val="75000"/>
            </a:schemeClr>
          </a:solidFill>
        </p:spPr>
        <p:txBody>
          <a:bodyPr wrap="square">
            <a:spAutoFit/>
          </a:bodyPr>
          <a:lstStyle/>
          <a:p>
            <a:pPr indent="450000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за осуществление лицензируемой деятельности в области обращения с отходами без лицензии определена ч. 2 ст.14.1 КоАП РФ.  За второе полугодие 2021 года, проверки в рамках переданных полномочий не проводились.</a:t>
            </a:r>
          </a:p>
          <a:p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406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Freeform 169"/>
          <p:cNvSpPr>
            <a:spLocks/>
          </p:cNvSpPr>
          <p:nvPr/>
        </p:nvSpPr>
        <p:spPr bwMode="auto">
          <a:xfrm rot="1046995">
            <a:off x="12341058" y="-828250"/>
            <a:ext cx="1075863" cy="1011193"/>
          </a:xfrm>
          <a:custGeom>
            <a:avLst/>
            <a:gdLst>
              <a:gd name="T0" fmla="*/ 1143 w 1217"/>
              <a:gd name="T1" fmla="*/ 289 h 1365"/>
              <a:gd name="T2" fmla="*/ 1076 w 1217"/>
              <a:gd name="T3" fmla="*/ 251 h 1365"/>
              <a:gd name="T4" fmla="*/ 1076 w 1217"/>
              <a:gd name="T5" fmla="*/ 251 h 1365"/>
              <a:gd name="T6" fmla="*/ 695 w 1217"/>
              <a:gd name="T7" fmla="*/ 32 h 1365"/>
              <a:gd name="T8" fmla="*/ 519 w 1217"/>
              <a:gd name="T9" fmla="*/ 32 h 1365"/>
              <a:gd name="T10" fmla="*/ 75 w 1217"/>
              <a:gd name="T11" fmla="*/ 289 h 1365"/>
              <a:gd name="T12" fmla="*/ 1 w 1217"/>
              <a:gd name="T13" fmla="*/ 417 h 1365"/>
              <a:gd name="T14" fmla="*/ 1 w 1217"/>
              <a:gd name="T15" fmla="*/ 494 h 1365"/>
              <a:gd name="T16" fmla="*/ 1 w 1217"/>
              <a:gd name="T17" fmla="*/ 495 h 1365"/>
              <a:gd name="T18" fmla="*/ 0 w 1217"/>
              <a:gd name="T19" fmla="*/ 930 h 1365"/>
              <a:gd name="T20" fmla="*/ 88 w 1217"/>
              <a:gd name="T21" fmla="*/ 1082 h 1365"/>
              <a:gd name="T22" fmla="*/ 533 w 1217"/>
              <a:gd name="T23" fmla="*/ 1338 h 1365"/>
              <a:gd name="T24" fmla="*/ 681 w 1217"/>
              <a:gd name="T25" fmla="*/ 1338 h 1365"/>
              <a:gd name="T26" fmla="*/ 748 w 1217"/>
              <a:gd name="T27" fmla="*/ 1300 h 1365"/>
              <a:gd name="T28" fmla="*/ 746 w 1217"/>
              <a:gd name="T29" fmla="*/ 1299 h 1365"/>
              <a:gd name="T30" fmla="*/ 1128 w 1217"/>
              <a:gd name="T31" fmla="*/ 1083 h 1365"/>
              <a:gd name="T32" fmla="*/ 1217 w 1217"/>
              <a:gd name="T33" fmla="*/ 930 h 1365"/>
              <a:gd name="T34" fmla="*/ 1217 w 1217"/>
              <a:gd name="T35" fmla="*/ 418 h 1365"/>
              <a:gd name="T36" fmla="*/ 1143 w 1217"/>
              <a:gd name="T37" fmla="*/ 289 h 1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17" h="1365">
                <a:moveTo>
                  <a:pt x="1143" y="289"/>
                </a:moveTo>
                <a:cubicBezTo>
                  <a:pt x="1076" y="251"/>
                  <a:pt x="1076" y="251"/>
                  <a:pt x="1076" y="251"/>
                </a:cubicBezTo>
                <a:cubicBezTo>
                  <a:pt x="1076" y="251"/>
                  <a:pt x="1076" y="251"/>
                  <a:pt x="1076" y="251"/>
                </a:cubicBezTo>
                <a:cubicBezTo>
                  <a:pt x="695" y="32"/>
                  <a:pt x="695" y="32"/>
                  <a:pt x="695" y="32"/>
                </a:cubicBezTo>
                <a:cubicBezTo>
                  <a:pt x="640" y="0"/>
                  <a:pt x="574" y="1"/>
                  <a:pt x="519" y="32"/>
                </a:cubicBezTo>
                <a:cubicBezTo>
                  <a:pt x="75" y="289"/>
                  <a:pt x="75" y="289"/>
                  <a:pt x="75" y="289"/>
                </a:cubicBezTo>
                <a:cubicBezTo>
                  <a:pt x="29" y="315"/>
                  <a:pt x="1" y="364"/>
                  <a:pt x="1" y="417"/>
                </a:cubicBezTo>
                <a:cubicBezTo>
                  <a:pt x="1" y="494"/>
                  <a:pt x="1" y="494"/>
                  <a:pt x="1" y="494"/>
                </a:cubicBezTo>
                <a:cubicBezTo>
                  <a:pt x="1" y="495"/>
                  <a:pt x="1" y="495"/>
                  <a:pt x="1" y="495"/>
                </a:cubicBezTo>
                <a:cubicBezTo>
                  <a:pt x="0" y="930"/>
                  <a:pt x="0" y="930"/>
                  <a:pt x="0" y="930"/>
                </a:cubicBezTo>
                <a:cubicBezTo>
                  <a:pt x="0" y="992"/>
                  <a:pt x="34" y="1050"/>
                  <a:pt x="88" y="1082"/>
                </a:cubicBezTo>
                <a:cubicBezTo>
                  <a:pt x="533" y="1338"/>
                  <a:pt x="533" y="1338"/>
                  <a:pt x="533" y="1338"/>
                </a:cubicBezTo>
                <a:cubicBezTo>
                  <a:pt x="578" y="1365"/>
                  <a:pt x="635" y="1365"/>
                  <a:pt x="681" y="1338"/>
                </a:cubicBezTo>
                <a:cubicBezTo>
                  <a:pt x="748" y="1300"/>
                  <a:pt x="748" y="1300"/>
                  <a:pt x="748" y="1300"/>
                </a:cubicBezTo>
                <a:cubicBezTo>
                  <a:pt x="746" y="1299"/>
                  <a:pt x="746" y="1299"/>
                  <a:pt x="746" y="1299"/>
                </a:cubicBezTo>
                <a:cubicBezTo>
                  <a:pt x="1128" y="1083"/>
                  <a:pt x="1128" y="1083"/>
                  <a:pt x="1128" y="1083"/>
                </a:cubicBezTo>
                <a:cubicBezTo>
                  <a:pt x="1183" y="1051"/>
                  <a:pt x="1217" y="993"/>
                  <a:pt x="1217" y="930"/>
                </a:cubicBezTo>
                <a:cubicBezTo>
                  <a:pt x="1217" y="418"/>
                  <a:pt x="1217" y="418"/>
                  <a:pt x="1217" y="418"/>
                </a:cubicBezTo>
                <a:cubicBezTo>
                  <a:pt x="1217" y="365"/>
                  <a:pt x="1189" y="316"/>
                  <a:pt x="1143" y="289"/>
                </a:cubicBezTo>
                <a:close/>
              </a:path>
            </a:pathLst>
          </a:custGeom>
          <a:solidFill>
            <a:srgbClr val="D1D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3C9D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" name="Номер слайда 12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lvl="0"/>
            <a:fld id="{81D60167-4931-47E6-BA6A-407CBD079E47}" type="slidenum">
              <a:rPr lang="ru-RU" noProof="0" smtClean="0"/>
              <a:pPr lvl="0"/>
              <a:t>13</a:t>
            </a:fld>
            <a:endParaRPr lang="ru-RU" noProof="0" dirty="0"/>
          </a:p>
        </p:txBody>
      </p:sp>
      <p:sp>
        <p:nvSpPr>
          <p:cNvPr id="226" name="Прямоугольник 11"/>
          <p:cNvSpPr>
            <a:spLocks noChangeArrowheads="1"/>
          </p:cNvSpPr>
          <p:nvPr/>
        </p:nvSpPr>
        <p:spPr bwMode="auto">
          <a:xfrm>
            <a:off x="1760471" y="23"/>
            <a:ext cx="8668070" cy="83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581" tIns="42290" rIns="84581" bIns="42290" anchor="ctr"/>
          <a:lstStyle/>
          <a:p>
            <a:pPr marL="0" marR="0" lvl="0" indent="0" algn="l" defTabSz="914400" rtl="0" eaLnBrk="1" fontAlgn="auto" latinLnBrk="0" hangingPunct="1">
              <a:lnSpc>
                <a:spcPts val="16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1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89" name="Заголовок 1"/>
          <p:cNvSpPr txBox="1">
            <a:spLocks/>
          </p:cNvSpPr>
          <p:nvPr/>
        </p:nvSpPr>
        <p:spPr>
          <a:xfrm>
            <a:off x="1042004" y="222938"/>
            <a:ext cx="10590199" cy="3811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914377">
              <a:lnSpc>
                <a:spcPts val="1900"/>
              </a:lnSpc>
              <a:spcBef>
                <a:spcPct val="0"/>
              </a:spcBef>
              <a:buNone/>
              <a:defRPr sz="2400" b="1" spc="30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ru-RU" u="sng" dirty="0">
                <a:solidFill>
                  <a:schemeClr val="tx1"/>
                </a:solidFill>
                <a:hlinkClick r:id="rId3"/>
              </a:rPr>
              <a:t>Об охоте и о сохранении охотничьих ресурсов</a:t>
            </a:r>
            <a:r>
              <a:rPr lang="ru-RU" dirty="0"/>
              <a:t>.</a:t>
            </a:r>
            <a:endParaRPr lang="ru-RU" dirty="0">
              <a:solidFill>
                <a:srgbClr val="4F81BD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2" name="Группа 180"/>
          <p:cNvGrpSpPr/>
          <p:nvPr/>
        </p:nvGrpSpPr>
        <p:grpSpPr>
          <a:xfrm>
            <a:off x="291731" y="803890"/>
            <a:ext cx="11854287" cy="368773"/>
            <a:chOff x="120000" y="742950"/>
            <a:chExt cx="11854287" cy="361950"/>
          </a:xfrm>
        </p:grpSpPr>
        <p:sp>
          <p:nvSpPr>
            <p:cNvPr id="182" name="Прямоугольник 181"/>
            <p:cNvSpPr/>
            <p:nvPr/>
          </p:nvSpPr>
          <p:spPr>
            <a:xfrm>
              <a:off x="274866" y="742950"/>
              <a:ext cx="11699421" cy="361950"/>
            </a:xfrm>
            <a:prstGeom prst="rect">
              <a:avLst/>
            </a:prstGeom>
            <a:gradFill flip="none" rotWithShape="1">
              <a:gsLst>
                <a:gs pos="69100">
                  <a:srgbClr val="CCD5DD"/>
                </a:gs>
                <a:gs pos="30400">
                  <a:srgbClr val="CDD5DD"/>
                </a:gs>
                <a:gs pos="50000">
                  <a:srgbClr val="C1CBD5"/>
                </a:gs>
                <a:gs pos="100000">
                  <a:srgbClr val="DFE4E9">
                    <a:alpha val="0"/>
                  </a:srgbClr>
                </a:gs>
                <a:gs pos="0">
                  <a:srgbClr val="DFE4E9">
                    <a:alpha val="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C3C9D3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3" name="Прямоугольник 182"/>
            <p:cNvSpPr/>
            <p:nvPr/>
          </p:nvSpPr>
          <p:spPr>
            <a:xfrm>
              <a:off x="120000" y="786171"/>
              <a:ext cx="11750108" cy="2899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1" i="0" u="none" strike="noStrike" kern="1200" cap="none" spc="250" normalizeH="0" baseline="0" noProof="0" dirty="0">
                <a:ln w="3175">
                  <a:noFill/>
                </a:ln>
                <a:solidFill>
                  <a:srgbClr val="358364"/>
                </a:solidFill>
                <a:effectLst/>
                <a:uLnTx/>
                <a:uFillTx/>
                <a:latin typeface="Arial Narrow" pitchFamily="34" charset="0"/>
                <a:ea typeface="Adobe Fan Heiti Std B" panose="020B0700000000000000" pitchFamily="34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3" name="Группа 219"/>
          <p:cNvGrpSpPr/>
          <p:nvPr/>
        </p:nvGrpSpPr>
        <p:grpSpPr>
          <a:xfrm>
            <a:off x="209550" y="125550"/>
            <a:ext cx="719893" cy="893626"/>
            <a:chOff x="1546225" y="-3938587"/>
            <a:chExt cx="2335213" cy="2898774"/>
          </a:xfrm>
        </p:grpSpPr>
        <p:grpSp>
          <p:nvGrpSpPr>
            <p:cNvPr id="4" name="Группа 220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227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4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7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8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9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0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1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2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3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4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5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6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7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8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9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0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1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2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3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4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6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7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8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9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0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1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2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3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4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5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6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7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8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9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0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1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2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3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4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5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6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7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8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9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0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1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2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3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4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5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6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7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8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9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0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1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2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3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4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5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6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7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8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9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0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1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2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3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4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5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6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7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8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9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0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1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3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4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5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6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7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8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9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0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1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2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3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4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5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6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0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1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2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3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4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5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6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7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8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9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0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1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2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3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4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5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6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7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8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9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0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1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2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3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4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5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6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7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8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9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0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1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2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3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4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5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6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7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8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9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0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1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2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3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4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5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6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7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8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9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0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1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2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3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4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5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6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7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8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9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50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Группа 221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223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4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5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6" name="Прямоугольник 5"/>
          <p:cNvSpPr/>
          <p:nvPr/>
        </p:nvSpPr>
        <p:spPr>
          <a:xfrm>
            <a:off x="710197" y="1429099"/>
            <a:ext cx="10938995" cy="5262979"/>
          </a:xfrm>
          <a:prstGeom prst="rect">
            <a:avLst/>
          </a:prstGeom>
          <a:solidFill>
            <a:schemeClr val="accent1">
              <a:alpha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b="1" dirty="0"/>
              <a:t>Согласно статье 33 209-ФЗ от 24.07.2009 г., Российская Федерация передает органам государственной власти субъектов Российской Федерации осуществление следующих полномочий в области охоты и сохранения охотничьих ресурсов:</a:t>
            </a:r>
          </a:p>
          <a:p>
            <a:pPr indent="450000"/>
            <a:r>
              <a:rPr lang="ru-RU" sz="1600" b="1" dirty="0"/>
              <a:t>1) организация и осуществление сохранения и использования охотничьих ресурсов и среды их обитания, за исключением охотничьих ресурсов, находящихся на особо охраняемых природных территориях федерального значения;</a:t>
            </a:r>
          </a:p>
          <a:p>
            <a:pPr indent="450000"/>
            <a:r>
              <a:rPr lang="ru-RU" sz="1600" b="1" dirty="0"/>
              <a:t>2) установление в </a:t>
            </a:r>
            <a:r>
              <a:rPr lang="ru-RU" sz="1600" b="1" dirty="0">
                <a:hlinkClick r:id="rId4"/>
              </a:rPr>
              <a:t>порядке</a:t>
            </a:r>
            <a:r>
              <a:rPr lang="ru-RU" sz="1600" b="1" dirty="0"/>
              <a:t>, предусмотренном настоящим Федеральным законом, лимитов добычи охотничьих ресурсов и квот их добычи, за исключением таких лимитов и квот в отношении охотничьих ресурсов, находящихся на особо охраняемых природных территориях федерального значения;</a:t>
            </a:r>
          </a:p>
          <a:p>
            <a:pPr indent="450000"/>
            <a:r>
              <a:rPr lang="ru-RU" sz="1600" b="1" dirty="0"/>
              <a:t>3) </a:t>
            </a:r>
            <a:r>
              <a:rPr lang="ru-RU" sz="1600" b="1" dirty="0">
                <a:hlinkClick r:id="rId5"/>
              </a:rPr>
              <a:t>регулирование</a:t>
            </a:r>
            <a:r>
              <a:rPr lang="ru-RU" sz="1600" b="1" dirty="0"/>
              <a:t> численности охотничьих ресурсов, за исключением охотничьих ресурсов, находящихся на особо охраняемых природных территориях федерального значения;</a:t>
            </a:r>
          </a:p>
          <a:p>
            <a:pPr indent="450000"/>
            <a:r>
              <a:rPr lang="ru-RU" sz="1600" b="1" dirty="0"/>
              <a:t>4) определение видов разрешенной охоты и ограничений охоты в охотничьих угодьях на территории субъекта Российской Федерации, за исключением особо охраняемых природных территорий федерального значения;</a:t>
            </a:r>
          </a:p>
          <a:p>
            <a:pPr indent="450000"/>
            <a:r>
              <a:rPr lang="ru-RU" sz="1600" b="1" dirty="0"/>
              <a:t>5) </a:t>
            </a:r>
            <a:r>
              <a:rPr lang="ru-RU" sz="1600" b="1" dirty="0">
                <a:hlinkClick r:id="rId6"/>
              </a:rPr>
              <a:t>ведение</a:t>
            </a:r>
            <a:r>
              <a:rPr lang="ru-RU" sz="1600" b="1" dirty="0"/>
              <a:t> государственного </a:t>
            </a:r>
            <a:r>
              <a:rPr lang="ru-RU" sz="1600" b="1" dirty="0" err="1"/>
              <a:t>охотхозяйственного</a:t>
            </a:r>
            <a:r>
              <a:rPr lang="ru-RU" sz="1600" b="1" dirty="0"/>
              <a:t> реестра на территории субъекта Российской Федерации и осуществление государственного мониторинга охотничьих ресурсов и среды их обитания на территории субъекта Российской Федерации, за исключением охотничьих ресурсов, находящихся на особо охраняемых природных территориях федерального значения;</a:t>
            </a:r>
          </a:p>
          <a:p>
            <a:pPr indent="450000"/>
            <a:r>
              <a:rPr lang="ru-RU" sz="1600" b="1" dirty="0"/>
              <a:t>6) заключение </a:t>
            </a:r>
            <a:r>
              <a:rPr lang="ru-RU" sz="1600" b="1" dirty="0" err="1"/>
              <a:t>охотхозяйственных</a:t>
            </a:r>
            <a:r>
              <a:rPr lang="ru-RU" sz="1600" b="1" dirty="0"/>
              <a:t> соглашений (в том числе организация и проведение аукционов на право заключения таких соглашений, выдача разрешений на добычу охотничьих ресурсов, за исключением охотничьих ресурсов, находящихся на особо охраняемых природных территориях федерального значения, а также занесенных в Красную книгу Российской Федерации);</a:t>
            </a:r>
          </a:p>
          <a:p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208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Freeform 169"/>
          <p:cNvSpPr>
            <a:spLocks/>
          </p:cNvSpPr>
          <p:nvPr/>
        </p:nvSpPr>
        <p:spPr bwMode="auto">
          <a:xfrm rot="1046995">
            <a:off x="12341058" y="-828250"/>
            <a:ext cx="1075863" cy="1011193"/>
          </a:xfrm>
          <a:custGeom>
            <a:avLst/>
            <a:gdLst>
              <a:gd name="T0" fmla="*/ 1143 w 1217"/>
              <a:gd name="T1" fmla="*/ 289 h 1365"/>
              <a:gd name="T2" fmla="*/ 1076 w 1217"/>
              <a:gd name="T3" fmla="*/ 251 h 1365"/>
              <a:gd name="T4" fmla="*/ 1076 w 1217"/>
              <a:gd name="T5" fmla="*/ 251 h 1365"/>
              <a:gd name="T6" fmla="*/ 695 w 1217"/>
              <a:gd name="T7" fmla="*/ 32 h 1365"/>
              <a:gd name="T8" fmla="*/ 519 w 1217"/>
              <a:gd name="T9" fmla="*/ 32 h 1365"/>
              <a:gd name="T10" fmla="*/ 75 w 1217"/>
              <a:gd name="T11" fmla="*/ 289 h 1365"/>
              <a:gd name="T12" fmla="*/ 1 w 1217"/>
              <a:gd name="T13" fmla="*/ 417 h 1365"/>
              <a:gd name="T14" fmla="*/ 1 w 1217"/>
              <a:gd name="T15" fmla="*/ 494 h 1365"/>
              <a:gd name="T16" fmla="*/ 1 w 1217"/>
              <a:gd name="T17" fmla="*/ 495 h 1365"/>
              <a:gd name="T18" fmla="*/ 0 w 1217"/>
              <a:gd name="T19" fmla="*/ 930 h 1365"/>
              <a:gd name="T20" fmla="*/ 88 w 1217"/>
              <a:gd name="T21" fmla="*/ 1082 h 1365"/>
              <a:gd name="T22" fmla="*/ 533 w 1217"/>
              <a:gd name="T23" fmla="*/ 1338 h 1365"/>
              <a:gd name="T24" fmla="*/ 681 w 1217"/>
              <a:gd name="T25" fmla="*/ 1338 h 1365"/>
              <a:gd name="T26" fmla="*/ 748 w 1217"/>
              <a:gd name="T27" fmla="*/ 1300 h 1365"/>
              <a:gd name="T28" fmla="*/ 746 w 1217"/>
              <a:gd name="T29" fmla="*/ 1299 h 1365"/>
              <a:gd name="T30" fmla="*/ 1128 w 1217"/>
              <a:gd name="T31" fmla="*/ 1083 h 1365"/>
              <a:gd name="T32" fmla="*/ 1217 w 1217"/>
              <a:gd name="T33" fmla="*/ 930 h 1365"/>
              <a:gd name="T34" fmla="*/ 1217 w 1217"/>
              <a:gd name="T35" fmla="*/ 418 h 1365"/>
              <a:gd name="T36" fmla="*/ 1143 w 1217"/>
              <a:gd name="T37" fmla="*/ 289 h 1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17" h="1365">
                <a:moveTo>
                  <a:pt x="1143" y="289"/>
                </a:moveTo>
                <a:cubicBezTo>
                  <a:pt x="1076" y="251"/>
                  <a:pt x="1076" y="251"/>
                  <a:pt x="1076" y="251"/>
                </a:cubicBezTo>
                <a:cubicBezTo>
                  <a:pt x="1076" y="251"/>
                  <a:pt x="1076" y="251"/>
                  <a:pt x="1076" y="251"/>
                </a:cubicBezTo>
                <a:cubicBezTo>
                  <a:pt x="695" y="32"/>
                  <a:pt x="695" y="32"/>
                  <a:pt x="695" y="32"/>
                </a:cubicBezTo>
                <a:cubicBezTo>
                  <a:pt x="640" y="0"/>
                  <a:pt x="574" y="1"/>
                  <a:pt x="519" y="32"/>
                </a:cubicBezTo>
                <a:cubicBezTo>
                  <a:pt x="75" y="289"/>
                  <a:pt x="75" y="289"/>
                  <a:pt x="75" y="289"/>
                </a:cubicBezTo>
                <a:cubicBezTo>
                  <a:pt x="29" y="315"/>
                  <a:pt x="1" y="364"/>
                  <a:pt x="1" y="417"/>
                </a:cubicBezTo>
                <a:cubicBezTo>
                  <a:pt x="1" y="494"/>
                  <a:pt x="1" y="494"/>
                  <a:pt x="1" y="494"/>
                </a:cubicBezTo>
                <a:cubicBezTo>
                  <a:pt x="1" y="495"/>
                  <a:pt x="1" y="495"/>
                  <a:pt x="1" y="495"/>
                </a:cubicBezTo>
                <a:cubicBezTo>
                  <a:pt x="0" y="930"/>
                  <a:pt x="0" y="930"/>
                  <a:pt x="0" y="930"/>
                </a:cubicBezTo>
                <a:cubicBezTo>
                  <a:pt x="0" y="992"/>
                  <a:pt x="34" y="1050"/>
                  <a:pt x="88" y="1082"/>
                </a:cubicBezTo>
                <a:cubicBezTo>
                  <a:pt x="533" y="1338"/>
                  <a:pt x="533" y="1338"/>
                  <a:pt x="533" y="1338"/>
                </a:cubicBezTo>
                <a:cubicBezTo>
                  <a:pt x="578" y="1365"/>
                  <a:pt x="635" y="1365"/>
                  <a:pt x="681" y="1338"/>
                </a:cubicBezTo>
                <a:cubicBezTo>
                  <a:pt x="748" y="1300"/>
                  <a:pt x="748" y="1300"/>
                  <a:pt x="748" y="1300"/>
                </a:cubicBezTo>
                <a:cubicBezTo>
                  <a:pt x="746" y="1299"/>
                  <a:pt x="746" y="1299"/>
                  <a:pt x="746" y="1299"/>
                </a:cubicBezTo>
                <a:cubicBezTo>
                  <a:pt x="1128" y="1083"/>
                  <a:pt x="1128" y="1083"/>
                  <a:pt x="1128" y="1083"/>
                </a:cubicBezTo>
                <a:cubicBezTo>
                  <a:pt x="1183" y="1051"/>
                  <a:pt x="1217" y="993"/>
                  <a:pt x="1217" y="930"/>
                </a:cubicBezTo>
                <a:cubicBezTo>
                  <a:pt x="1217" y="418"/>
                  <a:pt x="1217" y="418"/>
                  <a:pt x="1217" y="418"/>
                </a:cubicBezTo>
                <a:cubicBezTo>
                  <a:pt x="1217" y="365"/>
                  <a:pt x="1189" y="316"/>
                  <a:pt x="1143" y="289"/>
                </a:cubicBezTo>
                <a:close/>
              </a:path>
            </a:pathLst>
          </a:custGeom>
          <a:solidFill>
            <a:srgbClr val="D1D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3C9D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" name="Номер слайда 12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lvl="0"/>
            <a:fld id="{81D60167-4931-47E6-BA6A-407CBD079E47}" type="slidenum">
              <a:rPr lang="ru-RU" noProof="0" smtClean="0"/>
              <a:pPr lvl="0"/>
              <a:t>14</a:t>
            </a:fld>
            <a:endParaRPr lang="ru-RU" noProof="0" dirty="0"/>
          </a:p>
        </p:txBody>
      </p:sp>
      <p:sp>
        <p:nvSpPr>
          <p:cNvPr id="226" name="Прямоугольник 11"/>
          <p:cNvSpPr>
            <a:spLocks noChangeArrowheads="1"/>
          </p:cNvSpPr>
          <p:nvPr/>
        </p:nvSpPr>
        <p:spPr bwMode="auto">
          <a:xfrm>
            <a:off x="1760471" y="23"/>
            <a:ext cx="8668070" cy="83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581" tIns="42290" rIns="84581" bIns="42290" anchor="ctr"/>
          <a:lstStyle/>
          <a:p>
            <a:pPr marL="0" marR="0" lvl="0" indent="0" algn="l" defTabSz="914400" rtl="0" eaLnBrk="1" fontAlgn="auto" latinLnBrk="0" hangingPunct="1">
              <a:lnSpc>
                <a:spcPts val="16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1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89" name="Заголовок 1"/>
          <p:cNvSpPr txBox="1">
            <a:spLocks/>
          </p:cNvSpPr>
          <p:nvPr/>
        </p:nvSpPr>
        <p:spPr>
          <a:xfrm>
            <a:off x="1042004" y="222938"/>
            <a:ext cx="10590199" cy="3811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914377">
              <a:lnSpc>
                <a:spcPts val="1900"/>
              </a:lnSpc>
              <a:spcBef>
                <a:spcPct val="0"/>
              </a:spcBef>
              <a:buNone/>
              <a:defRPr sz="2400" b="1" spc="30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ru-RU" u="sng" dirty="0">
                <a:solidFill>
                  <a:schemeClr val="tx1"/>
                </a:solidFill>
                <a:hlinkClick r:id="rId3"/>
              </a:rPr>
              <a:t>Об охоте и о сохранении охотничьих ресурсов</a:t>
            </a:r>
            <a:r>
              <a:rPr lang="ru-RU" dirty="0"/>
              <a:t>.</a:t>
            </a:r>
            <a:endParaRPr lang="ru-RU" dirty="0">
              <a:solidFill>
                <a:srgbClr val="4F81BD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2" name="Группа 180"/>
          <p:cNvGrpSpPr/>
          <p:nvPr/>
        </p:nvGrpSpPr>
        <p:grpSpPr>
          <a:xfrm>
            <a:off x="291731" y="803890"/>
            <a:ext cx="11854287" cy="368773"/>
            <a:chOff x="120000" y="742950"/>
            <a:chExt cx="11854287" cy="361950"/>
          </a:xfrm>
        </p:grpSpPr>
        <p:sp>
          <p:nvSpPr>
            <p:cNvPr id="182" name="Прямоугольник 181"/>
            <p:cNvSpPr/>
            <p:nvPr/>
          </p:nvSpPr>
          <p:spPr>
            <a:xfrm>
              <a:off x="274866" y="742950"/>
              <a:ext cx="11699421" cy="361950"/>
            </a:xfrm>
            <a:prstGeom prst="rect">
              <a:avLst/>
            </a:prstGeom>
            <a:gradFill flip="none" rotWithShape="1">
              <a:gsLst>
                <a:gs pos="69100">
                  <a:srgbClr val="CCD5DD"/>
                </a:gs>
                <a:gs pos="30400">
                  <a:srgbClr val="CDD5DD"/>
                </a:gs>
                <a:gs pos="50000">
                  <a:srgbClr val="C1CBD5"/>
                </a:gs>
                <a:gs pos="100000">
                  <a:srgbClr val="DFE4E9">
                    <a:alpha val="0"/>
                  </a:srgbClr>
                </a:gs>
                <a:gs pos="0">
                  <a:srgbClr val="DFE4E9">
                    <a:alpha val="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C3C9D3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3" name="Прямоугольник 182"/>
            <p:cNvSpPr/>
            <p:nvPr/>
          </p:nvSpPr>
          <p:spPr>
            <a:xfrm>
              <a:off x="120000" y="786171"/>
              <a:ext cx="11750108" cy="2899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1" i="0" u="none" strike="noStrike" kern="1200" cap="none" spc="250" normalizeH="0" baseline="0" noProof="0" dirty="0">
                <a:ln w="3175">
                  <a:noFill/>
                </a:ln>
                <a:solidFill>
                  <a:srgbClr val="358364"/>
                </a:solidFill>
                <a:effectLst/>
                <a:uLnTx/>
                <a:uFillTx/>
                <a:latin typeface="Arial Narrow" pitchFamily="34" charset="0"/>
                <a:ea typeface="Adobe Fan Heiti Std B" panose="020B0700000000000000" pitchFamily="34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3" name="Группа 219"/>
          <p:cNvGrpSpPr/>
          <p:nvPr/>
        </p:nvGrpSpPr>
        <p:grpSpPr>
          <a:xfrm>
            <a:off x="209550" y="125550"/>
            <a:ext cx="719893" cy="893626"/>
            <a:chOff x="1546225" y="-3938587"/>
            <a:chExt cx="2335213" cy="2898774"/>
          </a:xfrm>
        </p:grpSpPr>
        <p:grpSp>
          <p:nvGrpSpPr>
            <p:cNvPr id="4" name="Группа 220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227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4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7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8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9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0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1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2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3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4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5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6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7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8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9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0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1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2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3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4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6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7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8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9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0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1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2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3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4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5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6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7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8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9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0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1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2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3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4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5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6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7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8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9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0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1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2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3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4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5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6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7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8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9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0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1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2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3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4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5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6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7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8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9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0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1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2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3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4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5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6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7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8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9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0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1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3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4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5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6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7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8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9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0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1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2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3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4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5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6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0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1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2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3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4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5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6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7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8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9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0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1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2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3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4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5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6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7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8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9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0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1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2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3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4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5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6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7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8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9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0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1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2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3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4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5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6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7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8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9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0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1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2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3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4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5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6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7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8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9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0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1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2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3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4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5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6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7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8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9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50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Группа 221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223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4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5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6" name="Прямоугольник 5"/>
          <p:cNvSpPr/>
          <p:nvPr/>
        </p:nvSpPr>
        <p:spPr>
          <a:xfrm>
            <a:off x="710197" y="1429099"/>
            <a:ext cx="10938995" cy="2800767"/>
          </a:xfrm>
          <a:prstGeom prst="rect">
            <a:avLst/>
          </a:prstGeom>
          <a:solidFill>
            <a:schemeClr val="accent1">
              <a:alpha val="75000"/>
            </a:schemeClr>
          </a:solidFill>
        </p:spPr>
        <p:txBody>
          <a:bodyPr wrap="square">
            <a:spAutoFit/>
          </a:bodyPr>
          <a:lstStyle/>
          <a:p>
            <a:pPr indent="450000"/>
            <a:r>
              <a:rPr lang="ru-RU" sz="1600" b="1" dirty="0"/>
              <a:t>7) </a:t>
            </a:r>
            <a:r>
              <a:rPr lang="ru-RU" sz="1600" b="1" dirty="0">
                <a:hlinkClick r:id="rId4"/>
              </a:rPr>
              <a:t>выдача</a:t>
            </a:r>
            <a:r>
              <a:rPr lang="ru-RU" sz="1600" b="1" dirty="0"/>
              <a:t> разрешений на содержание и разведение охотничьих ресурсов в </a:t>
            </a:r>
            <a:r>
              <a:rPr lang="ru-RU" sz="1600" b="1" dirty="0" err="1"/>
              <a:t>полувольных</a:t>
            </a:r>
            <a:r>
              <a:rPr lang="ru-RU" sz="1600" b="1" dirty="0"/>
              <a:t> условиях и искусственно созданной среде обитания (кроме охотничьих ресурсов, занесенных в </a:t>
            </a:r>
            <a:r>
              <a:rPr lang="ru-RU" sz="1600" b="1" dirty="0">
                <a:hlinkClick r:id="rId5"/>
              </a:rPr>
              <a:t>Красную книгу</a:t>
            </a:r>
            <a:r>
              <a:rPr lang="ru-RU" sz="1600" b="1" dirty="0"/>
              <a:t> Российской Федерации), за исключением разрешений на содержание и разведение охотничьих ресурсов, находящихся на особо охраняемых природных территориях федерального значения, в </a:t>
            </a:r>
            <a:r>
              <a:rPr lang="ru-RU" sz="1600" b="1" dirty="0" err="1"/>
              <a:t>полувольных</a:t>
            </a:r>
            <a:r>
              <a:rPr lang="ru-RU" sz="1600" b="1" dirty="0"/>
              <a:t> условиях и искусственно созданной среде обитания;</a:t>
            </a:r>
          </a:p>
          <a:p>
            <a:pPr indent="450000"/>
            <a:r>
              <a:rPr lang="ru-RU" sz="1600" b="1" dirty="0"/>
              <a:t>8) осуществление контроля за использованием капканов и других устройств, используемых при осуществлении охоты;</a:t>
            </a:r>
          </a:p>
          <a:p>
            <a:pPr indent="450000"/>
            <a:r>
              <a:rPr lang="ru-RU" sz="1600" b="1" dirty="0"/>
              <a:t>9) осуществление контроля за оборотом продукции охоты;</a:t>
            </a:r>
          </a:p>
          <a:p>
            <a:pPr indent="450000"/>
            <a:r>
              <a:rPr lang="ru-RU" sz="1600" b="1" dirty="0"/>
              <a:t>10) осуществление федерального государственного охотничьего контроля (надзора) на территории субъекта Российской Федерации, за исключением особо охраняемых природных территорий федерального значения.</a:t>
            </a:r>
          </a:p>
          <a:p>
            <a:r>
              <a:rPr lang="ru-RU" sz="1600" dirty="0"/>
              <a:t> </a:t>
            </a:r>
          </a:p>
          <a:p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053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Freeform 169"/>
          <p:cNvSpPr>
            <a:spLocks/>
          </p:cNvSpPr>
          <p:nvPr/>
        </p:nvSpPr>
        <p:spPr bwMode="auto">
          <a:xfrm rot="1046995">
            <a:off x="11433779" y="-641777"/>
            <a:ext cx="1075863" cy="1011193"/>
          </a:xfrm>
          <a:custGeom>
            <a:avLst/>
            <a:gdLst>
              <a:gd name="T0" fmla="*/ 1143 w 1217"/>
              <a:gd name="T1" fmla="*/ 289 h 1365"/>
              <a:gd name="T2" fmla="*/ 1076 w 1217"/>
              <a:gd name="T3" fmla="*/ 251 h 1365"/>
              <a:gd name="T4" fmla="*/ 1076 w 1217"/>
              <a:gd name="T5" fmla="*/ 251 h 1365"/>
              <a:gd name="T6" fmla="*/ 695 w 1217"/>
              <a:gd name="T7" fmla="*/ 32 h 1365"/>
              <a:gd name="T8" fmla="*/ 519 w 1217"/>
              <a:gd name="T9" fmla="*/ 32 h 1365"/>
              <a:gd name="T10" fmla="*/ 75 w 1217"/>
              <a:gd name="T11" fmla="*/ 289 h 1365"/>
              <a:gd name="T12" fmla="*/ 1 w 1217"/>
              <a:gd name="T13" fmla="*/ 417 h 1365"/>
              <a:gd name="T14" fmla="*/ 1 w 1217"/>
              <a:gd name="T15" fmla="*/ 494 h 1365"/>
              <a:gd name="T16" fmla="*/ 1 w 1217"/>
              <a:gd name="T17" fmla="*/ 495 h 1365"/>
              <a:gd name="T18" fmla="*/ 0 w 1217"/>
              <a:gd name="T19" fmla="*/ 930 h 1365"/>
              <a:gd name="T20" fmla="*/ 88 w 1217"/>
              <a:gd name="T21" fmla="*/ 1082 h 1365"/>
              <a:gd name="T22" fmla="*/ 533 w 1217"/>
              <a:gd name="T23" fmla="*/ 1338 h 1365"/>
              <a:gd name="T24" fmla="*/ 681 w 1217"/>
              <a:gd name="T25" fmla="*/ 1338 h 1365"/>
              <a:gd name="T26" fmla="*/ 748 w 1217"/>
              <a:gd name="T27" fmla="*/ 1300 h 1365"/>
              <a:gd name="T28" fmla="*/ 746 w 1217"/>
              <a:gd name="T29" fmla="*/ 1299 h 1365"/>
              <a:gd name="T30" fmla="*/ 1128 w 1217"/>
              <a:gd name="T31" fmla="*/ 1083 h 1365"/>
              <a:gd name="T32" fmla="*/ 1217 w 1217"/>
              <a:gd name="T33" fmla="*/ 930 h 1365"/>
              <a:gd name="T34" fmla="*/ 1217 w 1217"/>
              <a:gd name="T35" fmla="*/ 418 h 1365"/>
              <a:gd name="T36" fmla="*/ 1143 w 1217"/>
              <a:gd name="T37" fmla="*/ 289 h 1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17" h="1365">
                <a:moveTo>
                  <a:pt x="1143" y="289"/>
                </a:moveTo>
                <a:cubicBezTo>
                  <a:pt x="1076" y="251"/>
                  <a:pt x="1076" y="251"/>
                  <a:pt x="1076" y="251"/>
                </a:cubicBezTo>
                <a:cubicBezTo>
                  <a:pt x="1076" y="251"/>
                  <a:pt x="1076" y="251"/>
                  <a:pt x="1076" y="251"/>
                </a:cubicBezTo>
                <a:cubicBezTo>
                  <a:pt x="695" y="32"/>
                  <a:pt x="695" y="32"/>
                  <a:pt x="695" y="32"/>
                </a:cubicBezTo>
                <a:cubicBezTo>
                  <a:pt x="640" y="0"/>
                  <a:pt x="574" y="1"/>
                  <a:pt x="519" y="32"/>
                </a:cubicBezTo>
                <a:cubicBezTo>
                  <a:pt x="75" y="289"/>
                  <a:pt x="75" y="289"/>
                  <a:pt x="75" y="289"/>
                </a:cubicBezTo>
                <a:cubicBezTo>
                  <a:pt x="29" y="315"/>
                  <a:pt x="1" y="364"/>
                  <a:pt x="1" y="417"/>
                </a:cubicBezTo>
                <a:cubicBezTo>
                  <a:pt x="1" y="494"/>
                  <a:pt x="1" y="494"/>
                  <a:pt x="1" y="494"/>
                </a:cubicBezTo>
                <a:cubicBezTo>
                  <a:pt x="1" y="495"/>
                  <a:pt x="1" y="495"/>
                  <a:pt x="1" y="495"/>
                </a:cubicBezTo>
                <a:cubicBezTo>
                  <a:pt x="0" y="930"/>
                  <a:pt x="0" y="930"/>
                  <a:pt x="0" y="930"/>
                </a:cubicBezTo>
                <a:cubicBezTo>
                  <a:pt x="0" y="992"/>
                  <a:pt x="34" y="1050"/>
                  <a:pt x="88" y="1082"/>
                </a:cubicBezTo>
                <a:cubicBezTo>
                  <a:pt x="533" y="1338"/>
                  <a:pt x="533" y="1338"/>
                  <a:pt x="533" y="1338"/>
                </a:cubicBezTo>
                <a:cubicBezTo>
                  <a:pt x="578" y="1365"/>
                  <a:pt x="635" y="1365"/>
                  <a:pt x="681" y="1338"/>
                </a:cubicBezTo>
                <a:cubicBezTo>
                  <a:pt x="748" y="1300"/>
                  <a:pt x="748" y="1300"/>
                  <a:pt x="748" y="1300"/>
                </a:cubicBezTo>
                <a:cubicBezTo>
                  <a:pt x="746" y="1299"/>
                  <a:pt x="746" y="1299"/>
                  <a:pt x="746" y="1299"/>
                </a:cubicBezTo>
                <a:cubicBezTo>
                  <a:pt x="1128" y="1083"/>
                  <a:pt x="1128" y="1083"/>
                  <a:pt x="1128" y="1083"/>
                </a:cubicBezTo>
                <a:cubicBezTo>
                  <a:pt x="1183" y="1051"/>
                  <a:pt x="1217" y="993"/>
                  <a:pt x="1217" y="930"/>
                </a:cubicBezTo>
                <a:cubicBezTo>
                  <a:pt x="1217" y="418"/>
                  <a:pt x="1217" y="418"/>
                  <a:pt x="1217" y="418"/>
                </a:cubicBezTo>
                <a:cubicBezTo>
                  <a:pt x="1217" y="365"/>
                  <a:pt x="1189" y="316"/>
                  <a:pt x="1143" y="289"/>
                </a:cubicBezTo>
                <a:close/>
              </a:path>
            </a:pathLst>
          </a:custGeom>
          <a:solidFill>
            <a:srgbClr val="D1D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srgbClr val="C3C9D3"/>
              </a:solidFill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в качестве доказательной базы использовано 109 протоколов по лабораторному сопровождению (индекс результативности 0,7) и 30 заключений по экспертному сопровождению, </a:t>
            </a:r>
            <a:r>
              <a:rPr lang="ru-RU" b="1" dirty="0"/>
              <a:t>сумма предъявленного ущерба </a:t>
            </a:r>
            <a:br>
              <a:rPr lang="ru-RU" b="1" dirty="0"/>
            </a:br>
            <a:r>
              <a:rPr lang="ru-RU" b="1" dirty="0"/>
              <a:t>с использованием результатов составила 72 719 тыс. рублей</a:t>
            </a:r>
            <a:r>
              <a:rPr lang="ru-RU" dirty="0"/>
              <a:t>.</a:t>
            </a:r>
          </a:p>
        </p:txBody>
      </p:sp>
      <p:sp>
        <p:nvSpPr>
          <p:cNvPr id="124" name="Номер слайда 123"/>
          <p:cNvSpPr>
            <a:spLocks noGrp="1"/>
          </p:cNvSpPr>
          <p:nvPr>
            <p:ph type="sldNum" sz="quarter" idx="7"/>
          </p:nvPr>
        </p:nvSpPr>
        <p:spPr>
          <a:xfrm>
            <a:off x="9182102" y="0"/>
            <a:ext cx="2844801" cy="365125"/>
          </a:xfrm>
        </p:spPr>
        <p:txBody>
          <a:bodyPr/>
          <a:lstStyle/>
          <a:p>
            <a:pPr marL="25399">
              <a:spcBef>
                <a:spcPts val="245"/>
              </a:spcBef>
            </a:pPr>
            <a:fld id="{81D60167-4931-47E6-BA6A-407CBD079E47}" type="slidenum">
              <a:rPr lang="ru-RU" sz="1100" b="0" smtClean="0">
                <a:solidFill>
                  <a:srgbClr val="8E9EB0"/>
                </a:solidFill>
                <a:latin typeface="Arial Narrow" panose="020B0606020202030204" pitchFamily="34" charset="0"/>
              </a:rPr>
              <a:pPr marL="25399">
                <a:spcBef>
                  <a:spcPts val="245"/>
                </a:spcBef>
              </a:pPr>
              <a:t>15</a:t>
            </a:fld>
            <a:endParaRPr lang="ru-RU" sz="1100" b="0" dirty="0">
              <a:solidFill>
                <a:srgbClr val="8E9EB0"/>
              </a:solidFill>
              <a:latin typeface="Arial Narrow" panose="020B0606020202030204" pitchFamily="34" charset="0"/>
            </a:endParaRPr>
          </a:p>
        </p:txBody>
      </p:sp>
      <p:sp>
        <p:nvSpPr>
          <p:cNvPr id="339" name="Заголовок 5">
            <a:extLst>
              <a:ext uri="{FF2B5EF4-FFF2-40B4-BE49-F238E27FC236}">
                <a16:creationId xmlns="" xmlns:a16="http://schemas.microsoft.com/office/drawing/2014/main" id="{98C155AA-4A22-491C-B862-8E3333A8FB16}"/>
              </a:ext>
            </a:extLst>
          </p:cNvPr>
          <p:cNvSpPr txBox="1">
            <a:spLocks/>
          </p:cNvSpPr>
          <p:nvPr/>
        </p:nvSpPr>
        <p:spPr>
          <a:xfrm>
            <a:off x="1030185" y="291409"/>
            <a:ext cx="10919395" cy="4936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1900"/>
              </a:lnSpc>
            </a:pPr>
            <a:r>
              <a:rPr lang="ru-RU" sz="1800" b="1" spc="28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 </a:t>
            </a:r>
            <a:endParaRPr lang="ru-RU" sz="1800" b="1" spc="3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346" name="Группа 345"/>
          <p:cNvGrpSpPr/>
          <p:nvPr/>
        </p:nvGrpSpPr>
        <p:grpSpPr>
          <a:xfrm>
            <a:off x="209550" y="125550"/>
            <a:ext cx="719893" cy="893626"/>
            <a:chOff x="1546225" y="-3938587"/>
            <a:chExt cx="2335213" cy="2898774"/>
          </a:xfrm>
        </p:grpSpPr>
        <p:grpSp>
          <p:nvGrpSpPr>
            <p:cNvPr id="347" name="Группа 346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352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3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5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6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47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48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49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50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51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52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53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54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55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56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57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58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59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60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61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62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63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64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65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66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67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68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69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70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71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72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73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74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75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76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77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78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79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80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81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82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83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84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85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86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87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88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89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90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91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92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93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94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95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96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97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98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99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00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01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02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03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04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05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06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07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08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09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10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11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12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13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14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15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16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17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18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19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20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21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22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23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24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25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26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27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28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29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30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31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32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33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34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35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36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37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38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39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40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41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42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43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44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45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46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47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48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49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50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51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52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53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54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55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56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57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58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59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60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61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62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63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64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65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66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67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68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69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70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71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72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73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74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75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83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90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91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92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94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95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08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09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10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11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12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13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14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15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16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17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18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19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20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grpSp>
          <p:nvGrpSpPr>
            <p:cNvPr id="348" name="Группа 347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349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0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1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</p:grpSp>
      <p:sp>
        <p:nvSpPr>
          <p:cNvPr id="193" name="Прямоугольник 192"/>
          <p:cNvSpPr/>
          <p:nvPr/>
        </p:nvSpPr>
        <p:spPr>
          <a:xfrm>
            <a:off x="1283861" y="2017985"/>
            <a:ext cx="9749784" cy="1411016"/>
          </a:xfrm>
          <a:prstGeom prst="rect">
            <a:avLst/>
          </a:prstGeom>
          <a:gradFill flip="none" rotWithShape="1">
            <a:gsLst>
              <a:gs pos="69100">
                <a:srgbClr val="CCD5DD"/>
              </a:gs>
              <a:gs pos="30400">
                <a:srgbClr val="CDD5DD"/>
              </a:gs>
              <a:gs pos="50000">
                <a:srgbClr val="C1CBD5"/>
              </a:gs>
              <a:gs pos="100000">
                <a:srgbClr val="DFE4E9">
                  <a:alpha val="0"/>
                </a:srgbClr>
              </a:gs>
              <a:gs pos="0">
                <a:srgbClr val="DFE4E9">
                  <a:alpha val="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C3C9D3"/>
                </a:solidFill>
              </a:rPr>
              <a:t>Д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801906" y="2062576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  <a:p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93829" y="5812211"/>
            <a:ext cx="15905163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333" y="2062576"/>
            <a:ext cx="3011487" cy="334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9320" y="2847406"/>
            <a:ext cx="1584325" cy="156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5307" y="4220695"/>
            <a:ext cx="22923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9609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Freeform 169"/>
          <p:cNvSpPr>
            <a:spLocks/>
          </p:cNvSpPr>
          <p:nvPr/>
        </p:nvSpPr>
        <p:spPr bwMode="auto">
          <a:xfrm rot="1046995">
            <a:off x="12341058" y="-828250"/>
            <a:ext cx="1075863" cy="1011193"/>
          </a:xfrm>
          <a:custGeom>
            <a:avLst/>
            <a:gdLst>
              <a:gd name="T0" fmla="*/ 1143 w 1217"/>
              <a:gd name="T1" fmla="*/ 289 h 1365"/>
              <a:gd name="T2" fmla="*/ 1076 w 1217"/>
              <a:gd name="T3" fmla="*/ 251 h 1365"/>
              <a:gd name="T4" fmla="*/ 1076 w 1217"/>
              <a:gd name="T5" fmla="*/ 251 h 1365"/>
              <a:gd name="T6" fmla="*/ 695 w 1217"/>
              <a:gd name="T7" fmla="*/ 32 h 1365"/>
              <a:gd name="T8" fmla="*/ 519 w 1217"/>
              <a:gd name="T9" fmla="*/ 32 h 1365"/>
              <a:gd name="T10" fmla="*/ 75 w 1217"/>
              <a:gd name="T11" fmla="*/ 289 h 1365"/>
              <a:gd name="T12" fmla="*/ 1 w 1217"/>
              <a:gd name="T13" fmla="*/ 417 h 1365"/>
              <a:gd name="T14" fmla="*/ 1 w 1217"/>
              <a:gd name="T15" fmla="*/ 494 h 1365"/>
              <a:gd name="T16" fmla="*/ 1 w 1217"/>
              <a:gd name="T17" fmla="*/ 495 h 1365"/>
              <a:gd name="T18" fmla="*/ 0 w 1217"/>
              <a:gd name="T19" fmla="*/ 930 h 1365"/>
              <a:gd name="T20" fmla="*/ 88 w 1217"/>
              <a:gd name="T21" fmla="*/ 1082 h 1365"/>
              <a:gd name="T22" fmla="*/ 533 w 1217"/>
              <a:gd name="T23" fmla="*/ 1338 h 1365"/>
              <a:gd name="T24" fmla="*/ 681 w 1217"/>
              <a:gd name="T25" fmla="*/ 1338 h 1365"/>
              <a:gd name="T26" fmla="*/ 748 w 1217"/>
              <a:gd name="T27" fmla="*/ 1300 h 1365"/>
              <a:gd name="T28" fmla="*/ 746 w 1217"/>
              <a:gd name="T29" fmla="*/ 1299 h 1365"/>
              <a:gd name="T30" fmla="*/ 1128 w 1217"/>
              <a:gd name="T31" fmla="*/ 1083 h 1365"/>
              <a:gd name="T32" fmla="*/ 1217 w 1217"/>
              <a:gd name="T33" fmla="*/ 930 h 1365"/>
              <a:gd name="T34" fmla="*/ 1217 w 1217"/>
              <a:gd name="T35" fmla="*/ 418 h 1365"/>
              <a:gd name="T36" fmla="*/ 1143 w 1217"/>
              <a:gd name="T37" fmla="*/ 289 h 1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17" h="1365">
                <a:moveTo>
                  <a:pt x="1143" y="289"/>
                </a:moveTo>
                <a:cubicBezTo>
                  <a:pt x="1076" y="251"/>
                  <a:pt x="1076" y="251"/>
                  <a:pt x="1076" y="251"/>
                </a:cubicBezTo>
                <a:cubicBezTo>
                  <a:pt x="1076" y="251"/>
                  <a:pt x="1076" y="251"/>
                  <a:pt x="1076" y="251"/>
                </a:cubicBezTo>
                <a:cubicBezTo>
                  <a:pt x="695" y="32"/>
                  <a:pt x="695" y="32"/>
                  <a:pt x="695" y="32"/>
                </a:cubicBezTo>
                <a:cubicBezTo>
                  <a:pt x="640" y="0"/>
                  <a:pt x="574" y="1"/>
                  <a:pt x="519" y="32"/>
                </a:cubicBezTo>
                <a:cubicBezTo>
                  <a:pt x="75" y="289"/>
                  <a:pt x="75" y="289"/>
                  <a:pt x="75" y="289"/>
                </a:cubicBezTo>
                <a:cubicBezTo>
                  <a:pt x="29" y="315"/>
                  <a:pt x="1" y="364"/>
                  <a:pt x="1" y="417"/>
                </a:cubicBezTo>
                <a:cubicBezTo>
                  <a:pt x="1" y="494"/>
                  <a:pt x="1" y="494"/>
                  <a:pt x="1" y="494"/>
                </a:cubicBezTo>
                <a:cubicBezTo>
                  <a:pt x="1" y="495"/>
                  <a:pt x="1" y="495"/>
                  <a:pt x="1" y="495"/>
                </a:cubicBezTo>
                <a:cubicBezTo>
                  <a:pt x="0" y="930"/>
                  <a:pt x="0" y="930"/>
                  <a:pt x="0" y="930"/>
                </a:cubicBezTo>
                <a:cubicBezTo>
                  <a:pt x="0" y="992"/>
                  <a:pt x="34" y="1050"/>
                  <a:pt x="88" y="1082"/>
                </a:cubicBezTo>
                <a:cubicBezTo>
                  <a:pt x="533" y="1338"/>
                  <a:pt x="533" y="1338"/>
                  <a:pt x="533" y="1338"/>
                </a:cubicBezTo>
                <a:cubicBezTo>
                  <a:pt x="578" y="1365"/>
                  <a:pt x="635" y="1365"/>
                  <a:pt x="681" y="1338"/>
                </a:cubicBezTo>
                <a:cubicBezTo>
                  <a:pt x="748" y="1300"/>
                  <a:pt x="748" y="1300"/>
                  <a:pt x="748" y="1300"/>
                </a:cubicBezTo>
                <a:cubicBezTo>
                  <a:pt x="746" y="1299"/>
                  <a:pt x="746" y="1299"/>
                  <a:pt x="746" y="1299"/>
                </a:cubicBezTo>
                <a:cubicBezTo>
                  <a:pt x="1128" y="1083"/>
                  <a:pt x="1128" y="1083"/>
                  <a:pt x="1128" y="1083"/>
                </a:cubicBezTo>
                <a:cubicBezTo>
                  <a:pt x="1183" y="1051"/>
                  <a:pt x="1217" y="993"/>
                  <a:pt x="1217" y="930"/>
                </a:cubicBezTo>
                <a:cubicBezTo>
                  <a:pt x="1217" y="418"/>
                  <a:pt x="1217" y="418"/>
                  <a:pt x="1217" y="418"/>
                </a:cubicBezTo>
                <a:cubicBezTo>
                  <a:pt x="1217" y="365"/>
                  <a:pt x="1189" y="316"/>
                  <a:pt x="1143" y="289"/>
                </a:cubicBezTo>
                <a:close/>
              </a:path>
            </a:pathLst>
          </a:custGeom>
          <a:solidFill>
            <a:srgbClr val="D1D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3C9D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" name="Номер слайда 12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lvl="0"/>
            <a:fld id="{81D60167-4931-47E6-BA6A-407CBD079E47}" type="slidenum">
              <a:rPr lang="ru-RU" noProof="0" smtClean="0"/>
              <a:pPr lvl="0"/>
              <a:t>2</a:t>
            </a:fld>
            <a:endParaRPr lang="ru-RU" noProof="0" dirty="0"/>
          </a:p>
        </p:txBody>
      </p:sp>
      <p:sp>
        <p:nvSpPr>
          <p:cNvPr id="226" name="Прямоугольник 11"/>
          <p:cNvSpPr>
            <a:spLocks noChangeArrowheads="1"/>
          </p:cNvSpPr>
          <p:nvPr/>
        </p:nvSpPr>
        <p:spPr bwMode="auto">
          <a:xfrm>
            <a:off x="1760471" y="23"/>
            <a:ext cx="8668070" cy="83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581" tIns="42290" rIns="84581" bIns="42290" anchor="ctr"/>
          <a:lstStyle/>
          <a:p>
            <a:pPr marL="0" marR="0" lvl="0" indent="0" algn="l" defTabSz="914400" rtl="0" eaLnBrk="1" fontAlgn="auto" latinLnBrk="0" hangingPunct="1">
              <a:lnSpc>
                <a:spcPts val="16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1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89" name="Заголовок 1"/>
          <p:cNvSpPr txBox="1">
            <a:spLocks/>
          </p:cNvSpPr>
          <p:nvPr/>
        </p:nvSpPr>
        <p:spPr>
          <a:xfrm>
            <a:off x="1170224" y="222938"/>
            <a:ext cx="10590199" cy="3811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914377">
              <a:lnSpc>
                <a:spcPts val="1900"/>
              </a:lnSpc>
              <a:spcBef>
                <a:spcPct val="0"/>
              </a:spcBef>
              <a:buNone/>
              <a:defRPr sz="2400" b="1" spc="30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ru-RU" dirty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Контрольно-надзорные мероприятия проведенные отделом во втором полугодии 2021 года</a:t>
            </a:r>
            <a:endParaRPr kumimoji="0" lang="ru-RU" sz="2400" b="1" i="0" u="none" strike="noStrike" kern="1200" cap="none" spc="30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grpSp>
        <p:nvGrpSpPr>
          <p:cNvPr id="2" name="Группа 180"/>
          <p:cNvGrpSpPr/>
          <p:nvPr/>
        </p:nvGrpSpPr>
        <p:grpSpPr>
          <a:xfrm>
            <a:off x="359304" y="621219"/>
            <a:ext cx="11854287" cy="368773"/>
            <a:chOff x="120000" y="742950"/>
            <a:chExt cx="11854287" cy="361950"/>
          </a:xfrm>
        </p:grpSpPr>
        <p:sp>
          <p:nvSpPr>
            <p:cNvPr id="182" name="Прямоугольник 181"/>
            <p:cNvSpPr/>
            <p:nvPr/>
          </p:nvSpPr>
          <p:spPr>
            <a:xfrm>
              <a:off x="274866" y="742950"/>
              <a:ext cx="11699421" cy="361950"/>
            </a:xfrm>
            <a:prstGeom prst="rect">
              <a:avLst/>
            </a:prstGeom>
            <a:gradFill flip="none" rotWithShape="1">
              <a:gsLst>
                <a:gs pos="69100">
                  <a:srgbClr val="CCD5DD"/>
                </a:gs>
                <a:gs pos="30400">
                  <a:srgbClr val="CDD5DD"/>
                </a:gs>
                <a:gs pos="50000">
                  <a:srgbClr val="C1CBD5"/>
                </a:gs>
                <a:gs pos="100000">
                  <a:srgbClr val="DFE4E9">
                    <a:alpha val="0"/>
                  </a:srgbClr>
                </a:gs>
                <a:gs pos="0">
                  <a:srgbClr val="DFE4E9">
                    <a:alpha val="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C3C9D3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3" name="Прямоугольник 182"/>
            <p:cNvSpPr/>
            <p:nvPr/>
          </p:nvSpPr>
          <p:spPr>
            <a:xfrm>
              <a:off x="120000" y="786171"/>
              <a:ext cx="11750108" cy="2899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1" i="0" u="none" strike="noStrike" kern="1200" cap="none" spc="250" normalizeH="0" baseline="0" noProof="0" dirty="0">
                <a:ln w="3175">
                  <a:noFill/>
                </a:ln>
                <a:solidFill>
                  <a:srgbClr val="358364"/>
                </a:solidFill>
                <a:effectLst/>
                <a:uLnTx/>
                <a:uFillTx/>
                <a:latin typeface="Arial Narrow" pitchFamily="34" charset="0"/>
                <a:ea typeface="Adobe Fan Heiti Std B" panose="020B0700000000000000" pitchFamily="34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3" name="Группа 219"/>
          <p:cNvGrpSpPr/>
          <p:nvPr/>
        </p:nvGrpSpPr>
        <p:grpSpPr>
          <a:xfrm>
            <a:off x="209550" y="125550"/>
            <a:ext cx="719893" cy="893626"/>
            <a:chOff x="1546225" y="-3938587"/>
            <a:chExt cx="2335213" cy="2898774"/>
          </a:xfrm>
        </p:grpSpPr>
        <p:grpSp>
          <p:nvGrpSpPr>
            <p:cNvPr id="4" name="Группа 220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227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4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7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8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9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0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1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2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3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4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5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6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7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8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9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0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1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2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3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4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6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7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8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9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0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1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2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3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4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5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6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7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8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9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0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1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2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3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4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5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6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7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8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9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0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1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2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3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4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5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6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7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8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9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0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1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2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3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4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5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6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7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8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9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0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1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2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3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4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5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6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7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8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9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0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1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3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4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5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6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7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8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9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0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1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2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3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4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5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6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0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1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2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3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4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5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6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7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8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9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0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1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2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3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4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5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6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7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8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9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0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1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2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3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4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5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6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7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8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9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0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1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2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3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4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5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6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7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8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9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0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1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2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3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4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5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6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7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8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9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0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1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2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3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4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5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6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7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8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9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50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Группа 221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223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4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5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11" name="Прямоугольник 10"/>
          <p:cNvSpPr/>
          <p:nvPr/>
        </p:nvSpPr>
        <p:spPr>
          <a:xfrm>
            <a:off x="658810" y="3850849"/>
            <a:ext cx="10339627" cy="23391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Сумма штрафов, вынесенных постановлениями о привлечении к административной за 2 полугодие текущего года составила  -  </a:t>
            </a: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11 470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руб.</a:t>
            </a:r>
            <a:endParaRPr lang="ru-RU" sz="1600" b="1" u="sng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Сумма взысканных штрафов – </a:t>
            </a: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3 691,5 тыс. руб.</a:t>
            </a:r>
            <a:endParaRPr lang="ru-RU" sz="1600" b="1" u="sng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4.Количество выданных 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предостережений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недопустимости нарушения обязательных требований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27.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По статье 19.5 ч.1 Невыполнение в установленный срок законного предписания (постановления, представления, решения) органа (должностного лица), осуществляющего государственный надзор (контроль), муниципальный контроль, об устранении нарушений законодательства выписано – </a:t>
            </a: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По статье 20.25 Уклонение от исполнения административного наказания выписано – </a:t>
            </a: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810" y="1415090"/>
            <a:ext cx="7434056" cy="2092881"/>
          </a:xfrm>
          <a:prstGeom prst="rect">
            <a:avLst/>
          </a:prstGeom>
          <a:solidFill>
            <a:schemeClr val="accent1"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Количество проведенных плановых проверок с выданными по ним предписаний: </a:t>
            </a:r>
            <a:r>
              <a:rPr lang="ru-RU" sz="16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69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2.Количество проведенных внеплановых проверок </a:t>
            </a: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из них: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-внеплановые выездные - </a:t>
            </a: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-внеплановые документарные - </a:t>
            </a: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-внеплановые (выездные/документарные) по проверке предписания - </a:t>
            </a: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3.Количество внеплановых выездных (лицензирование) - </a:t>
            </a: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71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5583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Freeform 169"/>
          <p:cNvSpPr>
            <a:spLocks/>
          </p:cNvSpPr>
          <p:nvPr/>
        </p:nvSpPr>
        <p:spPr bwMode="auto">
          <a:xfrm rot="1046995">
            <a:off x="12341058" y="-828250"/>
            <a:ext cx="1075863" cy="1011193"/>
          </a:xfrm>
          <a:custGeom>
            <a:avLst/>
            <a:gdLst>
              <a:gd name="T0" fmla="*/ 1143 w 1217"/>
              <a:gd name="T1" fmla="*/ 289 h 1365"/>
              <a:gd name="T2" fmla="*/ 1076 w 1217"/>
              <a:gd name="T3" fmla="*/ 251 h 1365"/>
              <a:gd name="T4" fmla="*/ 1076 w 1217"/>
              <a:gd name="T5" fmla="*/ 251 h 1365"/>
              <a:gd name="T6" fmla="*/ 695 w 1217"/>
              <a:gd name="T7" fmla="*/ 32 h 1365"/>
              <a:gd name="T8" fmla="*/ 519 w 1217"/>
              <a:gd name="T9" fmla="*/ 32 h 1365"/>
              <a:gd name="T10" fmla="*/ 75 w 1217"/>
              <a:gd name="T11" fmla="*/ 289 h 1365"/>
              <a:gd name="T12" fmla="*/ 1 w 1217"/>
              <a:gd name="T13" fmla="*/ 417 h 1365"/>
              <a:gd name="T14" fmla="*/ 1 w 1217"/>
              <a:gd name="T15" fmla="*/ 494 h 1365"/>
              <a:gd name="T16" fmla="*/ 1 w 1217"/>
              <a:gd name="T17" fmla="*/ 495 h 1365"/>
              <a:gd name="T18" fmla="*/ 0 w 1217"/>
              <a:gd name="T19" fmla="*/ 930 h 1365"/>
              <a:gd name="T20" fmla="*/ 88 w 1217"/>
              <a:gd name="T21" fmla="*/ 1082 h 1365"/>
              <a:gd name="T22" fmla="*/ 533 w 1217"/>
              <a:gd name="T23" fmla="*/ 1338 h 1365"/>
              <a:gd name="T24" fmla="*/ 681 w 1217"/>
              <a:gd name="T25" fmla="*/ 1338 h 1365"/>
              <a:gd name="T26" fmla="*/ 748 w 1217"/>
              <a:gd name="T27" fmla="*/ 1300 h 1365"/>
              <a:gd name="T28" fmla="*/ 746 w 1217"/>
              <a:gd name="T29" fmla="*/ 1299 h 1365"/>
              <a:gd name="T30" fmla="*/ 1128 w 1217"/>
              <a:gd name="T31" fmla="*/ 1083 h 1365"/>
              <a:gd name="T32" fmla="*/ 1217 w 1217"/>
              <a:gd name="T33" fmla="*/ 930 h 1365"/>
              <a:gd name="T34" fmla="*/ 1217 w 1217"/>
              <a:gd name="T35" fmla="*/ 418 h 1365"/>
              <a:gd name="T36" fmla="*/ 1143 w 1217"/>
              <a:gd name="T37" fmla="*/ 289 h 1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17" h="1365">
                <a:moveTo>
                  <a:pt x="1143" y="289"/>
                </a:moveTo>
                <a:cubicBezTo>
                  <a:pt x="1076" y="251"/>
                  <a:pt x="1076" y="251"/>
                  <a:pt x="1076" y="251"/>
                </a:cubicBezTo>
                <a:cubicBezTo>
                  <a:pt x="1076" y="251"/>
                  <a:pt x="1076" y="251"/>
                  <a:pt x="1076" y="251"/>
                </a:cubicBezTo>
                <a:cubicBezTo>
                  <a:pt x="695" y="32"/>
                  <a:pt x="695" y="32"/>
                  <a:pt x="695" y="32"/>
                </a:cubicBezTo>
                <a:cubicBezTo>
                  <a:pt x="640" y="0"/>
                  <a:pt x="574" y="1"/>
                  <a:pt x="519" y="32"/>
                </a:cubicBezTo>
                <a:cubicBezTo>
                  <a:pt x="75" y="289"/>
                  <a:pt x="75" y="289"/>
                  <a:pt x="75" y="289"/>
                </a:cubicBezTo>
                <a:cubicBezTo>
                  <a:pt x="29" y="315"/>
                  <a:pt x="1" y="364"/>
                  <a:pt x="1" y="417"/>
                </a:cubicBezTo>
                <a:cubicBezTo>
                  <a:pt x="1" y="494"/>
                  <a:pt x="1" y="494"/>
                  <a:pt x="1" y="494"/>
                </a:cubicBezTo>
                <a:cubicBezTo>
                  <a:pt x="1" y="495"/>
                  <a:pt x="1" y="495"/>
                  <a:pt x="1" y="495"/>
                </a:cubicBezTo>
                <a:cubicBezTo>
                  <a:pt x="0" y="930"/>
                  <a:pt x="0" y="930"/>
                  <a:pt x="0" y="930"/>
                </a:cubicBezTo>
                <a:cubicBezTo>
                  <a:pt x="0" y="992"/>
                  <a:pt x="34" y="1050"/>
                  <a:pt x="88" y="1082"/>
                </a:cubicBezTo>
                <a:cubicBezTo>
                  <a:pt x="533" y="1338"/>
                  <a:pt x="533" y="1338"/>
                  <a:pt x="533" y="1338"/>
                </a:cubicBezTo>
                <a:cubicBezTo>
                  <a:pt x="578" y="1365"/>
                  <a:pt x="635" y="1365"/>
                  <a:pt x="681" y="1338"/>
                </a:cubicBezTo>
                <a:cubicBezTo>
                  <a:pt x="748" y="1300"/>
                  <a:pt x="748" y="1300"/>
                  <a:pt x="748" y="1300"/>
                </a:cubicBezTo>
                <a:cubicBezTo>
                  <a:pt x="746" y="1299"/>
                  <a:pt x="746" y="1299"/>
                  <a:pt x="746" y="1299"/>
                </a:cubicBezTo>
                <a:cubicBezTo>
                  <a:pt x="1128" y="1083"/>
                  <a:pt x="1128" y="1083"/>
                  <a:pt x="1128" y="1083"/>
                </a:cubicBezTo>
                <a:cubicBezTo>
                  <a:pt x="1183" y="1051"/>
                  <a:pt x="1217" y="993"/>
                  <a:pt x="1217" y="930"/>
                </a:cubicBezTo>
                <a:cubicBezTo>
                  <a:pt x="1217" y="418"/>
                  <a:pt x="1217" y="418"/>
                  <a:pt x="1217" y="418"/>
                </a:cubicBezTo>
                <a:cubicBezTo>
                  <a:pt x="1217" y="365"/>
                  <a:pt x="1189" y="316"/>
                  <a:pt x="1143" y="289"/>
                </a:cubicBezTo>
                <a:close/>
              </a:path>
            </a:pathLst>
          </a:custGeom>
          <a:solidFill>
            <a:srgbClr val="D1D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3C9D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" name="Номер слайда 12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lvl="0"/>
            <a:fld id="{81D60167-4931-47E6-BA6A-407CBD079E47}" type="slidenum">
              <a:rPr lang="ru-RU" noProof="0" smtClean="0"/>
              <a:pPr lvl="0"/>
              <a:t>3</a:t>
            </a:fld>
            <a:endParaRPr lang="ru-RU" noProof="0" dirty="0"/>
          </a:p>
        </p:txBody>
      </p:sp>
      <p:sp>
        <p:nvSpPr>
          <p:cNvPr id="226" name="Прямоугольник 11"/>
          <p:cNvSpPr>
            <a:spLocks noChangeArrowheads="1"/>
          </p:cNvSpPr>
          <p:nvPr/>
        </p:nvSpPr>
        <p:spPr bwMode="auto">
          <a:xfrm>
            <a:off x="1760471" y="23"/>
            <a:ext cx="8668070" cy="83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581" tIns="42290" rIns="84581" bIns="42290" anchor="ctr"/>
          <a:lstStyle/>
          <a:p>
            <a:pPr marL="0" marR="0" lvl="0" indent="0" algn="l" defTabSz="914400" rtl="0" eaLnBrk="1" fontAlgn="auto" latinLnBrk="0" hangingPunct="1">
              <a:lnSpc>
                <a:spcPts val="16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1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89" name="Заголовок 1"/>
          <p:cNvSpPr txBox="1">
            <a:spLocks/>
          </p:cNvSpPr>
          <p:nvPr/>
        </p:nvSpPr>
        <p:spPr>
          <a:xfrm>
            <a:off x="1170224" y="222938"/>
            <a:ext cx="10590199" cy="3811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914377">
              <a:lnSpc>
                <a:spcPts val="1900"/>
              </a:lnSpc>
              <a:spcBef>
                <a:spcPct val="0"/>
              </a:spcBef>
              <a:buNone/>
              <a:defRPr sz="2400" b="1" spc="30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ru-RU" dirty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Административная ответственность по результатам проведенных контрольно-надзорных мероприятий</a:t>
            </a:r>
            <a:endParaRPr kumimoji="0" lang="ru-RU" sz="2400" b="1" i="0" u="none" strike="noStrike" kern="1200" cap="none" spc="30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grpSp>
        <p:nvGrpSpPr>
          <p:cNvPr id="2" name="Группа 180"/>
          <p:cNvGrpSpPr/>
          <p:nvPr/>
        </p:nvGrpSpPr>
        <p:grpSpPr>
          <a:xfrm>
            <a:off x="359304" y="621219"/>
            <a:ext cx="11854287" cy="368773"/>
            <a:chOff x="120000" y="742950"/>
            <a:chExt cx="11854287" cy="361950"/>
          </a:xfrm>
        </p:grpSpPr>
        <p:sp>
          <p:nvSpPr>
            <p:cNvPr id="182" name="Прямоугольник 181"/>
            <p:cNvSpPr/>
            <p:nvPr/>
          </p:nvSpPr>
          <p:spPr>
            <a:xfrm>
              <a:off x="274866" y="742950"/>
              <a:ext cx="11699421" cy="361950"/>
            </a:xfrm>
            <a:prstGeom prst="rect">
              <a:avLst/>
            </a:prstGeom>
            <a:gradFill flip="none" rotWithShape="1">
              <a:gsLst>
                <a:gs pos="69100">
                  <a:srgbClr val="CCD5DD"/>
                </a:gs>
                <a:gs pos="30400">
                  <a:srgbClr val="CDD5DD"/>
                </a:gs>
                <a:gs pos="50000">
                  <a:srgbClr val="C1CBD5"/>
                </a:gs>
                <a:gs pos="100000">
                  <a:srgbClr val="DFE4E9">
                    <a:alpha val="0"/>
                  </a:srgbClr>
                </a:gs>
                <a:gs pos="0">
                  <a:srgbClr val="DFE4E9">
                    <a:alpha val="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C3C9D3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3" name="Прямоугольник 182"/>
            <p:cNvSpPr/>
            <p:nvPr/>
          </p:nvSpPr>
          <p:spPr>
            <a:xfrm>
              <a:off x="120000" y="786171"/>
              <a:ext cx="11750108" cy="2899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1" i="0" u="none" strike="noStrike" kern="1200" cap="none" spc="250" normalizeH="0" baseline="0" noProof="0" dirty="0">
                <a:ln w="3175">
                  <a:noFill/>
                </a:ln>
                <a:solidFill>
                  <a:srgbClr val="358364"/>
                </a:solidFill>
                <a:effectLst/>
                <a:uLnTx/>
                <a:uFillTx/>
                <a:latin typeface="Arial Narrow" pitchFamily="34" charset="0"/>
                <a:ea typeface="Adobe Fan Heiti Std B" panose="020B0700000000000000" pitchFamily="34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3" name="Группа 219"/>
          <p:cNvGrpSpPr/>
          <p:nvPr/>
        </p:nvGrpSpPr>
        <p:grpSpPr>
          <a:xfrm>
            <a:off x="209550" y="125550"/>
            <a:ext cx="719893" cy="893626"/>
            <a:chOff x="1546225" y="-3938587"/>
            <a:chExt cx="2335213" cy="2898774"/>
          </a:xfrm>
        </p:grpSpPr>
        <p:grpSp>
          <p:nvGrpSpPr>
            <p:cNvPr id="4" name="Группа 220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227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4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7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8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9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0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1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2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3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4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5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6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7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8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9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0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1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2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3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4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6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7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8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9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0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1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2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3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4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5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6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7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8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9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0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1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2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3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4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5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6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7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8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9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0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1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2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3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4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5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6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7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8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9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0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1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2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3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4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5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6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7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8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9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0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1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2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3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4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5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6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7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8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9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0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1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3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4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5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6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7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8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9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0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1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2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3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4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5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6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0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1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2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3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4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5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6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7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8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9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0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1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2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3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4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5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6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7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8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9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0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1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2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3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4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5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6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7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8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9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0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1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2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3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4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5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6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7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8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9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0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1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2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3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4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5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6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7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8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9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0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1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2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3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4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5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6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7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8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9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50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Группа 221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223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4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5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447723"/>
              </p:ext>
            </p:extLst>
          </p:nvPr>
        </p:nvGraphicFramePr>
        <p:xfrm>
          <a:off x="389646" y="1159869"/>
          <a:ext cx="10343668" cy="13633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436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363341">
                <a:tc>
                  <a:txBody>
                    <a:bodyPr/>
                    <a:lstStyle/>
                    <a:p>
                      <a:pPr algn="l" fontAlgn="base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результатам контрольно-надзорных мероприятий:</a:t>
                      </a:r>
                    </a:p>
                    <a:p>
                      <a:pPr algn="l" fontAlgn="base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-Вынесено </a:t>
                      </a:r>
                      <a:r>
                        <a:rPr lang="ru-RU" sz="1600" b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375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постановлений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привлечении к административной ответственности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 них </a:t>
                      </a:r>
                      <a:r>
                        <a:rPr lang="ru-RU" sz="1600" b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367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постановления о назначении административного наказания, </a:t>
                      </a:r>
                      <a:r>
                        <a:rPr lang="ru-RU" sz="1600" b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постановлений о прекращении производства по делу об административном правонарушении.</a:t>
                      </a:r>
                    </a:p>
                    <a:p>
                      <a:pPr algn="l" fontAlgn="base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1248"/>
              </p:ext>
            </p:extLst>
          </p:nvPr>
        </p:nvGraphicFramePr>
        <p:xfrm>
          <a:off x="376433" y="2677098"/>
          <a:ext cx="10356881" cy="34485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78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800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4258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425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31382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7556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Лицо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сумма, тыс.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постановлений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постановлений с наложением штрафа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постановлений в виде предупреждения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85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Юридическое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10 090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85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Должностное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1348,5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85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85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85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367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073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Freeform 169"/>
          <p:cNvSpPr>
            <a:spLocks/>
          </p:cNvSpPr>
          <p:nvPr/>
        </p:nvSpPr>
        <p:spPr bwMode="auto">
          <a:xfrm rot="1046995">
            <a:off x="12341058" y="-828250"/>
            <a:ext cx="1075863" cy="1011193"/>
          </a:xfrm>
          <a:custGeom>
            <a:avLst/>
            <a:gdLst>
              <a:gd name="T0" fmla="*/ 1143 w 1217"/>
              <a:gd name="T1" fmla="*/ 289 h 1365"/>
              <a:gd name="T2" fmla="*/ 1076 w 1217"/>
              <a:gd name="T3" fmla="*/ 251 h 1365"/>
              <a:gd name="T4" fmla="*/ 1076 w 1217"/>
              <a:gd name="T5" fmla="*/ 251 h 1365"/>
              <a:gd name="T6" fmla="*/ 695 w 1217"/>
              <a:gd name="T7" fmla="*/ 32 h 1365"/>
              <a:gd name="T8" fmla="*/ 519 w 1217"/>
              <a:gd name="T9" fmla="*/ 32 h 1365"/>
              <a:gd name="T10" fmla="*/ 75 w 1217"/>
              <a:gd name="T11" fmla="*/ 289 h 1365"/>
              <a:gd name="T12" fmla="*/ 1 w 1217"/>
              <a:gd name="T13" fmla="*/ 417 h 1365"/>
              <a:gd name="T14" fmla="*/ 1 w 1217"/>
              <a:gd name="T15" fmla="*/ 494 h 1365"/>
              <a:gd name="T16" fmla="*/ 1 w 1217"/>
              <a:gd name="T17" fmla="*/ 495 h 1365"/>
              <a:gd name="T18" fmla="*/ 0 w 1217"/>
              <a:gd name="T19" fmla="*/ 930 h 1365"/>
              <a:gd name="T20" fmla="*/ 88 w 1217"/>
              <a:gd name="T21" fmla="*/ 1082 h 1365"/>
              <a:gd name="T22" fmla="*/ 533 w 1217"/>
              <a:gd name="T23" fmla="*/ 1338 h 1365"/>
              <a:gd name="T24" fmla="*/ 681 w 1217"/>
              <a:gd name="T25" fmla="*/ 1338 h 1365"/>
              <a:gd name="T26" fmla="*/ 748 w 1217"/>
              <a:gd name="T27" fmla="*/ 1300 h 1365"/>
              <a:gd name="T28" fmla="*/ 746 w 1217"/>
              <a:gd name="T29" fmla="*/ 1299 h 1365"/>
              <a:gd name="T30" fmla="*/ 1128 w 1217"/>
              <a:gd name="T31" fmla="*/ 1083 h 1365"/>
              <a:gd name="T32" fmla="*/ 1217 w 1217"/>
              <a:gd name="T33" fmla="*/ 930 h 1365"/>
              <a:gd name="T34" fmla="*/ 1217 w 1217"/>
              <a:gd name="T35" fmla="*/ 418 h 1365"/>
              <a:gd name="T36" fmla="*/ 1143 w 1217"/>
              <a:gd name="T37" fmla="*/ 289 h 1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17" h="1365">
                <a:moveTo>
                  <a:pt x="1143" y="289"/>
                </a:moveTo>
                <a:cubicBezTo>
                  <a:pt x="1076" y="251"/>
                  <a:pt x="1076" y="251"/>
                  <a:pt x="1076" y="251"/>
                </a:cubicBezTo>
                <a:cubicBezTo>
                  <a:pt x="1076" y="251"/>
                  <a:pt x="1076" y="251"/>
                  <a:pt x="1076" y="251"/>
                </a:cubicBezTo>
                <a:cubicBezTo>
                  <a:pt x="695" y="32"/>
                  <a:pt x="695" y="32"/>
                  <a:pt x="695" y="32"/>
                </a:cubicBezTo>
                <a:cubicBezTo>
                  <a:pt x="640" y="0"/>
                  <a:pt x="574" y="1"/>
                  <a:pt x="519" y="32"/>
                </a:cubicBezTo>
                <a:cubicBezTo>
                  <a:pt x="75" y="289"/>
                  <a:pt x="75" y="289"/>
                  <a:pt x="75" y="289"/>
                </a:cubicBezTo>
                <a:cubicBezTo>
                  <a:pt x="29" y="315"/>
                  <a:pt x="1" y="364"/>
                  <a:pt x="1" y="417"/>
                </a:cubicBezTo>
                <a:cubicBezTo>
                  <a:pt x="1" y="494"/>
                  <a:pt x="1" y="494"/>
                  <a:pt x="1" y="494"/>
                </a:cubicBezTo>
                <a:cubicBezTo>
                  <a:pt x="1" y="495"/>
                  <a:pt x="1" y="495"/>
                  <a:pt x="1" y="495"/>
                </a:cubicBezTo>
                <a:cubicBezTo>
                  <a:pt x="0" y="930"/>
                  <a:pt x="0" y="930"/>
                  <a:pt x="0" y="930"/>
                </a:cubicBezTo>
                <a:cubicBezTo>
                  <a:pt x="0" y="992"/>
                  <a:pt x="34" y="1050"/>
                  <a:pt x="88" y="1082"/>
                </a:cubicBezTo>
                <a:cubicBezTo>
                  <a:pt x="533" y="1338"/>
                  <a:pt x="533" y="1338"/>
                  <a:pt x="533" y="1338"/>
                </a:cubicBezTo>
                <a:cubicBezTo>
                  <a:pt x="578" y="1365"/>
                  <a:pt x="635" y="1365"/>
                  <a:pt x="681" y="1338"/>
                </a:cubicBezTo>
                <a:cubicBezTo>
                  <a:pt x="748" y="1300"/>
                  <a:pt x="748" y="1300"/>
                  <a:pt x="748" y="1300"/>
                </a:cubicBezTo>
                <a:cubicBezTo>
                  <a:pt x="746" y="1299"/>
                  <a:pt x="746" y="1299"/>
                  <a:pt x="746" y="1299"/>
                </a:cubicBezTo>
                <a:cubicBezTo>
                  <a:pt x="1128" y="1083"/>
                  <a:pt x="1128" y="1083"/>
                  <a:pt x="1128" y="1083"/>
                </a:cubicBezTo>
                <a:cubicBezTo>
                  <a:pt x="1183" y="1051"/>
                  <a:pt x="1217" y="993"/>
                  <a:pt x="1217" y="930"/>
                </a:cubicBezTo>
                <a:cubicBezTo>
                  <a:pt x="1217" y="418"/>
                  <a:pt x="1217" y="418"/>
                  <a:pt x="1217" y="418"/>
                </a:cubicBezTo>
                <a:cubicBezTo>
                  <a:pt x="1217" y="365"/>
                  <a:pt x="1189" y="316"/>
                  <a:pt x="1143" y="289"/>
                </a:cubicBezTo>
                <a:close/>
              </a:path>
            </a:pathLst>
          </a:custGeom>
          <a:solidFill>
            <a:srgbClr val="D1D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3C9D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" name="Номер слайда 123"/>
          <p:cNvSpPr>
            <a:spLocks noGrp="1"/>
          </p:cNvSpPr>
          <p:nvPr>
            <p:ph type="sldNum" sz="quarter" idx="7"/>
          </p:nvPr>
        </p:nvSpPr>
        <p:spPr>
          <a:xfrm>
            <a:off x="8915622" y="6455418"/>
            <a:ext cx="2844801" cy="365125"/>
          </a:xfrm>
        </p:spPr>
        <p:txBody>
          <a:bodyPr/>
          <a:lstStyle/>
          <a:p>
            <a:pPr lvl="0"/>
            <a:fld id="{81D60167-4931-47E6-BA6A-407CBD079E47}" type="slidenum">
              <a:rPr lang="ru-RU" noProof="0" smtClean="0"/>
              <a:pPr lvl="0"/>
              <a:t>4</a:t>
            </a:fld>
            <a:endParaRPr lang="ru-RU" noProof="0" dirty="0"/>
          </a:p>
        </p:txBody>
      </p:sp>
      <p:sp>
        <p:nvSpPr>
          <p:cNvPr id="226" name="Прямоугольник 11"/>
          <p:cNvSpPr>
            <a:spLocks noChangeArrowheads="1"/>
          </p:cNvSpPr>
          <p:nvPr/>
        </p:nvSpPr>
        <p:spPr bwMode="auto">
          <a:xfrm>
            <a:off x="1760471" y="23"/>
            <a:ext cx="8668070" cy="83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581" tIns="42290" rIns="84581" bIns="42290" anchor="ctr"/>
          <a:lstStyle/>
          <a:p>
            <a:pPr marL="0" marR="0" lvl="0" indent="0" algn="l" defTabSz="914400" rtl="0" eaLnBrk="1" fontAlgn="auto" latinLnBrk="0" hangingPunct="1">
              <a:lnSpc>
                <a:spcPts val="16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1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89" name="Заголовок 1"/>
          <p:cNvSpPr txBox="1">
            <a:spLocks/>
          </p:cNvSpPr>
          <p:nvPr/>
        </p:nvSpPr>
        <p:spPr>
          <a:xfrm>
            <a:off x="1170224" y="72141"/>
            <a:ext cx="10590199" cy="6357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914377">
              <a:lnSpc>
                <a:spcPts val="1900"/>
              </a:lnSpc>
              <a:spcBef>
                <a:spcPct val="0"/>
              </a:spcBef>
              <a:buNone/>
              <a:defRPr sz="2400" b="1" spc="30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ru-RU" dirty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Типовые и массовые нарушения, выявленные при осуществлении федерального государственного экологического надзора</a:t>
            </a:r>
            <a:endParaRPr kumimoji="0" lang="ru-RU" sz="2400" b="1" i="0" u="none" strike="noStrike" kern="1200" cap="none" spc="30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grpSp>
        <p:nvGrpSpPr>
          <p:cNvPr id="2" name="Группа 180"/>
          <p:cNvGrpSpPr/>
          <p:nvPr/>
        </p:nvGrpSpPr>
        <p:grpSpPr>
          <a:xfrm>
            <a:off x="359304" y="739244"/>
            <a:ext cx="11854287" cy="250747"/>
            <a:chOff x="120000" y="742950"/>
            <a:chExt cx="11854287" cy="361950"/>
          </a:xfrm>
        </p:grpSpPr>
        <p:sp>
          <p:nvSpPr>
            <p:cNvPr id="182" name="Прямоугольник 181"/>
            <p:cNvSpPr/>
            <p:nvPr/>
          </p:nvSpPr>
          <p:spPr>
            <a:xfrm>
              <a:off x="274866" y="742950"/>
              <a:ext cx="11699421" cy="361950"/>
            </a:xfrm>
            <a:prstGeom prst="rect">
              <a:avLst/>
            </a:prstGeom>
            <a:gradFill flip="none" rotWithShape="1">
              <a:gsLst>
                <a:gs pos="69100">
                  <a:srgbClr val="CCD5DD"/>
                </a:gs>
                <a:gs pos="30400">
                  <a:srgbClr val="CDD5DD"/>
                </a:gs>
                <a:gs pos="50000">
                  <a:srgbClr val="C1CBD5"/>
                </a:gs>
                <a:gs pos="100000">
                  <a:srgbClr val="DFE4E9">
                    <a:alpha val="0"/>
                  </a:srgbClr>
                </a:gs>
                <a:gs pos="0">
                  <a:srgbClr val="DFE4E9">
                    <a:alpha val="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C3C9D3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3" name="Прямоугольник 182"/>
            <p:cNvSpPr/>
            <p:nvPr/>
          </p:nvSpPr>
          <p:spPr>
            <a:xfrm>
              <a:off x="120000" y="786171"/>
              <a:ext cx="11750108" cy="2899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1" i="0" u="none" strike="noStrike" kern="1200" cap="none" spc="250" normalizeH="0" baseline="0" noProof="0" dirty="0">
                <a:ln w="3175">
                  <a:noFill/>
                </a:ln>
                <a:solidFill>
                  <a:srgbClr val="358364"/>
                </a:solidFill>
                <a:effectLst/>
                <a:uLnTx/>
                <a:uFillTx/>
                <a:latin typeface="Arial Narrow" pitchFamily="34" charset="0"/>
                <a:ea typeface="Adobe Fan Heiti Std B" panose="020B0700000000000000" pitchFamily="34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3" name="Группа 219"/>
          <p:cNvGrpSpPr/>
          <p:nvPr/>
        </p:nvGrpSpPr>
        <p:grpSpPr>
          <a:xfrm>
            <a:off x="209550" y="125550"/>
            <a:ext cx="719893" cy="893626"/>
            <a:chOff x="1546225" y="-3938587"/>
            <a:chExt cx="2335213" cy="2898774"/>
          </a:xfrm>
        </p:grpSpPr>
        <p:grpSp>
          <p:nvGrpSpPr>
            <p:cNvPr id="4" name="Группа 220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227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4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7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8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9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0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1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2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3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4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5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6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7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8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9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0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1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2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3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4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6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7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8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9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0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1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2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3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4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5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6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7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8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9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0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1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2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3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4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5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6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7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8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9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0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1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2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3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4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5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6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7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8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9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0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1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2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3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4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5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6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7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8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9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0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1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2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3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4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5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6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7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8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9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0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1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3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4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5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6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7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8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9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0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1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2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3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4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5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6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0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1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2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3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4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5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6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7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8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9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0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1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2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3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4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5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6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7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8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9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0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1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2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3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4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5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6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7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8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9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0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1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2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3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4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5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6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7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8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9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0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1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2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3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4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5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6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7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8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9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0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1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2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3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4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5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6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7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8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9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50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Группа 221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223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4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5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72181"/>
              </p:ext>
            </p:extLst>
          </p:nvPr>
        </p:nvGraphicFramePr>
        <p:xfrm>
          <a:off x="95853" y="1413997"/>
          <a:ext cx="11997305" cy="5036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5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3875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42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502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КоАП РФ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87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u="non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8.1 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Несоблюдение экологических требований при территориальном планировании, градостроительном зонировании, планировке территории, архитектурно-строительном проектировании, строительстве, капитальном ремонте, реконструкции, вводе в эксплуатацию, эксплуатации, выводе из эксплуатации зданий, строений, сооружений и иных объектов капитального строительства, за исключением случаев, предусмотренных </a:t>
                      </a:r>
                      <a:r>
                        <a:rPr lang="ru-RU" sz="11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статьей 8.48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настоящего Кодекса,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87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u="non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8.21 ч.3 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Нарушение </a:t>
                      </a:r>
                      <a:r>
                        <a:rPr lang="ru-RU" sz="11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правил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эксплуатации, неиспользование сооружений, оборудования или аппаратуры для очистки газов и контроля выбросов вредных веществ в атмосферный воздух, которые могут привести к его загрязнению, либо использование неисправных указанных сооружений, оборудования или аппаратуры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18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u="non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8.5 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Сокрытие, умышленное искажение или несвоевременное сообщение полной и достоверной информации о состоянии окружающей среды и природных ресурсов, об источниках загрязнения окружающей среды и природных ресурсов или иного вредного воздействия на окружающую среду и природные ресурсы, о радиационной обстановке данных, полученных при осуществлении производственного экологического контроля, информации, содержащейся в заявлении о постановке на государственный учет объектов, оказывающих негативное воздействие на окружающую среду, </a:t>
                      </a:r>
                      <a:r>
                        <a:rPr lang="ru-RU" sz="11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декларации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 воздействии на окружающую среду, </a:t>
                      </a:r>
                      <a:r>
                        <a:rPr lang="ru-RU" sz="11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декларации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 плате за негативное воздействие на окружающую среду, отчете о выполнении плана мероприятий по охране окружающей среды или программы повышения экологической эффективности, а равно искажение сведений о состоянии земель, водных объектов и других объектов окружающей среды лицами, обязанными сообщать такую информацию, за исключением случаев, предусмотренных </a:t>
                      </a:r>
                      <a:r>
                        <a:rPr lang="ru-RU" sz="11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статьей 8.5.2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настоящего Кодекса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87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u="non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8.2 ч.1  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Несоблюдение </a:t>
                      </a:r>
                      <a:r>
                        <a:rPr lang="ru-RU" sz="11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требований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области охраны окружающей среды при сборе, накоплении, транспортировании, обработке, утилизации или обезвреживании отходов производства и потребления, за исключением случаев, предусмотренных </a:t>
                      </a:r>
                      <a:r>
                        <a:rPr lang="ru-RU" sz="11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9"/>
                        </a:rPr>
                        <a:t>статьей 8.2.3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настоящего Кодекса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87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u="non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8.5.1 ч.1 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Непредставление или несвоевременное представление </a:t>
                      </a:r>
                      <a:r>
                        <a:rPr lang="ru-RU" sz="11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0"/>
                        </a:rPr>
                        <a:t>отчетности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о выполнении нормативов утилизации отходов от использования товаров или деклараций о количестве выпущенных в обращение на территории Российской Федерации товаров, упаковки товаров, включенных в </a:t>
                      </a:r>
                      <a:r>
                        <a:rPr lang="ru-RU" sz="11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1"/>
                        </a:rPr>
                        <a:t>перечень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товаров, упаковки товаров, подлежащих утилизации после утраты ими потребительских свойств, реализованных для внутреннего потребления на территории Российской Федерации за предыдущий календарный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55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u="non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8.46. Невыполнение или несвоевременное выполнение обязанности по подаче заявки на постановку на государственный учет объектов, оказывающих негативное воздействие на окружающую среду, представлению сведений для актуализации учетных сведений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145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u="non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8.41. Невнесение в установленные сроки платы за негативное воздействие на окружающую среду.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487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u="non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8.21 ч.1 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Выброс вредных веществ в атмосферный воздух или вредное физическое воздействие на него без специального </a:t>
                      </a:r>
                      <a:r>
                        <a:rPr lang="ru-RU" sz="11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2"/>
                        </a:rPr>
                        <a:t>разрешения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224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u="non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8.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ч.9 Неисполнение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3"/>
                        </a:rPr>
                        <a:t>обязанности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 отнесению отходов производства и потребления I - V классов опасности к конкретному классу опасности для подтверждения такого отнесения или составлению паспортов отходов I - IV классов опасности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355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u="non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8.14 ч.1 Нарушение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правил водопользования при заборе воды, без изъятия воды и при сбросе сточных вод в водные объекты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224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u="non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8.6 ч.2 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Уничтожение плодородного слоя почвы, а равно порча земель в результате нарушения правил обращения с пестицидами и агрохимикатами или иными опасными для здоровья людей и окружающей среды веществами и отходами производства и потребления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993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Freeform 169"/>
          <p:cNvSpPr>
            <a:spLocks/>
          </p:cNvSpPr>
          <p:nvPr/>
        </p:nvSpPr>
        <p:spPr bwMode="auto">
          <a:xfrm rot="1046995">
            <a:off x="12341058" y="-828250"/>
            <a:ext cx="1075863" cy="1011193"/>
          </a:xfrm>
          <a:custGeom>
            <a:avLst/>
            <a:gdLst>
              <a:gd name="T0" fmla="*/ 1143 w 1217"/>
              <a:gd name="T1" fmla="*/ 289 h 1365"/>
              <a:gd name="T2" fmla="*/ 1076 w 1217"/>
              <a:gd name="T3" fmla="*/ 251 h 1365"/>
              <a:gd name="T4" fmla="*/ 1076 w 1217"/>
              <a:gd name="T5" fmla="*/ 251 h 1365"/>
              <a:gd name="T6" fmla="*/ 695 w 1217"/>
              <a:gd name="T7" fmla="*/ 32 h 1365"/>
              <a:gd name="T8" fmla="*/ 519 w 1217"/>
              <a:gd name="T9" fmla="*/ 32 h 1365"/>
              <a:gd name="T10" fmla="*/ 75 w 1217"/>
              <a:gd name="T11" fmla="*/ 289 h 1365"/>
              <a:gd name="T12" fmla="*/ 1 w 1217"/>
              <a:gd name="T13" fmla="*/ 417 h 1365"/>
              <a:gd name="T14" fmla="*/ 1 w 1217"/>
              <a:gd name="T15" fmla="*/ 494 h 1365"/>
              <a:gd name="T16" fmla="*/ 1 w 1217"/>
              <a:gd name="T17" fmla="*/ 495 h 1365"/>
              <a:gd name="T18" fmla="*/ 0 w 1217"/>
              <a:gd name="T19" fmla="*/ 930 h 1365"/>
              <a:gd name="T20" fmla="*/ 88 w 1217"/>
              <a:gd name="T21" fmla="*/ 1082 h 1365"/>
              <a:gd name="T22" fmla="*/ 533 w 1217"/>
              <a:gd name="T23" fmla="*/ 1338 h 1365"/>
              <a:gd name="T24" fmla="*/ 681 w 1217"/>
              <a:gd name="T25" fmla="*/ 1338 h 1365"/>
              <a:gd name="T26" fmla="*/ 748 w 1217"/>
              <a:gd name="T27" fmla="*/ 1300 h 1365"/>
              <a:gd name="T28" fmla="*/ 746 w 1217"/>
              <a:gd name="T29" fmla="*/ 1299 h 1365"/>
              <a:gd name="T30" fmla="*/ 1128 w 1217"/>
              <a:gd name="T31" fmla="*/ 1083 h 1365"/>
              <a:gd name="T32" fmla="*/ 1217 w 1217"/>
              <a:gd name="T33" fmla="*/ 930 h 1365"/>
              <a:gd name="T34" fmla="*/ 1217 w 1217"/>
              <a:gd name="T35" fmla="*/ 418 h 1365"/>
              <a:gd name="T36" fmla="*/ 1143 w 1217"/>
              <a:gd name="T37" fmla="*/ 289 h 1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17" h="1365">
                <a:moveTo>
                  <a:pt x="1143" y="289"/>
                </a:moveTo>
                <a:cubicBezTo>
                  <a:pt x="1076" y="251"/>
                  <a:pt x="1076" y="251"/>
                  <a:pt x="1076" y="251"/>
                </a:cubicBezTo>
                <a:cubicBezTo>
                  <a:pt x="1076" y="251"/>
                  <a:pt x="1076" y="251"/>
                  <a:pt x="1076" y="251"/>
                </a:cubicBezTo>
                <a:cubicBezTo>
                  <a:pt x="695" y="32"/>
                  <a:pt x="695" y="32"/>
                  <a:pt x="695" y="32"/>
                </a:cubicBezTo>
                <a:cubicBezTo>
                  <a:pt x="640" y="0"/>
                  <a:pt x="574" y="1"/>
                  <a:pt x="519" y="32"/>
                </a:cubicBezTo>
                <a:cubicBezTo>
                  <a:pt x="75" y="289"/>
                  <a:pt x="75" y="289"/>
                  <a:pt x="75" y="289"/>
                </a:cubicBezTo>
                <a:cubicBezTo>
                  <a:pt x="29" y="315"/>
                  <a:pt x="1" y="364"/>
                  <a:pt x="1" y="417"/>
                </a:cubicBezTo>
                <a:cubicBezTo>
                  <a:pt x="1" y="494"/>
                  <a:pt x="1" y="494"/>
                  <a:pt x="1" y="494"/>
                </a:cubicBezTo>
                <a:cubicBezTo>
                  <a:pt x="1" y="495"/>
                  <a:pt x="1" y="495"/>
                  <a:pt x="1" y="495"/>
                </a:cubicBezTo>
                <a:cubicBezTo>
                  <a:pt x="0" y="930"/>
                  <a:pt x="0" y="930"/>
                  <a:pt x="0" y="930"/>
                </a:cubicBezTo>
                <a:cubicBezTo>
                  <a:pt x="0" y="992"/>
                  <a:pt x="34" y="1050"/>
                  <a:pt x="88" y="1082"/>
                </a:cubicBezTo>
                <a:cubicBezTo>
                  <a:pt x="533" y="1338"/>
                  <a:pt x="533" y="1338"/>
                  <a:pt x="533" y="1338"/>
                </a:cubicBezTo>
                <a:cubicBezTo>
                  <a:pt x="578" y="1365"/>
                  <a:pt x="635" y="1365"/>
                  <a:pt x="681" y="1338"/>
                </a:cubicBezTo>
                <a:cubicBezTo>
                  <a:pt x="748" y="1300"/>
                  <a:pt x="748" y="1300"/>
                  <a:pt x="748" y="1300"/>
                </a:cubicBezTo>
                <a:cubicBezTo>
                  <a:pt x="746" y="1299"/>
                  <a:pt x="746" y="1299"/>
                  <a:pt x="746" y="1299"/>
                </a:cubicBezTo>
                <a:cubicBezTo>
                  <a:pt x="1128" y="1083"/>
                  <a:pt x="1128" y="1083"/>
                  <a:pt x="1128" y="1083"/>
                </a:cubicBezTo>
                <a:cubicBezTo>
                  <a:pt x="1183" y="1051"/>
                  <a:pt x="1217" y="993"/>
                  <a:pt x="1217" y="930"/>
                </a:cubicBezTo>
                <a:cubicBezTo>
                  <a:pt x="1217" y="418"/>
                  <a:pt x="1217" y="418"/>
                  <a:pt x="1217" y="418"/>
                </a:cubicBezTo>
                <a:cubicBezTo>
                  <a:pt x="1217" y="365"/>
                  <a:pt x="1189" y="316"/>
                  <a:pt x="1143" y="289"/>
                </a:cubicBezTo>
                <a:close/>
              </a:path>
            </a:pathLst>
          </a:custGeom>
          <a:solidFill>
            <a:srgbClr val="D1D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3C9D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" name="Номер слайда 123"/>
          <p:cNvSpPr>
            <a:spLocks noGrp="1"/>
          </p:cNvSpPr>
          <p:nvPr>
            <p:ph type="sldNum" sz="quarter" idx="7"/>
          </p:nvPr>
        </p:nvSpPr>
        <p:spPr>
          <a:xfrm>
            <a:off x="8915622" y="6455418"/>
            <a:ext cx="2844801" cy="365125"/>
          </a:xfrm>
        </p:spPr>
        <p:txBody>
          <a:bodyPr/>
          <a:lstStyle/>
          <a:p>
            <a:pPr lvl="0"/>
            <a:fld id="{81D60167-4931-47E6-BA6A-407CBD079E47}" type="slidenum">
              <a:rPr lang="ru-RU" noProof="0" smtClean="0"/>
              <a:pPr lvl="0"/>
              <a:t>5</a:t>
            </a:fld>
            <a:endParaRPr lang="ru-RU" noProof="0" dirty="0"/>
          </a:p>
        </p:txBody>
      </p:sp>
      <p:sp>
        <p:nvSpPr>
          <p:cNvPr id="226" name="Прямоугольник 11"/>
          <p:cNvSpPr>
            <a:spLocks noChangeArrowheads="1"/>
          </p:cNvSpPr>
          <p:nvPr/>
        </p:nvSpPr>
        <p:spPr bwMode="auto">
          <a:xfrm>
            <a:off x="1760471" y="23"/>
            <a:ext cx="8668070" cy="83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581" tIns="42290" rIns="84581" bIns="42290" anchor="ctr"/>
          <a:lstStyle/>
          <a:p>
            <a:pPr marL="0" marR="0" lvl="0" indent="0" algn="l" defTabSz="914400" rtl="0" eaLnBrk="1" fontAlgn="auto" latinLnBrk="0" hangingPunct="1">
              <a:lnSpc>
                <a:spcPts val="16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1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89" name="Заголовок 1"/>
          <p:cNvSpPr txBox="1">
            <a:spLocks/>
          </p:cNvSpPr>
          <p:nvPr/>
        </p:nvSpPr>
        <p:spPr>
          <a:xfrm>
            <a:off x="1170224" y="72141"/>
            <a:ext cx="10590199" cy="6357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914377">
              <a:lnSpc>
                <a:spcPts val="1900"/>
              </a:lnSpc>
              <a:spcBef>
                <a:spcPct val="0"/>
              </a:spcBef>
              <a:buNone/>
              <a:defRPr sz="2400" b="1" spc="30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ru-RU" dirty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Типовые и массовые нарушения, выявленные при осуществлении федерального государственного экологического надзора</a:t>
            </a:r>
            <a:endParaRPr kumimoji="0" lang="ru-RU" sz="2400" b="1" i="0" u="none" strike="noStrike" kern="1200" cap="none" spc="30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grpSp>
        <p:nvGrpSpPr>
          <p:cNvPr id="2" name="Группа 180"/>
          <p:cNvGrpSpPr/>
          <p:nvPr/>
        </p:nvGrpSpPr>
        <p:grpSpPr>
          <a:xfrm>
            <a:off x="359304" y="739244"/>
            <a:ext cx="11854287" cy="250747"/>
            <a:chOff x="120000" y="742950"/>
            <a:chExt cx="11854287" cy="361950"/>
          </a:xfrm>
        </p:grpSpPr>
        <p:sp>
          <p:nvSpPr>
            <p:cNvPr id="182" name="Прямоугольник 181"/>
            <p:cNvSpPr/>
            <p:nvPr/>
          </p:nvSpPr>
          <p:spPr>
            <a:xfrm>
              <a:off x="274866" y="742950"/>
              <a:ext cx="11699421" cy="361950"/>
            </a:xfrm>
            <a:prstGeom prst="rect">
              <a:avLst/>
            </a:prstGeom>
            <a:gradFill flip="none" rotWithShape="1">
              <a:gsLst>
                <a:gs pos="69100">
                  <a:srgbClr val="CCD5DD"/>
                </a:gs>
                <a:gs pos="30400">
                  <a:srgbClr val="CDD5DD"/>
                </a:gs>
                <a:gs pos="50000">
                  <a:srgbClr val="C1CBD5"/>
                </a:gs>
                <a:gs pos="100000">
                  <a:srgbClr val="DFE4E9">
                    <a:alpha val="0"/>
                  </a:srgbClr>
                </a:gs>
                <a:gs pos="0">
                  <a:srgbClr val="DFE4E9">
                    <a:alpha val="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C3C9D3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3" name="Прямоугольник 182"/>
            <p:cNvSpPr/>
            <p:nvPr/>
          </p:nvSpPr>
          <p:spPr>
            <a:xfrm>
              <a:off x="120000" y="786171"/>
              <a:ext cx="11750108" cy="2899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1" i="0" u="none" strike="noStrike" kern="1200" cap="none" spc="250" normalizeH="0" baseline="0" noProof="0" dirty="0">
                <a:ln w="3175">
                  <a:noFill/>
                </a:ln>
                <a:solidFill>
                  <a:srgbClr val="358364"/>
                </a:solidFill>
                <a:effectLst/>
                <a:uLnTx/>
                <a:uFillTx/>
                <a:latin typeface="Arial Narrow" pitchFamily="34" charset="0"/>
                <a:ea typeface="Adobe Fan Heiti Std B" panose="020B0700000000000000" pitchFamily="34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3" name="Группа 219"/>
          <p:cNvGrpSpPr/>
          <p:nvPr/>
        </p:nvGrpSpPr>
        <p:grpSpPr>
          <a:xfrm>
            <a:off x="209550" y="125550"/>
            <a:ext cx="719893" cy="893626"/>
            <a:chOff x="1546225" y="-3938587"/>
            <a:chExt cx="2335213" cy="2898774"/>
          </a:xfrm>
        </p:grpSpPr>
        <p:grpSp>
          <p:nvGrpSpPr>
            <p:cNvPr id="4" name="Группа 220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227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4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7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8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9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0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1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2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3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4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5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6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7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8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9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0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1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2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3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4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6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7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8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9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0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1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2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3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4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5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6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7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8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9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0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1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2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3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4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5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6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7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8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9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0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1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2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3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4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5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6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7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8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9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0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1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2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3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4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5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6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7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8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9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0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1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2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3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4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5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6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7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8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9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0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1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3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4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5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6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7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8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9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0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1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2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3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4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5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6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0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1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2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3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4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5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6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7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8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9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0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1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2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3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4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5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6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7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8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9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0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1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2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3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4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5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6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7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8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9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0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1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2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3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4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5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6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7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8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9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0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1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2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3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4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5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6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7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8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9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0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1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2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3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4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5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6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7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8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9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50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Группа 221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223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4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5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120127"/>
              </p:ext>
            </p:extLst>
          </p:nvPr>
        </p:nvGraphicFramePr>
        <p:xfrm>
          <a:off x="112107" y="1080725"/>
          <a:ext cx="11931847" cy="39161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8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3254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25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502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КоАП РФ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36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8.4 ч.2 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Осуществление деятельности, не соответствующей документации, которая получила положительное заключение государственной экологической экспертизы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6349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8.21 ч.2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Нарушение условий специального разрешения на выброс вредных веществ в атмосферный воздух или вредное физическое воздействие на него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774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7.6. Самовольное занятие водного объекта или пользование им с нарушением установленных условий.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774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8.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ч.10 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Неисполнение обязанности по ведению </a:t>
                      </a:r>
                      <a:r>
                        <a:rPr lang="ru-RU" sz="11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учета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области обращения с отходами производства и потребления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224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8.13 ч.4. Нарушение требований к охране водных объектов, которое может повлечь их загрязнение, засорение и (или) истощение, за исключением случаев, предусмотренных статьей 8.45 настоящего Кодекса.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487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7.3 ч. 2 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Нарушение условий, предусмотренных лицензией на пользование недрами, и (или) требований утвержденного в установленном </a:t>
                      </a:r>
                      <a:r>
                        <a:rPr lang="ru-RU" sz="11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порядке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технического проекта и (или) иной проектной документации на выполнение работ, связанных с пользованием недрами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3774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7.2 ч. 3 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Уничтожение, повреждение или снос пунктов государственных геодезических сетей, пунктов геодезических сетей специального назначения либо стационарных пунктов наблюдений за состоянием окружающей среды и ее загрязнением, входящих в государственную наблюдательную сеть, либо нарушение режима охранной зоны стационарных пунктов наблюдений за состоянием окружающей среды и ее загрязнением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355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8.2 ч.2 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Повторное в течение года совершение административного правонарушения, предусмотренного </a:t>
                      </a:r>
                      <a:r>
                        <a:rPr lang="ru-RU" sz="11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частью 1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настоящей статьи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918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Freeform 169"/>
          <p:cNvSpPr>
            <a:spLocks/>
          </p:cNvSpPr>
          <p:nvPr/>
        </p:nvSpPr>
        <p:spPr bwMode="auto">
          <a:xfrm rot="1046995">
            <a:off x="12341058" y="-828250"/>
            <a:ext cx="1075863" cy="1011193"/>
          </a:xfrm>
          <a:custGeom>
            <a:avLst/>
            <a:gdLst>
              <a:gd name="T0" fmla="*/ 1143 w 1217"/>
              <a:gd name="T1" fmla="*/ 289 h 1365"/>
              <a:gd name="T2" fmla="*/ 1076 w 1217"/>
              <a:gd name="T3" fmla="*/ 251 h 1365"/>
              <a:gd name="T4" fmla="*/ 1076 w 1217"/>
              <a:gd name="T5" fmla="*/ 251 h 1365"/>
              <a:gd name="T6" fmla="*/ 695 w 1217"/>
              <a:gd name="T7" fmla="*/ 32 h 1365"/>
              <a:gd name="T8" fmla="*/ 519 w 1217"/>
              <a:gd name="T9" fmla="*/ 32 h 1365"/>
              <a:gd name="T10" fmla="*/ 75 w 1217"/>
              <a:gd name="T11" fmla="*/ 289 h 1365"/>
              <a:gd name="T12" fmla="*/ 1 w 1217"/>
              <a:gd name="T13" fmla="*/ 417 h 1365"/>
              <a:gd name="T14" fmla="*/ 1 w 1217"/>
              <a:gd name="T15" fmla="*/ 494 h 1365"/>
              <a:gd name="T16" fmla="*/ 1 w 1217"/>
              <a:gd name="T17" fmla="*/ 495 h 1365"/>
              <a:gd name="T18" fmla="*/ 0 w 1217"/>
              <a:gd name="T19" fmla="*/ 930 h 1365"/>
              <a:gd name="T20" fmla="*/ 88 w 1217"/>
              <a:gd name="T21" fmla="*/ 1082 h 1365"/>
              <a:gd name="T22" fmla="*/ 533 w 1217"/>
              <a:gd name="T23" fmla="*/ 1338 h 1365"/>
              <a:gd name="T24" fmla="*/ 681 w 1217"/>
              <a:gd name="T25" fmla="*/ 1338 h 1365"/>
              <a:gd name="T26" fmla="*/ 748 w 1217"/>
              <a:gd name="T27" fmla="*/ 1300 h 1365"/>
              <a:gd name="T28" fmla="*/ 746 w 1217"/>
              <a:gd name="T29" fmla="*/ 1299 h 1365"/>
              <a:gd name="T30" fmla="*/ 1128 w 1217"/>
              <a:gd name="T31" fmla="*/ 1083 h 1365"/>
              <a:gd name="T32" fmla="*/ 1217 w 1217"/>
              <a:gd name="T33" fmla="*/ 930 h 1365"/>
              <a:gd name="T34" fmla="*/ 1217 w 1217"/>
              <a:gd name="T35" fmla="*/ 418 h 1365"/>
              <a:gd name="T36" fmla="*/ 1143 w 1217"/>
              <a:gd name="T37" fmla="*/ 289 h 1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17" h="1365">
                <a:moveTo>
                  <a:pt x="1143" y="289"/>
                </a:moveTo>
                <a:cubicBezTo>
                  <a:pt x="1076" y="251"/>
                  <a:pt x="1076" y="251"/>
                  <a:pt x="1076" y="251"/>
                </a:cubicBezTo>
                <a:cubicBezTo>
                  <a:pt x="1076" y="251"/>
                  <a:pt x="1076" y="251"/>
                  <a:pt x="1076" y="251"/>
                </a:cubicBezTo>
                <a:cubicBezTo>
                  <a:pt x="695" y="32"/>
                  <a:pt x="695" y="32"/>
                  <a:pt x="695" y="32"/>
                </a:cubicBezTo>
                <a:cubicBezTo>
                  <a:pt x="640" y="0"/>
                  <a:pt x="574" y="1"/>
                  <a:pt x="519" y="32"/>
                </a:cubicBezTo>
                <a:cubicBezTo>
                  <a:pt x="75" y="289"/>
                  <a:pt x="75" y="289"/>
                  <a:pt x="75" y="289"/>
                </a:cubicBezTo>
                <a:cubicBezTo>
                  <a:pt x="29" y="315"/>
                  <a:pt x="1" y="364"/>
                  <a:pt x="1" y="417"/>
                </a:cubicBezTo>
                <a:cubicBezTo>
                  <a:pt x="1" y="494"/>
                  <a:pt x="1" y="494"/>
                  <a:pt x="1" y="494"/>
                </a:cubicBezTo>
                <a:cubicBezTo>
                  <a:pt x="1" y="495"/>
                  <a:pt x="1" y="495"/>
                  <a:pt x="1" y="495"/>
                </a:cubicBezTo>
                <a:cubicBezTo>
                  <a:pt x="0" y="930"/>
                  <a:pt x="0" y="930"/>
                  <a:pt x="0" y="930"/>
                </a:cubicBezTo>
                <a:cubicBezTo>
                  <a:pt x="0" y="992"/>
                  <a:pt x="34" y="1050"/>
                  <a:pt x="88" y="1082"/>
                </a:cubicBezTo>
                <a:cubicBezTo>
                  <a:pt x="533" y="1338"/>
                  <a:pt x="533" y="1338"/>
                  <a:pt x="533" y="1338"/>
                </a:cubicBezTo>
                <a:cubicBezTo>
                  <a:pt x="578" y="1365"/>
                  <a:pt x="635" y="1365"/>
                  <a:pt x="681" y="1338"/>
                </a:cubicBezTo>
                <a:cubicBezTo>
                  <a:pt x="748" y="1300"/>
                  <a:pt x="748" y="1300"/>
                  <a:pt x="748" y="1300"/>
                </a:cubicBezTo>
                <a:cubicBezTo>
                  <a:pt x="746" y="1299"/>
                  <a:pt x="746" y="1299"/>
                  <a:pt x="746" y="1299"/>
                </a:cubicBezTo>
                <a:cubicBezTo>
                  <a:pt x="1128" y="1083"/>
                  <a:pt x="1128" y="1083"/>
                  <a:pt x="1128" y="1083"/>
                </a:cubicBezTo>
                <a:cubicBezTo>
                  <a:pt x="1183" y="1051"/>
                  <a:pt x="1217" y="993"/>
                  <a:pt x="1217" y="930"/>
                </a:cubicBezTo>
                <a:cubicBezTo>
                  <a:pt x="1217" y="418"/>
                  <a:pt x="1217" y="418"/>
                  <a:pt x="1217" y="418"/>
                </a:cubicBezTo>
                <a:cubicBezTo>
                  <a:pt x="1217" y="365"/>
                  <a:pt x="1189" y="316"/>
                  <a:pt x="1143" y="289"/>
                </a:cubicBezTo>
                <a:close/>
              </a:path>
            </a:pathLst>
          </a:custGeom>
          <a:solidFill>
            <a:srgbClr val="D1D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3C9D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" name="Номер слайда 123"/>
          <p:cNvSpPr>
            <a:spLocks noGrp="1"/>
          </p:cNvSpPr>
          <p:nvPr>
            <p:ph type="sldNum" sz="quarter" idx="7"/>
          </p:nvPr>
        </p:nvSpPr>
        <p:spPr>
          <a:xfrm>
            <a:off x="8915622" y="6455418"/>
            <a:ext cx="2844801" cy="365125"/>
          </a:xfrm>
        </p:spPr>
        <p:txBody>
          <a:bodyPr/>
          <a:lstStyle/>
          <a:p>
            <a:pPr lvl="0"/>
            <a:fld id="{81D60167-4931-47E6-BA6A-407CBD079E47}" type="slidenum">
              <a:rPr lang="ru-RU" noProof="0" smtClean="0"/>
              <a:pPr lvl="0"/>
              <a:t>6</a:t>
            </a:fld>
            <a:endParaRPr lang="ru-RU" noProof="0" dirty="0"/>
          </a:p>
        </p:txBody>
      </p:sp>
      <p:sp>
        <p:nvSpPr>
          <p:cNvPr id="226" name="Прямоугольник 11"/>
          <p:cNvSpPr>
            <a:spLocks noChangeArrowheads="1"/>
          </p:cNvSpPr>
          <p:nvPr/>
        </p:nvSpPr>
        <p:spPr bwMode="auto">
          <a:xfrm>
            <a:off x="1760471" y="23"/>
            <a:ext cx="8668070" cy="83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581" tIns="42290" rIns="84581" bIns="42290" anchor="ctr"/>
          <a:lstStyle/>
          <a:p>
            <a:pPr marL="0" marR="0" lvl="0" indent="0" algn="l" defTabSz="914400" rtl="0" eaLnBrk="1" fontAlgn="auto" latinLnBrk="0" hangingPunct="1">
              <a:lnSpc>
                <a:spcPts val="16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1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89" name="Заголовок 1"/>
          <p:cNvSpPr txBox="1">
            <a:spLocks/>
          </p:cNvSpPr>
          <p:nvPr/>
        </p:nvSpPr>
        <p:spPr>
          <a:xfrm>
            <a:off x="1170224" y="72141"/>
            <a:ext cx="10590199" cy="6357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914377">
              <a:lnSpc>
                <a:spcPts val="1900"/>
              </a:lnSpc>
              <a:spcBef>
                <a:spcPct val="0"/>
              </a:spcBef>
              <a:buNone/>
              <a:defRPr sz="2400" b="1" spc="30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ru-RU" dirty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Типовые и массовые нарушения, выявленные при осуществлении федерального государственного экологического надзора</a:t>
            </a:r>
            <a:endParaRPr kumimoji="0" lang="ru-RU" sz="2400" b="1" i="0" u="none" strike="noStrike" kern="1200" cap="none" spc="30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grpSp>
        <p:nvGrpSpPr>
          <p:cNvPr id="2" name="Группа 180"/>
          <p:cNvGrpSpPr/>
          <p:nvPr/>
        </p:nvGrpSpPr>
        <p:grpSpPr>
          <a:xfrm>
            <a:off x="359304" y="739244"/>
            <a:ext cx="11854287" cy="250747"/>
            <a:chOff x="120000" y="742950"/>
            <a:chExt cx="11854287" cy="361950"/>
          </a:xfrm>
        </p:grpSpPr>
        <p:sp>
          <p:nvSpPr>
            <p:cNvPr id="182" name="Прямоугольник 181"/>
            <p:cNvSpPr/>
            <p:nvPr/>
          </p:nvSpPr>
          <p:spPr>
            <a:xfrm>
              <a:off x="274866" y="742950"/>
              <a:ext cx="11699421" cy="361950"/>
            </a:xfrm>
            <a:prstGeom prst="rect">
              <a:avLst/>
            </a:prstGeom>
            <a:gradFill flip="none" rotWithShape="1">
              <a:gsLst>
                <a:gs pos="69100">
                  <a:srgbClr val="CCD5DD"/>
                </a:gs>
                <a:gs pos="30400">
                  <a:srgbClr val="CDD5DD"/>
                </a:gs>
                <a:gs pos="50000">
                  <a:srgbClr val="C1CBD5"/>
                </a:gs>
                <a:gs pos="100000">
                  <a:srgbClr val="DFE4E9">
                    <a:alpha val="0"/>
                  </a:srgbClr>
                </a:gs>
                <a:gs pos="0">
                  <a:srgbClr val="DFE4E9">
                    <a:alpha val="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C3C9D3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3" name="Прямоугольник 182"/>
            <p:cNvSpPr/>
            <p:nvPr/>
          </p:nvSpPr>
          <p:spPr>
            <a:xfrm>
              <a:off x="120000" y="786171"/>
              <a:ext cx="11750108" cy="2899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1" i="0" u="none" strike="noStrike" kern="1200" cap="none" spc="250" normalizeH="0" baseline="0" noProof="0" dirty="0">
                <a:ln w="3175">
                  <a:noFill/>
                </a:ln>
                <a:solidFill>
                  <a:srgbClr val="358364"/>
                </a:solidFill>
                <a:effectLst/>
                <a:uLnTx/>
                <a:uFillTx/>
                <a:latin typeface="Arial Narrow" pitchFamily="34" charset="0"/>
                <a:ea typeface="Adobe Fan Heiti Std B" panose="020B0700000000000000" pitchFamily="34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3" name="Группа 219"/>
          <p:cNvGrpSpPr/>
          <p:nvPr/>
        </p:nvGrpSpPr>
        <p:grpSpPr>
          <a:xfrm>
            <a:off x="209550" y="125550"/>
            <a:ext cx="719893" cy="893626"/>
            <a:chOff x="1546225" y="-3938587"/>
            <a:chExt cx="2335213" cy="2898774"/>
          </a:xfrm>
        </p:grpSpPr>
        <p:grpSp>
          <p:nvGrpSpPr>
            <p:cNvPr id="4" name="Группа 220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227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4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7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8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9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0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1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2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3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4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5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6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7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8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9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0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1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2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3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4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6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7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8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9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0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1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2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3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4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5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6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7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8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9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0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1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2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3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4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5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6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7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8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9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0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1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2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3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4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5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6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7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8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9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0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1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2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3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4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5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6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7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8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9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0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1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2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3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4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5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6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7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8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9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0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1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3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4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5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6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7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8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9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0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1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2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3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4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5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6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0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1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2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3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4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5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6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7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8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9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0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1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2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3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4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5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6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7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8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9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0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1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2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3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4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5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6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7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8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9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0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1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2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3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4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5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6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7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8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9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0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1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2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3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4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5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6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7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8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9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0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1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2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3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4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5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6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7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8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9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50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Группа 221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223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4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5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940410"/>
              </p:ext>
            </p:extLst>
          </p:nvPr>
        </p:nvGraphicFramePr>
        <p:xfrm>
          <a:off x="105114" y="1542199"/>
          <a:ext cx="11978783" cy="45398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4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3181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42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355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2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КоАП РФ</a:t>
                      </a:r>
                      <a:endParaRPr lang="ru-RU" sz="12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2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0" marR="1301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4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8.41.1 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Неуплата в установленные сроки сбора по каждой группе товаров, группе упаковки товаров, подлежащего уплате производителями товаров, импортерами товаров, которые не обеспечивают самостоятельную утилизацию отходов от использования товаров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4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8.45 ч. 1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Невыполнение </a:t>
                      </a:r>
                      <a:r>
                        <a:rPr lang="ru-RU" sz="11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требований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 оборудованию хозяйственных и иных объектов, расположенных в границах водоохранных зон, сооружениями, обеспечивающими охрану водных объектов от загрязнения, засорения, заиления и истощения вод в соответствии с водным законодательством и законодательством в области охраны окружающей среды, в случаях, если такие требования установлены законом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28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8.2 ч.4 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Несоблюдение требований в области охраны окружающей среды при размещении отходов производства и потребления, за исключением случаев, предусмотренных </a:t>
                      </a:r>
                      <a:r>
                        <a:rPr lang="ru-RU" sz="11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статьей 8.2.3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настоящего Кодекса,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4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8.2 ч.7 Неисполнение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обязанности по разработке проектов нормативов образования отходов производства и потребления и лимитов на их размещение или направлению таких проектов на утверждение в уполномоченный орган, если такая обязанность установлена </a:t>
                      </a:r>
                      <a:r>
                        <a:rPr lang="ru-RU" sz="11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законодательством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Российской Федерации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4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8.2 ч.11 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Неисполнение обязанности по проведению </a:t>
                      </a:r>
                      <a:r>
                        <a:rPr lang="ru-RU" sz="11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мониторинга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состояния и загрязнения окружающей среды на территориях объектов размещения отходов производства и потребления и в пределах их воздействия на окружающую среду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16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8.5.1 ч.2 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Представление отчетности о выполнении нормативов утилизации отходов от использования товаров или деклараций о количестве выпущенных в обращение на территории Российской Федерации товаров, упаковки товаров, включенных в перечень товаров, упаковки товаров, подлежащих утилизации после утраты ими потребительских свойств, реализованных для внутреннего потребления на территории Российской Федерации за предыдущий календарный год, в неполном объеме либо отчетности, содержащей недостоверные сведения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18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8.6 ч. 1 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Самовольное снятие или перемещение плодородного слоя почвы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4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8.7 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ч.1 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Невыполнение или несвоевременное выполнение </a:t>
                      </a:r>
                      <a:r>
                        <a:rPr lang="ru-RU" sz="11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обязанностей по рекультивации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земель при разработке месторождений полезных ископаемых, включая общераспространенные полезные ископаемые, осуществлении строительных, мелиоративных, изыскательских и иных работ, в том числе работ, осуществляемых для внутрихозяйственных или собственных надобностей, а также после завершения строительства, реконструкции и (или) эксплуатации объектов, не связанных с созданием лесной инфраструктуры, сноса объектов лесной инфраструктуры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129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8.39 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Нарушение установленного режима или иных правил охраны и использования окружающей среды и природных ресурсов на территориях государственных природных заповедников, национальных парков, природных парков, государственных природных заказников, а также на территориях, на которых находятся памятники природы, на иных особо охраняемых природных территориях либо в их охранных зонах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7444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Freeform 169"/>
          <p:cNvSpPr>
            <a:spLocks/>
          </p:cNvSpPr>
          <p:nvPr/>
        </p:nvSpPr>
        <p:spPr bwMode="auto">
          <a:xfrm rot="1046995">
            <a:off x="12341058" y="-828250"/>
            <a:ext cx="1075863" cy="1011193"/>
          </a:xfrm>
          <a:custGeom>
            <a:avLst/>
            <a:gdLst>
              <a:gd name="T0" fmla="*/ 1143 w 1217"/>
              <a:gd name="T1" fmla="*/ 289 h 1365"/>
              <a:gd name="T2" fmla="*/ 1076 w 1217"/>
              <a:gd name="T3" fmla="*/ 251 h 1365"/>
              <a:gd name="T4" fmla="*/ 1076 w 1217"/>
              <a:gd name="T5" fmla="*/ 251 h 1365"/>
              <a:gd name="T6" fmla="*/ 695 w 1217"/>
              <a:gd name="T7" fmla="*/ 32 h 1365"/>
              <a:gd name="T8" fmla="*/ 519 w 1217"/>
              <a:gd name="T9" fmla="*/ 32 h 1365"/>
              <a:gd name="T10" fmla="*/ 75 w 1217"/>
              <a:gd name="T11" fmla="*/ 289 h 1365"/>
              <a:gd name="T12" fmla="*/ 1 w 1217"/>
              <a:gd name="T13" fmla="*/ 417 h 1365"/>
              <a:gd name="T14" fmla="*/ 1 w 1217"/>
              <a:gd name="T15" fmla="*/ 494 h 1365"/>
              <a:gd name="T16" fmla="*/ 1 w 1217"/>
              <a:gd name="T17" fmla="*/ 495 h 1365"/>
              <a:gd name="T18" fmla="*/ 0 w 1217"/>
              <a:gd name="T19" fmla="*/ 930 h 1365"/>
              <a:gd name="T20" fmla="*/ 88 w 1217"/>
              <a:gd name="T21" fmla="*/ 1082 h 1365"/>
              <a:gd name="T22" fmla="*/ 533 w 1217"/>
              <a:gd name="T23" fmla="*/ 1338 h 1365"/>
              <a:gd name="T24" fmla="*/ 681 w 1217"/>
              <a:gd name="T25" fmla="*/ 1338 h 1365"/>
              <a:gd name="T26" fmla="*/ 748 w 1217"/>
              <a:gd name="T27" fmla="*/ 1300 h 1365"/>
              <a:gd name="T28" fmla="*/ 746 w 1217"/>
              <a:gd name="T29" fmla="*/ 1299 h 1365"/>
              <a:gd name="T30" fmla="*/ 1128 w 1217"/>
              <a:gd name="T31" fmla="*/ 1083 h 1365"/>
              <a:gd name="T32" fmla="*/ 1217 w 1217"/>
              <a:gd name="T33" fmla="*/ 930 h 1365"/>
              <a:gd name="T34" fmla="*/ 1217 w 1217"/>
              <a:gd name="T35" fmla="*/ 418 h 1365"/>
              <a:gd name="T36" fmla="*/ 1143 w 1217"/>
              <a:gd name="T37" fmla="*/ 289 h 1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17" h="1365">
                <a:moveTo>
                  <a:pt x="1143" y="289"/>
                </a:moveTo>
                <a:cubicBezTo>
                  <a:pt x="1076" y="251"/>
                  <a:pt x="1076" y="251"/>
                  <a:pt x="1076" y="251"/>
                </a:cubicBezTo>
                <a:cubicBezTo>
                  <a:pt x="1076" y="251"/>
                  <a:pt x="1076" y="251"/>
                  <a:pt x="1076" y="251"/>
                </a:cubicBezTo>
                <a:cubicBezTo>
                  <a:pt x="695" y="32"/>
                  <a:pt x="695" y="32"/>
                  <a:pt x="695" y="32"/>
                </a:cubicBezTo>
                <a:cubicBezTo>
                  <a:pt x="640" y="0"/>
                  <a:pt x="574" y="1"/>
                  <a:pt x="519" y="32"/>
                </a:cubicBezTo>
                <a:cubicBezTo>
                  <a:pt x="75" y="289"/>
                  <a:pt x="75" y="289"/>
                  <a:pt x="75" y="289"/>
                </a:cubicBezTo>
                <a:cubicBezTo>
                  <a:pt x="29" y="315"/>
                  <a:pt x="1" y="364"/>
                  <a:pt x="1" y="417"/>
                </a:cubicBezTo>
                <a:cubicBezTo>
                  <a:pt x="1" y="494"/>
                  <a:pt x="1" y="494"/>
                  <a:pt x="1" y="494"/>
                </a:cubicBezTo>
                <a:cubicBezTo>
                  <a:pt x="1" y="495"/>
                  <a:pt x="1" y="495"/>
                  <a:pt x="1" y="495"/>
                </a:cubicBezTo>
                <a:cubicBezTo>
                  <a:pt x="0" y="930"/>
                  <a:pt x="0" y="930"/>
                  <a:pt x="0" y="930"/>
                </a:cubicBezTo>
                <a:cubicBezTo>
                  <a:pt x="0" y="992"/>
                  <a:pt x="34" y="1050"/>
                  <a:pt x="88" y="1082"/>
                </a:cubicBezTo>
                <a:cubicBezTo>
                  <a:pt x="533" y="1338"/>
                  <a:pt x="533" y="1338"/>
                  <a:pt x="533" y="1338"/>
                </a:cubicBezTo>
                <a:cubicBezTo>
                  <a:pt x="578" y="1365"/>
                  <a:pt x="635" y="1365"/>
                  <a:pt x="681" y="1338"/>
                </a:cubicBezTo>
                <a:cubicBezTo>
                  <a:pt x="748" y="1300"/>
                  <a:pt x="748" y="1300"/>
                  <a:pt x="748" y="1300"/>
                </a:cubicBezTo>
                <a:cubicBezTo>
                  <a:pt x="746" y="1299"/>
                  <a:pt x="746" y="1299"/>
                  <a:pt x="746" y="1299"/>
                </a:cubicBezTo>
                <a:cubicBezTo>
                  <a:pt x="1128" y="1083"/>
                  <a:pt x="1128" y="1083"/>
                  <a:pt x="1128" y="1083"/>
                </a:cubicBezTo>
                <a:cubicBezTo>
                  <a:pt x="1183" y="1051"/>
                  <a:pt x="1217" y="993"/>
                  <a:pt x="1217" y="930"/>
                </a:cubicBezTo>
                <a:cubicBezTo>
                  <a:pt x="1217" y="418"/>
                  <a:pt x="1217" y="418"/>
                  <a:pt x="1217" y="418"/>
                </a:cubicBezTo>
                <a:cubicBezTo>
                  <a:pt x="1217" y="365"/>
                  <a:pt x="1189" y="316"/>
                  <a:pt x="1143" y="289"/>
                </a:cubicBezTo>
                <a:close/>
              </a:path>
            </a:pathLst>
          </a:custGeom>
          <a:solidFill>
            <a:srgbClr val="D1D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3C9D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" name="Номер слайда 12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lvl="0"/>
            <a:fld id="{81D60167-4931-47E6-BA6A-407CBD079E47}" type="slidenum">
              <a:rPr lang="ru-RU" noProof="0" smtClean="0"/>
              <a:pPr lvl="0"/>
              <a:t>7</a:t>
            </a:fld>
            <a:endParaRPr lang="ru-RU" noProof="0" dirty="0"/>
          </a:p>
        </p:txBody>
      </p:sp>
      <p:sp>
        <p:nvSpPr>
          <p:cNvPr id="226" name="Прямоугольник 11"/>
          <p:cNvSpPr>
            <a:spLocks noChangeArrowheads="1"/>
          </p:cNvSpPr>
          <p:nvPr/>
        </p:nvSpPr>
        <p:spPr bwMode="auto">
          <a:xfrm>
            <a:off x="1760471" y="23"/>
            <a:ext cx="8668070" cy="83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581" tIns="42290" rIns="84581" bIns="42290" anchor="ctr"/>
          <a:lstStyle/>
          <a:p>
            <a:pPr marL="0" marR="0" lvl="0" indent="0" algn="l" defTabSz="914400" rtl="0" eaLnBrk="1" fontAlgn="auto" latinLnBrk="0" hangingPunct="1">
              <a:lnSpc>
                <a:spcPts val="16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1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89" name="Заголовок 1"/>
          <p:cNvSpPr txBox="1">
            <a:spLocks/>
          </p:cNvSpPr>
          <p:nvPr/>
        </p:nvSpPr>
        <p:spPr>
          <a:xfrm>
            <a:off x="1170224" y="222938"/>
            <a:ext cx="10590199" cy="3811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914377">
              <a:lnSpc>
                <a:spcPts val="1900"/>
              </a:lnSpc>
              <a:spcBef>
                <a:spcPct val="0"/>
              </a:spcBef>
              <a:buNone/>
              <a:defRPr sz="2400" b="1" spc="30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ru-RU" dirty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Государственный надзор в области</a:t>
            </a:r>
          </a:p>
          <a:p>
            <a:pPr lvl="0" algn="ctr">
              <a:defRPr/>
            </a:pPr>
            <a:r>
              <a:rPr lang="ru-RU" dirty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охраны атмосферного воздуха</a:t>
            </a:r>
          </a:p>
        </p:txBody>
      </p:sp>
      <p:grpSp>
        <p:nvGrpSpPr>
          <p:cNvPr id="2" name="Группа 180"/>
          <p:cNvGrpSpPr/>
          <p:nvPr/>
        </p:nvGrpSpPr>
        <p:grpSpPr>
          <a:xfrm>
            <a:off x="291731" y="803890"/>
            <a:ext cx="11854287" cy="368773"/>
            <a:chOff x="120000" y="742950"/>
            <a:chExt cx="11854287" cy="361950"/>
          </a:xfrm>
        </p:grpSpPr>
        <p:sp>
          <p:nvSpPr>
            <p:cNvPr id="182" name="Прямоугольник 181"/>
            <p:cNvSpPr/>
            <p:nvPr/>
          </p:nvSpPr>
          <p:spPr>
            <a:xfrm>
              <a:off x="274866" y="742950"/>
              <a:ext cx="11699421" cy="361950"/>
            </a:xfrm>
            <a:prstGeom prst="rect">
              <a:avLst/>
            </a:prstGeom>
            <a:gradFill flip="none" rotWithShape="1">
              <a:gsLst>
                <a:gs pos="69100">
                  <a:srgbClr val="CCD5DD"/>
                </a:gs>
                <a:gs pos="30400">
                  <a:srgbClr val="CDD5DD"/>
                </a:gs>
                <a:gs pos="50000">
                  <a:srgbClr val="C1CBD5"/>
                </a:gs>
                <a:gs pos="100000">
                  <a:srgbClr val="DFE4E9">
                    <a:alpha val="0"/>
                  </a:srgbClr>
                </a:gs>
                <a:gs pos="0">
                  <a:srgbClr val="DFE4E9">
                    <a:alpha val="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C3C9D3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3" name="Прямоугольник 182"/>
            <p:cNvSpPr/>
            <p:nvPr/>
          </p:nvSpPr>
          <p:spPr>
            <a:xfrm>
              <a:off x="120000" y="786171"/>
              <a:ext cx="11750108" cy="2899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1" i="0" u="none" strike="noStrike" kern="1200" cap="none" spc="250" normalizeH="0" baseline="0" noProof="0" dirty="0">
                <a:ln w="3175">
                  <a:noFill/>
                </a:ln>
                <a:solidFill>
                  <a:srgbClr val="358364"/>
                </a:solidFill>
                <a:effectLst/>
                <a:uLnTx/>
                <a:uFillTx/>
                <a:latin typeface="Arial Narrow" pitchFamily="34" charset="0"/>
                <a:ea typeface="Adobe Fan Heiti Std B" panose="020B0700000000000000" pitchFamily="34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3" name="Группа 219"/>
          <p:cNvGrpSpPr/>
          <p:nvPr/>
        </p:nvGrpSpPr>
        <p:grpSpPr>
          <a:xfrm>
            <a:off x="209550" y="125550"/>
            <a:ext cx="719893" cy="893626"/>
            <a:chOff x="1546225" y="-3938587"/>
            <a:chExt cx="2335213" cy="2898774"/>
          </a:xfrm>
        </p:grpSpPr>
        <p:grpSp>
          <p:nvGrpSpPr>
            <p:cNvPr id="4" name="Группа 220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227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4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7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8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9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0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1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2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3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4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5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6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7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8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9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0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1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2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3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4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6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7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8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9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0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1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2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3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4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5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6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7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8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9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0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1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2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3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4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5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6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7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8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9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0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1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2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3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4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5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6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7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8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9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0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1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2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3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4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5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6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7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8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9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0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1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2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3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4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5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6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7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8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9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0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1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3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4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5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6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7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8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9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0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1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2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3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4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5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6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0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1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2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3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4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5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6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7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8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9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0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1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2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3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4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5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6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7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8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9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0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1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2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3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4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5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6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7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8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9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0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1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2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3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4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5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6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7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8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9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0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1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2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3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4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5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6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7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8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9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0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1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2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3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4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5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6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7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8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9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50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Группа 221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223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4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5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6" name="Прямоугольник 5"/>
          <p:cNvSpPr/>
          <p:nvPr/>
        </p:nvSpPr>
        <p:spPr>
          <a:xfrm>
            <a:off x="136324" y="2577051"/>
            <a:ext cx="11916364" cy="830997"/>
          </a:xfrm>
          <a:prstGeom prst="rect">
            <a:avLst/>
          </a:prstGeom>
          <a:solidFill>
            <a:schemeClr val="accent1">
              <a:alpha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типовым и массовым нарушениям относятся нарушения статьи 8.1 КоАП РФ - несоблюдение экологических требований при осуществлении градостроительной деятельности и эксплуатации предприятий, сооружений или иных объектов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726775"/>
              </p:ext>
            </p:extLst>
          </p:nvPr>
        </p:nvGraphicFramePr>
        <p:xfrm>
          <a:off x="125475" y="4091635"/>
          <a:ext cx="11916364" cy="10896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30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8177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656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590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 anchor="ctr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КоАП РФ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 anchor="ctr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постановлений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 anchor="ctr">
                    <a:solidFill>
                      <a:schemeClr val="accent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305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 anchor="ctr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8.1 Несоблюдение экологических требований при территориальном планировании, градостроительном зонировании, планировке территории, архитектурно-строительном проектировании, строительстве, капитальном ремонте, реконструкции, вводе в эксплуатацию, эксплуатации, выводе из эксплуатации зданий, строений, сооружений и иных объектов капитального строительства, за исключением случаев, предусмотренных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статьей 8.48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настоящего Кодекса,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71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Freeform 169"/>
          <p:cNvSpPr>
            <a:spLocks/>
          </p:cNvSpPr>
          <p:nvPr/>
        </p:nvSpPr>
        <p:spPr bwMode="auto">
          <a:xfrm rot="1046995">
            <a:off x="12341058" y="-828250"/>
            <a:ext cx="1075863" cy="1011193"/>
          </a:xfrm>
          <a:custGeom>
            <a:avLst/>
            <a:gdLst>
              <a:gd name="T0" fmla="*/ 1143 w 1217"/>
              <a:gd name="T1" fmla="*/ 289 h 1365"/>
              <a:gd name="T2" fmla="*/ 1076 w 1217"/>
              <a:gd name="T3" fmla="*/ 251 h 1365"/>
              <a:gd name="T4" fmla="*/ 1076 w 1217"/>
              <a:gd name="T5" fmla="*/ 251 h 1365"/>
              <a:gd name="T6" fmla="*/ 695 w 1217"/>
              <a:gd name="T7" fmla="*/ 32 h 1365"/>
              <a:gd name="T8" fmla="*/ 519 w 1217"/>
              <a:gd name="T9" fmla="*/ 32 h 1365"/>
              <a:gd name="T10" fmla="*/ 75 w 1217"/>
              <a:gd name="T11" fmla="*/ 289 h 1365"/>
              <a:gd name="T12" fmla="*/ 1 w 1217"/>
              <a:gd name="T13" fmla="*/ 417 h 1365"/>
              <a:gd name="T14" fmla="*/ 1 w 1217"/>
              <a:gd name="T15" fmla="*/ 494 h 1365"/>
              <a:gd name="T16" fmla="*/ 1 w 1217"/>
              <a:gd name="T17" fmla="*/ 495 h 1365"/>
              <a:gd name="T18" fmla="*/ 0 w 1217"/>
              <a:gd name="T19" fmla="*/ 930 h 1365"/>
              <a:gd name="T20" fmla="*/ 88 w 1217"/>
              <a:gd name="T21" fmla="*/ 1082 h 1365"/>
              <a:gd name="T22" fmla="*/ 533 w 1217"/>
              <a:gd name="T23" fmla="*/ 1338 h 1365"/>
              <a:gd name="T24" fmla="*/ 681 w 1217"/>
              <a:gd name="T25" fmla="*/ 1338 h 1365"/>
              <a:gd name="T26" fmla="*/ 748 w 1217"/>
              <a:gd name="T27" fmla="*/ 1300 h 1365"/>
              <a:gd name="T28" fmla="*/ 746 w 1217"/>
              <a:gd name="T29" fmla="*/ 1299 h 1365"/>
              <a:gd name="T30" fmla="*/ 1128 w 1217"/>
              <a:gd name="T31" fmla="*/ 1083 h 1365"/>
              <a:gd name="T32" fmla="*/ 1217 w 1217"/>
              <a:gd name="T33" fmla="*/ 930 h 1365"/>
              <a:gd name="T34" fmla="*/ 1217 w 1217"/>
              <a:gd name="T35" fmla="*/ 418 h 1365"/>
              <a:gd name="T36" fmla="*/ 1143 w 1217"/>
              <a:gd name="T37" fmla="*/ 289 h 1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17" h="1365">
                <a:moveTo>
                  <a:pt x="1143" y="289"/>
                </a:moveTo>
                <a:cubicBezTo>
                  <a:pt x="1076" y="251"/>
                  <a:pt x="1076" y="251"/>
                  <a:pt x="1076" y="251"/>
                </a:cubicBezTo>
                <a:cubicBezTo>
                  <a:pt x="1076" y="251"/>
                  <a:pt x="1076" y="251"/>
                  <a:pt x="1076" y="251"/>
                </a:cubicBezTo>
                <a:cubicBezTo>
                  <a:pt x="695" y="32"/>
                  <a:pt x="695" y="32"/>
                  <a:pt x="695" y="32"/>
                </a:cubicBezTo>
                <a:cubicBezTo>
                  <a:pt x="640" y="0"/>
                  <a:pt x="574" y="1"/>
                  <a:pt x="519" y="32"/>
                </a:cubicBezTo>
                <a:cubicBezTo>
                  <a:pt x="75" y="289"/>
                  <a:pt x="75" y="289"/>
                  <a:pt x="75" y="289"/>
                </a:cubicBezTo>
                <a:cubicBezTo>
                  <a:pt x="29" y="315"/>
                  <a:pt x="1" y="364"/>
                  <a:pt x="1" y="417"/>
                </a:cubicBezTo>
                <a:cubicBezTo>
                  <a:pt x="1" y="494"/>
                  <a:pt x="1" y="494"/>
                  <a:pt x="1" y="494"/>
                </a:cubicBezTo>
                <a:cubicBezTo>
                  <a:pt x="1" y="495"/>
                  <a:pt x="1" y="495"/>
                  <a:pt x="1" y="495"/>
                </a:cubicBezTo>
                <a:cubicBezTo>
                  <a:pt x="0" y="930"/>
                  <a:pt x="0" y="930"/>
                  <a:pt x="0" y="930"/>
                </a:cubicBezTo>
                <a:cubicBezTo>
                  <a:pt x="0" y="992"/>
                  <a:pt x="34" y="1050"/>
                  <a:pt x="88" y="1082"/>
                </a:cubicBezTo>
                <a:cubicBezTo>
                  <a:pt x="533" y="1338"/>
                  <a:pt x="533" y="1338"/>
                  <a:pt x="533" y="1338"/>
                </a:cubicBezTo>
                <a:cubicBezTo>
                  <a:pt x="578" y="1365"/>
                  <a:pt x="635" y="1365"/>
                  <a:pt x="681" y="1338"/>
                </a:cubicBezTo>
                <a:cubicBezTo>
                  <a:pt x="748" y="1300"/>
                  <a:pt x="748" y="1300"/>
                  <a:pt x="748" y="1300"/>
                </a:cubicBezTo>
                <a:cubicBezTo>
                  <a:pt x="746" y="1299"/>
                  <a:pt x="746" y="1299"/>
                  <a:pt x="746" y="1299"/>
                </a:cubicBezTo>
                <a:cubicBezTo>
                  <a:pt x="1128" y="1083"/>
                  <a:pt x="1128" y="1083"/>
                  <a:pt x="1128" y="1083"/>
                </a:cubicBezTo>
                <a:cubicBezTo>
                  <a:pt x="1183" y="1051"/>
                  <a:pt x="1217" y="993"/>
                  <a:pt x="1217" y="930"/>
                </a:cubicBezTo>
                <a:cubicBezTo>
                  <a:pt x="1217" y="418"/>
                  <a:pt x="1217" y="418"/>
                  <a:pt x="1217" y="418"/>
                </a:cubicBezTo>
                <a:cubicBezTo>
                  <a:pt x="1217" y="365"/>
                  <a:pt x="1189" y="316"/>
                  <a:pt x="1143" y="289"/>
                </a:cubicBezTo>
                <a:close/>
              </a:path>
            </a:pathLst>
          </a:custGeom>
          <a:solidFill>
            <a:srgbClr val="D1D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3C9D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" name="Номер слайда 12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lvl="0"/>
            <a:fld id="{81D60167-4931-47E6-BA6A-407CBD079E47}" type="slidenum">
              <a:rPr lang="ru-RU" noProof="0" smtClean="0"/>
              <a:pPr lvl="0"/>
              <a:t>8</a:t>
            </a:fld>
            <a:endParaRPr lang="ru-RU" noProof="0" dirty="0"/>
          </a:p>
        </p:txBody>
      </p:sp>
      <p:sp>
        <p:nvSpPr>
          <p:cNvPr id="226" name="Прямоугольник 11"/>
          <p:cNvSpPr>
            <a:spLocks noChangeArrowheads="1"/>
          </p:cNvSpPr>
          <p:nvPr/>
        </p:nvSpPr>
        <p:spPr bwMode="auto">
          <a:xfrm>
            <a:off x="1760471" y="23"/>
            <a:ext cx="8668070" cy="83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581" tIns="42290" rIns="84581" bIns="42290" anchor="ctr"/>
          <a:lstStyle/>
          <a:p>
            <a:pPr marL="0" marR="0" lvl="0" indent="0" algn="l" defTabSz="914400" rtl="0" eaLnBrk="1" fontAlgn="auto" latinLnBrk="0" hangingPunct="1">
              <a:lnSpc>
                <a:spcPts val="16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1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89" name="Заголовок 1"/>
          <p:cNvSpPr txBox="1">
            <a:spLocks/>
          </p:cNvSpPr>
          <p:nvPr/>
        </p:nvSpPr>
        <p:spPr>
          <a:xfrm>
            <a:off x="1170224" y="222938"/>
            <a:ext cx="10590199" cy="3811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914377">
              <a:lnSpc>
                <a:spcPts val="1900"/>
              </a:lnSpc>
              <a:spcBef>
                <a:spcPct val="0"/>
              </a:spcBef>
              <a:buNone/>
              <a:defRPr sz="2400" b="1" spc="30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ru-RU" dirty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Государственный надзор в области обращения с отходами</a:t>
            </a:r>
          </a:p>
        </p:txBody>
      </p:sp>
      <p:grpSp>
        <p:nvGrpSpPr>
          <p:cNvPr id="2" name="Группа 180"/>
          <p:cNvGrpSpPr/>
          <p:nvPr/>
        </p:nvGrpSpPr>
        <p:grpSpPr>
          <a:xfrm>
            <a:off x="291731" y="803890"/>
            <a:ext cx="11854287" cy="368773"/>
            <a:chOff x="120000" y="742950"/>
            <a:chExt cx="11854287" cy="361950"/>
          </a:xfrm>
        </p:grpSpPr>
        <p:sp>
          <p:nvSpPr>
            <p:cNvPr id="182" name="Прямоугольник 181"/>
            <p:cNvSpPr/>
            <p:nvPr/>
          </p:nvSpPr>
          <p:spPr>
            <a:xfrm>
              <a:off x="274866" y="742950"/>
              <a:ext cx="11699421" cy="361950"/>
            </a:xfrm>
            <a:prstGeom prst="rect">
              <a:avLst/>
            </a:prstGeom>
            <a:gradFill flip="none" rotWithShape="1">
              <a:gsLst>
                <a:gs pos="69100">
                  <a:srgbClr val="CCD5DD"/>
                </a:gs>
                <a:gs pos="30400">
                  <a:srgbClr val="CDD5DD"/>
                </a:gs>
                <a:gs pos="50000">
                  <a:srgbClr val="C1CBD5"/>
                </a:gs>
                <a:gs pos="100000">
                  <a:srgbClr val="DFE4E9">
                    <a:alpha val="0"/>
                  </a:srgbClr>
                </a:gs>
                <a:gs pos="0">
                  <a:srgbClr val="DFE4E9">
                    <a:alpha val="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C3C9D3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3" name="Прямоугольник 182"/>
            <p:cNvSpPr/>
            <p:nvPr/>
          </p:nvSpPr>
          <p:spPr>
            <a:xfrm>
              <a:off x="120000" y="786171"/>
              <a:ext cx="11750108" cy="2899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1" i="0" u="none" strike="noStrike" kern="1200" cap="none" spc="250" normalizeH="0" baseline="0" noProof="0" dirty="0">
                <a:ln w="3175">
                  <a:noFill/>
                </a:ln>
                <a:solidFill>
                  <a:srgbClr val="358364"/>
                </a:solidFill>
                <a:effectLst/>
                <a:uLnTx/>
                <a:uFillTx/>
                <a:latin typeface="Arial Narrow" pitchFamily="34" charset="0"/>
                <a:ea typeface="Adobe Fan Heiti Std B" panose="020B0700000000000000" pitchFamily="34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3" name="Группа 219"/>
          <p:cNvGrpSpPr/>
          <p:nvPr/>
        </p:nvGrpSpPr>
        <p:grpSpPr>
          <a:xfrm>
            <a:off x="209550" y="125550"/>
            <a:ext cx="719893" cy="893626"/>
            <a:chOff x="1546225" y="-3938587"/>
            <a:chExt cx="2335213" cy="2898774"/>
          </a:xfrm>
        </p:grpSpPr>
        <p:grpSp>
          <p:nvGrpSpPr>
            <p:cNvPr id="4" name="Группа 220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227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4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7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8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9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0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1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2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3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4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5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6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7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8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9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0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1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2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3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4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6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7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8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9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0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1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2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3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4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5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6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7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8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9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0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1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2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3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4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5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6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7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8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9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0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1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2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3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4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5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6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7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8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9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0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1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2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3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4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5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6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7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8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9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0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1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2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3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4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5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6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7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8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9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0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1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3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4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5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6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7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8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9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0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1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2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3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4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5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6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0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1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2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3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4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5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6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7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8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9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0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1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2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3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4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5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6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7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8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9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0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1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2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3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4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5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6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7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8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9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0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1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2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3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4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5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6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7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8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9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0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1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2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3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4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5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6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7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8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9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0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1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2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3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4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5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6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7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8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9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50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Группа 221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223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4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5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6" name="Прямоугольник 5"/>
          <p:cNvSpPr/>
          <p:nvPr/>
        </p:nvSpPr>
        <p:spPr>
          <a:xfrm>
            <a:off x="125475" y="1317793"/>
            <a:ext cx="11802694" cy="1815882"/>
          </a:xfrm>
          <a:prstGeom prst="rect">
            <a:avLst/>
          </a:prstGeom>
          <a:solidFill>
            <a:schemeClr val="accent1">
              <a:alpha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нарушениями в области обращения с отходами производства и потребления являются: отсутствие разрешительных документов (документ об утверждении нормативов образования отходов и лимитов на их размещение или комплексного экологического разрешения для объектов 1 категории, декларации НВОС для объектов 2 категории, либо отчета об организации и о результатах осуществления производственного экологического контроля для объектов 3 категории НВОС), непредставление или недостоверность отчетов 2-ТП (отходы), недостоверность сведений в данных порядка учета в области обращения с отходами, отсутствие паспортов, неправильное ведение мониторинга на объектах размещения отходов (ОРО).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024884"/>
              </p:ext>
            </p:extLst>
          </p:nvPr>
        </p:nvGraphicFramePr>
        <p:xfrm>
          <a:off x="128049" y="3278806"/>
          <a:ext cx="11802693" cy="35760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9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0552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51798"/>
                <a:gridCol w="176043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67243"/>
              </a:tblGrid>
              <a:tr h="3300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57" marR="43257" marT="0" marB="0" anchor="ctr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КоАП РФ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57" marR="43257" marT="0" marB="0" anchor="ctr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долж/юр/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57" marR="43257" marT="0" marB="0" anchor="ctr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постановлений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57" marR="43257" marT="0" marB="0" anchor="ctr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Сумма (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57" marR="43257" marT="0" marB="0" anchor="ctr">
                    <a:solidFill>
                      <a:schemeClr val="accent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0010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3257" marR="43257" marT="0" marB="0" anchor="ctr">
                    <a:solidFill>
                      <a:schemeClr val="accent1">
                        <a:alpha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8.2 ч.1 </a:t>
                      </a:r>
                      <a:r>
                        <a:rPr lang="ru-RU" sz="140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Несоблюдение </a:t>
                      </a:r>
                      <a:r>
                        <a:rPr lang="ru-RU" sz="1400" b="1" i="0" u="sng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3"/>
                        </a:rPr>
                        <a:t>требований</a:t>
                      </a:r>
                      <a:r>
                        <a:rPr lang="ru-RU" sz="140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в области охраны окружающей среды при сборе, накоплении, транспортировании, обработке, утилизации или обезвреживании отходов производства и потребления, за исключением случаев, предусмотренных </a:t>
                      </a:r>
                      <a:r>
                        <a:rPr lang="ru-RU" sz="1400" b="1" i="0" u="sng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4"/>
                        </a:rPr>
                        <a:t>статьей 8.2.3</a:t>
                      </a:r>
                      <a:r>
                        <a:rPr lang="ru-RU" sz="140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настоящего Кодекса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юр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предупреждение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юр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1 120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793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долж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предупреждение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793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долж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825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57" marR="43257" marT="0" marB="0" anchor="ctr">
                    <a:solidFill>
                      <a:schemeClr val="accent1">
                        <a:alpha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8.2 ч.2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Повторное в течение года совершение административного правонарушения, предусмотренного </a:t>
                      </a:r>
                      <a:r>
                        <a:rPr lang="ru-RU" sz="1400" b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частью 1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настоящей статьи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18855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юр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82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18855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юр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381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57" marR="43257" marT="0" marB="0" anchor="ctr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8.2 ч.4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Несоблюдение требований в области охраны окружающей среды при размещении отходов производства и потребления, за исключением случаев, предусмотренных </a:t>
                      </a:r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статьей 8.2.3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настоящего Кодекса,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18855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юр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643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Freeform 169"/>
          <p:cNvSpPr>
            <a:spLocks/>
          </p:cNvSpPr>
          <p:nvPr/>
        </p:nvSpPr>
        <p:spPr bwMode="auto">
          <a:xfrm rot="1046995">
            <a:off x="12341058" y="-828250"/>
            <a:ext cx="1075863" cy="1011193"/>
          </a:xfrm>
          <a:custGeom>
            <a:avLst/>
            <a:gdLst>
              <a:gd name="T0" fmla="*/ 1143 w 1217"/>
              <a:gd name="T1" fmla="*/ 289 h 1365"/>
              <a:gd name="T2" fmla="*/ 1076 w 1217"/>
              <a:gd name="T3" fmla="*/ 251 h 1365"/>
              <a:gd name="T4" fmla="*/ 1076 w 1217"/>
              <a:gd name="T5" fmla="*/ 251 h 1365"/>
              <a:gd name="T6" fmla="*/ 695 w 1217"/>
              <a:gd name="T7" fmla="*/ 32 h 1365"/>
              <a:gd name="T8" fmla="*/ 519 w 1217"/>
              <a:gd name="T9" fmla="*/ 32 h 1365"/>
              <a:gd name="T10" fmla="*/ 75 w 1217"/>
              <a:gd name="T11" fmla="*/ 289 h 1365"/>
              <a:gd name="T12" fmla="*/ 1 w 1217"/>
              <a:gd name="T13" fmla="*/ 417 h 1365"/>
              <a:gd name="T14" fmla="*/ 1 w 1217"/>
              <a:gd name="T15" fmla="*/ 494 h 1365"/>
              <a:gd name="T16" fmla="*/ 1 w 1217"/>
              <a:gd name="T17" fmla="*/ 495 h 1365"/>
              <a:gd name="T18" fmla="*/ 0 w 1217"/>
              <a:gd name="T19" fmla="*/ 930 h 1365"/>
              <a:gd name="T20" fmla="*/ 88 w 1217"/>
              <a:gd name="T21" fmla="*/ 1082 h 1365"/>
              <a:gd name="T22" fmla="*/ 533 w 1217"/>
              <a:gd name="T23" fmla="*/ 1338 h 1365"/>
              <a:gd name="T24" fmla="*/ 681 w 1217"/>
              <a:gd name="T25" fmla="*/ 1338 h 1365"/>
              <a:gd name="T26" fmla="*/ 748 w 1217"/>
              <a:gd name="T27" fmla="*/ 1300 h 1365"/>
              <a:gd name="T28" fmla="*/ 746 w 1217"/>
              <a:gd name="T29" fmla="*/ 1299 h 1365"/>
              <a:gd name="T30" fmla="*/ 1128 w 1217"/>
              <a:gd name="T31" fmla="*/ 1083 h 1365"/>
              <a:gd name="T32" fmla="*/ 1217 w 1217"/>
              <a:gd name="T33" fmla="*/ 930 h 1365"/>
              <a:gd name="T34" fmla="*/ 1217 w 1217"/>
              <a:gd name="T35" fmla="*/ 418 h 1365"/>
              <a:gd name="T36" fmla="*/ 1143 w 1217"/>
              <a:gd name="T37" fmla="*/ 289 h 1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17" h="1365">
                <a:moveTo>
                  <a:pt x="1143" y="289"/>
                </a:moveTo>
                <a:cubicBezTo>
                  <a:pt x="1076" y="251"/>
                  <a:pt x="1076" y="251"/>
                  <a:pt x="1076" y="251"/>
                </a:cubicBezTo>
                <a:cubicBezTo>
                  <a:pt x="1076" y="251"/>
                  <a:pt x="1076" y="251"/>
                  <a:pt x="1076" y="251"/>
                </a:cubicBezTo>
                <a:cubicBezTo>
                  <a:pt x="695" y="32"/>
                  <a:pt x="695" y="32"/>
                  <a:pt x="695" y="32"/>
                </a:cubicBezTo>
                <a:cubicBezTo>
                  <a:pt x="640" y="0"/>
                  <a:pt x="574" y="1"/>
                  <a:pt x="519" y="32"/>
                </a:cubicBezTo>
                <a:cubicBezTo>
                  <a:pt x="75" y="289"/>
                  <a:pt x="75" y="289"/>
                  <a:pt x="75" y="289"/>
                </a:cubicBezTo>
                <a:cubicBezTo>
                  <a:pt x="29" y="315"/>
                  <a:pt x="1" y="364"/>
                  <a:pt x="1" y="417"/>
                </a:cubicBezTo>
                <a:cubicBezTo>
                  <a:pt x="1" y="494"/>
                  <a:pt x="1" y="494"/>
                  <a:pt x="1" y="494"/>
                </a:cubicBezTo>
                <a:cubicBezTo>
                  <a:pt x="1" y="495"/>
                  <a:pt x="1" y="495"/>
                  <a:pt x="1" y="495"/>
                </a:cubicBezTo>
                <a:cubicBezTo>
                  <a:pt x="0" y="930"/>
                  <a:pt x="0" y="930"/>
                  <a:pt x="0" y="930"/>
                </a:cubicBezTo>
                <a:cubicBezTo>
                  <a:pt x="0" y="992"/>
                  <a:pt x="34" y="1050"/>
                  <a:pt x="88" y="1082"/>
                </a:cubicBezTo>
                <a:cubicBezTo>
                  <a:pt x="533" y="1338"/>
                  <a:pt x="533" y="1338"/>
                  <a:pt x="533" y="1338"/>
                </a:cubicBezTo>
                <a:cubicBezTo>
                  <a:pt x="578" y="1365"/>
                  <a:pt x="635" y="1365"/>
                  <a:pt x="681" y="1338"/>
                </a:cubicBezTo>
                <a:cubicBezTo>
                  <a:pt x="748" y="1300"/>
                  <a:pt x="748" y="1300"/>
                  <a:pt x="748" y="1300"/>
                </a:cubicBezTo>
                <a:cubicBezTo>
                  <a:pt x="746" y="1299"/>
                  <a:pt x="746" y="1299"/>
                  <a:pt x="746" y="1299"/>
                </a:cubicBezTo>
                <a:cubicBezTo>
                  <a:pt x="1128" y="1083"/>
                  <a:pt x="1128" y="1083"/>
                  <a:pt x="1128" y="1083"/>
                </a:cubicBezTo>
                <a:cubicBezTo>
                  <a:pt x="1183" y="1051"/>
                  <a:pt x="1217" y="993"/>
                  <a:pt x="1217" y="930"/>
                </a:cubicBezTo>
                <a:cubicBezTo>
                  <a:pt x="1217" y="418"/>
                  <a:pt x="1217" y="418"/>
                  <a:pt x="1217" y="418"/>
                </a:cubicBezTo>
                <a:cubicBezTo>
                  <a:pt x="1217" y="365"/>
                  <a:pt x="1189" y="316"/>
                  <a:pt x="1143" y="289"/>
                </a:cubicBezTo>
                <a:close/>
              </a:path>
            </a:pathLst>
          </a:custGeom>
          <a:solidFill>
            <a:srgbClr val="D1D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3C9D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" name="Номер слайда 12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lvl="0"/>
            <a:fld id="{81D60167-4931-47E6-BA6A-407CBD079E47}" type="slidenum">
              <a:rPr lang="ru-RU" noProof="0" smtClean="0"/>
              <a:pPr lvl="0"/>
              <a:t>9</a:t>
            </a:fld>
            <a:endParaRPr lang="ru-RU" noProof="0" dirty="0"/>
          </a:p>
        </p:txBody>
      </p:sp>
      <p:sp>
        <p:nvSpPr>
          <p:cNvPr id="226" name="Прямоугольник 11"/>
          <p:cNvSpPr>
            <a:spLocks noChangeArrowheads="1"/>
          </p:cNvSpPr>
          <p:nvPr/>
        </p:nvSpPr>
        <p:spPr bwMode="auto">
          <a:xfrm>
            <a:off x="1760471" y="23"/>
            <a:ext cx="8668070" cy="83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581" tIns="42290" rIns="84581" bIns="42290" anchor="ctr"/>
          <a:lstStyle/>
          <a:p>
            <a:pPr marL="0" marR="0" lvl="0" indent="0" algn="l" defTabSz="914400" rtl="0" eaLnBrk="1" fontAlgn="auto" latinLnBrk="0" hangingPunct="1">
              <a:lnSpc>
                <a:spcPts val="16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1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89" name="Заголовок 1"/>
          <p:cNvSpPr txBox="1">
            <a:spLocks/>
          </p:cNvSpPr>
          <p:nvPr/>
        </p:nvSpPr>
        <p:spPr>
          <a:xfrm>
            <a:off x="1170224" y="222938"/>
            <a:ext cx="10590199" cy="3811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914377">
              <a:lnSpc>
                <a:spcPts val="1900"/>
              </a:lnSpc>
              <a:spcBef>
                <a:spcPct val="0"/>
              </a:spcBef>
              <a:buNone/>
              <a:defRPr sz="2400" b="1" spc="30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ru-RU" dirty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Государственный надзор в области обращения с отходами</a:t>
            </a:r>
          </a:p>
        </p:txBody>
      </p:sp>
      <p:grpSp>
        <p:nvGrpSpPr>
          <p:cNvPr id="2" name="Группа 180"/>
          <p:cNvGrpSpPr/>
          <p:nvPr/>
        </p:nvGrpSpPr>
        <p:grpSpPr>
          <a:xfrm>
            <a:off x="291731" y="803890"/>
            <a:ext cx="11854287" cy="368773"/>
            <a:chOff x="120000" y="742950"/>
            <a:chExt cx="11854287" cy="361950"/>
          </a:xfrm>
        </p:grpSpPr>
        <p:sp>
          <p:nvSpPr>
            <p:cNvPr id="182" name="Прямоугольник 181"/>
            <p:cNvSpPr/>
            <p:nvPr/>
          </p:nvSpPr>
          <p:spPr>
            <a:xfrm>
              <a:off x="274866" y="742950"/>
              <a:ext cx="11699421" cy="361950"/>
            </a:xfrm>
            <a:prstGeom prst="rect">
              <a:avLst/>
            </a:prstGeom>
            <a:gradFill flip="none" rotWithShape="1">
              <a:gsLst>
                <a:gs pos="69100">
                  <a:srgbClr val="CCD5DD"/>
                </a:gs>
                <a:gs pos="30400">
                  <a:srgbClr val="CDD5DD"/>
                </a:gs>
                <a:gs pos="50000">
                  <a:srgbClr val="C1CBD5"/>
                </a:gs>
                <a:gs pos="100000">
                  <a:srgbClr val="DFE4E9">
                    <a:alpha val="0"/>
                  </a:srgbClr>
                </a:gs>
                <a:gs pos="0">
                  <a:srgbClr val="DFE4E9">
                    <a:alpha val="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C3C9D3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3" name="Прямоугольник 182"/>
            <p:cNvSpPr/>
            <p:nvPr/>
          </p:nvSpPr>
          <p:spPr>
            <a:xfrm>
              <a:off x="120000" y="786171"/>
              <a:ext cx="11750108" cy="2899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1" i="0" u="none" strike="noStrike" kern="1200" cap="none" spc="250" normalizeH="0" baseline="0" noProof="0" dirty="0">
                <a:ln w="3175">
                  <a:noFill/>
                </a:ln>
                <a:solidFill>
                  <a:srgbClr val="358364"/>
                </a:solidFill>
                <a:effectLst/>
                <a:uLnTx/>
                <a:uFillTx/>
                <a:latin typeface="Arial Narrow" pitchFamily="34" charset="0"/>
                <a:ea typeface="Adobe Fan Heiti Std B" panose="020B0700000000000000" pitchFamily="34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3" name="Группа 219"/>
          <p:cNvGrpSpPr/>
          <p:nvPr/>
        </p:nvGrpSpPr>
        <p:grpSpPr>
          <a:xfrm>
            <a:off x="209550" y="125550"/>
            <a:ext cx="719893" cy="893626"/>
            <a:chOff x="1546225" y="-3938587"/>
            <a:chExt cx="2335213" cy="2898774"/>
          </a:xfrm>
        </p:grpSpPr>
        <p:grpSp>
          <p:nvGrpSpPr>
            <p:cNvPr id="4" name="Группа 220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227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4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7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8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9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0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1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2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3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4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5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6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7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8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9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0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1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2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3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4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6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7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8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9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0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1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2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3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4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5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6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7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8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9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0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1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2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3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4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5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6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7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8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9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0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1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2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3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4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5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6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7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8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9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0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1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2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3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4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5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6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7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8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9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0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1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2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3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4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5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6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7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8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9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0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1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3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4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5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6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7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8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9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0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1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2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3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4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5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6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0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1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2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3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4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5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6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7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8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9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0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1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2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3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4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5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6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7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8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9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0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1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2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3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4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5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6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7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8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9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0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1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2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3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4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5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6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7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8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9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0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1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2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3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4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5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6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7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8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9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0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1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2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3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4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5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6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7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8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9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50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Группа 221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223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4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5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629325"/>
              </p:ext>
            </p:extLst>
          </p:nvPr>
        </p:nvGraphicFramePr>
        <p:xfrm>
          <a:off x="193159" y="1679218"/>
          <a:ext cx="11802693" cy="45197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949"/>
                <a:gridCol w="5055269"/>
                <a:gridCol w="2547406"/>
                <a:gridCol w="1803163"/>
                <a:gridCol w="1928906"/>
              </a:tblGrid>
              <a:tr h="5565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57" marR="43257" marT="0" marB="0" anchor="ctr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8.2 ч.7 Неисполнение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обязанности по разработке проектов нормативов образования отходов производства и потребления и лимитов на их размещение или направлению таких проектов на утверждение в уполномоченный орган, если такая обязанность установлена </a:t>
                      </a:r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законодательством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Российской Федерации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юр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877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57" marR="43257" marT="0" marB="0" anchor="ctr">
                    <a:solidFill>
                      <a:schemeClr val="accent1">
                        <a:alpha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8.2 ч.9 Неисполнение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обязанности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 отнесению отходов производства и потребления I - V классов опасности к конкретному классу опасности для подтверждения такого отнесения или составлению паспортов отходов I - IV классов опасности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юр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87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долж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9364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57" marR="43257" marT="0" marB="0" anchor="ctr">
                    <a:solidFill>
                      <a:schemeClr val="accent1">
                        <a:alpha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8.2 ч.10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Неисполнение обязанности по ведению </a:t>
                      </a:r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учета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области обращения с отходами производства и потребления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юр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долж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предупреждение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долж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18855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00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3257" marR="43257" marT="0" marB="0" anchor="ctr">
                    <a:solidFill>
                      <a:schemeClr val="accent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8.2 ч.11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Неисполнение обязанности по проведению </a:t>
                      </a:r>
                      <a:r>
                        <a:rPr lang="ru-RU" sz="1400" b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мониторинга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состояния и загрязнения окружающей среды на территориях объектов размещения отходов производства и потребления и в пределах их воздействия на окружающую среду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юр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0053744"/>
      </p:ext>
    </p:extLst>
  </p:cSld>
  <p:clrMapOvr>
    <a:masterClrMapping/>
  </p:clrMapOvr>
</p:sld>
</file>

<file path=ppt/theme/theme1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33124</TotalTime>
  <Words>1980</Words>
  <Application>Microsoft Office PowerPoint</Application>
  <PresentationFormat>Широкоэкранный</PresentationFormat>
  <Paragraphs>298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Adobe Fan Heiti Std B</vt:lpstr>
      <vt:lpstr>Arial</vt:lpstr>
      <vt:lpstr>Arial Black</vt:lpstr>
      <vt:lpstr>Arial Narrow</vt:lpstr>
      <vt:lpstr>Bahnschrift SemiBold</vt:lpstr>
      <vt:lpstr>Calibri</vt:lpstr>
      <vt:lpstr>Times New Roman</vt:lpstr>
      <vt:lpstr>3_Тема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Егоров Николай Константинович</dc:creator>
  <cp:lastModifiedBy>Васильков Павел Феликсович</cp:lastModifiedBy>
  <cp:revision>3413</cp:revision>
  <cp:lastPrinted>2020-03-16T15:06:31Z</cp:lastPrinted>
  <dcterms:created xsi:type="dcterms:W3CDTF">2018-11-28T14:32:55Z</dcterms:created>
  <dcterms:modified xsi:type="dcterms:W3CDTF">2021-12-21T07:48:31Z</dcterms:modified>
</cp:coreProperties>
</file>