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586" r:id="rId2"/>
    <p:sldId id="616" r:id="rId3"/>
    <p:sldId id="647" r:id="rId4"/>
    <p:sldId id="652" r:id="rId5"/>
    <p:sldId id="651" r:id="rId6"/>
    <p:sldId id="64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181"/>
    <a:srgbClr val="DE7120"/>
    <a:srgbClr val="52A887"/>
    <a:srgbClr val="A84400"/>
    <a:srgbClr val="23634F"/>
    <a:srgbClr val="214945"/>
    <a:srgbClr val="507BA2"/>
    <a:srgbClr val="4274B0"/>
    <a:srgbClr val="5AA08A"/>
    <a:srgbClr val="3EA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08" autoAdjust="0"/>
    <p:restoredTop sz="96433" autoAdjust="0"/>
  </p:normalViewPr>
  <p:slideViewPr>
    <p:cSldViewPr snapToGrid="0">
      <p:cViewPr varScale="1">
        <p:scale>
          <a:sx n="110" d="100"/>
          <a:sy n="110" d="100"/>
        </p:scale>
        <p:origin x="78" y="120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5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8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16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5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8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560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54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17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67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48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22.12.2020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22.12.2020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40342/4c65ff0f232195d8dccc08535d2c3923d5b67f1c/#dst9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58870/d65d73d7b38868424f4022d39a0515bf9a79046d/#dst10046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5" name="Рисунок 13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83100" y="2501900"/>
            <a:ext cx="1581150" cy="1562100"/>
          </a:xfrm>
          <a:prstGeom prst="rect">
            <a:avLst/>
          </a:prstGeom>
        </p:spPr>
      </p:pic>
      <p:grpSp>
        <p:nvGrpSpPr>
          <p:cNvPr id="1039" name="Группа 1038"/>
          <p:cNvGrpSpPr/>
          <p:nvPr/>
        </p:nvGrpSpPr>
        <p:grpSpPr>
          <a:xfrm>
            <a:off x="414108" y="429080"/>
            <a:ext cx="857754" cy="1064757"/>
            <a:chOff x="1546225" y="-3938587"/>
            <a:chExt cx="2335213" cy="2898774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25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6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2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3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3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7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8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9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0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3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4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5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6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7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8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9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0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1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2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3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4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5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6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7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8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29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0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1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2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3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4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5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6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7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8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39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0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1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2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3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4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5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6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7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8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49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0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1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2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3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4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5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6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7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8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59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0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1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2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3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4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5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6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7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8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69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0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1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2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3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4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5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6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7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8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79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0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1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2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3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4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5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6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7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8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89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0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1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2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3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4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5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6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7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8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99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0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1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2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3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4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5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6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3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4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032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5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6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335" name="Группа 334"/>
          <p:cNvGrpSpPr/>
          <p:nvPr/>
        </p:nvGrpSpPr>
        <p:grpSpPr>
          <a:xfrm>
            <a:off x="1412782" y="561589"/>
            <a:ext cx="2685232" cy="700225"/>
            <a:chOff x="859658" y="271249"/>
            <a:chExt cx="5107510" cy="700225"/>
          </a:xfrm>
        </p:grpSpPr>
        <p:sp>
          <p:nvSpPr>
            <p:cNvPr id="336" name="TextBox 335"/>
            <p:cNvSpPr txBox="1"/>
            <p:nvPr/>
          </p:nvSpPr>
          <p:spPr>
            <a:xfrm>
              <a:off x="859658" y="591885"/>
              <a:ext cx="5107510" cy="379589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880611" y="271249"/>
              <a:ext cx="4636345" cy="400108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sp>
        <p:nvSpPr>
          <p:cNvPr id="450" name="TextBox 449"/>
          <p:cNvSpPr txBox="1"/>
          <p:nvPr/>
        </p:nvSpPr>
        <p:spPr>
          <a:xfrm>
            <a:off x="1504285" y="804019"/>
            <a:ext cx="5902611" cy="4901340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>
              <a:lnSpc>
                <a:spcPts val="2900"/>
              </a:lnSpc>
            </a:pPr>
            <a:endParaRPr lang="ru-RU" sz="2800" spc="200" dirty="0"/>
          </a:p>
          <a:p>
            <a:pPr lvl="2">
              <a:lnSpc>
                <a:spcPts val="2900"/>
              </a:lnSpc>
            </a:pPr>
            <a:r>
              <a:rPr lang="ru-RU" sz="16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типовых и массовых нарушениях обязательных </a:t>
            </a:r>
            <a:r>
              <a:rPr lang="ru-RU" sz="1600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выявленных Межрегиональным управлением Росприроднадзора по Московской и Смоленской областям при осуществлении государственного </a:t>
            </a:r>
            <a:r>
              <a:rPr lang="ru-RU" sz="16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геологического, земельного надзора и в области использования и охраны водных объектов </a:t>
            </a:r>
          </a:p>
          <a:p>
            <a:pPr lvl="2">
              <a:lnSpc>
                <a:spcPts val="2900"/>
              </a:lnSpc>
            </a:pPr>
            <a:r>
              <a:rPr lang="ru-RU" sz="1600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2020г)</a:t>
            </a:r>
            <a:endParaRPr lang="ru-RU" sz="1600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r>
              <a:rPr lang="ru-RU" sz="1600" u="sng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Управления:</a:t>
            </a:r>
            <a:endParaRPr lang="ru-RU" sz="1600" u="sng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Буддо Юлия Юрьевна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endParaRPr lang="ru-RU" sz="1600" spc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ts val="1900"/>
              </a:lnSpc>
            </a:pPr>
            <a:r>
              <a:rPr lang="ru-RU" sz="1600" u="sng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Федерации:</a:t>
            </a:r>
          </a:p>
          <a:p>
            <a:pPr lvl="2">
              <a:lnSpc>
                <a:spcPts val="19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область </a:t>
            </a:r>
          </a:p>
          <a:p>
            <a:pPr lvl="2">
              <a:lnSpc>
                <a:spcPts val="1900"/>
              </a:lnSpc>
            </a:pPr>
            <a:endParaRPr lang="ru-RU" sz="1600" u="sng" spc="200" dirty="0"/>
          </a:p>
        </p:txBody>
      </p:sp>
      <p:grpSp>
        <p:nvGrpSpPr>
          <p:cNvPr id="1065" name="Группа 1064"/>
          <p:cNvGrpSpPr/>
          <p:nvPr/>
        </p:nvGrpSpPr>
        <p:grpSpPr>
          <a:xfrm>
            <a:off x="8205181" y="1889431"/>
            <a:ext cx="3011676" cy="3375024"/>
            <a:chOff x="16875125" y="-6457951"/>
            <a:chExt cx="2552701" cy="2860675"/>
          </a:xfrm>
        </p:grpSpPr>
        <p:sp>
          <p:nvSpPr>
            <p:cNvPr id="1062" name="Freeform 331"/>
            <p:cNvSpPr>
              <a:spLocks/>
            </p:cNvSpPr>
            <p:nvPr/>
          </p:nvSpPr>
          <p:spPr bwMode="auto">
            <a:xfrm>
              <a:off x="18165763" y="-5934076"/>
              <a:ext cx="1262063" cy="2198688"/>
            </a:xfrm>
            <a:custGeom>
              <a:avLst/>
              <a:gdLst>
                <a:gd name="T0" fmla="*/ 257 w 335"/>
                <a:gd name="T1" fmla="*/ 0 h 584"/>
                <a:gd name="T2" fmla="*/ 257 w 335"/>
                <a:gd name="T3" fmla="*/ 368 h 584"/>
                <a:gd name="T4" fmla="*/ 236 w 335"/>
                <a:gd name="T5" fmla="*/ 404 h 584"/>
                <a:gd name="T6" fmla="*/ 0 w 335"/>
                <a:gd name="T7" fmla="*/ 542 h 584"/>
                <a:gd name="T8" fmla="*/ 73 w 335"/>
                <a:gd name="T9" fmla="*/ 584 h 584"/>
                <a:gd name="T10" fmla="*/ 286 w 335"/>
                <a:gd name="T11" fmla="*/ 464 h 584"/>
                <a:gd name="T12" fmla="*/ 335 w 335"/>
                <a:gd name="T13" fmla="*/ 379 h 584"/>
                <a:gd name="T14" fmla="*/ 335 w 335"/>
                <a:gd name="T15" fmla="*/ 93 h 584"/>
                <a:gd name="T16" fmla="*/ 294 w 335"/>
                <a:gd name="T17" fmla="*/ 22 h 584"/>
                <a:gd name="T18" fmla="*/ 257 w 335"/>
                <a:gd name="T1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5" h="584">
                  <a:moveTo>
                    <a:pt x="257" y="0"/>
                  </a:moveTo>
                  <a:cubicBezTo>
                    <a:pt x="257" y="368"/>
                    <a:pt x="257" y="368"/>
                    <a:pt x="257" y="368"/>
                  </a:cubicBezTo>
                  <a:cubicBezTo>
                    <a:pt x="257" y="383"/>
                    <a:pt x="249" y="397"/>
                    <a:pt x="236" y="404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73" y="584"/>
                    <a:pt x="73" y="584"/>
                    <a:pt x="73" y="584"/>
                  </a:cubicBezTo>
                  <a:cubicBezTo>
                    <a:pt x="286" y="464"/>
                    <a:pt x="286" y="464"/>
                    <a:pt x="286" y="464"/>
                  </a:cubicBezTo>
                  <a:cubicBezTo>
                    <a:pt x="316" y="446"/>
                    <a:pt x="335" y="414"/>
                    <a:pt x="335" y="379"/>
                  </a:cubicBezTo>
                  <a:cubicBezTo>
                    <a:pt x="335" y="93"/>
                    <a:pt x="335" y="93"/>
                    <a:pt x="335" y="93"/>
                  </a:cubicBezTo>
                  <a:cubicBezTo>
                    <a:pt x="335" y="64"/>
                    <a:pt x="320" y="36"/>
                    <a:pt x="294" y="22"/>
                  </a:cubicBezTo>
                  <a:lnTo>
                    <a:pt x="257" y="0"/>
                  </a:lnTo>
                  <a:close/>
                </a:path>
              </a:pathLst>
            </a:custGeom>
            <a:solidFill>
              <a:srgbClr val="358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3" name="Freeform 332"/>
            <p:cNvSpPr>
              <a:spLocks/>
            </p:cNvSpPr>
            <p:nvPr/>
          </p:nvSpPr>
          <p:spPr bwMode="auto">
            <a:xfrm>
              <a:off x="16875125" y="-5588001"/>
              <a:ext cx="1570038" cy="1990725"/>
            </a:xfrm>
            <a:custGeom>
              <a:avLst/>
              <a:gdLst>
                <a:gd name="T0" fmla="*/ 417 w 417"/>
                <a:gd name="T1" fmla="*/ 493 h 529"/>
                <a:gd name="T2" fmla="*/ 98 w 417"/>
                <a:gd name="T3" fmla="*/ 309 h 529"/>
                <a:gd name="T4" fmla="*/ 77 w 417"/>
                <a:gd name="T5" fmla="*/ 273 h 529"/>
                <a:gd name="T6" fmla="*/ 76 w 417"/>
                <a:gd name="T7" fmla="*/ 0 h 529"/>
                <a:gd name="T8" fmla="*/ 0 w 417"/>
                <a:gd name="T9" fmla="*/ 44 h 529"/>
                <a:gd name="T10" fmla="*/ 0 w 417"/>
                <a:gd name="T11" fmla="*/ 286 h 529"/>
                <a:gd name="T12" fmla="*/ 49 w 417"/>
                <a:gd name="T13" fmla="*/ 371 h 529"/>
                <a:gd name="T14" fmla="*/ 297 w 417"/>
                <a:gd name="T15" fmla="*/ 514 h 529"/>
                <a:gd name="T16" fmla="*/ 379 w 417"/>
                <a:gd name="T17" fmla="*/ 514 h 529"/>
                <a:gd name="T18" fmla="*/ 417 w 417"/>
                <a:gd name="T19" fmla="*/ 49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529">
                  <a:moveTo>
                    <a:pt x="417" y="493"/>
                  </a:moveTo>
                  <a:cubicBezTo>
                    <a:pt x="98" y="309"/>
                    <a:pt x="98" y="309"/>
                    <a:pt x="98" y="309"/>
                  </a:cubicBezTo>
                  <a:cubicBezTo>
                    <a:pt x="85" y="302"/>
                    <a:pt x="77" y="288"/>
                    <a:pt x="77" y="273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321"/>
                    <a:pt x="19" y="354"/>
                    <a:pt x="49" y="371"/>
                  </a:cubicBezTo>
                  <a:cubicBezTo>
                    <a:pt x="297" y="514"/>
                    <a:pt x="297" y="514"/>
                    <a:pt x="297" y="514"/>
                  </a:cubicBezTo>
                  <a:cubicBezTo>
                    <a:pt x="322" y="529"/>
                    <a:pt x="354" y="529"/>
                    <a:pt x="379" y="514"/>
                  </a:cubicBezTo>
                  <a:lnTo>
                    <a:pt x="417" y="493"/>
                  </a:lnTo>
                  <a:close/>
                </a:path>
              </a:pathLst>
            </a:custGeom>
            <a:solidFill>
              <a:srgbClr val="52A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4" name="Freeform 333"/>
            <p:cNvSpPr>
              <a:spLocks/>
            </p:cNvSpPr>
            <p:nvPr/>
          </p:nvSpPr>
          <p:spPr bwMode="auto">
            <a:xfrm>
              <a:off x="16875125" y="-6457951"/>
              <a:ext cx="2259013" cy="1035050"/>
            </a:xfrm>
            <a:custGeom>
              <a:avLst/>
              <a:gdLst>
                <a:gd name="T0" fmla="*/ 0 w 600"/>
                <a:gd name="T1" fmla="*/ 275 h 275"/>
                <a:gd name="T2" fmla="*/ 319 w 600"/>
                <a:gd name="T3" fmla="*/ 91 h 275"/>
                <a:gd name="T4" fmla="*/ 361 w 600"/>
                <a:gd name="T5" fmla="*/ 91 h 275"/>
                <a:gd name="T6" fmla="*/ 600 w 600"/>
                <a:gd name="T7" fmla="*/ 227 h 275"/>
                <a:gd name="T8" fmla="*/ 600 w 600"/>
                <a:gd name="T9" fmla="*/ 140 h 275"/>
                <a:gd name="T10" fmla="*/ 387 w 600"/>
                <a:gd name="T11" fmla="*/ 17 h 275"/>
                <a:gd name="T12" fmla="*/ 289 w 600"/>
                <a:gd name="T13" fmla="*/ 17 h 275"/>
                <a:gd name="T14" fmla="*/ 42 w 600"/>
                <a:gd name="T15" fmla="*/ 160 h 275"/>
                <a:gd name="T16" fmla="*/ 0 w 600"/>
                <a:gd name="T17" fmla="*/ 232 h 275"/>
                <a:gd name="T18" fmla="*/ 0 w 600"/>
                <a:gd name="T1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275">
                  <a:moveTo>
                    <a:pt x="0" y="275"/>
                  </a:moveTo>
                  <a:cubicBezTo>
                    <a:pt x="319" y="91"/>
                    <a:pt x="319" y="91"/>
                    <a:pt x="319" y="91"/>
                  </a:cubicBezTo>
                  <a:cubicBezTo>
                    <a:pt x="332" y="83"/>
                    <a:pt x="348" y="83"/>
                    <a:pt x="361" y="91"/>
                  </a:cubicBezTo>
                  <a:cubicBezTo>
                    <a:pt x="600" y="227"/>
                    <a:pt x="600" y="227"/>
                    <a:pt x="600" y="227"/>
                  </a:cubicBezTo>
                  <a:cubicBezTo>
                    <a:pt x="600" y="140"/>
                    <a:pt x="600" y="140"/>
                    <a:pt x="600" y="140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357" y="0"/>
                    <a:pt x="320" y="0"/>
                    <a:pt x="289" y="17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16" y="175"/>
                    <a:pt x="0" y="202"/>
                    <a:pt x="0" y="232"/>
                  </a:cubicBezTo>
                  <a:lnTo>
                    <a:pt x="0" y="275"/>
                  </a:lnTo>
                  <a:close/>
                </a:path>
              </a:pathLst>
            </a:custGeom>
            <a:solidFill>
              <a:srgbClr val="2149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9" name="Группа 1068"/>
          <p:cNvGrpSpPr/>
          <p:nvPr/>
        </p:nvGrpSpPr>
        <p:grpSpPr>
          <a:xfrm flipV="1">
            <a:off x="-1941286" y="5725213"/>
            <a:ext cx="15799699" cy="778094"/>
            <a:chOff x="-1941286" y="1184963"/>
            <a:chExt cx="15799699" cy="778094"/>
          </a:xfrm>
        </p:grpSpPr>
        <p:sp>
          <p:nvSpPr>
            <p:cNvPr id="1070" name="Полилиния 106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071" name="Группа 107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073" name="Полилиния 107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74" name="Полилиния 107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072" name="Полилиния 107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95" name="Прямоугольник 1094"/>
          <p:cNvSpPr/>
          <p:nvPr/>
        </p:nvSpPr>
        <p:spPr>
          <a:xfrm>
            <a:off x="8547484" y="3996178"/>
            <a:ext cx="2290482" cy="4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100" b="1" spc="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МЫ  ОТВЕТСТВЕННЫ </a:t>
            </a:r>
          </a:p>
          <a:p>
            <a:pPr algn="ctr">
              <a:lnSpc>
                <a:spcPts val="1300"/>
              </a:lnSpc>
            </a:pPr>
            <a:r>
              <a:rPr lang="ru-RU" sz="1100" b="1" spc="15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ПО  СВОЕЙ  ПРИРОДЕ</a:t>
            </a:r>
          </a:p>
        </p:txBody>
      </p:sp>
      <p:grpSp>
        <p:nvGrpSpPr>
          <p:cNvPr id="1109" name="Группа 1108"/>
          <p:cNvGrpSpPr/>
          <p:nvPr/>
        </p:nvGrpSpPr>
        <p:grpSpPr>
          <a:xfrm flipV="1">
            <a:off x="-1941286" y="5896663"/>
            <a:ext cx="15799699" cy="778094"/>
            <a:chOff x="-1941286" y="1184963"/>
            <a:chExt cx="15799699" cy="778094"/>
          </a:xfrm>
        </p:grpSpPr>
        <p:sp>
          <p:nvSpPr>
            <p:cNvPr id="1110" name="Полилиния 110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10497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111" name="Группа 111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113" name="Полилиния 111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14" name="Полилиния 111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112" name="Полилиния 111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0886B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88190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2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типовые </a:t>
            </a: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и </a:t>
            </a: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массовые нарушения </a:t>
            </a: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обязательных </a:t>
            </a: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требований в области государственного земельного надзора  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04490"/>
              </p:ext>
            </p:extLst>
          </p:nvPr>
        </p:nvGraphicFramePr>
        <p:xfrm>
          <a:off x="1044713" y="1446765"/>
          <a:ext cx="10715710" cy="2043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2146"/>
                <a:gridCol w="3833564"/>
              </a:tblGrid>
              <a:tr h="825442"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Несоблюдение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экологических требований при планировании, технико-экономическом обосновании проектов, проектировании, размещении, строительстве, реконструкции, вводе в эксплуатацию, эксплуатации предприятий, сооружений или иных объектов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Уничтожение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плодородного слоя почвы, а равно порча земель в результате нарушения правил обращения с пестицидами и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агрохимикатами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иными опасными для здоровья людей и окружающей среды веществами и отходами производства и потребления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75351" y="4083699"/>
            <a:ext cx="609600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штрафов, вынесенных постановлениями о привлечении к административной за 2 полугодие текущего года составила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730 000 руб. </a:t>
            </a:r>
            <a:endParaRPr lang="ru-RU" sz="1600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Произведен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предъявлен размер вреда, причинённого земельным участкам на сумму–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3 057 000 руб. </a:t>
            </a:r>
          </a:p>
          <a:p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7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3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п</a:t>
            </a: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ричины правонарушений  по направлению государственного земельного надзора и мероприятия по их недопущению</a:t>
            </a:r>
            <a:endParaRPr kumimoji="0" lang="ru-RU" sz="2400" b="1" i="0" u="none" strike="noStrike" kern="1200" cap="none" spc="30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291731" y="803890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57679"/>
              </p:ext>
            </p:extLst>
          </p:nvPr>
        </p:nvGraphicFramePr>
        <p:xfrm>
          <a:off x="1378815" y="1380615"/>
          <a:ext cx="9431381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1381"/>
              </a:tblGrid>
              <a:tr h="825442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Аварийные ситуации, приводящие к загрязнению окружающей среды нефтепродуктами; 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бросы неочищенных сточных вод на рельеф местности.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600" dirty="0"/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1188553" rtl="0" eaLnBrk="1" latinLnBrk="0" hangingPunct="1"/>
                      <a:r>
                        <a:rPr lang="ru-RU" sz="16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максимально эффективной работы по предотвращению возникновения вышеуказанных причин нарушения требований природоохранного законодательства необходимо: </a:t>
                      </a:r>
                    </a:p>
                    <a:p>
                      <a:pPr marL="0" algn="ctr" defTabSz="1188553" rtl="0" eaLnBrk="1" latinLnBrk="0" hangingPunct="1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1188553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 целью снижения аварийных случаев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нефтеразливов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требуется </a:t>
                      </a:r>
                    </a:p>
                    <a:p>
                      <a:pPr marL="0" algn="ctr" defTabSz="1188553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обновление устаревшего трубопроводного парка, а также усиление контроля со стороны юридических лиц, индивидуальных предпринимателей за вверенными им объектами инфраструктуры, для предотвращения несанкционированных врезок со стороны третьих лиц; </a:t>
                      </a:r>
                    </a:p>
                    <a:p>
                      <a:pPr marL="0" algn="ctr" defTabSz="1188553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Для предотвращения загрязнения земель сбросами с предприятий </a:t>
                      </a:r>
                    </a:p>
                    <a:p>
                      <a:pPr marL="0" algn="ctr" defTabSz="1188553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необходима модернизация систем водоочистки сточных вод и инженерных сетей, а также (на предприятиях, территориально удаленных от водных объектов) разработка и внедрение системы водоотведения. </a:t>
                      </a:r>
                    </a:p>
                    <a:p>
                      <a:endParaRPr lang="ru-RU" dirty="0"/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4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170224" y="222938"/>
            <a:ext cx="10590199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типовые и массовые нарушения обязательных требований в области использования и охраны водных объектов</a:t>
            </a:r>
            <a:endParaRPr lang="ru-RU" sz="3200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80"/>
          <p:cNvGrpSpPr/>
          <p:nvPr/>
        </p:nvGrpSpPr>
        <p:grpSpPr>
          <a:xfrm>
            <a:off x="359304" y="621219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97412"/>
              </p:ext>
            </p:extLst>
          </p:nvPr>
        </p:nvGraphicFramePr>
        <p:xfrm>
          <a:off x="557996" y="1102371"/>
          <a:ext cx="11202427" cy="3387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51764"/>
                <a:gridCol w="2250663"/>
              </a:tblGrid>
              <a:tr h="412920">
                <a:tc>
                  <a:txBody>
                    <a:bodyPr/>
                    <a:lstStyle/>
                    <a:p>
                      <a:pPr marL="68580" algn="just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Самовольное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водного объекта или пользование им с нарушением установленных требований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58140"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9507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2.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Несоблюдение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требований в области охраны окружающей среды при обращении с отходами производства и потребления 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7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2946">
                <a:tc>
                  <a:txBody>
                    <a:bodyPr/>
                    <a:lstStyle/>
                    <a:p>
                      <a:pPr marL="68580" algn="just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требований к охране водных объектов, которое может повлечь их загрязнение, засорение и (или)истощение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58140"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1029934">
                <a:tc>
                  <a:txBody>
                    <a:bodyPr/>
                    <a:lstStyle/>
                    <a:p>
                      <a:pPr marL="68580" algn="just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 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требований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по оборудованию хозяйственных и иных объектов, расположенных в границах </a:t>
                      </a:r>
                      <a:r>
                        <a:rPr lang="ru-RU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водоохранных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зон, сооружениями, обеспечивающими охрану водных объектов от загрязнения, засорения, заиления и истощения вод в соответствии с водным законодательством и законодательством в области охраны окружающей среды, в случаях, если такие требования установлены законом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58140"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461555">
                <a:tc>
                  <a:txBody>
                    <a:bodyPr/>
                    <a:lstStyle/>
                    <a:p>
                      <a:pPr marL="68580" algn="just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Использование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прибрежной защитной полосы водного объекта, водоохранной зоны водного объекта с нарушением ограничений хозяйственной и иной деятельности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58140"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522946">
                <a:tc>
                  <a:txBody>
                    <a:bodyPr/>
                    <a:lstStyle/>
                    <a:p>
                      <a:pPr marL="68580" algn="just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 водопользования при заборе воды, без изъятия воды и при сбросе сточных вод в водные объекты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358140"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644722" y="4723034"/>
            <a:ext cx="6096000" cy="1643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indent="358140" algn="just" fontAlgn="base">
              <a:lnSpc>
                <a:spcPct val="106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 штрафов, вынесенных постановлениями о привлечении к административной ответственности в рамках осуществления государственного надзор в области использования и охраны водных объектов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полугодие текущего года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составила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3 797 000 руб.</a:t>
            </a:r>
          </a:p>
          <a:p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3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2341058" y="-828250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3C9D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/>
            <a:fld id="{81D60167-4931-47E6-BA6A-407CBD079E47}" type="slidenum">
              <a:rPr lang="ru-RU" noProof="0" smtClean="0"/>
              <a:pPr lvl="0"/>
              <a:t>5</a:t>
            </a:fld>
            <a:endParaRPr lang="ru-RU" noProof="0" dirty="0"/>
          </a:p>
        </p:txBody>
      </p:sp>
      <p:sp>
        <p:nvSpPr>
          <p:cNvPr id="226" name="Прямоугольник 11"/>
          <p:cNvSpPr>
            <a:spLocks noChangeArrowheads="1"/>
          </p:cNvSpPr>
          <p:nvPr/>
        </p:nvSpPr>
        <p:spPr bwMode="auto">
          <a:xfrm>
            <a:off x="1760471" y="23"/>
            <a:ext cx="8668070" cy="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581" tIns="42290" rIns="84581" bIns="42290" anchor="ctr"/>
          <a:lstStyle/>
          <a:p>
            <a:pPr marL="0" marR="0" lvl="0" indent="0" algn="l" defTabSz="914400" rtl="0" eaLnBrk="1" fontAlgn="auto" latinLnBrk="0" hangingPunct="1">
              <a:lnSpc>
                <a:spcPts val="16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1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980640" y="-19970"/>
            <a:ext cx="10757571" cy="381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900"/>
              </a:lnSpc>
              <a:spcBef>
                <a:spcPct val="0"/>
              </a:spcBef>
              <a:buNone/>
              <a:defRPr sz="2400" b="1" spc="3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типовые и массовые нарушения, выявленные при осуществлении федерального государственного надзора за геологическим изучением и рациональным использование и охраной недр.</a:t>
            </a:r>
          </a:p>
        </p:txBody>
      </p:sp>
      <p:grpSp>
        <p:nvGrpSpPr>
          <p:cNvPr id="2" name="Группа 180"/>
          <p:cNvGrpSpPr/>
          <p:nvPr/>
        </p:nvGrpSpPr>
        <p:grpSpPr>
          <a:xfrm>
            <a:off x="415094" y="796241"/>
            <a:ext cx="11854287" cy="368773"/>
            <a:chOff x="120000" y="742950"/>
            <a:chExt cx="11854287" cy="361950"/>
          </a:xfrm>
        </p:grpSpPr>
        <p:sp>
          <p:nvSpPr>
            <p:cNvPr id="182" name="Прямоугольник 181"/>
            <p:cNvSpPr/>
            <p:nvPr/>
          </p:nvSpPr>
          <p:spPr>
            <a:xfrm>
              <a:off x="274866" y="742950"/>
              <a:ext cx="11699421" cy="361950"/>
            </a:xfrm>
            <a:prstGeom prst="rect">
              <a:avLst/>
            </a:prstGeom>
            <a:gradFill flip="none" rotWithShape="1">
              <a:gsLst>
                <a:gs pos="69100">
                  <a:srgbClr val="CCD5DD"/>
                </a:gs>
                <a:gs pos="30400">
                  <a:srgbClr val="CDD5DD"/>
                </a:gs>
                <a:gs pos="50000">
                  <a:srgbClr val="C1CBD5"/>
                </a:gs>
                <a:gs pos="100000">
                  <a:srgbClr val="DFE4E9">
                    <a:alpha val="0"/>
                  </a:srgbClr>
                </a:gs>
                <a:gs pos="0">
                  <a:srgbClr val="DFE4E9">
                    <a:alpha val="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3C9D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120000" y="786171"/>
              <a:ext cx="11750108" cy="2899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250" normalizeH="0" baseline="0" noProof="0" dirty="0">
                <a:ln w="3175">
                  <a:noFill/>
                </a:ln>
                <a:solidFill>
                  <a:srgbClr val="358364"/>
                </a:solidFill>
                <a:effectLst/>
                <a:uLnTx/>
                <a:uFillTx/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19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4" name="Группа 220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227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4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5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6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7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8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9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0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1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2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3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4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6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7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8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9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0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1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2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3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4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5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6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7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8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0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1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2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3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4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5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6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7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8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9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0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1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2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3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4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5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6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7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8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9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0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1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2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3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4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5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8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9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0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1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2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3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6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7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8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9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1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3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4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5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6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7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8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9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4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5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6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0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1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2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4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5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6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7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8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2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4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5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6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7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8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9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0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1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2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3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4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8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1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2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3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4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5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9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1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2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3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4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5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6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7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Группа 221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223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4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5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1907"/>
              </p:ext>
            </p:extLst>
          </p:nvPr>
        </p:nvGraphicFramePr>
        <p:xfrm>
          <a:off x="1044713" y="1653426"/>
          <a:ext cx="10715710" cy="2326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2146"/>
                <a:gridCol w="3833564"/>
              </a:tblGrid>
              <a:tr h="412721"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Пользование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недрами с нарушением условий, предусмотренных лицензией на пользование недрами, и (или) требований утвержденного в установленном 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порядке технического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21"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Невыполнение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несвоевременное выполнение обязанности по подаче заявки на постановку на </a:t>
                      </a:r>
                      <a:r>
                        <a:rPr lang="ru-RU" sz="1600" u="sng" dirty="0"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государственный учет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объектов, оказывающих негативное воздействие на окружающую среду, представлению сведений для актуализации учетных сведений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Сокрытие или искажение экологической информации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79520" y="4467843"/>
            <a:ext cx="610053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штрафов, вынесенных постановлениями о привлечении к административной ответственности в рамках осуществления федерального государственного надзора за геологическим изучением, рациональным использованием и охраной недр за 2 полугодие текущего года составила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1 280 000 руб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7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1433779" y="-641777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rgbClr val="C3C9D3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 качестве доказательной базы использовано 109 протоколов по лабораторному сопровождению (индекс результативности 0,7) и 30 заключений по экспертному сопровождению, </a:t>
            </a:r>
            <a:r>
              <a:rPr lang="ru-RU" b="1" dirty="0"/>
              <a:t>сумма предъявленного ущерба </a:t>
            </a:r>
            <a:br>
              <a:rPr lang="ru-RU" b="1" dirty="0"/>
            </a:br>
            <a:r>
              <a:rPr lang="ru-RU" b="1" dirty="0"/>
              <a:t>с использованием результатов составила 72 719 тыс. рублей</a:t>
            </a:r>
            <a:r>
              <a:rPr lang="ru-RU" dirty="0"/>
              <a:t>.</a:t>
            </a: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9182102" y="0"/>
            <a:ext cx="2844801" cy="365125"/>
          </a:xfrm>
        </p:spPr>
        <p:txBody>
          <a:bodyPr/>
          <a:lstStyle/>
          <a:p>
            <a:pPr marL="25399">
              <a:spcBef>
                <a:spcPts val="245"/>
              </a:spcBef>
            </a:pPr>
            <a:fld id="{81D60167-4931-47E6-BA6A-407CBD079E47}" type="slidenum">
              <a:rPr lang="ru-RU" sz="1100" b="0" smtClean="0">
                <a:solidFill>
                  <a:srgbClr val="8E9EB0"/>
                </a:solidFill>
                <a:latin typeface="Arial Narrow" panose="020B0606020202030204" pitchFamily="34" charset="0"/>
              </a:rPr>
              <a:pPr marL="25399">
                <a:spcBef>
                  <a:spcPts val="245"/>
                </a:spcBef>
              </a:pPr>
              <a:t>6</a:t>
            </a:fld>
            <a:endParaRPr lang="ru-RU" sz="1100" b="0" dirty="0">
              <a:solidFill>
                <a:srgbClr val="8E9EB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Заголовок 5">
            <a:extLst>
              <a:ext uri="{FF2B5EF4-FFF2-40B4-BE49-F238E27FC236}">
                <a16:creationId xmlns:a16="http://schemas.microsoft.com/office/drawing/2014/main" xmlns="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1030185" y="291409"/>
            <a:ext cx="10919395" cy="493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1900"/>
              </a:lnSpc>
            </a:pPr>
            <a:r>
              <a:rPr lang="ru-RU" sz="1800" b="1" spc="28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 </a:t>
            </a:r>
            <a:endParaRPr lang="ru-RU" sz="1800" b="1" spc="3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46" name="Группа 345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347" name="Группа 346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52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3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7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8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9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0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1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2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3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4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5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6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7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8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9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0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1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2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3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4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5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6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7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8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9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0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1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2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3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4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5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6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7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8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79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0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1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2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3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4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5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6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7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8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89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0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1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2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3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4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5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6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7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8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99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0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1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2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3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4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5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6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7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8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09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0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1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2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3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4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5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6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7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8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9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0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1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2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3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4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5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6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7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8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9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0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1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2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3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4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5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6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7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8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9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0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1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2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3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4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5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6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7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8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9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0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1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2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3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4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5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6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7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8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9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0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1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2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3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4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5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6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7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8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9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0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1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2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3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4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5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83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0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1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2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4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5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8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9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0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1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2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3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4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5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6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7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8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9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20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48" name="Группа 347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49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0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1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193" name="Прямоугольник 192"/>
          <p:cNvSpPr/>
          <p:nvPr/>
        </p:nvSpPr>
        <p:spPr>
          <a:xfrm>
            <a:off x="1283861" y="2017985"/>
            <a:ext cx="9749784" cy="1411016"/>
          </a:xfrm>
          <a:prstGeom prst="rect">
            <a:avLst/>
          </a:prstGeom>
          <a:gradFill flip="none" rotWithShape="1">
            <a:gsLst>
              <a:gs pos="69100">
                <a:srgbClr val="CCD5DD"/>
              </a:gs>
              <a:gs pos="30400">
                <a:srgbClr val="CDD5DD"/>
              </a:gs>
              <a:gs pos="50000">
                <a:srgbClr val="C1CBD5"/>
              </a:gs>
              <a:gs pos="100000">
                <a:srgbClr val="DFE4E9">
                  <a:alpha val="0"/>
                </a:srgbClr>
              </a:gs>
              <a:gs pos="0">
                <a:srgbClr val="DFE4E9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3C9D3"/>
                </a:solidFill>
              </a:rPr>
              <a:t>Д</a:t>
            </a:r>
            <a:endParaRPr lang="ru-RU" dirty="0">
              <a:solidFill>
                <a:srgbClr val="C3C9D3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906" y="206257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29" y="5812211"/>
            <a:ext cx="159051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333" y="2062576"/>
            <a:ext cx="3011487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320" y="2847406"/>
            <a:ext cx="1584325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307" y="4220695"/>
            <a:ext cx="22923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609871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32765</TotalTime>
  <Words>588</Words>
  <Application>Microsoft Office PowerPoint</Application>
  <PresentationFormat>Широкоэкранный</PresentationFormat>
  <Paragraphs>64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Adobe Fan Heiti Std B</vt:lpstr>
      <vt:lpstr>Arial</vt:lpstr>
      <vt:lpstr>Arial Black</vt:lpstr>
      <vt:lpstr>Arial Narrow</vt:lpstr>
      <vt:lpstr>Calibri</vt:lpstr>
      <vt:lpstr>Times New Roman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Буддо Юлия Юрьевна</cp:lastModifiedBy>
  <cp:revision>3357</cp:revision>
  <cp:lastPrinted>2020-03-16T15:06:31Z</cp:lastPrinted>
  <dcterms:created xsi:type="dcterms:W3CDTF">2018-11-28T14:32:55Z</dcterms:created>
  <dcterms:modified xsi:type="dcterms:W3CDTF">2020-12-22T10:46:04Z</dcterms:modified>
</cp:coreProperties>
</file>